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r" sz="1400">
                <a:solidFill>
                  <a:srgbClr val="FF0000"/>
                </a:solidFill>
              </a:rPr>
              <a:t>																	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73743f901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73743f901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73743f901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73743f901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73743f901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73743f901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73743f90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73743f90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73743f65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73743f65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73743f65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73743f65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602cb027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602cb027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73743f901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73743f901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b438a33d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b438a33d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b511446c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b511446c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b438a33d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b438a33d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b438a33d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b438a33d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b438a33d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b438a33d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73743f901_4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73743f901_4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73743f6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73743f6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b438a33d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b438a33d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b438a33d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b438a33d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73743f901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73743f901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73743f901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73743f901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73743f901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73743f901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b438a33d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b438a33d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38663"/>
            <a:ext cx="8520600" cy="203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9900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400">
                <a:solidFill>
                  <a:srgbClr val="FF9900"/>
                </a:solidFill>
              </a:rPr>
              <a:t>Software Product Line Engineering </a:t>
            </a:r>
            <a:endParaRPr b="1" sz="24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400">
                <a:solidFill>
                  <a:srgbClr val="FF9900"/>
                </a:solidFill>
              </a:rPr>
              <a:t>Term Project</a:t>
            </a:r>
            <a:endParaRPr b="1" sz="24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rgbClr val="FF9900"/>
                </a:solidFill>
              </a:rPr>
              <a:t> OrderLine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55600" y="276176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Group: Seniors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458200" y="3420788"/>
            <a:ext cx="4227600" cy="15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Berat Biçer	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Ezgi Çakır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Gülce Karaçal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Metehan Kaya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Seda Gülkesen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02922">
            <a:off x="5507725" y="2319513"/>
            <a:ext cx="884500" cy="88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311700" y="118925"/>
            <a:ext cx="8470500" cy="4890900"/>
          </a:xfrm>
          <a:prstGeom prst="rect">
            <a:avLst/>
          </a:prstGeom>
          <a:noFill/>
          <a:ln cap="flat" cmpd="sng" w="1143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0000"/>
                </a:solidFill>
              </a:rPr>
              <a:t>																	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24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rgbClr val="FF9900"/>
                </a:solidFill>
              </a:rPr>
              <a:t>Payment Method </a:t>
            </a:r>
            <a:r>
              <a:rPr b="1" lang="tr">
                <a:solidFill>
                  <a:srgbClr val="FF9900"/>
                </a:solidFill>
              </a:rPr>
              <a:t>Use Case Model</a:t>
            </a:r>
            <a:endParaRPr b="1">
              <a:solidFill>
                <a:srgbClr val="FF9900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00" y="974675"/>
            <a:ext cx="8839199" cy="3871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688" y="22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rgbClr val="FF9900"/>
                </a:solidFill>
              </a:rPr>
              <a:t>Pricing</a:t>
            </a:r>
            <a:r>
              <a:rPr b="1" lang="tr">
                <a:solidFill>
                  <a:srgbClr val="FF9900"/>
                </a:solidFill>
              </a:rPr>
              <a:t> Use Case Model</a:t>
            </a:r>
            <a:endParaRPr b="1">
              <a:solidFill>
                <a:srgbClr val="FF9900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838" y="887200"/>
            <a:ext cx="3906323" cy="40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22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rgbClr val="FF9900"/>
                </a:solidFill>
              </a:rPr>
              <a:t>Collect Points</a:t>
            </a:r>
            <a:r>
              <a:rPr b="1" lang="tr">
                <a:solidFill>
                  <a:srgbClr val="FF9900"/>
                </a:solidFill>
              </a:rPr>
              <a:t> Use Case Model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261900" y="1162775"/>
            <a:ext cx="8401500" cy="3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12" y="1162775"/>
            <a:ext cx="8775989" cy="35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24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rgbClr val="FF9900"/>
                </a:solidFill>
              </a:rPr>
              <a:t>Online Chatting</a:t>
            </a:r>
            <a:r>
              <a:rPr b="1" lang="tr">
                <a:solidFill>
                  <a:srgbClr val="FF9900"/>
                </a:solidFill>
              </a:rPr>
              <a:t> Use Case Model</a:t>
            </a:r>
            <a:endParaRPr b="1">
              <a:solidFill>
                <a:srgbClr val="FF9900"/>
              </a:solidFill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000" y="1043100"/>
            <a:ext cx="6624325" cy="37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24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rgbClr val="FF9900"/>
                </a:solidFill>
              </a:rPr>
              <a:t>Get Notification Use Case Model</a:t>
            </a:r>
            <a:endParaRPr b="1">
              <a:solidFill>
                <a:srgbClr val="FF9900"/>
              </a:solidFill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071" y="990149"/>
            <a:ext cx="7197854" cy="34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24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tr">
                <a:solidFill>
                  <a:srgbClr val="FF9900"/>
                </a:solidFill>
              </a:rPr>
              <a:t>Customer Support Use Case Model</a:t>
            </a:r>
            <a:endParaRPr b="1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4425"/>
            <a:ext cx="8839199" cy="3545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tr">
                <a:solidFill>
                  <a:srgbClr val="FF9900"/>
                </a:solidFill>
              </a:rPr>
              <a:t>Set Threshold </a:t>
            </a:r>
            <a:r>
              <a:rPr b="1" lang="tr">
                <a:solidFill>
                  <a:srgbClr val="FF9900"/>
                </a:solidFill>
              </a:rPr>
              <a:t>Use Case Model</a:t>
            </a:r>
            <a:endParaRPr b="1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9200" cy="3791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24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rgbClr val="FF9900"/>
                </a:solidFill>
              </a:rPr>
              <a:t>Package Diagram</a:t>
            </a:r>
            <a:endParaRPr b="1">
              <a:solidFill>
                <a:srgbClr val="FF9900"/>
              </a:solidFill>
            </a:endParaRPr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4675"/>
            <a:ext cx="8839199" cy="3580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0" y="8657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rgbClr val="FF9900"/>
                </a:solidFill>
              </a:rPr>
              <a:t>Class Diagram</a:t>
            </a:r>
            <a:endParaRPr b="1">
              <a:solidFill>
                <a:srgbClr val="FF9900"/>
              </a:solidFill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988" y="659275"/>
            <a:ext cx="6406034" cy="417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0" y="8657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rgbClr val="FF9900"/>
                </a:solidFill>
              </a:rPr>
              <a:t>Strategy Design Pattern</a:t>
            </a:r>
            <a:endParaRPr b="1">
              <a:solidFill>
                <a:srgbClr val="FF9900"/>
              </a:solidFill>
            </a:endParaRPr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0025"/>
            <a:ext cx="8839198" cy="3825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0" y="349325"/>
            <a:ext cx="8520600" cy="5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rgbClr val="FF9900"/>
                </a:solidFill>
              </a:rPr>
              <a:t>Outline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891725"/>
            <a:ext cx="8520600" cy="3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tr"/>
              <a:t>Introduction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tr"/>
              <a:t>Variants of OrderLine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tr"/>
              <a:t>Common, Variable and Product Specific Variants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tr"/>
              <a:t>Feature Model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tr"/>
              <a:t>Variability Configuration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tr"/>
              <a:t>High-Level Architecture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tr"/>
              <a:t>Software Reuse in Prototype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tr"/>
              <a:t>Discussion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tr"/>
              <a:t>Demo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rgbClr val="FF9900"/>
                </a:solidFill>
              </a:rPr>
              <a:t>Software Reuse in Prototype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152475"/>
            <a:ext cx="470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Packages are CodeBase, GUI,FeedMe,MaturePear and HealthyLife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CodeBase and GUI common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Strategy Design Pattern is applied.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59309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5950" y="1546875"/>
            <a:ext cx="3824000" cy="24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17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rgbClr val="FF9900"/>
                </a:solidFill>
              </a:rPr>
              <a:t>Discussion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11700" y="743075"/>
            <a:ext cx="8520600" cy="40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b="1" lang="tr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Requirements : </a:t>
            </a:r>
            <a:r>
              <a:rPr lang="tr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A  broad set of requirements to </a:t>
            </a:r>
            <a:endParaRPr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evaluate on the Kano Methodology</a:t>
            </a:r>
            <a:endParaRPr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b="1" lang="tr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Feature Model:</a:t>
            </a:r>
            <a:r>
              <a:rPr lang="tr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alibri"/>
              <a:buChar char="○"/>
            </a:pPr>
            <a:r>
              <a:rPr lang="tr" sz="18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Different than the assignment</a:t>
            </a:r>
            <a:endParaRPr sz="18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○"/>
            </a:pPr>
            <a:r>
              <a:rPr lang="tr" sz="18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Finding common and variable features as well as product specific features and creating the feature model of the system</a:t>
            </a:r>
            <a:endParaRPr b="1" sz="18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alibri"/>
              <a:buChar char="●"/>
            </a:pPr>
            <a:r>
              <a:rPr b="1" lang="tr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Kano Methodology : </a:t>
            </a:r>
            <a:r>
              <a:rPr lang="tr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Some requirements decided in advance and no customer answering</a:t>
            </a:r>
            <a:endParaRPr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alibri"/>
              <a:buChar char="●"/>
            </a:pPr>
            <a:r>
              <a:rPr b="1" lang="tr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Orthogonal Model: </a:t>
            </a:r>
            <a:endParaRPr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alibri"/>
              <a:buChar char="○"/>
            </a:pPr>
            <a:r>
              <a:rPr lang="tr" sz="18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First tried to organize systems related to each other using a single use case diagram</a:t>
            </a:r>
            <a:endParaRPr sz="18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alibri"/>
              <a:buChar char="○"/>
            </a:pPr>
            <a:r>
              <a:rPr lang="tr" sz="18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Could not find a  tool to create orthogonal model</a:t>
            </a:r>
            <a:endParaRPr sz="18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alibri"/>
              <a:buChar char="●"/>
            </a:pPr>
            <a:r>
              <a:rPr b="1" lang="tr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Prototype</a:t>
            </a:r>
            <a:r>
              <a:rPr b="1" lang="tr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tr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Reused UI components which are classified as common for every plan</a:t>
            </a:r>
            <a:endParaRPr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9851" y="370125"/>
            <a:ext cx="3102450" cy="1346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000">
                <a:solidFill>
                  <a:srgbClr val="FF9900"/>
                </a:solidFill>
              </a:rPr>
              <a:t>ANY QUESTIONS?</a:t>
            </a:r>
            <a:endParaRPr b="1" sz="30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tr" sz="3000">
                <a:solidFill>
                  <a:srgbClr val="FF9900"/>
                </a:solidFill>
              </a:rPr>
              <a:t>				THANK YOU FOR LISTENING</a:t>
            </a:r>
            <a:endParaRPr i="1" sz="30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41275"/>
            <a:ext cx="8520600" cy="45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9900"/>
                </a:solidFill>
              </a:rPr>
              <a:t>Applications of OrderLine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9900"/>
                </a:solidFill>
              </a:rPr>
              <a:t>FeedMe</a:t>
            </a:r>
            <a:endParaRPr>
              <a:solidFill>
                <a:srgbClr val="FF99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 sz="1400"/>
              <a:t>Two types of users: customer &amp; restaurants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 sz="1400"/>
              <a:t>Customers: order food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 sz="1400"/>
              <a:t>Restaurants: upload menus and other information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300" y="1198325"/>
            <a:ext cx="2084176" cy="344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8475" y="1198325"/>
            <a:ext cx="2084175" cy="344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195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r">
                <a:solidFill>
                  <a:srgbClr val="FF9900"/>
                </a:solidFill>
              </a:rPr>
              <a:t>Applications of OrderLine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-66275" y="1136375"/>
            <a:ext cx="4288500" cy="3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800">
                <a:solidFill>
                  <a:srgbClr val="FF9900"/>
                </a:solidFill>
              </a:rPr>
              <a:t>MaturePear</a:t>
            </a:r>
            <a:endParaRPr sz="2800">
              <a:solidFill>
                <a:srgbClr val="FF99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rgbClr val="FF99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" sz="1400">
                <a:solidFill>
                  <a:schemeClr val="dk1"/>
                </a:solidFill>
              </a:rPr>
              <a:t>Two types of users: customer &amp; service provider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" sz="1400">
                <a:solidFill>
                  <a:schemeClr val="dk1"/>
                </a:solidFill>
              </a:rPr>
              <a:t>Customers: Get service from technician, photographer, designer, cleaning lady etc.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" sz="1400">
                <a:solidFill>
                  <a:schemeClr val="dk1"/>
                </a:solidFill>
              </a:rPr>
              <a:t>Service Providers: Create profile, share his/her portfolio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7775"/>
            <a:ext cx="1470651" cy="270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8750" y="768425"/>
            <a:ext cx="1737425" cy="42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2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r">
                <a:solidFill>
                  <a:srgbClr val="FF9900"/>
                </a:solidFill>
              </a:rPr>
              <a:t>Applications of OrderLine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0" y="1088150"/>
            <a:ext cx="461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800">
                <a:solidFill>
                  <a:srgbClr val="FF9900"/>
                </a:solidFill>
              </a:rPr>
              <a:t>HealthyLife</a:t>
            </a:r>
            <a:endParaRPr sz="2800">
              <a:solidFill>
                <a:srgbClr val="FF99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rgbClr val="FF99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" sz="1400">
                <a:solidFill>
                  <a:schemeClr val="dk1"/>
                </a:solidFill>
              </a:rPr>
              <a:t>Two types of users: customer &amp; pharmacy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 sz="1400">
                <a:solidFill>
                  <a:schemeClr val="dk1"/>
                </a:solidFill>
              </a:rPr>
              <a:t>Customers:  order medicine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" sz="1400">
                <a:solidFill>
                  <a:schemeClr val="dk1"/>
                </a:solidFill>
              </a:rPr>
              <a:t>Two types of subscribers for customers: free &amp; premium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" sz="1400">
                <a:solidFill>
                  <a:schemeClr val="dk1"/>
                </a:solidFill>
              </a:rPr>
              <a:t>Pharmacy: share information about medicines, set campaigns and special deals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125" y="1088150"/>
            <a:ext cx="1983676" cy="39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0800" y="1088150"/>
            <a:ext cx="2134300" cy="393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225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tr">
                <a:solidFill>
                  <a:srgbClr val="FF9900"/>
                </a:solidFill>
              </a:rPr>
              <a:t>Common Prototypes</a:t>
            </a:r>
            <a:endParaRPr b="1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74225"/>
            <a:ext cx="2059950" cy="393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23238"/>
            <a:ext cx="2322385" cy="40409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2524625" y="3855000"/>
            <a:ext cx="16656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r">
                <a:solidFill>
                  <a:srgbClr val="FFFFFF"/>
                </a:solidFill>
              </a:rPr>
              <a:t>Figure 4: Online payment with credit card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7008150" y="4022625"/>
            <a:ext cx="15399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r">
                <a:solidFill>
                  <a:srgbClr val="FFFFFF"/>
                </a:solidFill>
              </a:rPr>
              <a:t>Figure 5: Online help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6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rgbClr val="FF9900"/>
                </a:solidFill>
              </a:rPr>
              <a:t>Venn Diagram</a:t>
            </a:r>
            <a:endParaRPr b="1">
              <a:solidFill>
                <a:srgbClr val="FF9900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785" y="737375"/>
            <a:ext cx="4821065" cy="43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22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rgbClr val="FF9900"/>
                </a:solidFill>
              </a:rPr>
              <a:t>Feature Model</a:t>
            </a:r>
            <a:endParaRPr b="1">
              <a:solidFill>
                <a:srgbClr val="FF9900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1525"/>
            <a:ext cx="8839201" cy="18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0" y="0"/>
            <a:ext cx="919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9900"/>
                </a:solidFill>
              </a:rPr>
              <a:t>Feature Model of FeedMe, MaturePear and HealthyLife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700" y="506075"/>
            <a:ext cx="6896374" cy="14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700" y="3570750"/>
            <a:ext cx="6896375" cy="152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8700" y="1958275"/>
            <a:ext cx="6896374" cy="15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