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ADF175-793D-49CF-A602-F68A178E7B1D}">
  <a:tblStyle styleId="{A4ADF175-793D-49CF-A602-F68A178E7B1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def85af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def85af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9c042f1e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9c042f1e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62ef1222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62ef1222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9def85af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9def85af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62ef1222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62ef1222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9def85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9def85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9def85af0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9def85af0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9e432c7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9e432c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9def85af0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9def85af0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b4839af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b4839af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62ef1222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62ef1222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9c042f1e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9c042f1e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c042f1e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c042f1e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9c042f1e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9c042f1e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62ef122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2ef122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2ef1222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2ef1222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9def85af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9def85af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c042f1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c042f1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2ef1222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62ef1222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Partition_of_a_set" TargetMode="External"/><Relationship Id="rId4" Type="http://schemas.openxmlformats.org/officeDocument/2006/relationships/hyperlink" Target="https://en.wikipedia.org/wiki/Cluster_(statistics)" TargetMode="External"/><Relationship Id="rId5" Type="http://schemas.openxmlformats.org/officeDocument/2006/relationships/hyperlink" Target="https://en.wikipedia.org/wiki/Mean" TargetMode="External"/><Relationship Id="rId6" Type="http://schemas.openxmlformats.org/officeDocument/2006/relationships/hyperlink" Target="https://plot.ly/~eliztekcan/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grouplens/movielens-20m-dataset/version/1" TargetMode="External"/><Relationship Id="rId4" Type="http://schemas.openxmlformats.org/officeDocument/2006/relationships/hyperlink" Target="https://figshare.com/projects/imsdb_movie_scripts/18907" TargetMode="External"/><Relationship Id="rId5" Type="http://schemas.openxmlformats.org/officeDocument/2006/relationships/hyperlink" Target="http://www.omdbapi.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585425" y="1070925"/>
            <a:ext cx="2949174" cy="1968575"/>
          </a:xfrm>
          <a:prstGeom prst="rect">
            <a:avLst/>
          </a:prstGeom>
          <a:noFill/>
          <a:ln>
            <a:noFill/>
          </a:ln>
        </p:spPr>
      </p:pic>
      <p:sp>
        <p:nvSpPr>
          <p:cNvPr id="129" name="Google Shape;129;p13"/>
          <p:cNvSpPr txBox="1"/>
          <p:nvPr>
            <p:ph type="ctrTitle"/>
          </p:nvPr>
        </p:nvSpPr>
        <p:spPr>
          <a:xfrm>
            <a:off x="3534600" y="2130670"/>
            <a:ext cx="5361300" cy="228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latin typeface="Roboto"/>
                <a:ea typeface="Roboto"/>
                <a:cs typeface="Roboto"/>
                <a:sym typeface="Roboto"/>
              </a:rPr>
              <a:t>THE EFFECT OF MOVIE SCRIPT SIMILARITY ON MOVIE RECOMMENDATION</a:t>
            </a:r>
            <a:endParaRPr>
              <a:latin typeface="Roboto"/>
              <a:ea typeface="Roboto"/>
              <a:cs typeface="Roboto"/>
              <a:sym typeface="Roboto"/>
            </a:endParaRPr>
          </a:p>
        </p:txBody>
      </p:sp>
      <p:sp>
        <p:nvSpPr>
          <p:cNvPr id="130" name="Google Shape;130;p13"/>
          <p:cNvSpPr txBox="1"/>
          <p:nvPr/>
        </p:nvSpPr>
        <p:spPr>
          <a:xfrm>
            <a:off x="420575" y="3135050"/>
            <a:ext cx="22482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38761D"/>
                </a:solidFill>
              </a:rPr>
              <a:t>Eliz TEKCAN</a:t>
            </a:r>
            <a:endParaRPr>
              <a:solidFill>
                <a:srgbClr val="38761D"/>
              </a:solidFill>
            </a:endParaRPr>
          </a:p>
          <a:p>
            <a:pPr indent="0" lvl="0" marL="0" rtl="0" algn="l">
              <a:spcBef>
                <a:spcPts val="0"/>
              </a:spcBef>
              <a:spcAft>
                <a:spcPts val="0"/>
              </a:spcAft>
              <a:buNone/>
            </a:pPr>
            <a:r>
              <a:rPr lang="tr">
                <a:solidFill>
                  <a:srgbClr val="38761D"/>
                </a:solidFill>
              </a:rPr>
              <a:t>Ezgi ÇAKIR</a:t>
            </a:r>
            <a:endParaRPr>
              <a:solidFill>
                <a:srgbClr val="38761D"/>
              </a:solidFill>
            </a:endParaRPr>
          </a:p>
          <a:p>
            <a:pPr indent="0" lvl="0" marL="0" rtl="0" algn="l">
              <a:spcBef>
                <a:spcPts val="0"/>
              </a:spcBef>
              <a:spcAft>
                <a:spcPts val="0"/>
              </a:spcAft>
              <a:buNone/>
            </a:pPr>
            <a:r>
              <a:rPr lang="tr">
                <a:solidFill>
                  <a:srgbClr val="38761D"/>
                </a:solidFill>
              </a:rPr>
              <a:t>Mehmet Enes KELEŞ</a:t>
            </a:r>
            <a:endParaRPr>
              <a:solidFill>
                <a:srgbClr val="38761D"/>
              </a:solidFill>
            </a:endParaRPr>
          </a:p>
          <a:p>
            <a:pPr indent="0" lvl="0" marL="0" rtl="0" algn="l">
              <a:spcBef>
                <a:spcPts val="0"/>
              </a:spcBef>
              <a:spcAft>
                <a:spcPts val="0"/>
              </a:spcAft>
              <a:buNone/>
            </a:pPr>
            <a:r>
              <a:rPr lang="tr">
                <a:solidFill>
                  <a:srgbClr val="38761D"/>
                </a:solidFill>
              </a:rPr>
              <a:t>Metehan KAYA</a:t>
            </a:r>
            <a:endParaRPr>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22"/>
          <p:cNvPicPr preferRelativeResize="0"/>
          <p:nvPr/>
        </p:nvPicPr>
        <p:blipFill>
          <a:blip r:embed="rId3">
            <a:alphaModFix/>
          </a:blip>
          <a:stretch>
            <a:fillRect/>
          </a:stretch>
        </p:blipFill>
        <p:spPr>
          <a:xfrm>
            <a:off x="451650" y="387838"/>
            <a:ext cx="8240700" cy="4367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aphicFrame>
        <p:nvGraphicFramePr>
          <p:cNvPr id="207" name="Google Shape;207;p23"/>
          <p:cNvGraphicFramePr/>
          <p:nvPr/>
        </p:nvGraphicFramePr>
        <p:xfrm>
          <a:off x="2291088" y="260738"/>
          <a:ext cx="3000000" cy="3000000"/>
        </p:xfrm>
        <a:graphic>
          <a:graphicData uri="http://schemas.openxmlformats.org/drawingml/2006/table">
            <a:tbl>
              <a:tblPr>
                <a:noFill/>
                <a:tableStyleId>{A4ADF175-793D-49CF-A602-F68A178E7B1D}</a:tableStyleId>
              </a:tblPr>
              <a:tblGrid>
                <a:gridCol w="908575"/>
                <a:gridCol w="918050"/>
                <a:gridCol w="896875"/>
                <a:gridCol w="920275"/>
                <a:gridCol w="918050"/>
              </a:tblGrid>
              <a:tr h="206425">
                <a:tc>
                  <a:txBody>
                    <a:bodyPr>
                      <a:noAutofit/>
                    </a:bodyPr>
                    <a:lstStyle/>
                    <a:p>
                      <a:pPr indent="0" lvl="0" marL="0" rtl="0" algn="ctr">
                        <a:lnSpc>
                          <a:spcPct val="115000"/>
                        </a:lnSpc>
                        <a:spcBef>
                          <a:spcPts val="0"/>
                        </a:spcBef>
                        <a:spcAft>
                          <a:spcPts val="0"/>
                        </a:spcAft>
                        <a:buNone/>
                      </a:pPr>
                      <a:r>
                        <a:rPr b="1" lang="tr" sz="750"/>
                        <a:t>Similarity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C0BF"/>
                    </a:solidFill>
                  </a:tcPr>
                </a:tc>
                <a:tc>
                  <a:txBody>
                    <a:bodyPr>
                      <a:noAutofit/>
                    </a:bodyPr>
                    <a:lstStyle/>
                    <a:p>
                      <a:pPr indent="0" lvl="0" marL="0" rtl="0" algn="ctr">
                        <a:lnSpc>
                          <a:spcPct val="115000"/>
                        </a:lnSpc>
                        <a:spcBef>
                          <a:spcPts val="0"/>
                        </a:spcBef>
                        <a:spcAft>
                          <a:spcPts val="0"/>
                        </a:spcAft>
                        <a:buNone/>
                      </a:pPr>
                      <a:r>
                        <a:rPr b="1" lang="tr" sz="750"/>
                        <a:t>b = 10, r = 10</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C0BF"/>
                    </a:solidFill>
                  </a:tcPr>
                </a:tc>
                <a:tc>
                  <a:txBody>
                    <a:bodyPr>
                      <a:noAutofit/>
                    </a:bodyPr>
                    <a:lstStyle/>
                    <a:p>
                      <a:pPr indent="0" lvl="0" marL="0" rtl="0" algn="ctr">
                        <a:lnSpc>
                          <a:spcPct val="115000"/>
                        </a:lnSpc>
                        <a:spcBef>
                          <a:spcPts val="0"/>
                        </a:spcBef>
                        <a:spcAft>
                          <a:spcPts val="0"/>
                        </a:spcAft>
                        <a:buNone/>
                      </a:pPr>
                      <a:r>
                        <a:rPr b="1" lang="tr" sz="750"/>
                        <a:t>b = 25, r = 4</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C0BF"/>
                    </a:solidFill>
                  </a:tcPr>
                </a:tc>
                <a:tc>
                  <a:txBody>
                    <a:bodyPr>
                      <a:noAutofit/>
                    </a:bodyPr>
                    <a:lstStyle/>
                    <a:p>
                      <a:pPr indent="0" lvl="0" marL="0" rtl="0" algn="ctr">
                        <a:lnSpc>
                          <a:spcPct val="115000"/>
                        </a:lnSpc>
                        <a:spcBef>
                          <a:spcPts val="0"/>
                        </a:spcBef>
                        <a:spcAft>
                          <a:spcPts val="0"/>
                        </a:spcAft>
                        <a:buNone/>
                      </a:pPr>
                      <a:r>
                        <a:rPr b="1" lang="tr" sz="750"/>
                        <a:t>b = 50, r = 2</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C0BF"/>
                    </a:solidFill>
                  </a:tcPr>
                </a:tc>
                <a:tc>
                  <a:txBody>
                    <a:bodyPr>
                      <a:noAutofit/>
                    </a:bodyPr>
                    <a:lstStyle/>
                    <a:p>
                      <a:pPr indent="0" lvl="0" marL="0" rtl="0" algn="ctr">
                        <a:lnSpc>
                          <a:spcPct val="115000"/>
                        </a:lnSpc>
                        <a:spcBef>
                          <a:spcPts val="0"/>
                        </a:spcBef>
                        <a:spcAft>
                          <a:spcPts val="0"/>
                        </a:spcAft>
                        <a:buNone/>
                      </a:pPr>
                      <a:r>
                        <a:rPr b="1" lang="tr" sz="750"/>
                        <a:t>b = 100, r = 1</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C0BF"/>
                    </a:solidFill>
                  </a:tcPr>
                </a:tc>
              </a:tr>
              <a:tr h="339625">
                <a:tc>
                  <a:txBody>
                    <a:bodyPr>
                      <a:noAutofit/>
                    </a:bodyPr>
                    <a:lstStyle/>
                    <a:p>
                      <a:pPr indent="0" lvl="0" marL="0" rtl="0" algn="ctr">
                        <a:lnSpc>
                          <a:spcPct val="115000"/>
                        </a:lnSpc>
                        <a:spcBef>
                          <a:spcPts val="0"/>
                        </a:spcBef>
                        <a:spcAft>
                          <a:spcPts val="0"/>
                        </a:spcAft>
                        <a:buNone/>
                      </a:pPr>
                      <a:r>
                        <a:rPr lang="tr" sz="900"/>
                        <a:t>100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95</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0,9999</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90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0,9863</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85</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0,8884</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300"/>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80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0,6789</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300"/>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75</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0,4399</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tr" sz="900"/>
                        <a:t>0,9999</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70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0,2491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0,9990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65</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0,1268</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tr" sz="900"/>
                        <a:t>0,9927</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60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0,0588</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0,9689</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55</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0,0250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tr" sz="900"/>
                        <a:t>0,9092</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50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0,0097</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0,8008</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45</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0,0034</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tr" sz="900"/>
                        <a:t>0,6489</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r h="339625">
                <a:tc>
                  <a:txBody>
                    <a:bodyPr>
                      <a:noAutofit/>
                    </a:bodyPr>
                    <a:lstStyle/>
                    <a:p>
                      <a:pPr indent="0" lvl="0" marL="0" rtl="0" algn="ctr">
                        <a:lnSpc>
                          <a:spcPct val="115000"/>
                        </a:lnSpc>
                        <a:spcBef>
                          <a:spcPts val="0"/>
                        </a:spcBef>
                        <a:spcAft>
                          <a:spcPts val="0"/>
                        </a:spcAft>
                        <a:buNone/>
                      </a:pPr>
                      <a:r>
                        <a:rPr lang="tr" sz="900"/>
                        <a:t>40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0,0010</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0,4771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tr" sz="900"/>
                        <a:t>0,9998</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c>
                  <a:txBody>
                    <a:bodyPr>
                      <a:noAutofit/>
                    </a:bodyPr>
                    <a:lstStyle/>
                    <a:p>
                      <a:pPr indent="0" lvl="0" marL="0" rtl="0" algn="ctr">
                        <a:lnSpc>
                          <a:spcPct val="115000"/>
                        </a:lnSpc>
                        <a:spcBef>
                          <a:spcPts val="0"/>
                        </a:spcBef>
                        <a:spcAft>
                          <a:spcPts val="0"/>
                        </a:spcAft>
                        <a:buNone/>
                      </a:pPr>
                      <a:r>
                        <a:rPr lang="tr" sz="900"/>
                        <a:t>1</a:t>
                      </a:r>
                      <a:endParaRPr sz="90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6C1FF"/>
                    </a:solidFill>
                  </a:tcPr>
                </a:tc>
              </a:tr>
            </a:tbl>
          </a:graphicData>
        </a:graphic>
      </p:graphicFrame>
      <p:pic>
        <p:nvPicPr>
          <p:cNvPr id="208" name="Google Shape;208;p23"/>
          <p:cNvPicPr preferRelativeResize="0"/>
          <p:nvPr/>
        </p:nvPicPr>
        <p:blipFill>
          <a:blip r:embed="rId3">
            <a:alphaModFix/>
          </a:blip>
          <a:stretch>
            <a:fillRect/>
          </a:stretch>
        </p:blipFill>
        <p:spPr>
          <a:xfrm>
            <a:off x="464375" y="571950"/>
            <a:ext cx="381000" cy="304800"/>
          </a:xfrm>
          <a:prstGeom prst="rect">
            <a:avLst/>
          </a:prstGeom>
          <a:noFill/>
          <a:ln>
            <a:noFill/>
          </a:ln>
        </p:spPr>
      </p:pic>
      <p:pic>
        <p:nvPicPr>
          <p:cNvPr id="209" name="Google Shape;209;p23"/>
          <p:cNvPicPr preferRelativeResize="0"/>
          <p:nvPr/>
        </p:nvPicPr>
        <p:blipFill>
          <a:blip r:embed="rId4">
            <a:alphaModFix/>
          </a:blip>
          <a:stretch>
            <a:fillRect/>
          </a:stretch>
        </p:blipFill>
        <p:spPr>
          <a:xfrm>
            <a:off x="464375" y="1207100"/>
            <a:ext cx="381000" cy="304800"/>
          </a:xfrm>
          <a:prstGeom prst="rect">
            <a:avLst/>
          </a:prstGeom>
          <a:noFill/>
          <a:ln>
            <a:noFill/>
          </a:ln>
        </p:spPr>
      </p:pic>
      <p:sp>
        <p:nvSpPr>
          <p:cNvPr id="210" name="Google Shape;210;p23"/>
          <p:cNvSpPr txBox="1"/>
          <p:nvPr/>
        </p:nvSpPr>
        <p:spPr>
          <a:xfrm>
            <a:off x="845375" y="435500"/>
            <a:ext cx="1270500" cy="4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t>same bucket for first test</a:t>
            </a:r>
            <a:endParaRPr sz="1200"/>
          </a:p>
        </p:txBody>
      </p:sp>
      <p:sp>
        <p:nvSpPr>
          <p:cNvPr id="211" name="Google Shape;211;p23"/>
          <p:cNvSpPr txBox="1"/>
          <p:nvPr/>
        </p:nvSpPr>
        <p:spPr>
          <a:xfrm>
            <a:off x="845375" y="1043000"/>
            <a:ext cx="1270500" cy="6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t>same bucket in both first and second tests</a:t>
            </a:r>
            <a:endParaRPr sz="1200"/>
          </a:p>
          <a:p>
            <a:pPr indent="0" lvl="0" marL="0" rtl="0" algn="l">
              <a:lnSpc>
                <a:spcPct val="115000"/>
              </a:lnSpc>
              <a:spcBef>
                <a:spcPts val="0"/>
              </a:spcBef>
              <a:spcAft>
                <a:spcPts val="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819150" y="397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3.4 WORD2VEC</a:t>
            </a:r>
            <a:endParaRPr/>
          </a:p>
        </p:txBody>
      </p:sp>
      <p:sp>
        <p:nvSpPr>
          <p:cNvPr id="217" name="Google Shape;217;p24"/>
          <p:cNvSpPr txBox="1"/>
          <p:nvPr>
            <p:ph idx="1" type="body"/>
          </p:nvPr>
        </p:nvSpPr>
        <p:spPr>
          <a:xfrm>
            <a:off x="514150" y="1294075"/>
            <a:ext cx="3311700" cy="25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444B44"/>
                </a:solidFill>
                <a:highlight>
                  <a:srgbClr val="FFFFFF"/>
                </a:highlight>
              </a:rPr>
              <a:t>Word2vec is a two-layer neural net that processes text. Its input is a text corpus and its output is a set of vectors: feature vectors for words in that corpus.</a:t>
            </a:r>
            <a:endParaRPr>
              <a:solidFill>
                <a:srgbClr val="444B44"/>
              </a:solidFill>
              <a:highlight>
                <a:srgbClr val="FFFFFF"/>
              </a:highlight>
            </a:endParaRPr>
          </a:p>
          <a:p>
            <a:pPr indent="-311150" lvl="0" marL="457200" rtl="0" algn="l">
              <a:spcBef>
                <a:spcPts val="1600"/>
              </a:spcBef>
              <a:spcAft>
                <a:spcPts val="0"/>
              </a:spcAft>
              <a:buClr>
                <a:srgbClr val="444B44"/>
              </a:buClr>
              <a:buSzPts val="1300"/>
              <a:buChar char="●"/>
            </a:pPr>
            <a:r>
              <a:rPr lang="tr">
                <a:solidFill>
                  <a:srgbClr val="444B44"/>
                </a:solidFill>
                <a:highlight>
                  <a:srgbClr val="FFFFFF"/>
                </a:highlight>
              </a:rPr>
              <a:t>pretrained vectors on wikipedia data</a:t>
            </a:r>
            <a:endParaRPr>
              <a:solidFill>
                <a:srgbClr val="444B44"/>
              </a:solidFill>
              <a:highlight>
                <a:srgbClr val="FFFFFF"/>
              </a:highlight>
            </a:endParaRPr>
          </a:p>
          <a:p>
            <a:pPr indent="-311150" lvl="0" marL="457200" rtl="0" algn="l">
              <a:lnSpc>
                <a:spcPct val="100000"/>
              </a:lnSpc>
              <a:spcBef>
                <a:spcPts val="0"/>
              </a:spcBef>
              <a:spcAft>
                <a:spcPts val="0"/>
              </a:spcAft>
              <a:buSzPts val="1300"/>
              <a:buChar char="●"/>
            </a:pPr>
            <a:r>
              <a:rPr lang="tr"/>
              <a:t>word2vec averages of each script </a:t>
            </a:r>
            <a:endParaRPr/>
          </a:p>
          <a:p>
            <a:pPr indent="-311150" lvl="0" marL="457200" rtl="0" algn="l">
              <a:lnSpc>
                <a:spcPct val="100000"/>
              </a:lnSpc>
              <a:spcBef>
                <a:spcPts val="0"/>
              </a:spcBef>
              <a:spcAft>
                <a:spcPts val="0"/>
              </a:spcAft>
              <a:buSzPts val="1300"/>
              <a:buChar char="●"/>
            </a:pPr>
            <a:r>
              <a:rPr lang="tr"/>
              <a:t>calculated cosine distance of each pair</a:t>
            </a:r>
            <a:endParaRPr/>
          </a:p>
          <a:p>
            <a:pPr indent="-311150" lvl="0" marL="457200" rtl="0" algn="l">
              <a:lnSpc>
                <a:spcPct val="100000"/>
              </a:lnSpc>
              <a:spcBef>
                <a:spcPts val="0"/>
              </a:spcBef>
              <a:spcAft>
                <a:spcPts val="0"/>
              </a:spcAft>
              <a:buSzPts val="1300"/>
              <a:buChar char="●"/>
            </a:pPr>
            <a:r>
              <a:rPr lang="tr"/>
              <a:t>normalized the distance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8" name="Google Shape;218;p24"/>
          <p:cNvSpPr txBox="1"/>
          <p:nvPr/>
        </p:nvSpPr>
        <p:spPr>
          <a:xfrm>
            <a:off x="4322200" y="3676325"/>
            <a:ext cx="3952800" cy="11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1300">
                <a:latin typeface="Calibri"/>
                <a:ea typeface="Calibri"/>
                <a:cs typeface="Calibri"/>
                <a:sym typeface="Calibri"/>
              </a:rPr>
              <a:t>OUTPUT</a:t>
            </a:r>
            <a:endParaRPr b="1" sz="1300">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a:p>
            <a:pPr indent="0" lvl="0" marL="0" rtl="0" algn="l">
              <a:spcBef>
                <a:spcPts val="0"/>
              </a:spcBef>
              <a:spcAft>
                <a:spcPts val="0"/>
              </a:spcAft>
              <a:buNone/>
            </a:pPr>
            <a:r>
              <a:rPr b="1" lang="tr" sz="1300">
                <a:latin typeface="Calibri"/>
                <a:ea typeface="Calibri"/>
                <a:cs typeface="Calibri"/>
                <a:sym typeface="Calibri"/>
              </a:rPr>
              <a:t>Cosine similarity</a:t>
            </a:r>
            <a:r>
              <a:rPr lang="tr" sz="1300">
                <a:latin typeface="Calibri"/>
                <a:ea typeface="Calibri"/>
                <a:cs typeface="Calibri"/>
                <a:sym typeface="Calibri"/>
              </a:rPr>
              <a:t> of Word2Vec averages of movie script pairs.  </a:t>
            </a:r>
            <a:endParaRPr sz="1300">
              <a:latin typeface="Calibri"/>
              <a:ea typeface="Calibri"/>
              <a:cs typeface="Calibri"/>
              <a:sym typeface="Calibri"/>
            </a:endParaRPr>
          </a:p>
        </p:txBody>
      </p:sp>
      <p:pic>
        <p:nvPicPr>
          <p:cNvPr id="219" name="Google Shape;219;p24"/>
          <p:cNvPicPr preferRelativeResize="0"/>
          <p:nvPr/>
        </p:nvPicPr>
        <p:blipFill>
          <a:blip r:embed="rId3">
            <a:alphaModFix/>
          </a:blip>
          <a:stretch>
            <a:fillRect/>
          </a:stretch>
        </p:blipFill>
        <p:spPr>
          <a:xfrm>
            <a:off x="3926375" y="850325"/>
            <a:ext cx="5025974" cy="232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819150" y="350300"/>
            <a:ext cx="7505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3.5 K-MEANS CLUSTERING</a:t>
            </a:r>
            <a:endParaRPr/>
          </a:p>
        </p:txBody>
      </p:sp>
      <p:sp>
        <p:nvSpPr>
          <p:cNvPr id="225" name="Google Shape;225;p25"/>
          <p:cNvSpPr txBox="1"/>
          <p:nvPr>
            <p:ph idx="1" type="body"/>
          </p:nvPr>
        </p:nvSpPr>
        <p:spPr>
          <a:xfrm>
            <a:off x="772375" y="990500"/>
            <a:ext cx="7505700" cy="27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000000"/>
                </a:solidFill>
                <a:highlight>
                  <a:srgbClr val="FFFFFF"/>
                </a:highlight>
              </a:rPr>
              <a:t>K-means clustering aims to </a:t>
            </a:r>
            <a:r>
              <a:rPr lang="tr">
                <a:solidFill>
                  <a:srgbClr val="000000"/>
                </a:solidFill>
                <a:highlight>
                  <a:srgbClr val="FFFFFF"/>
                </a:highlight>
                <a:uFill>
                  <a:noFill/>
                </a:uFill>
                <a:hlinkClick r:id="rId3"/>
              </a:rPr>
              <a:t>partition</a:t>
            </a:r>
            <a:r>
              <a:rPr lang="tr">
                <a:solidFill>
                  <a:srgbClr val="000000"/>
                </a:solidFill>
                <a:highlight>
                  <a:srgbClr val="FFFFFF"/>
                </a:highlight>
              </a:rPr>
              <a:t> n observations into K clusters in which each observation belongs to the </a:t>
            </a:r>
            <a:r>
              <a:rPr lang="tr">
                <a:solidFill>
                  <a:srgbClr val="000000"/>
                </a:solidFill>
                <a:highlight>
                  <a:srgbClr val="FFFFFF"/>
                </a:highlight>
                <a:uFill>
                  <a:noFill/>
                </a:uFill>
                <a:hlinkClick r:id="rId4"/>
              </a:rPr>
              <a:t>cluster</a:t>
            </a:r>
            <a:r>
              <a:rPr lang="tr">
                <a:solidFill>
                  <a:srgbClr val="000000"/>
                </a:solidFill>
                <a:highlight>
                  <a:srgbClr val="FFFFFF"/>
                </a:highlight>
              </a:rPr>
              <a:t> with the nearest </a:t>
            </a:r>
            <a:r>
              <a:rPr lang="tr">
                <a:solidFill>
                  <a:srgbClr val="000000"/>
                </a:solidFill>
                <a:highlight>
                  <a:srgbClr val="FFFFFF"/>
                </a:highlight>
                <a:uFill>
                  <a:noFill/>
                </a:uFill>
                <a:hlinkClick r:id="rId5"/>
              </a:rPr>
              <a:t>mean</a:t>
            </a:r>
            <a:r>
              <a:rPr lang="tr">
                <a:solidFill>
                  <a:srgbClr val="000000"/>
                </a:solidFill>
                <a:highlight>
                  <a:srgbClr val="FFFFFF"/>
                </a:highlight>
              </a:rPr>
              <a:t>.</a:t>
            </a:r>
            <a:endParaRPr>
              <a:solidFill>
                <a:srgbClr val="000000"/>
              </a:solidFill>
              <a:highlight>
                <a:srgbClr val="FFFFFF"/>
              </a:highlight>
            </a:endParaRPr>
          </a:p>
          <a:p>
            <a:pPr indent="-311150" lvl="0" marL="457200" rtl="0" algn="l">
              <a:lnSpc>
                <a:spcPct val="100000"/>
              </a:lnSpc>
              <a:spcBef>
                <a:spcPts val="1600"/>
              </a:spcBef>
              <a:spcAft>
                <a:spcPts val="0"/>
              </a:spcAft>
              <a:buClr>
                <a:srgbClr val="000000"/>
              </a:buClr>
              <a:buSzPts val="1300"/>
              <a:buChar char="●"/>
            </a:pPr>
            <a:r>
              <a:rPr lang="tr">
                <a:solidFill>
                  <a:srgbClr val="000000"/>
                </a:solidFill>
                <a:highlight>
                  <a:srgbClr val="FFFFFF"/>
                </a:highlight>
              </a:rPr>
              <a:t>Word2vec vectors of each word in a script</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tr">
                <a:solidFill>
                  <a:srgbClr val="000000"/>
                </a:solidFill>
                <a:highlight>
                  <a:srgbClr val="FFFFFF"/>
                </a:highlight>
              </a:rPr>
              <a:t>Clustered  these words into 10 clusters</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tr">
                <a:solidFill>
                  <a:srgbClr val="000000"/>
                </a:solidFill>
                <a:highlight>
                  <a:srgbClr val="FFFFFF"/>
                </a:highlight>
              </a:rPr>
              <a:t>Centers of these clusters as a vector represent the movie</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tr">
                <a:solidFill>
                  <a:srgbClr val="000000"/>
                </a:solidFill>
                <a:highlight>
                  <a:srgbClr val="FFFFFF"/>
                </a:highlight>
              </a:rPr>
              <a:t>Clustered the movies into 3 clusters</a:t>
            </a:r>
            <a:endParaRPr>
              <a:solidFill>
                <a:srgbClr val="000000"/>
              </a:solidFill>
              <a:highlight>
                <a:srgbClr val="FFFFFF"/>
              </a:highlight>
            </a:endParaRPr>
          </a:p>
          <a:p>
            <a:pPr indent="0" lvl="0" marL="0" rtl="0" algn="l">
              <a:lnSpc>
                <a:spcPct val="100000"/>
              </a:lnSpc>
              <a:spcBef>
                <a:spcPts val="1600"/>
              </a:spcBef>
              <a:spcAft>
                <a:spcPts val="0"/>
              </a:spcAft>
              <a:buNone/>
            </a:pPr>
            <a:r>
              <a:rPr lang="tr">
                <a:solidFill>
                  <a:srgbClr val="000000"/>
                </a:solidFill>
                <a:highlight>
                  <a:srgbClr val="FFFFFF"/>
                </a:highlight>
              </a:rPr>
              <a:t>Problem:</a:t>
            </a:r>
            <a:endParaRPr>
              <a:solidFill>
                <a:srgbClr val="000000"/>
              </a:solidFill>
              <a:highlight>
                <a:srgbClr val="FFFFFF"/>
              </a:highlight>
            </a:endParaRPr>
          </a:p>
          <a:p>
            <a:pPr indent="457200" lvl="0" marL="0" rtl="0" algn="l">
              <a:lnSpc>
                <a:spcPct val="100000"/>
              </a:lnSpc>
              <a:spcBef>
                <a:spcPts val="1600"/>
              </a:spcBef>
              <a:spcAft>
                <a:spcPts val="1600"/>
              </a:spcAft>
              <a:buNone/>
            </a:pPr>
            <a:r>
              <a:rPr lang="tr">
                <a:solidFill>
                  <a:srgbClr val="000000"/>
                </a:solidFill>
                <a:highlight>
                  <a:srgbClr val="FFFFFF"/>
                </a:highlight>
              </a:rPr>
              <a:t>Different orderings of centers in vectors results in different outputs.</a:t>
            </a:r>
            <a:endParaRPr>
              <a:solidFill>
                <a:srgbClr val="000000"/>
              </a:solidFill>
              <a:highlight>
                <a:srgbClr val="FFFFFF"/>
              </a:highlight>
            </a:endParaRPr>
          </a:p>
        </p:txBody>
      </p:sp>
      <p:sp>
        <p:nvSpPr>
          <p:cNvPr id="226" name="Google Shape;226;p25"/>
          <p:cNvSpPr txBox="1"/>
          <p:nvPr/>
        </p:nvSpPr>
        <p:spPr>
          <a:xfrm>
            <a:off x="5256450" y="3407225"/>
            <a:ext cx="3068400" cy="14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1300">
                <a:latin typeface="Calibri"/>
                <a:ea typeface="Calibri"/>
                <a:cs typeface="Calibri"/>
                <a:sym typeface="Calibri"/>
              </a:rPr>
              <a:t>OUTPUT</a:t>
            </a:r>
            <a:endParaRPr b="1" sz="1300">
              <a:latin typeface="Calibri"/>
              <a:ea typeface="Calibri"/>
              <a:cs typeface="Calibri"/>
              <a:sym typeface="Calibri"/>
            </a:endParaRPr>
          </a:p>
          <a:p>
            <a:pPr indent="0" lvl="0" marL="0" rtl="0" algn="ctr">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tr" sz="1300">
                <a:latin typeface="Calibri"/>
                <a:ea typeface="Calibri"/>
                <a:cs typeface="Calibri"/>
                <a:sym typeface="Calibri"/>
              </a:rPr>
              <a:t>Similar movies fall into the same cluster.</a:t>
            </a:r>
            <a:endParaRPr sz="1300">
              <a:latin typeface="Calibri"/>
              <a:ea typeface="Calibri"/>
              <a:cs typeface="Calibri"/>
              <a:sym typeface="Calibri"/>
            </a:endParaRPr>
          </a:p>
          <a:p>
            <a:pPr indent="0" lvl="0" marL="0" rtl="0" algn="ctr">
              <a:lnSpc>
                <a:spcPct val="115000"/>
              </a:lnSpc>
              <a:spcBef>
                <a:spcPts val="0"/>
              </a:spcBef>
              <a:spcAft>
                <a:spcPts val="0"/>
              </a:spcAft>
              <a:buClr>
                <a:srgbClr val="000000"/>
              </a:buClr>
              <a:buSzPts val="1100"/>
              <a:buFont typeface="Arial"/>
              <a:buNone/>
            </a:pPr>
            <a:r>
              <a:rPr lang="tr" sz="1300" u="sng">
                <a:solidFill>
                  <a:schemeClr val="accent5"/>
                </a:solidFill>
                <a:latin typeface="Calibri"/>
                <a:ea typeface="Calibri"/>
                <a:cs typeface="Calibri"/>
                <a:sym typeface="Calibri"/>
                <a:hlinkClick r:id="rId6"/>
              </a:rPr>
              <a:t>https://plot.ly/~eliztekcan/20/#/</a:t>
            </a:r>
            <a:r>
              <a:rPr lang="tr"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a:p>
            <a:pPr indent="0" lvl="0" marL="0" rtl="0" algn="l">
              <a:spcBef>
                <a:spcPts val="1600"/>
              </a:spcBef>
              <a:spcAft>
                <a:spcPts val="0"/>
              </a:spcAft>
              <a:buNone/>
            </a:pPr>
            <a:r>
              <a:t/>
            </a:r>
            <a:endParaRPr b="1" sz="13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872925" y="370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4.</a:t>
            </a:r>
            <a:r>
              <a:rPr lang="tr"/>
              <a:t> VALIDATION METHOD</a:t>
            </a:r>
            <a:endParaRPr/>
          </a:p>
        </p:txBody>
      </p:sp>
      <p:sp>
        <p:nvSpPr>
          <p:cNvPr id="232" name="Google Shape;232;p26"/>
          <p:cNvSpPr txBox="1"/>
          <p:nvPr>
            <p:ph idx="1" type="body"/>
          </p:nvPr>
        </p:nvSpPr>
        <p:spPr>
          <a:xfrm>
            <a:off x="872925" y="1572263"/>
            <a:ext cx="7505700" cy="52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 sz="1400">
                <a:solidFill>
                  <a:srgbClr val="000000"/>
                </a:solidFill>
              </a:rPr>
              <a:t>COLLABORATIVE FILTERING WITH INTERPOLATION WEIGHTS</a:t>
            </a:r>
            <a:endParaRPr b="1" sz="1400">
              <a:solidFill>
                <a:srgbClr val="000000"/>
              </a:solidFill>
            </a:endParaRPr>
          </a:p>
          <a:p>
            <a:pPr indent="0" lvl="0" marL="0" rtl="0" algn="l">
              <a:lnSpc>
                <a:spcPct val="100000"/>
              </a:lnSpc>
              <a:spcBef>
                <a:spcPts val="0"/>
              </a:spcBef>
              <a:spcAft>
                <a:spcPts val="0"/>
              </a:spcAft>
              <a:buClr>
                <a:srgbClr val="000000"/>
              </a:buClr>
              <a:buSzPts val="1100"/>
              <a:buFont typeface="Arial"/>
              <a:buNone/>
            </a:pPr>
            <a:r>
              <a:rPr b="1" lang="tr" sz="1400">
                <a:solidFill>
                  <a:srgbClr val="000000"/>
                </a:solidFill>
              </a:rPr>
              <a:t> </a:t>
            </a:r>
            <a:endParaRPr b="1" sz="1400">
              <a:solidFill>
                <a:srgbClr val="000000"/>
              </a:solidFill>
            </a:endParaRPr>
          </a:p>
        </p:txBody>
      </p:sp>
      <p:pic>
        <p:nvPicPr>
          <p:cNvPr id="233" name="Google Shape;233;p26"/>
          <p:cNvPicPr preferRelativeResize="0"/>
          <p:nvPr/>
        </p:nvPicPr>
        <p:blipFill>
          <a:blip r:embed="rId3">
            <a:alphaModFix/>
          </a:blip>
          <a:stretch>
            <a:fillRect/>
          </a:stretch>
        </p:blipFill>
        <p:spPr>
          <a:xfrm>
            <a:off x="2245888" y="2345387"/>
            <a:ext cx="3870267" cy="87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txBox="1"/>
          <p:nvPr>
            <p:ph idx="1" type="body"/>
          </p:nvPr>
        </p:nvSpPr>
        <p:spPr>
          <a:xfrm>
            <a:off x="1085850" y="787150"/>
            <a:ext cx="6921600" cy="67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tr" sz="1400">
                <a:solidFill>
                  <a:srgbClr val="000000"/>
                </a:solidFill>
              </a:rPr>
              <a:t>GRADIENT DESCENT</a:t>
            </a:r>
            <a:endParaRPr b="1" sz="1400">
              <a:solidFill>
                <a:srgbClr val="000000"/>
              </a:solidFill>
            </a:endParaRPr>
          </a:p>
          <a:p>
            <a:pPr indent="0" lvl="0" marL="0" rtl="0" algn="l">
              <a:spcBef>
                <a:spcPts val="0"/>
              </a:spcBef>
              <a:spcAft>
                <a:spcPts val="1600"/>
              </a:spcAft>
              <a:buNone/>
            </a:pPr>
            <a:r>
              <a:t/>
            </a:r>
            <a:endParaRPr/>
          </a:p>
        </p:txBody>
      </p:sp>
      <p:pic>
        <p:nvPicPr>
          <p:cNvPr id="239" name="Google Shape;239;p27"/>
          <p:cNvPicPr preferRelativeResize="0"/>
          <p:nvPr/>
        </p:nvPicPr>
        <p:blipFill>
          <a:blip r:embed="rId3">
            <a:alphaModFix/>
          </a:blip>
          <a:stretch>
            <a:fillRect/>
          </a:stretch>
        </p:blipFill>
        <p:spPr>
          <a:xfrm>
            <a:off x="982800" y="3156425"/>
            <a:ext cx="7024676" cy="749475"/>
          </a:xfrm>
          <a:prstGeom prst="rect">
            <a:avLst/>
          </a:prstGeom>
          <a:noFill/>
          <a:ln>
            <a:noFill/>
          </a:ln>
        </p:spPr>
      </p:pic>
      <p:pic>
        <p:nvPicPr>
          <p:cNvPr id="240" name="Google Shape;240;p27"/>
          <p:cNvPicPr preferRelativeResize="0"/>
          <p:nvPr/>
        </p:nvPicPr>
        <p:blipFill>
          <a:blip r:embed="rId4">
            <a:alphaModFix/>
          </a:blip>
          <a:stretch>
            <a:fillRect/>
          </a:stretch>
        </p:blipFill>
        <p:spPr>
          <a:xfrm>
            <a:off x="982800" y="1565127"/>
            <a:ext cx="5715003" cy="117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5. RESULTS &amp; DISCUSSION</a:t>
            </a:r>
            <a:endParaRPr/>
          </a:p>
        </p:txBody>
      </p:sp>
      <p:sp>
        <p:nvSpPr>
          <p:cNvPr id="246" name="Google Shape;246;p28"/>
          <p:cNvSpPr txBox="1"/>
          <p:nvPr>
            <p:ph idx="1" type="body"/>
          </p:nvPr>
        </p:nvSpPr>
        <p:spPr>
          <a:xfrm>
            <a:off x="819150" y="1143000"/>
            <a:ext cx="7505700" cy="338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
              <a:t>Cosine Similarity based on TF-ID</a:t>
            </a:r>
            <a:r>
              <a:rPr lang="tr"/>
              <a:t>F </a:t>
            </a:r>
            <a:endParaRPr/>
          </a:p>
          <a:p>
            <a:pPr indent="0" lvl="0" marL="0" rtl="0" algn="l">
              <a:lnSpc>
                <a:spcPct val="100000"/>
              </a:lnSpc>
              <a:spcBef>
                <a:spcPts val="1600"/>
              </a:spcBef>
              <a:spcAft>
                <a:spcPts val="0"/>
              </a:spcAft>
              <a:buNone/>
            </a:pPr>
            <a:r>
              <a:rPr lang="tr"/>
              <a:t>	For movies from the same movie series, proper names dominate TF-IDF result. Thus, they are seen as similar. On the contrary, for movies similar but from different movie series, various words dominate the result. So, they are not seen as similar. </a:t>
            </a:r>
            <a:endParaRPr/>
          </a:p>
          <a:p>
            <a:pPr indent="0" lvl="0" marL="0" rtl="0" algn="l">
              <a:lnSpc>
                <a:spcPct val="100000"/>
              </a:lnSpc>
              <a:spcBef>
                <a:spcPts val="1600"/>
              </a:spcBef>
              <a:spcAft>
                <a:spcPts val="0"/>
              </a:spcAft>
              <a:buNone/>
            </a:pPr>
            <a:r>
              <a:rPr b="1" lang="tr"/>
              <a:t>Jaccard Similarity based on Genres</a:t>
            </a:r>
            <a:endParaRPr b="1"/>
          </a:p>
          <a:p>
            <a:pPr indent="0" lvl="0" marL="0" rtl="0" algn="l">
              <a:lnSpc>
                <a:spcPct val="100000"/>
              </a:lnSpc>
              <a:spcBef>
                <a:spcPts val="1600"/>
              </a:spcBef>
              <a:spcAft>
                <a:spcPts val="0"/>
              </a:spcAft>
              <a:buNone/>
            </a:pPr>
            <a:r>
              <a:rPr lang="tr"/>
              <a:t>	Similar movies are most likely to have many common genres. Since in dataset has some error, such as movies are from the same series do not have jaccard similarity which is 1. It leads to wrong results. </a:t>
            </a:r>
            <a:endParaRPr/>
          </a:p>
          <a:p>
            <a:pPr indent="0" lvl="0" marL="0" rtl="0" algn="l">
              <a:lnSpc>
                <a:spcPct val="100000"/>
              </a:lnSpc>
              <a:spcBef>
                <a:spcPts val="1600"/>
              </a:spcBef>
              <a:spcAft>
                <a:spcPts val="0"/>
              </a:spcAft>
              <a:buNone/>
            </a:pPr>
            <a:r>
              <a:rPr b="1" lang="tr"/>
              <a:t>K-shingling, Min-hashing, LSH</a:t>
            </a:r>
            <a:endParaRPr b="1"/>
          </a:p>
          <a:p>
            <a:pPr indent="0" lvl="0" marL="0" rtl="0" algn="l">
              <a:lnSpc>
                <a:spcPct val="100000"/>
              </a:lnSpc>
              <a:spcBef>
                <a:spcPts val="1600"/>
              </a:spcBef>
              <a:spcAft>
                <a:spcPts val="1600"/>
              </a:spcAft>
              <a:buNone/>
            </a:pPr>
            <a:r>
              <a:rPr lang="tr"/>
              <a:t>	This method is used to detect near duplicates. However, movies are never that much similar. Thus, the probability that movie pairs fall into the same bucket is too low.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5. RESULTS &amp; DISCUSSION</a:t>
            </a:r>
            <a:endParaRPr/>
          </a:p>
        </p:txBody>
      </p:sp>
      <p:sp>
        <p:nvSpPr>
          <p:cNvPr id="252" name="Google Shape;252;p29"/>
          <p:cNvSpPr txBox="1"/>
          <p:nvPr>
            <p:ph idx="1" type="body"/>
          </p:nvPr>
        </p:nvSpPr>
        <p:spPr>
          <a:xfrm>
            <a:off x="819150" y="1143000"/>
            <a:ext cx="7852800" cy="338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tr"/>
              <a:t>Word2Vec</a:t>
            </a:r>
            <a:r>
              <a:rPr lang="tr"/>
              <a:t> 	</a:t>
            </a:r>
            <a:endParaRPr/>
          </a:p>
          <a:p>
            <a:pPr indent="0" lvl="0" marL="0" rtl="0" algn="l">
              <a:lnSpc>
                <a:spcPct val="100000"/>
              </a:lnSpc>
              <a:spcBef>
                <a:spcPts val="1600"/>
              </a:spcBef>
              <a:spcAft>
                <a:spcPts val="0"/>
              </a:spcAft>
              <a:buClr>
                <a:srgbClr val="000000"/>
              </a:buClr>
              <a:buSzPts val="1100"/>
              <a:buFont typeface="Arial"/>
              <a:buNone/>
            </a:pPr>
            <a:r>
              <a:rPr lang="tr"/>
              <a:t>	We did not observe negative effect of this algorithm. </a:t>
            </a:r>
            <a:endParaRPr/>
          </a:p>
          <a:p>
            <a:pPr indent="0" lvl="0" marL="0" rtl="0" algn="l">
              <a:lnSpc>
                <a:spcPct val="100000"/>
              </a:lnSpc>
              <a:spcBef>
                <a:spcPts val="1600"/>
              </a:spcBef>
              <a:spcAft>
                <a:spcPts val="0"/>
              </a:spcAft>
              <a:buClr>
                <a:srgbClr val="000000"/>
              </a:buClr>
              <a:buSzPts val="1100"/>
              <a:buFont typeface="Arial"/>
              <a:buNone/>
            </a:pPr>
            <a:r>
              <a:rPr b="1" lang="tr"/>
              <a:t>K-means Clustering</a:t>
            </a:r>
            <a:endParaRPr b="1"/>
          </a:p>
          <a:p>
            <a:pPr indent="457200" lvl="0" marL="0" rtl="0" algn="l">
              <a:lnSpc>
                <a:spcPct val="100000"/>
              </a:lnSpc>
              <a:spcBef>
                <a:spcPts val="1600"/>
              </a:spcBef>
              <a:spcAft>
                <a:spcPts val="0"/>
              </a:spcAft>
              <a:buNone/>
            </a:pPr>
            <a:r>
              <a:rPr lang="tr">
                <a:solidFill>
                  <a:srgbClr val="000000"/>
                </a:solidFill>
                <a:highlight>
                  <a:schemeClr val="dk1"/>
                </a:highlight>
              </a:rPr>
              <a:t>Different orderings of centers in vectors result in different outputs. Cluster centers emerged as stop-words, such as however, so, etc.</a:t>
            </a:r>
            <a:endParaRPr>
              <a:solidFill>
                <a:srgbClr val="000000"/>
              </a:solidFill>
              <a:highlight>
                <a:schemeClr val="dk1"/>
              </a:highlight>
            </a:endParaRPr>
          </a:p>
          <a:p>
            <a:pPr indent="0" lvl="0" marL="0" rtl="0" algn="l">
              <a:lnSpc>
                <a:spcPct val="100000"/>
              </a:lnSpc>
              <a:spcBef>
                <a:spcPts val="1600"/>
              </a:spcBef>
              <a:spcAft>
                <a:spcPts val="0"/>
              </a:spcAft>
              <a:buNone/>
            </a:pPr>
            <a:r>
              <a:rPr b="1" lang="tr">
                <a:solidFill>
                  <a:srgbClr val="000000"/>
                </a:solidFill>
                <a:highlight>
                  <a:schemeClr val="dk1"/>
                </a:highlight>
              </a:rPr>
              <a:t>SSE (Sum of Square Error) </a:t>
            </a:r>
            <a:r>
              <a:rPr lang="tr">
                <a:solidFill>
                  <a:srgbClr val="000000"/>
                </a:solidFill>
                <a:highlight>
                  <a:schemeClr val="dk1"/>
                </a:highlight>
              </a:rPr>
              <a:t>[ # of users , # of films ] = [ 10000 , 808 ]</a:t>
            </a:r>
            <a:endParaRPr>
              <a:solidFill>
                <a:srgbClr val="000000"/>
              </a:solidFill>
              <a:highlight>
                <a:schemeClr val="dk1"/>
              </a:highlight>
            </a:endParaRPr>
          </a:p>
          <a:p>
            <a:pPr indent="0" lvl="0" marL="0" rtl="0" algn="l">
              <a:lnSpc>
                <a:spcPct val="100000"/>
              </a:lnSpc>
              <a:spcBef>
                <a:spcPts val="1600"/>
              </a:spcBef>
              <a:spcAft>
                <a:spcPts val="0"/>
              </a:spcAft>
              <a:buNone/>
            </a:pPr>
            <a:r>
              <a:rPr lang="tr">
                <a:solidFill>
                  <a:srgbClr val="000000"/>
                </a:solidFill>
                <a:highlight>
                  <a:schemeClr val="dk1"/>
                </a:highlight>
              </a:rPr>
              <a:t>	Collaborative Filtering: SSE is about 281770</a:t>
            </a:r>
            <a:endParaRPr>
              <a:solidFill>
                <a:srgbClr val="000000"/>
              </a:solidFill>
              <a:highlight>
                <a:schemeClr val="dk1"/>
              </a:highlight>
            </a:endParaRPr>
          </a:p>
          <a:p>
            <a:pPr indent="0" lvl="0" marL="0" rtl="0" algn="l">
              <a:lnSpc>
                <a:spcPct val="100000"/>
              </a:lnSpc>
              <a:spcBef>
                <a:spcPts val="1600"/>
              </a:spcBef>
              <a:spcAft>
                <a:spcPts val="0"/>
              </a:spcAft>
              <a:buNone/>
            </a:pPr>
            <a:r>
              <a:rPr lang="tr">
                <a:solidFill>
                  <a:srgbClr val="000000"/>
                </a:solidFill>
                <a:highlight>
                  <a:schemeClr val="dk1"/>
                </a:highlight>
              </a:rPr>
              <a:t>	Collaborative Filtering with Interpolation Weights: SSE = 769.0788 when [ Rate , Epoch ] = [ 10^-5 , 200 ]</a:t>
            </a:r>
            <a:endParaRPr>
              <a:solidFill>
                <a:srgbClr val="000000"/>
              </a:solidFill>
              <a:highlight>
                <a:schemeClr val="dk1"/>
              </a:highlight>
            </a:endParaRPr>
          </a:p>
          <a:p>
            <a:pPr indent="0" lvl="0" marL="0" rtl="0" algn="l">
              <a:lnSpc>
                <a:spcPct val="100000"/>
              </a:lnSpc>
              <a:spcBef>
                <a:spcPts val="1600"/>
              </a:spcBef>
              <a:spcAft>
                <a:spcPts val="1600"/>
              </a:spcAft>
              <a:buClr>
                <a:srgbClr val="000000"/>
              </a:buClr>
              <a:buSzPts val="1100"/>
              <a:buFont typeface="Arial"/>
              <a:buNone/>
            </a:pPr>
            <a:r>
              <a:rPr lang="tr">
                <a:solidFill>
                  <a:srgbClr val="000000"/>
                </a:solidFill>
                <a:highlight>
                  <a:schemeClr val="dk1"/>
                </a:highlight>
              </a:rPr>
              <a:t>	Mixture of both: SSE = 769.3347</a:t>
            </a:r>
            <a:endParaRPr>
              <a:solidFill>
                <a:srgbClr val="000000"/>
              </a:solidFill>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TO DO NEXT?</a:t>
            </a:r>
            <a:endParaRPr/>
          </a:p>
        </p:txBody>
      </p:sp>
      <p:sp>
        <p:nvSpPr>
          <p:cNvPr id="258" name="Google Shape;258;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Adjust different coefficients for used algorithms</a:t>
            </a:r>
            <a:endParaRPr/>
          </a:p>
          <a:p>
            <a:pPr indent="-311150" lvl="0" marL="457200" rtl="0" algn="l">
              <a:spcBef>
                <a:spcPts val="0"/>
              </a:spcBef>
              <a:spcAft>
                <a:spcPts val="0"/>
              </a:spcAft>
              <a:buSzPts val="1300"/>
              <a:buChar char="●"/>
            </a:pPr>
            <a:r>
              <a:rPr lang="tr"/>
              <a:t>Apply “ j in N(i; x) “ part at Collaborative Filterings</a:t>
            </a:r>
            <a:endParaRPr/>
          </a:p>
          <a:p>
            <a:pPr indent="-311150" lvl="0" marL="457200" rtl="0" algn="l">
              <a:spcBef>
                <a:spcPts val="0"/>
              </a:spcBef>
              <a:spcAft>
                <a:spcPts val="0"/>
              </a:spcAft>
              <a:buSzPts val="1300"/>
              <a:buChar char="●"/>
            </a:pPr>
            <a:r>
              <a:rPr lang="tr"/>
              <a:t>Randomized hyperplanes on TF-IDF </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19150" y="426500"/>
            <a:ext cx="75057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6. </a:t>
            </a:r>
            <a:r>
              <a:rPr lang="tr"/>
              <a:t>CONCLUSION</a:t>
            </a:r>
            <a:endParaRPr/>
          </a:p>
        </p:txBody>
      </p:sp>
      <p:sp>
        <p:nvSpPr>
          <p:cNvPr id="264" name="Google Shape;264;p31"/>
          <p:cNvSpPr txBox="1"/>
          <p:nvPr>
            <p:ph idx="1" type="body"/>
          </p:nvPr>
        </p:nvSpPr>
        <p:spPr>
          <a:xfrm>
            <a:off x="819150" y="1209675"/>
            <a:ext cx="7505700" cy="3228900"/>
          </a:xfrm>
          <a:prstGeom prst="rect">
            <a:avLst/>
          </a:prstGeom>
        </p:spPr>
        <p:txBody>
          <a:bodyPr anchorCtr="0" anchor="t" bIns="91425" lIns="91425" spcFirstLastPara="1" rIns="91425" wrap="square" tIns="91425">
            <a:noAutofit/>
          </a:bodyPr>
          <a:lstStyle/>
          <a:p>
            <a:pPr indent="-311150" lvl="0" marL="457200" marR="292100" rtl="0" algn="just">
              <a:lnSpc>
                <a:spcPct val="150000"/>
              </a:lnSpc>
              <a:spcBef>
                <a:spcPts val="2200"/>
              </a:spcBef>
              <a:spcAft>
                <a:spcPts val="0"/>
              </a:spcAft>
              <a:buClr>
                <a:srgbClr val="2C2C29"/>
              </a:buClr>
              <a:buSzPts val="1300"/>
              <a:buFont typeface="Times New Roman"/>
              <a:buChar char="●"/>
            </a:pPr>
            <a:r>
              <a:rPr lang="tr">
                <a:solidFill>
                  <a:srgbClr val="2C2C29"/>
                </a:solidFill>
                <a:latin typeface="Times New Roman"/>
                <a:ea typeface="Times New Roman"/>
                <a:cs typeface="Times New Roman"/>
                <a:sym typeface="Times New Roman"/>
              </a:rPr>
              <a:t>CF with interpolation weights performs well </a:t>
            </a:r>
            <a:endParaRPr>
              <a:solidFill>
                <a:srgbClr val="2C2C29"/>
              </a:solidFill>
              <a:latin typeface="Times New Roman"/>
              <a:ea typeface="Times New Roman"/>
              <a:cs typeface="Times New Roman"/>
              <a:sym typeface="Times New Roman"/>
            </a:endParaRPr>
          </a:p>
          <a:p>
            <a:pPr indent="-311150" lvl="0" marL="457200" marR="292100" rtl="0" algn="just">
              <a:lnSpc>
                <a:spcPct val="150000"/>
              </a:lnSpc>
              <a:spcBef>
                <a:spcPts val="0"/>
              </a:spcBef>
              <a:spcAft>
                <a:spcPts val="0"/>
              </a:spcAft>
              <a:buClr>
                <a:srgbClr val="2C2C29"/>
              </a:buClr>
              <a:buSzPts val="1300"/>
              <a:buFont typeface="Times New Roman"/>
              <a:buChar char="●"/>
            </a:pPr>
            <a:r>
              <a:rPr lang="tr">
                <a:solidFill>
                  <a:srgbClr val="2C2C29"/>
                </a:solidFill>
                <a:latin typeface="Times New Roman"/>
                <a:ea typeface="Times New Roman"/>
                <a:cs typeface="Times New Roman"/>
                <a:sym typeface="Times New Roman"/>
              </a:rPr>
              <a:t>Same applies for SVD with SGD</a:t>
            </a:r>
            <a:endParaRPr>
              <a:solidFill>
                <a:srgbClr val="2C2C29"/>
              </a:solidFill>
              <a:latin typeface="Times New Roman"/>
              <a:ea typeface="Times New Roman"/>
              <a:cs typeface="Times New Roman"/>
              <a:sym typeface="Times New Roman"/>
            </a:endParaRPr>
          </a:p>
          <a:p>
            <a:pPr indent="-311150" lvl="0" marL="457200" marR="292100" rtl="0" algn="just">
              <a:lnSpc>
                <a:spcPct val="150000"/>
              </a:lnSpc>
              <a:spcBef>
                <a:spcPts val="0"/>
              </a:spcBef>
              <a:spcAft>
                <a:spcPts val="0"/>
              </a:spcAft>
              <a:buClr>
                <a:srgbClr val="2C2C29"/>
              </a:buClr>
              <a:buSzPts val="1300"/>
              <a:buFont typeface="Times New Roman"/>
              <a:buChar char="●"/>
            </a:pPr>
            <a:r>
              <a:rPr lang="tr">
                <a:solidFill>
                  <a:srgbClr val="2C2C29"/>
                </a:solidFill>
                <a:latin typeface="Times New Roman"/>
                <a:ea typeface="Times New Roman"/>
                <a:cs typeface="Times New Roman"/>
                <a:sym typeface="Times New Roman"/>
              </a:rPr>
              <a:t>N</a:t>
            </a:r>
            <a:r>
              <a:rPr lang="tr">
                <a:solidFill>
                  <a:srgbClr val="2C2C29"/>
                </a:solidFill>
                <a:latin typeface="Times New Roman"/>
                <a:ea typeface="Times New Roman"/>
                <a:cs typeface="Times New Roman"/>
                <a:sym typeface="Times New Roman"/>
              </a:rPr>
              <a:t>o correlation between semantic features of scripts and genres</a:t>
            </a:r>
            <a:endParaRPr>
              <a:solidFill>
                <a:srgbClr val="2C2C29"/>
              </a:solidFill>
              <a:latin typeface="Times New Roman"/>
              <a:ea typeface="Times New Roman"/>
              <a:cs typeface="Times New Roman"/>
              <a:sym typeface="Times New Roman"/>
            </a:endParaRPr>
          </a:p>
          <a:p>
            <a:pPr indent="-311150" lvl="0" marL="457200" marR="292100" rtl="0" algn="just">
              <a:lnSpc>
                <a:spcPct val="150000"/>
              </a:lnSpc>
              <a:spcBef>
                <a:spcPts val="0"/>
              </a:spcBef>
              <a:spcAft>
                <a:spcPts val="0"/>
              </a:spcAft>
              <a:buClr>
                <a:srgbClr val="2C2C29"/>
              </a:buClr>
              <a:buSzPts val="1300"/>
              <a:buFont typeface="Times New Roman"/>
              <a:buChar char="●"/>
            </a:pPr>
            <a:r>
              <a:rPr lang="tr">
                <a:solidFill>
                  <a:srgbClr val="2C2C29"/>
                </a:solidFill>
                <a:latin typeface="Times New Roman"/>
                <a:ea typeface="Times New Roman"/>
                <a:cs typeface="Times New Roman"/>
                <a:sym typeface="Times New Roman"/>
              </a:rPr>
              <a:t>k-shingling and minhashing is useful near duplicate </a:t>
            </a:r>
            <a:endParaRPr>
              <a:solidFill>
                <a:srgbClr val="2C2C29"/>
              </a:solidFill>
              <a:latin typeface="Times New Roman"/>
              <a:ea typeface="Times New Roman"/>
              <a:cs typeface="Times New Roman"/>
              <a:sym typeface="Times New Roman"/>
            </a:endParaRPr>
          </a:p>
          <a:p>
            <a:pPr indent="-311150" lvl="0" marL="457200" marR="292100" rtl="0" algn="just">
              <a:lnSpc>
                <a:spcPct val="150000"/>
              </a:lnSpc>
              <a:spcBef>
                <a:spcPts val="0"/>
              </a:spcBef>
              <a:spcAft>
                <a:spcPts val="0"/>
              </a:spcAft>
              <a:buClr>
                <a:srgbClr val="2C2C29"/>
              </a:buClr>
              <a:buSzPts val="1300"/>
              <a:buFont typeface="Times New Roman"/>
              <a:buChar char="●"/>
            </a:pPr>
            <a:r>
              <a:rPr lang="tr">
                <a:solidFill>
                  <a:srgbClr val="2C2C29"/>
                </a:solidFill>
                <a:latin typeface="Times New Roman"/>
                <a:ea typeface="Times New Roman"/>
                <a:cs typeface="Times New Roman"/>
                <a:sym typeface="Times New Roman"/>
              </a:rPr>
              <a:t>Semantic and syntactic similarity of scripts serves no purpose in recommendation systems</a:t>
            </a:r>
            <a:endParaRPr>
              <a:solidFill>
                <a:srgbClr val="2C2C29"/>
              </a:solidFill>
              <a:latin typeface="Times New Roman"/>
              <a:ea typeface="Times New Roman"/>
              <a:cs typeface="Times New Roman"/>
              <a:sym typeface="Times New Roman"/>
            </a:endParaRPr>
          </a:p>
          <a:p>
            <a:pPr indent="0" lvl="0" marL="0" marR="292100" rtl="0" algn="just">
              <a:lnSpc>
                <a:spcPct val="150000"/>
              </a:lnSpc>
              <a:spcBef>
                <a:spcPts val="2200"/>
              </a:spcBef>
              <a:spcAft>
                <a:spcPts val="0"/>
              </a:spcAft>
              <a:buNone/>
            </a:pPr>
            <a:r>
              <a:t/>
            </a:r>
            <a:endParaRPr>
              <a:solidFill>
                <a:srgbClr val="2C2C29"/>
              </a:solidFill>
              <a:latin typeface="Times New Roman"/>
              <a:ea typeface="Times New Roman"/>
              <a:cs typeface="Times New Roman"/>
              <a:sym typeface="Times New Roman"/>
            </a:endParaRPr>
          </a:p>
          <a:p>
            <a:pPr indent="0" lvl="0" marL="0" marR="292100" rtl="0" algn="just">
              <a:lnSpc>
                <a:spcPct val="150000"/>
              </a:lnSpc>
              <a:spcBef>
                <a:spcPts val="2200"/>
              </a:spcBef>
              <a:spcAft>
                <a:spcPts val="2200"/>
              </a:spcAft>
              <a:buNone/>
            </a:pPr>
            <a:r>
              <a:t/>
            </a:r>
            <a:endParaRPr>
              <a:solidFill>
                <a:srgbClr val="2C2C2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OVERVIEW</a:t>
            </a:r>
            <a:endParaRPr/>
          </a:p>
        </p:txBody>
      </p:sp>
      <p:sp>
        <p:nvSpPr>
          <p:cNvPr id="136" name="Google Shape;136;p14"/>
          <p:cNvSpPr txBox="1"/>
          <p:nvPr>
            <p:ph idx="1" type="body"/>
          </p:nvPr>
        </p:nvSpPr>
        <p:spPr>
          <a:xfrm>
            <a:off x="819150" y="1990725"/>
            <a:ext cx="7505700" cy="2819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tr" sz="2200"/>
              <a:t>Datasets Used</a:t>
            </a:r>
            <a:endParaRPr sz="2200"/>
          </a:p>
          <a:p>
            <a:pPr indent="-368300" lvl="0" marL="457200" rtl="0" algn="l">
              <a:spcBef>
                <a:spcPts val="0"/>
              </a:spcBef>
              <a:spcAft>
                <a:spcPts val="0"/>
              </a:spcAft>
              <a:buSzPts val="2200"/>
              <a:buAutoNum type="arabicPeriod"/>
            </a:pPr>
            <a:r>
              <a:rPr lang="tr" sz="2200"/>
              <a:t>How to Predict User Ratings</a:t>
            </a:r>
            <a:endParaRPr sz="2200"/>
          </a:p>
          <a:p>
            <a:pPr indent="-368300" lvl="0" marL="457200" rtl="0" algn="l">
              <a:spcBef>
                <a:spcPts val="0"/>
              </a:spcBef>
              <a:spcAft>
                <a:spcPts val="0"/>
              </a:spcAft>
              <a:buSzPts val="2200"/>
              <a:buAutoNum type="arabicPeriod"/>
            </a:pPr>
            <a:r>
              <a:rPr lang="tr" sz="2200"/>
              <a:t>Algorithms Used</a:t>
            </a:r>
            <a:endParaRPr sz="2200"/>
          </a:p>
          <a:p>
            <a:pPr indent="-368300" lvl="0" marL="457200" rtl="0" algn="l">
              <a:spcBef>
                <a:spcPts val="0"/>
              </a:spcBef>
              <a:spcAft>
                <a:spcPts val="0"/>
              </a:spcAft>
              <a:buSzPts val="2200"/>
              <a:buAutoNum type="arabicPeriod"/>
            </a:pPr>
            <a:r>
              <a:rPr lang="tr" sz="2200"/>
              <a:t>Validation Method</a:t>
            </a:r>
            <a:endParaRPr sz="2200"/>
          </a:p>
          <a:p>
            <a:pPr indent="-368300" lvl="0" marL="457200" rtl="0" algn="l">
              <a:spcBef>
                <a:spcPts val="0"/>
              </a:spcBef>
              <a:spcAft>
                <a:spcPts val="0"/>
              </a:spcAft>
              <a:buSzPts val="2200"/>
              <a:buAutoNum type="arabicPeriod"/>
            </a:pPr>
            <a:r>
              <a:rPr lang="tr" sz="2200"/>
              <a:t>Results &amp; Discussion</a:t>
            </a:r>
            <a:endParaRPr sz="2200"/>
          </a:p>
          <a:p>
            <a:pPr indent="-368300" lvl="0" marL="457200" rtl="0" algn="l">
              <a:spcBef>
                <a:spcPts val="0"/>
              </a:spcBef>
              <a:spcAft>
                <a:spcPts val="0"/>
              </a:spcAft>
              <a:buSzPts val="2200"/>
              <a:buAutoNum type="arabicPeriod"/>
            </a:pPr>
            <a:r>
              <a:rPr lang="tr" sz="2200"/>
              <a:t>Conclusion</a:t>
            </a:r>
            <a:endParaRPr sz="2200"/>
          </a:p>
          <a:p>
            <a:pPr indent="-368300" lvl="0" marL="457200" rtl="0" algn="l">
              <a:spcBef>
                <a:spcPts val="0"/>
              </a:spcBef>
              <a:spcAft>
                <a:spcPts val="0"/>
              </a:spcAft>
              <a:buSzPts val="2200"/>
              <a:buAutoNum type="arabicPeriod"/>
            </a:pPr>
            <a:r>
              <a:rPr lang="tr" sz="2200"/>
              <a:t>References</a:t>
            </a:r>
            <a:endParaRPr sz="2200"/>
          </a:p>
          <a:p>
            <a:pPr indent="0" lvl="0" marL="457200" rtl="0" algn="l">
              <a:spcBef>
                <a:spcPts val="1600"/>
              </a:spcBef>
              <a:spcAft>
                <a:spcPts val="1600"/>
              </a:spcAft>
              <a:buNone/>
            </a:pPr>
            <a:r>
              <a:t/>
            </a:r>
            <a:endParaRPr sz="2200"/>
          </a:p>
        </p:txBody>
      </p:sp>
      <p:pic>
        <p:nvPicPr>
          <p:cNvPr id="137" name="Google Shape;137;p14"/>
          <p:cNvPicPr preferRelativeResize="0"/>
          <p:nvPr/>
        </p:nvPicPr>
        <p:blipFill>
          <a:blip r:embed="rId3">
            <a:alphaModFix/>
          </a:blip>
          <a:stretch>
            <a:fillRect/>
          </a:stretch>
        </p:blipFill>
        <p:spPr>
          <a:xfrm>
            <a:off x="4759050" y="193775"/>
            <a:ext cx="4180926" cy="15522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7. REFERENCES</a:t>
            </a:r>
            <a:endParaRPr/>
          </a:p>
        </p:txBody>
      </p:sp>
      <p:sp>
        <p:nvSpPr>
          <p:cNvPr id="270" name="Google Shape;270;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tr">
                <a:solidFill>
                  <a:srgbClr val="000000"/>
                </a:solidFill>
              </a:rPr>
              <a:t>[1] Jure Leskovec, Anand Rajaraman, Jeffrey D. Ullman, </a:t>
            </a:r>
            <a:r>
              <a:rPr i="1" lang="tr">
                <a:solidFill>
                  <a:srgbClr val="000000"/>
                </a:solidFill>
              </a:rPr>
              <a:t>Mining of Massive Datasets</a:t>
            </a:r>
            <a:r>
              <a:rPr lang="tr">
                <a:solidFill>
                  <a:srgbClr val="000000"/>
                </a:solidFill>
              </a:rPr>
              <a:t>. </a:t>
            </a:r>
            <a:r>
              <a:rPr lang="tr">
                <a:solidFill>
                  <a:srgbClr val="000000"/>
                </a:solidFill>
                <a:highlight>
                  <a:srgbClr val="FFFFFF"/>
                </a:highlight>
              </a:rPr>
              <a:t>Cambridge University Press New York: 2011</a:t>
            </a:r>
            <a:endParaRPr>
              <a:solidFill>
                <a:srgbClr val="000000"/>
              </a:solidFill>
              <a:highlight>
                <a:srgbClr val="FFFFFF"/>
              </a:highlight>
            </a:endParaRPr>
          </a:p>
          <a:p>
            <a:pPr indent="0" lvl="0" marL="457200" rtl="0" algn="l">
              <a:spcBef>
                <a:spcPts val="0"/>
              </a:spcBef>
              <a:spcAft>
                <a:spcPts val="0"/>
              </a:spcAft>
              <a:buNone/>
            </a:pPr>
            <a:r>
              <a:t/>
            </a:r>
            <a:endParaRPr>
              <a:solidFill>
                <a:srgbClr val="000000"/>
              </a:solidFill>
              <a:highlight>
                <a:srgbClr val="FFFFFF"/>
              </a:highlight>
            </a:endParaRPr>
          </a:p>
          <a:p>
            <a:pPr indent="0" lvl="0" marL="457200" rtl="0" algn="l">
              <a:spcBef>
                <a:spcPts val="0"/>
              </a:spcBef>
              <a:spcAft>
                <a:spcPts val="0"/>
              </a:spcAft>
              <a:buNone/>
            </a:pPr>
            <a:r>
              <a:rPr lang="tr">
                <a:solidFill>
                  <a:srgbClr val="000000"/>
                </a:solidFill>
              </a:rPr>
              <a:t>[2] </a:t>
            </a:r>
            <a:r>
              <a:rPr lang="tr" u="sng">
                <a:solidFill>
                  <a:schemeClr val="hlink"/>
                </a:solidFill>
                <a:hlinkClick r:id="rId3"/>
              </a:rPr>
              <a:t>https://www.kaggle.com/grouplens/movielens-20m-dataset/version/1</a:t>
            </a:r>
            <a:endParaRPr/>
          </a:p>
          <a:p>
            <a:pPr indent="0" lvl="0" marL="457200" rtl="0" algn="l">
              <a:spcBef>
                <a:spcPts val="1600"/>
              </a:spcBef>
              <a:spcAft>
                <a:spcPts val="0"/>
              </a:spcAft>
              <a:buNone/>
            </a:pPr>
            <a:r>
              <a:rPr lang="tr"/>
              <a:t>[3] </a:t>
            </a:r>
            <a:r>
              <a:rPr lang="tr" u="sng">
                <a:solidFill>
                  <a:srgbClr val="1155CC"/>
                </a:solidFill>
                <a:hlinkClick r:id="rId4"/>
              </a:rPr>
              <a:t>https://figshare.com/projects/imsdb_movie_scripts/18907</a:t>
            </a:r>
            <a:endParaRPr/>
          </a:p>
          <a:p>
            <a:pPr indent="0" lvl="0" marL="457200" rtl="0" algn="l">
              <a:spcBef>
                <a:spcPts val="1600"/>
              </a:spcBef>
              <a:spcAft>
                <a:spcPts val="0"/>
              </a:spcAft>
              <a:buNone/>
            </a:pPr>
            <a:r>
              <a:rPr lang="tr"/>
              <a:t>[4] </a:t>
            </a:r>
            <a:r>
              <a:rPr lang="tr" u="sng">
                <a:solidFill>
                  <a:srgbClr val="1155CC"/>
                </a:solidFill>
                <a:hlinkClick r:id="rId5"/>
              </a:rPr>
              <a:t>http://www.omdbapi.com/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455075"/>
            <a:ext cx="7505700" cy="954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tr"/>
              <a:t>DATASETS USED</a:t>
            </a:r>
            <a:endParaRPr/>
          </a:p>
        </p:txBody>
      </p:sp>
      <p:sp>
        <p:nvSpPr>
          <p:cNvPr id="143" name="Google Shape;143;p15"/>
          <p:cNvSpPr txBox="1"/>
          <p:nvPr>
            <p:ph idx="1" type="body"/>
          </p:nvPr>
        </p:nvSpPr>
        <p:spPr>
          <a:xfrm>
            <a:off x="771525" y="146685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600"/>
              </a:spcBef>
              <a:spcAft>
                <a:spcPts val="0"/>
              </a:spcAft>
              <a:buClr>
                <a:srgbClr val="000000"/>
              </a:buClr>
              <a:buSzPts val="1300"/>
              <a:buChar char="●"/>
            </a:pPr>
            <a:r>
              <a:rPr lang="tr">
                <a:solidFill>
                  <a:srgbClr val="000000"/>
                </a:solidFill>
              </a:rPr>
              <a:t>MovieLens 20M Dataset</a:t>
            </a:r>
            <a:endParaRPr>
              <a:solidFill>
                <a:srgbClr val="000000"/>
              </a:solidFill>
            </a:endParaRPr>
          </a:p>
          <a:p>
            <a:pPr indent="0" lvl="0" marL="0" rtl="0" algn="l">
              <a:lnSpc>
                <a:spcPct val="100000"/>
              </a:lnSpc>
              <a:spcBef>
                <a:spcPts val="600"/>
              </a:spcBef>
              <a:spcAft>
                <a:spcPts val="0"/>
              </a:spcAft>
              <a:buNone/>
            </a:pPr>
            <a:r>
              <a:rPr lang="tr">
                <a:solidFill>
                  <a:srgbClr val="000000"/>
                </a:solidFill>
              </a:rPr>
              <a:t>		Over 20 million movie ratings and taggings</a:t>
            </a:r>
            <a:endParaRPr>
              <a:solidFill>
                <a:srgbClr val="000000"/>
              </a:solidFill>
            </a:endParaRPr>
          </a:p>
          <a:p>
            <a:pPr indent="-311150" lvl="0" marL="457200" rtl="0" algn="l">
              <a:lnSpc>
                <a:spcPct val="100000"/>
              </a:lnSpc>
              <a:spcBef>
                <a:spcPts val="600"/>
              </a:spcBef>
              <a:spcAft>
                <a:spcPts val="0"/>
              </a:spcAft>
              <a:buClr>
                <a:srgbClr val="000000"/>
              </a:buClr>
              <a:buSzPts val="1300"/>
              <a:buChar char="●"/>
            </a:pPr>
            <a:r>
              <a:rPr lang="tr">
                <a:solidFill>
                  <a:srgbClr val="000000"/>
                </a:solidFill>
              </a:rPr>
              <a:t>imsdb movie scripts</a:t>
            </a:r>
            <a:endParaRPr>
              <a:solidFill>
                <a:srgbClr val="000000"/>
              </a:solidFill>
            </a:endParaRPr>
          </a:p>
          <a:p>
            <a:pPr indent="0" lvl="0" marL="0" rtl="0" algn="l">
              <a:lnSpc>
                <a:spcPct val="100000"/>
              </a:lnSpc>
              <a:spcBef>
                <a:spcPts val="500"/>
              </a:spcBef>
              <a:spcAft>
                <a:spcPts val="0"/>
              </a:spcAft>
              <a:buNone/>
            </a:pPr>
            <a:r>
              <a:rPr lang="tr">
                <a:solidFill>
                  <a:srgbClr val="000000"/>
                </a:solidFill>
              </a:rPr>
              <a:t>		1,093 movie scripts</a:t>
            </a:r>
            <a:endParaRPr>
              <a:solidFill>
                <a:srgbClr val="000000"/>
              </a:solidFill>
            </a:endParaRPr>
          </a:p>
          <a:p>
            <a:pPr indent="-311150" lvl="0" marL="457200" rtl="0" algn="l">
              <a:lnSpc>
                <a:spcPct val="100000"/>
              </a:lnSpc>
              <a:spcBef>
                <a:spcPts val="500"/>
              </a:spcBef>
              <a:spcAft>
                <a:spcPts val="0"/>
              </a:spcAft>
              <a:buClr>
                <a:srgbClr val="000000"/>
              </a:buClr>
              <a:buSzPts val="1300"/>
              <a:buChar char="●"/>
            </a:pPr>
            <a:r>
              <a:rPr lang="tr">
                <a:solidFill>
                  <a:srgbClr val="000000"/>
                </a:solidFill>
                <a:highlight>
                  <a:srgbClr val="FFFFFF"/>
                </a:highlight>
              </a:rPr>
              <a:t>OMDb API</a:t>
            </a:r>
            <a:endParaRPr>
              <a:solidFill>
                <a:srgbClr val="000000"/>
              </a:solidFill>
              <a:highlight>
                <a:srgbClr val="FFFFFF"/>
              </a:highlight>
            </a:endParaRPr>
          </a:p>
          <a:p>
            <a:pPr indent="457200" lvl="0" marL="457200" rtl="0" algn="l">
              <a:lnSpc>
                <a:spcPct val="100000"/>
              </a:lnSpc>
              <a:spcBef>
                <a:spcPts val="500"/>
              </a:spcBef>
              <a:spcAft>
                <a:spcPts val="0"/>
              </a:spcAft>
              <a:buNone/>
            </a:pPr>
            <a:r>
              <a:rPr lang="tr" sz="1300">
                <a:solidFill>
                  <a:srgbClr val="000000"/>
                </a:solidFill>
                <a:highlight>
                  <a:srgbClr val="FFFFFF"/>
                </a:highlight>
              </a:rPr>
              <a:t>Web service to obtain movie information</a:t>
            </a:r>
            <a:endParaRPr sz="1300">
              <a:solidFill>
                <a:srgbClr val="000000"/>
              </a:solidFill>
              <a:highlight>
                <a:srgbClr val="FFFFFF"/>
              </a:highlight>
            </a:endParaRPr>
          </a:p>
          <a:p>
            <a:pPr indent="0" lvl="0" marL="0" rtl="0" algn="l">
              <a:lnSpc>
                <a:spcPct val="100000"/>
              </a:lnSpc>
              <a:spcBef>
                <a:spcPts val="500"/>
              </a:spcBef>
              <a:spcAft>
                <a:spcPts val="500"/>
              </a:spcAft>
              <a:buNone/>
            </a:pPr>
            <a:r>
              <a:t/>
            </a:r>
            <a:endParaRPr>
              <a:solidFill>
                <a:srgbClr val="000000"/>
              </a:solidFill>
              <a:highlight>
                <a:srgbClr val="FFFFFF"/>
              </a:highlight>
            </a:endParaRPr>
          </a:p>
        </p:txBody>
      </p:sp>
      <p:pic>
        <p:nvPicPr>
          <p:cNvPr id="144" name="Google Shape;144;p15"/>
          <p:cNvPicPr preferRelativeResize="0"/>
          <p:nvPr/>
        </p:nvPicPr>
        <p:blipFill>
          <a:blip r:embed="rId3">
            <a:alphaModFix/>
          </a:blip>
          <a:stretch>
            <a:fillRect/>
          </a:stretch>
        </p:blipFill>
        <p:spPr>
          <a:xfrm>
            <a:off x="6443914" y="799400"/>
            <a:ext cx="1841741" cy="1141150"/>
          </a:xfrm>
          <a:prstGeom prst="rect">
            <a:avLst/>
          </a:prstGeom>
          <a:noFill/>
          <a:ln>
            <a:noFill/>
          </a:ln>
        </p:spPr>
      </p:pic>
      <p:pic>
        <p:nvPicPr>
          <p:cNvPr id="145" name="Google Shape;145;p15"/>
          <p:cNvPicPr preferRelativeResize="0"/>
          <p:nvPr/>
        </p:nvPicPr>
        <p:blipFill>
          <a:blip r:embed="rId4">
            <a:alphaModFix/>
          </a:blip>
          <a:stretch>
            <a:fillRect/>
          </a:stretch>
        </p:blipFill>
        <p:spPr>
          <a:xfrm>
            <a:off x="6739350" y="2276625"/>
            <a:ext cx="1250875" cy="1141152"/>
          </a:xfrm>
          <a:prstGeom prst="rect">
            <a:avLst/>
          </a:prstGeom>
          <a:noFill/>
          <a:ln>
            <a:noFill/>
          </a:ln>
        </p:spPr>
      </p:pic>
      <p:pic>
        <p:nvPicPr>
          <p:cNvPr id="146" name="Google Shape;146;p15"/>
          <p:cNvPicPr preferRelativeResize="0"/>
          <p:nvPr/>
        </p:nvPicPr>
        <p:blipFill>
          <a:blip r:embed="rId5">
            <a:alphaModFix/>
          </a:blip>
          <a:stretch>
            <a:fillRect/>
          </a:stretch>
        </p:blipFill>
        <p:spPr>
          <a:xfrm>
            <a:off x="6518013" y="3753852"/>
            <a:ext cx="1693550" cy="89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38" y="447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2. HOW TO PREDICT USER RATINGS</a:t>
            </a:r>
            <a:endParaRPr/>
          </a:p>
        </p:txBody>
      </p:sp>
      <p:sp>
        <p:nvSpPr>
          <p:cNvPr id="152" name="Google Shape;152;p16"/>
          <p:cNvSpPr txBox="1"/>
          <p:nvPr>
            <p:ph idx="1" type="body"/>
          </p:nvPr>
        </p:nvSpPr>
        <p:spPr>
          <a:xfrm>
            <a:off x="819150" y="3255525"/>
            <a:ext cx="7293600" cy="15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800">
                <a:solidFill>
                  <a:srgbClr val="000000"/>
                </a:solidFill>
              </a:rPr>
              <a:t>s</a:t>
            </a:r>
            <a:r>
              <a:rPr baseline="-25000" lang="tr" sz="1800">
                <a:solidFill>
                  <a:srgbClr val="000000"/>
                </a:solidFill>
              </a:rPr>
              <a:t>ij </a:t>
            </a:r>
            <a:r>
              <a:rPr baseline="-25000" lang="tr" sz="1400">
                <a:solidFill>
                  <a:srgbClr val="000000"/>
                </a:solidFill>
              </a:rPr>
              <a:t>  </a:t>
            </a:r>
            <a:r>
              <a:rPr lang="tr" sz="1400">
                <a:solidFill>
                  <a:srgbClr val="000000"/>
                </a:solidFill>
              </a:rPr>
              <a:t>=</a:t>
            </a:r>
            <a:r>
              <a:rPr lang="tr" sz="1400">
                <a:solidFill>
                  <a:srgbClr val="000000"/>
                </a:solidFill>
              </a:rPr>
              <a:t> similarity measure </a:t>
            </a:r>
            <a:r>
              <a:rPr lang="tr" sz="1400">
                <a:solidFill>
                  <a:srgbClr val="000000"/>
                </a:solidFill>
              </a:rPr>
              <a:t>of movies i and j</a:t>
            </a:r>
            <a:endParaRPr sz="1400">
              <a:solidFill>
                <a:srgbClr val="000000"/>
              </a:solidFill>
            </a:endParaRPr>
          </a:p>
          <a:p>
            <a:pPr indent="0" lvl="0" marL="0" rtl="0" algn="l">
              <a:spcBef>
                <a:spcPts val="700"/>
              </a:spcBef>
              <a:spcAft>
                <a:spcPts val="0"/>
              </a:spcAft>
              <a:buNone/>
            </a:pPr>
            <a:r>
              <a:rPr lang="tr" sz="1400">
                <a:solidFill>
                  <a:srgbClr val="000000"/>
                </a:solidFill>
              </a:rPr>
              <a:t>N(i; x) = all movies that were rated by x</a:t>
            </a:r>
            <a:endParaRPr sz="1400">
              <a:solidFill>
                <a:srgbClr val="000000"/>
              </a:solidFill>
            </a:endParaRPr>
          </a:p>
          <a:p>
            <a:pPr indent="0" lvl="0" marL="0" rtl="0" algn="l">
              <a:spcBef>
                <a:spcPts val="0"/>
              </a:spcBef>
              <a:spcAft>
                <a:spcPts val="0"/>
              </a:spcAft>
              <a:buNone/>
            </a:pPr>
            <a:r>
              <a:rPr lang="tr" sz="1800">
                <a:solidFill>
                  <a:srgbClr val="000000"/>
                </a:solidFill>
              </a:rPr>
              <a:t>b</a:t>
            </a:r>
            <a:r>
              <a:rPr baseline="-25000" lang="tr" sz="1800">
                <a:solidFill>
                  <a:srgbClr val="000000"/>
                </a:solidFill>
              </a:rPr>
              <a:t>ij </a:t>
            </a:r>
            <a:r>
              <a:rPr lang="tr" sz="1400">
                <a:solidFill>
                  <a:srgbClr val="000000"/>
                </a:solidFill>
              </a:rPr>
              <a:t>= baseline estimate for </a:t>
            </a:r>
            <a:r>
              <a:rPr lang="tr" sz="1800">
                <a:solidFill>
                  <a:srgbClr val="000000"/>
                </a:solidFill>
              </a:rPr>
              <a:t>s</a:t>
            </a:r>
            <a:r>
              <a:rPr baseline="-25000" lang="tr" sz="1800">
                <a:solidFill>
                  <a:srgbClr val="000000"/>
                </a:solidFill>
              </a:rPr>
              <a:t>ij</a:t>
            </a:r>
            <a:endParaRPr baseline="-25000" sz="1800">
              <a:solidFill>
                <a:srgbClr val="000000"/>
              </a:solidFill>
            </a:endParaRPr>
          </a:p>
          <a:p>
            <a:pPr indent="0" lvl="0" marL="0" rtl="0" algn="l">
              <a:spcBef>
                <a:spcPts val="0"/>
              </a:spcBef>
              <a:spcAft>
                <a:spcPts val="0"/>
              </a:spcAft>
              <a:buNone/>
            </a:pPr>
            <a:r>
              <a:rPr lang="tr" sz="1800">
                <a:solidFill>
                  <a:srgbClr val="000000"/>
                </a:solidFill>
              </a:rPr>
              <a:t>r</a:t>
            </a:r>
            <a:r>
              <a:rPr baseline="-25000" lang="tr" sz="1800">
                <a:solidFill>
                  <a:srgbClr val="000000"/>
                </a:solidFill>
              </a:rPr>
              <a:t>xi </a:t>
            </a:r>
            <a:r>
              <a:rPr lang="tr" sz="1400">
                <a:solidFill>
                  <a:srgbClr val="000000"/>
                </a:solidFill>
              </a:rPr>
              <a:t>= rate given by user x to movie i </a:t>
            </a:r>
            <a:endParaRPr baseline="-25000" sz="1800">
              <a:solidFill>
                <a:srgbClr val="000000"/>
              </a:solidFill>
            </a:endParaRPr>
          </a:p>
          <a:p>
            <a:pPr indent="0" lvl="0" marL="0" rtl="0" algn="l">
              <a:spcBef>
                <a:spcPts val="0"/>
              </a:spcBef>
              <a:spcAft>
                <a:spcPts val="0"/>
              </a:spcAft>
              <a:buNone/>
            </a:pPr>
            <a:r>
              <a:t/>
            </a:r>
            <a:endParaRPr baseline="-25000" sz="1800">
              <a:solidFill>
                <a:srgbClr val="000000"/>
              </a:solidFill>
            </a:endParaRPr>
          </a:p>
        </p:txBody>
      </p:sp>
      <p:pic>
        <p:nvPicPr>
          <p:cNvPr id="153" name="Google Shape;153;p16"/>
          <p:cNvPicPr preferRelativeResize="0"/>
          <p:nvPr/>
        </p:nvPicPr>
        <p:blipFill>
          <a:blip r:embed="rId3">
            <a:alphaModFix/>
          </a:blip>
          <a:stretch>
            <a:fillRect/>
          </a:stretch>
        </p:blipFill>
        <p:spPr>
          <a:xfrm>
            <a:off x="1957825" y="1947925"/>
            <a:ext cx="3697881" cy="1126150"/>
          </a:xfrm>
          <a:prstGeom prst="rect">
            <a:avLst/>
          </a:prstGeom>
          <a:noFill/>
          <a:ln>
            <a:noFill/>
          </a:ln>
        </p:spPr>
      </p:pic>
      <p:sp>
        <p:nvSpPr>
          <p:cNvPr id="154" name="Google Shape;154;p16"/>
          <p:cNvSpPr txBox="1"/>
          <p:nvPr/>
        </p:nvSpPr>
        <p:spPr>
          <a:xfrm>
            <a:off x="819149" y="1224925"/>
            <a:ext cx="68511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800"/>
              <a:t>COLLABORATIVE FILTERING</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19150" y="378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2.1</a:t>
            </a:r>
            <a:r>
              <a:rPr lang="tr"/>
              <a:t> HOW TO DEFINE s</a:t>
            </a:r>
            <a:r>
              <a:rPr baseline="-25000" lang="tr"/>
              <a:t>ij</a:t>
            </a:r>
            <a:r>
              <a:rPr lang="tr"/>
              <a:t>	</a:t>
            </a:r>
            <a:endParaRPr/>
          </a:p>
        </p:txBody>
      </p:sp>
      <p:sp>
        <p:nvSpPr>
          <p:cNvPr id="160" name="Google Shape;160;p17"/>
          <p:cNvSpPr txBox="1"/>
          <p:nvPr>
            <p:ph idx="1" type="body"/>
          </p:nvPr>
        </p:nvSpPr>
        <p:spPr>
          <a:xfrm>
            <a:off x="819150" y="1409675"/>
            <a:ext cx="7505700" cy="190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 sz="1800"/>
              <a:t>A : </a:t>
            </a:r>
            <a:r>
              <a:rPr b="1" lang="tr" sz="1800"/>
              <a:t>K-shingling, Minhashing, and LSH</a:t>
            </a:r>
            <a:endParaRPr sz="1800"/>
          </a:p>
          <a:p>
            <a:pPr indent="0" lvl="0" marL="0" rtl="0" algn="l">
              <a:lnSpc>
                <a:spcPct val="100000"/>
              </a:lnSpc>
              <a:spcBef>
                <a:spcPts val="1600"/>
              </a:spcBef>
              <a:spcAft>
                <a:spcPts val="0"/>
              </a:spcAft>
              <a:buNone/>
            </a:pPr>
            <a:r>
              <a:rPr b="1" lang="tr" sz="1800"/>
              <a:t>B : Cosine Similarity based on </a:t>
            </a:r>
            <a:r>
              <a:rPr b="1" lang="tr" sz="1800"/>
              <a:t>TF-IDF </a:t>
            </a:r>
            <a:endParaRPr b="1" sz="1800"/>
          </a:p>
          <a:p>
            <a:pPr indent="0" lvl="0" marL="0" rtl="0" algn="l">
              <a:lnSpc>
                <a:spcPct val="100000"/>
              </a:lnSpc>
              <a:spcBef>
                <a:spcPts val="1600"/>
              </a:spcBef>
              <a:spcAft>
                <a:spcPts val="0"/>
              </a:spcAft>
              <a:buNone/>
            </a:pPr>
            <a:r>
              <a:rPr b="1" lang="tr" sz="1800"/>
              <a:t>C : Jaccard Similarity Based on Genres</a:t>
            </a:r>
            <a:endParaRPr b="1" sz="1800"/>
          </a:p>
          <a:p>
            <a:pPr indent="0" lvl="0" marL="0" rtl="0" algn="l">
              <a:lnSpc>
                <a:spcPct val="100000"/>
              </a:lnSpc>
              <a:spcBef>
                <a:spcPts val="1600"/>
              </a:spcBef>
              <a:spcAft>
                <a:spcPts val="1600"/>
              </a:spcAft>
              <a:buNone/>
            </a:pPr>
            <a:r>
              <a:rPr b="1" lang="tr" sz="1800"/>
              <a:t>D : </a:t>
            </a:r>
            <a:r>
              <a:rPr b="1" lang="tr" sz="1800"/>
              <a:t>Word2Vec</a:t>
            </a:r>
            <a:endParaRPr sz="1800"/>
          </a:p>
        </p:txBody>
      </p:sp>
      <p:sp>
        <p:nvSpPr>
          <p:cNvPr id="161" name="Google Shape;161;p17"/>
          <p:cNvSpPr txBox="1"/>
          <p:nvPr/>
        </p:nvSpPr>
        <p:spPr>
          <a:xfrm>
            <a:off x="1473750" y="3851200"/>
            <a:ext cx="6196500" cy="7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tr" sz="2400">
                <a:latin typeface="Calibri"/>
                <a:ea typeface="Calibri"/>
                <a:cs typeface="Calibri"/>
                <a:sym typeface="Calibri"/>
              </a:rPr>
              <a:t>s</a:t>
            </a:r>
            <a:r>
              <a:rPr baseline="-25000" lang="tr" sz="2400">
                <a:latin typeface="Calibri"/>
                <a:ea typeface="Calibri"/>
                <a:cs typeface="Calibri"/>
                <a:sym typeface="Calibri"/>
              </a:rPr>
              <a:t>ij </a:t>
            </a:r>
            <a:r>
              <a:rPr b="1" lang="tr" sz="2400">
                <a:latin typeface="Calibri"/>
                <a:ea typeface="Calibri"/>
                <a:cs typeface="Calibri"/>
                <a:sym typeface="Calibri"/>
              </a:rPr>
              <a:t>= 0.1 * A + 0.3 * B + 0.4 * C + 0.2 * D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973125"/>
            <a:ext cx="7505700" cy="6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3.1 TF-IDF</a:t>
            </a:r>
            <a:endParaRPr/>
          </a:p>
        </p:txBody>
      </p:sp>
      <p:sp>
        <p:nvSpPr>
          <p:cNvPr id="167" name="Google Shape;167;p18"/>
          <p:cNvSpPr txBox="1"/>
          <p:nvPr>
            <p:ph idx="1" type="body"/>
          </p:nvPr>
        </p:nvSpPr>
        <p:spPr>
          <a:xfrm>
            <a:off x="819150" y="1591300"/>
            <a:ext cx="7505700" cy="19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000000"/>
                </a:solidFill>
                <a:highlight>
                  <a:srgbClr val="FFFFFF"/>
                </a:highlight>
              </a:rPr>
              <a:t>TF-IDF is a numerical statistic that is intended to reflect how important a word is to a document</a:t>
            </a:r>
            <a:r>
              <a:rPr lang="tr">
                <a:solidFill>
                  <a:srgbClr val="000000"/>
                </a:solidFill>
              </a:rPr>
              <a:t>.</a:t>
            </a:r>
            <a:endParaRPr>
              <a:solidFill>
                <a:srgbClr val="000000"/>
              </a:solidFill>
            </a:endParaRPr>
          </a:p>
          <a:p>
            <a:pPr indent="457200" lvl="0" marL="0" rtl="0" algn="l">
              <a:lnSpc>
                <a:spcPct val="100000"/>
              </a:lnSpc>
              <a:spcBef>
                <a:spcPts val="1600"/>
              </a:spcBef>
              <a:spcAft>
                <a:spcPts val="0"/>
              </a:spcAft>
              <a:buNone/>
            </a:pPr>
            <a:r>
              <a:rPr lang="tr">
                <a:solidFill>
                  <a:srgbClr val="000000"/>
                </a:solidFill>
              </a:rPr>
              <a:t>TF: Term frequency means frequency of each word in the document.</a:t>
            </a:r>
            <a:endParaRPr>
              <a:solidFill>
                <a:srgbClr val="000000"/>
              </a:solidFill>
            </a:endParaRPr>
          </a:p>
          <a:p>
            <a:pPr indent="457200" lvl="0" marL="0" rtl="0" algn="l">
              <a:lnSpc>
                <a:spcPct val="100000"/>
              </a:lnSpc>
              <a:spcBef>
                <a:spcPts val="1600"/>
              </a:spcBef>
              <a:spcAft>
                <a:spcPts val="0"/>
              </a:spcAft>
              <a:buNone/>
            </a:pPr>
            <a:r>
              <a:rPr lang="tr">
                <a:solidFill>
                  <a:srgbClr val="000000"/>
                </a:solidFill>
              </a:rPr>
              <a:t>IDF : Inverse document frequency shows how important this term for the document.</a:t>
            </a:r>
            <a:endParaRPr>
              <a:solidFill>
                <a:srgbClr val="000000"/>
              </a:solidFill>
            </a:endParaRPr>
          </a:p>
          <a:p>
            <a:pPr indent="457200" lvl="0" marL="457200" rtl="0" algn="l">
              <a:lnSpc>
                <a:spcPct val="100000"/>
              </a:lnSpc>
              <a:spcBef>
                <a:spcPts val="1600"/>
              </a:spcBef>
              <a:spcAft>
                <a:spcPts val="0"/>
              </a:spcAft>
              <a:buNone/>
            </a:pPr>
            <a:r>
              <a:rPr lang="tr">
                <a:solidFill>
                  <a:srgbClr val="000000"/>
                </a:solidFill>
              </a:rPr>
              <a:t>Low TF-IDF : however, therefore, etc.</a:t>
            </a:r>
            <a:endParaRPr>
              <a:solidFill>
                <a:srgbClr val="000000"/>
              </a:solidFill>
            </a:endParaRPr>
          </a:p>
          <a:p>
            <a:pPr indent="457200" lvl="0" marL="457200" rtl="0" algn="l">
              <a:lnSpc>
                <a:spcPct val="100000"/>
              </a:lnSpc>
              <a:spcBef>
                <a:spcPts val="1600"/>
              </a:spcBef>
              <a:spcAft>
                <a:spcPts val="0"/>
              </a:spcAft>
              <a:buClr>
                <a:srgbClr val="000000"/>
              </a:buClr>
              <a:buSzPts val="1100"/>
              <a:buFont typeface="Arial"/>
              <a:buNone/>
            </a:pPr>
            <a:r>
              <a:rPr lang="tr">
                <a:solidFill>
                  <a:srgbClr val="000000"/>
                </a:solidFill>
              </a:rPr>
              <a:t>H</a:t>
            </a:r>
            <a:r>
              <a:rPr lang="tr">
                <a:solidFill>
                  <a:srgbClr val="000000"/>
                </a:solidFill>
              </a:rPr>
              <a:t>igh TF-IDF : some terminologies, character names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68" name="Google Shape;168;p18"/>
          <p:cNvSpPr txBox="1"/>
          <p:nvPr/>
        </p:nvSpPr>
        <p:spPr>
          <a:xfrm>
            <a:off x="497650" y="3676650"/>
            <a:ext cx="3502800" cy="1108200"/>
          </a:xfrm>
          <a:prstGeom prst="rect">
            <a:avLst/>
          </a:prstGeom>
          <a:noFill/>
          <a:ln>
            <a:noFill/>
          </a:ln>
        </p:spPr>
        <p:txBody>
          <a:bodyPr anchorCtr="0" anchor="t" bIns="91425" lIns="91425" spcFirstLastPara="1" rIns="91425" wrap="square" tIns="91425">
            <a:noAutofit/>
          </a:bodyPr>
          <a:lstStyle/>
          <a:p>
            <a:pPr indent="457200" lvl="0" marL="914400" rtl="0" algn="l">
              <a:lnSpc>
                <a:spcPct val="100000"/>
              </a:lnSpc>
              <a:spcBef>
                <a:spcPts val="0"/>
              </a:spcBef>
              <a:spcAft>
                <a:spcPts val="0"/>
              </a:spcAft>
              <a:buNone/>
            </a:pPr>
            <a:r>
              <a:rPr b="1" lang="tr" sz="1300">
                <a:latin typeface="Calibri"/>
                <a:ea typeface="Calibri"/>
                <a:cs typeface="Calibri"/>
                <a:sym typeface="Calibri"/>
              </a:rPr>
              <a:t>OUTPUT</a:t>
            </a:r>
            <a:r>
              <a:rPr lang="tr" sz="1300">
                <a:latin typeface="Calibri"/>
                <a:ea typeface="Calibri"/>
                <a:cs typeface="Calibri"/>
                <a:sym typeface="Calibri"/>
              </a:rPr>
              <a:t> </a:t>
            </a:r>
            <a:endParaRPr sz="1300">
              <a:latin typeface="Calibri"/>
              <a:ea typeface="Calibri"/>
              <a:cs typeface="Calibri"/>
              <a:sym typeface="Calibri"/>
            </a:endParaRPr>
          </a:p>
          <a:p>
            <a:pPr indent="0" lvl="0" marL="0" rtl="0" algn="l">
              <a:lnSpc>
                <a:spcPct val="100000"/>
              </a:lnSpc>
              <a:spcBef>
                <a:spcPts val="1600"/>
              </a:spcBef>
              <a:spcAft>
                <a:spcPts val="1600"/>
              </a:spcAft>
              <a:buNone/>
            </a:pPr>
            <a:r>
              <a:rPr lang="tr" sz="1300">
                <a:latin typeface="Calibri"/>
                <a:ea typeface="Calibri"/>
                <a:cs typeface="Calibri"/>
                <a:sym typeface="Calibri"/>
              </a:rPr>
              <a:t>A TF-IDF score vector for each movie script which are composed of the score of each word that is detected in any movie scripts.</a:t>
            </a:r>
            <a:endParaRPr/>
          </a:p>
        </p:txBody>
      </p:sp>
      <p:sp>
        <p:nvSpPr>
          <p:cNvPr id="169" name="Google Shape;169;p18"/>
          <p:cNvSpPr txBox="1"/>
          <p:nvPr/>
        </p:nvSpPr>
        <p:spPr>
          <a:xfrm>
            <a:off x="4296075" y="4041875"/>
            <a:ext cx="3962100" cy="83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tr" sz="1300">
                <a:solidFill>
                  <a:schemeClr val="dk2"/>
                </a:solidFill>
                <a:latin typeface="Calibri"/>
                <a:ea typeface="Calibri"/>
                <a:cs typeface="Calibri"/>
                <a:sym typeface="Calibri"/>
              </a:rPr>
              <a:t>Then, </a:t>
            </a:r>
            <a:r>
              <a:rPr b="1" lang="tr" sz="1300">
                <a:solidFill>
                  <a:schemeClr val="dk2"/>
                </a:solidFill>
                <a:latin typeface="Calibri"/>
                <a:ea typeface="Calibri"/>
                <a:cs typeface="Calibri"/>
                <a:sym typeface="Calibri"/>
              </a:rPr>
              <a:t>cosine similarity</a:t>
            </a:r>
            <a:r>
              <a:rPr b="1" lang="tr" sz="1300">
                <a:solidFill>
                  <a:schemeClr val="dk2"/>
                </a:solidFill>
                <a:latin typeface="Calibri"/>
                <a:ea typeface="Calibri"/>
                <a:cs typeface="Calibri"/>
                <a:sym typeface="Calibri"/>
              </a:rPr>
              <a:t> </a:t>
            </a:r>
            <a:r>
              <a:rPr lang="tr" sz="1300">
                <a:solidFill>
                  <a:schemeClr val="dk2"/>
                </a:solidFill>
                <a:latin typeface="Calibri"/>
                <a:ea typeface="Calibri"/>
                <a:cs typeface="Calibri"/>
                <a:sym typeface="Calibri"/>
              </a:rPr>
              <a:t>between each pairs of movie script is computed. </a:t>
            </a:r>
            <a:endParaRPr/>
          </a:p>
        </p:txBody>
      </p:sp>
      <p:sp>
        <p:nvSpPr>
          <p:cNvPr id="170" name="Google Shape;170;p18"/>
          <p:cNvSpPr txBox="1"/>
          <p:nvPr/>
        </p:nvSpPr>
        <p:spPr>
          <a:xfrm>
            <a:off x="1725325" y="460725"/>
            <a:ext cx="6196500" cy="5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3000">
                <a:solidFill>
                  <a:schemeClr val="lt1"/>
                </a:solidFill>
                <a:latin typeface="Nunito"/>
                <a:ea typeface="Nunito"/>
                <a:cs typeface="Nunito"/>
                <a:sym typeface="Nunito"/>
              </a:rPr>
              <a:t>3.  ALGORITHMS USED</a:t>
            </a:r>
            <a:endParaRPr sz="3000">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19150" y="485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TF-IDF Results</a:t>
            </a:r>
            <a:endParaRPr/>
          </a:p>
        </p:txBody>
      </p:sp>
      <p:sp>
        <p:nvSpPr>
          <p:cNvPr id="176" name="Google Shape;176;p19"/>
          <p:cNvSpPr txBox="1"/>
          <p:nvPr>
            <p:ph idx="1" type="body"/>
          </p:nvPr>
        </p:nvSpPr>
        <p:spPr>
          <a:xfrm>
            <a:off x="819150" y="2850575"/>
            <a:ext cx="7505700" cy="1428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tr"/>
              <a:t>Cosine similarities of movie pairs from </a:t>
            </a:r>
            <a:r>
              <a:rPr b="1" lang="tr"/>
              <a:t>same movie series</a:t>
            </a:r>
            <a:endParaRPr b="1"/>
          </a:p>
          <a:p>
            <a:pPr indent="0" lvl="0" marL="0" rtl="0" algn="l">
              <a:lnSpc>
                <a:spcPct val="100000"/>
              </a:lnSpc>
              <a:spcBef>
                <a:spcPts val="1600"/>
              </a:spcBef>
              <a:spcAft>
                <a:spcPts val="0"/>
              </a:spcAft>
              <a:buNone/>
            </a:pPr>
            <a:r>
              <a:rPr b="1" lang="tr"/>
              <a:t>Expected situation:</a:t>
            </a:r>
            <a:r>
              <a:rPr lang="tr"/>
              <a:t> </a:t>
            </a:r>
            <a:r>
              <a:rPr lang="tr"/>
              <a:t>CosSim( Star Wars - Return of the Jedi , Star Wars - The Empire Strikes Back ) is </a:t>
            </a:r>
            <a:r>
              <a:rPr b="1" lang="tr"/>
              <a:t>HIGH</a:t>
            </a:r>
            <a:endParaRPr b="1"/>
          </a:p>
          <a:p>
            <a:pPr indent="0" lvl="0" marL="0" rtl="0" algn="l">
              <a:lnSpc>
                <a:spcPct val="100000"/>
              </a:lnSpc>
              <a:spcBef>
                <a:spcPts val="1600"/>
              </a:spcBef>
              <a:spcAft>
                <a:spcPts val="0"/>
              </a:spcAft>
              <a:buNone/>
            </a:pPr>
            <a:r>
              <a:rPr b="1" lang="tr"/>
              <a:t>Unexpected situation:</a:t>
            </a:r>
            <a:r>
              <a:rPr lang="tr"/>
              <a:t> CosSim( Star Wars - Return of the Jedi , Star Wars - Revenge of the Sith ) is </a:t>
            </a:r>
            <a:r>
              <a:rPr b="1" lang="tr"/>
              <a:t>LOW</a:t>
            </a:r>
            <a:endParaRPr b="1"/>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pic>
        <p:nvPicPr>
          <p:cNvPr id="177" name="Google Shape;177;p19"/>
          <p:cNvPicPr preferRelativeResize="0"/>
          <p:nvPr/>
        </p:nvPicPr>
        <p:blipFill>
          <a:blip r:embed="rId3">
            <a:alphaModFix/>
          </a:blip>
          <a:stretch>
            <a:fillRect/>
          </a:stretch>
        </p:blipFill>
        <p:spPr>
          <a:xfrm>
            <a:off x="493200" y="4136588"/>
            <a:ext cx="8157600" cy="402600"/>
          </a:xfrm>
          <a:prstGeom prst="rect">
            <a:avLst/>
          </a:prstGeom>
          <a:noFill/>
          <a:ln>
            <a:noFill/>
          </a:ln>
        </p:spPr>
      </p:pic>
      <p:pic>
        <p:nvPicPr>
          <p:cNvPr id="178" name="Google Shape;178;p19"/>
          <p:cNvPicPr preferRelativeResize="0"/>
          <p:nvPr/>
        </p:nvPicPr>
        <p:blipFill>
          <a:blip r:embed="rId4">
            <a:alphaModFix/>
          </a:blip>
          <a:stretch>
            <a:fillRect/>
          </a:stretch>
        </p:blipFill>
        <p:spPr>
          <a:xfrm>
            <a:off x="493200" y="2240350"/>
            <a:ext cx="8157600" cy="383150"/>
          </a:xfrm>
          <a:prstGeom prst="rect">
            <a:avLst/>
          </a:prstGeom>
          <a:noFill/>
          <a:ln>
            <a:noFill/>
          </a:ln>
        </p:spPr>
      </p:pic>
      <p:sp>
        <p:nvSpPr>
          <p:cNvPr id="179" name="Google Shape;179;p19"/>
          <p:cNvSpPr txBox="1"/>
          <p:nvPr>
            <p:ph idx="1" type="body"/>
          </p:nvPr>
        </p:nvSpPr>
        <p:spPr>
          <a:xfrm>
            <a:off x="819150" y="1388650"/>
            <a:ext cx="7505700" cy="85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Cosine similarities of movie pairs from </a:t>
            </a:r>
            <a:r>
              <a:rPr b="1" lang="tr"/>
              <a:t>different movies series</a:t>
            </a:r>
            <a:endParaRPr b="1"/>
          </a:p>
          <a:p>
            <a:pPr indent="0" lvl="0" marL="0" rtl="0" algn="l">
              <a:lnSpc>
                <a:spcPct val="100000"/>
              </a:lnSpc>
              <a:spcBef>
                <a:spcPts val="1600"/>
              </a:spcBef>
              <a:spcAft>
                <a:spcPts val="0"/>
              </a:spcAft>
              <a:buClr>
                <a:srgbClr val="000000"/>
              </a:buClr>
              <a:buSzPts val="1100"/>
              <a:buFont typeface="Arial"/>
              <a:buNone/>
            </a:pPr>
            <a:r>
              <a:rPr b="1" lang="tr"/>
              <a:t>Expected situation:</a:t>
            </a:r>
            <a:r>
              <a:rPr lang="tr"/>
              <a:t> CosSim( Austin Powers , Avengers ) is </a:t>
            </a:r>
            <a:r>
              <a:rPr b="1" lang="tr"/>
              <a:t>LOW</a:t>
            </a:r>
            <a:endParaRPr b="1"/>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19150" y="397925"/>
            <a:ext cx="75057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3.2 JACCARD-SIM BASED ON GENRES</a:t>
            </a:r>
            <a:endParaRPr/>
          </a:p>
        </p:txBody>
      </p:sp>
      <p:sp>
        <p:nvSpPr>
          <p:cNvPr id="185" name="Google Shape;185;p20"/>
          <p:cNvSpPr txBox="1"/>
          <p:nvPr>
            <p:ph idx="1" type="body"/>
          </p:nvPr>
        </p:nvSpPr>
        <p:spPr>
          <a:xfrm>
            <a:off x="819150" y="1381125"/>
            <a:ext cx="75057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Each movie has a list of its genres.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6" name="Google Shape;186;p20"/>
          <p:cNvSpPr txBox="1"/>
          <p:nvPr/>
        </p:nvSpPr>
        <p:spPr>
          <a:xfrm>
            <a:off x="819150" y="3290600"/>
            <a:ext cx="3985200" cy="12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sz="1300">
                <a:latin typeface="Calibri"/>
                <a:ea typeface="Calibri"/>
                <a:cs typeface="Calibri"/>
                <a:sym typeface="Calibri"/>
              </a:rPr>
              <a:t>OUTPUT</a:t>
            </a:r>
            <a:endParaRPr b="1" sz="1300">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a:p>
            <a:pPr indent="0" lvl="0" marL="0" rtl="0" algn="l">
              <a:spcBef>
                <a:spcPts val="0"/>
              </a:spcBef>
              <a:spcAft>
                <a:spcPts val="0"/>
              </a:spcAft>
              <a:buNone/>
            </a:pPr>
            <a:r>
              <a:rPr lang="tr" sz="1300">
                <a:latin typeface="Calibri"/>
                <a:ea typeface="Calibri"/>
                <a:cs typeface="Calibri"/>
                <a:sym typeface="Calibri"/>
              </a:rPr>
              <a:t>Jaccard similarity based on genres for each movie pair. </a:t>
            </a:r>
            <a:endParaRPr sz="1300">
              <a:latin typeface="Calibri"/>
              <a:ea typeface="Calibri"/>
              <a:cs typeface="Calibri"/>
              <a:sym typeface="Calibri"/>
            </a:endParaRPr>
          </a:p>
        </p:txBody>
      </p:sp>
      <p:pic>
        <p:nvPicPr>
          <p:cNvPr id="187" name="Google Shape;187;p20"/>
          <p:cNvPicPr preferRelativeResize="0"/>
          <p:nvPr/>
        </p:nvPicPr>
        <p:blipFill>
          <a:blip r:embed="rId3">
            <a:alphaModFix/>
          </a:blip>
          <a:stretch>
            <a:fillRect/>
          </a:stretch>
        </p:blipFill>
        <p:spPr>
          <a:xfrm>
            <a:off x="5399901" y="1381126"/>
            <a:ext cx="3173650" cy="2118175"/>
          </a:xfrm>
          <a:prstGeom prst="rect">
            <a:avLst/>
          </a:prstGeom>
          <a:noFill/>
          <a:ln>
            <a:noFill/>
          </a:ln>
        </p:spPr>
      </p:pic>
      <p:pic>
        <p:nvPicPr>
          <p:cNvPr id="188" name="Google Shape;188;p20"/>
          <p:cNvPicPr preferRelativeResize="0"/>
          <p:nvPr/>
        </p:nvPicPr>
        <p:blipFill>
          <a:blip r:embed="rId4">
            <a:alphaModFix/>
          </a:blip>
          <a:stretch>
            <a:fillRect/>
          </a:stretch>
        </p:blipFill>
        <p:spPr>
          <a:xfrm>
            <a:off x="819150" y="2032925"/>
            <a:ext cx="3596126" cy="39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819150" y="488375"/>
            <a:ext cx="7505700" cy="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3.3 K-SHINGLING, MINHASHING, LSH</a:t>
            </a:r>
            <a:endParaRPr/>
          </a:p>
        </p:txBody>
      </p:sp>
      <p:sp>
        <p:nvSpPr>
          <p:cNvPr id="194" name="Google Shape;194;p21"/>
          <p:cNvSpPr txBox="1"/>
          <p:nvPr>
            <p:ph idx="1" type="body"/>
          </p:nvPr>
        </p:nvSpPr>
        <p:spPr>
          <a:xfrm>
            <a:off x="819150" y="1339125"/>
            <a:ext cx="7505700" cy="3227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tr"/>
              <a:t>Vocabulary containing 3 word shingles of each script</a:t>
            </a:r>
            <a:endParaRPr/>
          </a:p>
          <a:p>
            <a:pPr indent="-311150" lvl="0" marL="457200" rtl="0" algn="l">
              <a:lnSpc>
                <a:spcPct val="100000"/>
              </a:lnSpc>
              <a:spcBef>
                <a:spcPts val="0"/>
              </a:spcBef>
              <a:spcAft>
                <a:spcPts val="0"/>
              </a:spcAft>
              <a:buSzPts val="1300"/>
              <a:buChar char="●"/>
            </a:pPr>
            <a:r>
              <a:rPr lang="tr"/>
              <a:t>Computed min-hash signatures</a:t>
            </a:r>
            <a:endParaRPr/>
          </a:p>
          <a:p>
            <a:pPr indent="-311150" lvl="0" marL="457200" rtl="0" algn="l">
              <a:lnSpc>
                <a:spcPct val="100000"/>
              </a:lnSpc>
              <a:spcBef>
                <a:spcPts val="0"/>
              </a:spcBef>
              <a:spcAft>
                <a:spcPts val="0"/>
              </a:spcAft>
              <a:buSzPts val="1300"/>
              <a:buChar char="●"/>
            </a:pPr>
            <a:r>
              <a:rPr lang="tr"/>
              <a:t>Applied LSH to determine candidate pairs</a:t>
            </a:r>
            <a:endParaRPr/>
          </a:p>
          <a:p>
            <a:pPr indent="-311150" lvl="0" marL="457200" rtl="0" algn="l">
              <a:lnSpc>
                <a:spcPct val="100000"/>
              </a:lnSpc>
              <a:spcBef>
                <a:spcPts val="0"/>
              </a:spcBef>
              <a:spcAft>
                <a:spcPts val="0"/>
              </a:spcAft>
              <a:buSzPts val="1300"/>
              <a:buChar char="●"/>
            </a:pPr>
            <a:r>
              <a:rPr lang="tr"/>
              <a:t>Tested results</a:t>
            </a:r>
            <a:endParaRPr/>
          </a:p>
          <a:p>
            <a:pPr indent="0" lvl="0" marL="0" rtl="0" algn="l">
              <a:spcBef>
                <a:spcPts val="1600"/>
              </a:spcBef>
              <a:spcAft>
                <a:spcPts val="1600"/>
              </a:spcAft>
              <a:buNone/>
            </a:pPr>
            <a:r>
              <a:rPr lang="tr"/>
              <a:t>It turns out the algorithm works only for near duplicates.</a:t>
            </a:r>
            <a:endParaRPr/>
          </a:p>
        </p:txBody>
      </p:sp>
      <p:sp>
        <p:nvSpPr>
          <p:cNvPr id="195" name="Google Shape;195;p21"/>
          <p:cNvSpPr txBox="1"/>
          <p:nvPr/>
        </p:nvSpPr>
        <p:spPr>
          <a:xfrm>
            <a:off x="819150" y="3504875"/>
            <a:ext cx="5037300" cy="9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
                <a:latin typeface="Calibri"/>
                <a:ea typeface="Calibri"/>
                <a:cs typeface="Calibri"/>
                <a:sym typeface="Calibri"/>
              </a:rPr>
              <a:t>OUTPUT</a:t>
            </a:r>
            <a:endParaRPr b="1">
              <a:latin typeface="Calibri"/>
              <a:ea typeface="Calibri"/>
              <a:cs typeface="Calibri"/>
              <a:sym typeface="Calibri"/>
            </a:endParaRPr>
          </a:p>
          <a:p>
            <a:pPr indent="0" lvl="0" marL="0" rtl="0" algn="ctr">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tr" sz="1300">
                <a:latin typeface="Calibri"/>
                <a:ea typeface="Calibri"/>
                <a:cs typeface="Calibri"/>
                <a:sym typeface="Calibri"/>
              </a:rPr>
              <a:t>1 if movie script pair falls into the same bucket</a:t>
            </a:r>
            <a:endParaRPr sz="1300">
              <a:latin typeface="Calibri"/>
              <a:ea typeface="Calibri"/>
              <a:cs typeface="Calibri"/>
              <a:sym typeface="Calibri"/>
            </a:endParaRPr>
          </a:p>
          <a:p>
            <a:pPr indent="0" lvl="0" marL="0" rtl="0" algn="l">
              <a:spcBef>
                <a:spcPts val="0"/>
              </a:spcBef>
              <a:spcAft>
                <a:spcPts val="0"/>
              </a:spcAft>
              <a:buNone/>
            </a:pPr>
            <a:r>
              <a:rPr lang="tr" sz="1300">
                <a:latin typeface="Calibri"/>
                <a:ea typeface="Calibri"/>
                <a:cs typeface="Calibri"/>
                <a:sym typeface="Calibri"/>
              </a:rPr>
              <a:t>0 otherwise</a:t>
            </a:r>
            <a:endParaRPr sz="13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