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9" r:id="rId3"/>
    <p:sldId id="269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80" r:id="rId16"/>
    <p:sldId id="281" r:id="rId17"/>
    <p:sldId id="267" r:id="rId18"/>
    <p:sldId id="268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4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0D3-24AA-45C7-8BD6-38C0625E3E8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6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0D3-24AA-45C7-8BD6-38C0625E3E8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2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0D3-24AA-45C7-8BD6-38C0625E3E8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5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0D3-24AA-45C7-8BD6-38C0625E3E8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2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0D3-24AA-45C7-8BD6-38C0625E3E8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6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0D3-24AA-45C7-8BD6-38C0625E3E8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4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0D3-24AA-45C7-8BD6-38C0625E3E8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0D3-24AA-45C7-8BD6-38C0625E3E8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9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0D3-24AA-45C7-8BD6-38C0625E3E8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4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0D3-24AA-45C7-8BD6-38C0625E3E8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0D3-24AA-45C7-8BD6-38C0625E3E8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4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A10D3-24AA-45C7-8BD6-38C0625E3E8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7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Command Interpreter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8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Up 45"/>
          <p:cNvSpPr/>
          <p:nvPr/>
        </p:nvSpPr>
        <p:spPr>
          <a:xfrm>
            <a:off x="5009925" y="792480"/>
            <a:ext cx="517935" cy="52746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2" name="Arrow: Right 21"/>
          <p:cNvSpPr/>
          <p:nvPr/>
        </p:nvSpPr>
        <p:spPr>
          <a:xfrm>
            <a:off x="7357110" y="5799201"/>
            <a:ext cx="1112520" cy="51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7" name="Arrow: Down 26"/>
          <p:cNvSpPr/>
          <p:nvPr/>
        </p:nvSpPr>
        <p:spPr>
          <a:xfrm>
            <a:off x="5981250" y="2022094"/>
            <a:ext cx="584200" cy="3463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5981250" y="984550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Bent-Up 1"/>
          <p:cNvSpPr/>
          <p:nvPr/>
        </p:nvSpPr>
        <p:spPr>
          <a:xfrm>
            <a:off x="3980180" y="469900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21840" y="10160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start, end and data from interpreter</a:t>
            </a:r>
          </a:p>
        </p:txBody>
      </p:sp>
      <p:sp>
        <p:nvSpPr>
          <p:cNvPr id="5" name="Oval 4"/>
          <p:cNvSpPr/>
          <p:nvPr/>
        </p:nvSpPr>
        <p:spPr>
          <a:xfrm>
            <a:off x="2021840" y="188976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start from ASCII to HEX, Start = A</a:t>
            </a:r>
          </a:p>
        </p:txBody>
      </p:sp>
      <p:sp>
        <p:nvSpPr>
          <p:cNvPr id="6" name="Oval 5"/>
          <p:cNvSpPr/>
          <p:nvPr/>
        </p:nvSpPr>
        <p:spPr>
          <a:xfrm>
            <a:off x="2021840" y="349504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end from ASCII to HEX, End =B</a:t>
            </a:r>
          </a:p>
        </p:txBody>
      </p:sp>
      <p:sp>
        <p:nvSpPr>
          <p:cNvPr id="7" name="Oval 6"/>
          <p:cNvSpPr/>
          <p:nvPr/>
        </p:nvSpPr>
        <p:spPr>
          <a:xfrm>
            <a:off x="2021840" y="510032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data from ASCII to HEX Data=C 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60980" y="1402080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14320" y="3190240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2829560" y="4795520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16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BlockFill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90160" y="-35560"/>
            <a:ext cx="2481072" cy="1056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 C in memory location (A)</a:t>
            </a:r>
          </a:p>
        </p:txBody>
      </p:sp>
      <p:sp>
        <p:nvSpPr>
          <p:cNvPr id="3" name="Flowchart: Decision 2"/>
          <p:cNvSpPr/>
          <p:nvPr/>
        </p:nvSpPr>
        <p:spPr>
          <a:xfrm>
            <a:off x="4964823" y="5485130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 greater than B?</a:t>
            </a:r>
          </a:p>
        </p:txBody>
      </p:sp>
      <p:sp>
        <p:nvSpPr>
          <p:cNvPr id="24" name="Oval 23"/>
          <p:cNvSpPr/>
          <p:nvPr/>
        </p:nvSpPr>
        <p:spPr>
          <a:xfrm>
            <a:off x="8469630" y="5546090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command interpreter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399280" y="350520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585010" y="1436751"/>
            <a:ext cx="1376680" cy="568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A+1</a:t>
            </a:r>
          </a:p>
        </p:txBody>
      </p:sp>
    </p:spTree>
    <p:extLst>
      <p:ext uri="{BB962C8B-B14F-4D97-AF65-F5344CB8AC3E}">
        <p14:creationId xmlns:p14="http://schemas.microsoft.com/office/powerpoint/2010/main" val="70089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Up 13"/>
          <p:cNvSpPr/>
          <p:nvPr/>
        </p:nvSpPr>
        <p:spPr>
          <a:xfrm>
            <a:off x="5009925" y="792480"/>
            <a:ext cx="517935" cy="52746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2" name="Arrow: Right 21"/>
          <p:cNvSpPr/>
          <p:nvPr/>
        </p:nvSpPr>
        <p:spPr>
          <a:xfrm>
            <a:off x="7357110" y="5799201"/>
            <a:ext cx="1112520" cy="51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7" name="Arrow: Down 26"/>
          <p:cNvSpPr/>
          <p:nvPr/>
        </p:nvSpPr>
        <p:spPr>
          <a:xfrm>
            <a:off x="5981250" y="2022094"/>
            <a:ext cx="584200" cy="3463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5981250" y="984550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Bent-Up 1"/>
          <p:cNvSpPr/>
          <p:nvPr/>
        </p:nvSpPr>
        <p:spPr>
          <a:xfrm>
            <a:off x="3980180" y="469900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21840" y="10160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start, end and move location from interpreter</a:t>
            </a:r>
          </a:p>
        </p:txBody>
      </p:sp>
      <p:sp>
        <p:nvSpPr>
          <p:cNvPr id="5" name="Oval 4"/>
          <p:cNvSpPr/>
          <p:nvPr/>
        </p:nvSpPr>
        <p:spPr>
          <a:xfrm>
            <a:off x="2021840" y="188976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start from ASCII to HEX, Start = A</a:t>
            </a:r>
          </a:p>
        </p:txBody>
      </p:sp>
      <p:sp>
        <p:nvSpPr>
          <p:cNvPr id="6" name="Oval 5"/>
          <p:cNvSpPr/>
          <p:nvPr/>
        </p:nvSpPr>
        <p:spPr>
          <a:xfrm>
            <a:off x="2021840" y="349504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end from ASCII to HEX, End =B</a:t>
            </a:r>
          </a:p>
        </p:txBody>
      </p:sp>
      <p:sp>
        <p:nvSpPr>
          <p:cNvPr id="7" name="Oval 6"/>
          <p:cNvSpPr/>
          <p:nvPr/>
        </p:nvSpPr>
        <p:spPr>
          <a:xfrm>
            <a:off x="2021840" y="510032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move location from ASCII to HEX </a:t>
            </a:r>
            <a:r>
              <a:rPr lang="en-US" dirty="0" err="1"/>
              <a:t>MoveLoc</a:t>
            </a:r>
            <a:r>
              <a:rPr lang="en-US" dirty="0"/>
              <a:t>=C 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60980" y="1402080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14320" y="3190240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2829560" y="4795520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16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Blockmove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90160" y="-35560"/>
            <a:ext cx="2481072" cy="1056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 data in A in memory location C</a:t>
            </a:r>
          </a:p>
        </p:txBody>
      </p:sp>
      <p:sp>
        <p:nvSpPr>
          <p:cNvPr id="3" name="Flowchart: Decision 2"/>
          <p:cNvSpPr/>
          <p:nvPr/>
        </p:nvSpPr>
        <p:spPr>
          <a:xfrm>
            <a:off x="4964823" y="5485130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 greater than B?</a:t>
            </a:r>
          </a:p>
        </p:txBody>
      </p:sp>
      <p:sp>
        <p:nvSpPr>
          <p:cNvPr id="24" name="Oval 23"/>
          <p:cNvSpPr/>
          <p:nvPr/>
        </p:nvSpPr>
        <p:spPr>
          <a:xfrm>
            <a:off x="8469630" y="5546090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command interpreter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399280" y="350520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585010" y="1436751"/>
            <a:ext cx="1376680" cy="568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A+1</a:t>
            </a:r>
          </a:p>
        </p:txBody>
      </p:sp>
    </p:spTree>
    <p:extLst>
      <p:ext uri="{BB962C8B-B14F-4D97-AF65-F5344CB8AC3E}">
        <p14:creationId xmlns:p14="http://schemas.microsoft.com/office/powerpoint/2010/main" val="132520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/>
          <p:cNvSpPr/>
          <p:nvPr/>
        </p:nvSpPr>
        <p:spPr>
          <a:xfrm>
            <a:off x="6915769" y="1757680"/>
            <a:ext cx="1317642" cy="386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16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BlockTest</a:t>
            </a:r>
            <a:endParaRPr lang="en-US" dirty="0"/>
          </a:p>
        </p:txBody>
      </p:sp>
      <p:sp>
        <p:nvSpPr>
          <p:cNvPr id="20" name="Arrow: Up 19"/>
          <p:cNvSpPr/>
          <p:nvPr/>
        </p:nvSpPr>
        <p:spPr>
          <a:xfrm>
            <a:off x="4896952" y="782020"/>
            <a:ext cx="517935" cy="52746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1" name="Arrow: Right 20"/>
          <p:cNvSpPr/>
          <p:nvPr/>
        </p:nvSpPr>
        <p:spPr>
          <a:xfrm>
            <a:off x="7357110" y="5799201"/>
            <a:ext cx="1112520" cy="51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3" name="Arrow: Down 22"/>
          <p:cNvSpPr/>
          <p:nvPr/>
        </p:nvSpPr>
        <p:spPr>
          <a:xfrm>
            <a:off x="5931243" y="2537205"/>
            <a:ext cx="645662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6" name="Arrow: Down 25"/>
          <p:cNvSpPr/>
          <p:nvPr/>
        </p:nvSpPr>
        <p:spPr>
          <a:xfrm>
            <a:off x="6059540" y="741195"/>
            <a:ext cx="389070" cy="559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Bent-Up 28"/>
          <p:cNvSpPr/>
          <p:nvPr/>
        </p:nvSpPr>
        <p:spPr>
          <a:xfrm>
            <a:off x="3980180" y="469900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21840" y="10160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start and end from  interpreter</a:t>
            </a:r>
          </a:p>
        </p:txBody>
      </p:sp>
      <p:sp>
        <p:nvSpPr>
          <p:cNvPr id="31" name="Oval 30"/>
          <p:cNvSpPr/>
          <p:nvPr/>
        </p:nvSpPr>
        <p:spPr>
          <a:xfrm>
            <a:off x="2021840" y="188976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start from ASCII to HEX, Start = A</a:t>
            </a:r>
          </a:p>
        </p:txBody>
      </p:sp>
      <p:sp>
        <p:nvSpPr>
          <p:cNvPr id="32" name="Oval 31"/>
          <p:cNvSpPr/>
          <p:nvPr/>
        </p:nvSpPr>
        <p:spPr>
          <a:xfrm>
            <a:off x="2021840" y="349504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end from ASCII to HEX, End =B</a:t>
            </a:r>
          </a:p>
        </p:txBody>
      </p:sp>
      <p:sp>
        <p:nvSpPr>
          <p:cNvPr id="33" name="Oval 32"/>
          <p:cNvSpPr/>
          <p:nvPr/>
        </p:nvSpPr>
        <p:spPr>
          <a:xfrm>
            <a:off x="2021840" y="510032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Memory Test Data is C</a:t>
            </a:r>
          </a:p>
        </p:txBody>
      </p:sp>
      <p:sp>
        <p:nvSpPr>
          <p:cNvPr id="34" name="Arrow: Down 33"/>
          <p:cNvSpPr/>
          <p:nvPr/>
        </p:nvSpPr>
        <p:spPr>
          <a:xfrm>
            <a:off x="2760980" y="1402080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/>
          <p:cNvSpPr/>
          <p:nvPr/>
        </p:nvSpPr>
        <p:spPr>
          <a:xfrm>
            <a:off x="2814320" y="3190240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/>
          <p:cNvSpPr/>
          <p:nvPr/>
        </p:nvSpPr>
        <p:spPr>
          <a:xfrm>
            <a:off x="2829560" y="4795520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90160" y="-35560"/>
            <a:ext cx="2481072" cy="1056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 C in memory location (A)</a:t>
            </a:r>
          </a:p>
        </p:txBody>
      </p:sp>
      <p:sp>
        <p:nvSpPr>
          <p:cNvPr id="38" name="Flowchart: Decision 37"/>
          <p:cNvSpPr/>
          <p:nvPr/>
        </p:nvSpPr>
        <p:spPr>
          <a:xfrm>
            <a:off x="4964823" y="5485130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 greater than B?</a:t>
            </a:r>
          </a:p>
        </p:txBody>
      </p:sp>
      <p:sp>
        <p:nvSpPr>
          <p:cNvPr id="39" name="Oval 38"/>
          <p:cNvSpPr/>
          <p:nvPr/>
        </p:nvSpPr>
        <p:spPr>
          <a:xfrm>
            <a:off x="8469630" y="5546090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command interpreter</a:t>
            </a:r>
          </a:p>
        </p:txBody>
      </p:sp>
      <p:sp>
        <p:nvSpPr>
          <p:cNvPr id="40" name="Arrow: Right 39"/>
          <p:cNvSpPr/>
          <p:nvPr/>
        </p:nvSpPr>
        <p:spPr>
          <a:xfrm>
            <a:off x="4399280" y="350520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Decision 42"/>
          <p:cNvSpPr/>
          <p:nvPr/>
        </p:nvSpPr>
        <p:spPr>
          <a:xfrm>
            <a:off x="5357002" y="1269502"/>
            <a:ext cx="1794143" cy="13924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data in A equal to C?</a:t>
            </a:r>
          </a:p>
        </p:txBody>
      </p:sp>
      <p:sp>
        <p:nvSpPr>
          <p:cNvPr id="45" name="Arrow: Down 44"/>
          <p:cNvSpPr/>
          <p:nvPr/>
        </p:nvSpPr>
        <p:spPr>
          <a:xfrm>
            <a:off x="6059539" y="3910860"/>
            <a:ext cx="389070" cy="1574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42778" y="3576001"/>
            <a:ext cx="1272990" cy="399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A+1</a:t>
            </a:r>
          </a:p>
        </p:txBody>
      </p:sp>
      <p:sp>
        <p:nvSpPr>
          <p:cNvPr id="49" name="Oval 48"/>
          <p:cNvSpPr/>
          <p:nvPr/>
        </p:nvSpPr>
        <p:spPr>
          <a:xfrm>
            <a:off x="8233410" y="137414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A from  Hex to Ascii and print</a:t>
            </a:r>
          </a:p>
        </p:txBody>
      </p:sp>
      <p:sp>
        <p:nvSpPr>
          <p:cNvPr id="50" name="Arrow: Down 49"/>
          <p:cNvSpPr/>
          <p:nvPr/>
        </p:nvSpPr>
        <p:spPr>
          <a:xfrm>
            <a:off x="9041130" y="2674620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185150" y="2988691"/>
            <a:ext cx="2161540" cy="98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C from  Hex to Ascii and print</a:t>
            </a:r>
          </a:p>
        </p:txBody>
      </p:sp>
      <p:sp>
        <p:nvSpPr>
          <p:cNvPr id="52" name="Arrow: Down 51"/>
          <p:cNvSpPr/>
          <p:nvPr/>
        </p:nvSpPr>
        <p:spPr>
          <a:xfrm>
            <a:off x="9023350" y="3984371"/>
            <a:ext cx="485140" cy="254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571232" y="4239133"/>
            <a:ext cx="3320288" cy="98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Data Read (A)  from Hex to Ascii and print</a:t>
            </a:r>
          </a:p>
        </p:txBody>
      </p:sp>
      <p:sp>
        <p:nvSpPr>
          <p:cNvPr id="54" name="Arrow: Down 53"/>
          <p:cNvSpPr/>
          <p:nvPr/>
        </p:nvSpPr>
        <p:spPr>
          <a:xfrm>
            <a:off x="9023350" y="5241290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26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/>
          <p:cNvSpPr/>
          <p:nvPr/>
        </p:nvSpPr>
        <p:spPr>
          <a:xfrm>
            <a:off x="6625787" y="335280"/>
            <a:ext cx="1317642" cy="386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16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BlockSearch</a:t>
            </a:r>
            <a:endParaRPr lang="en-US" dirty="0"/>
          </a:p>
        </p:txBody>
      </p:sp>
      <p:sp>
        <p:nvSpPr>
          <p:cNvPr id="20" name="Arrow: Up 19"/>
          <p:cNvSpPr/>
          <p:nvPr/>
        </p:nvSpPr>
        <p:spPr>
          <a:xfrm>
            <a:off x="4893650" y="657854"/>
            <a:ext cx="517935" cy="40068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3" name="Arrow: Down 22"/>
          <p:cNvSpPr/>
          <p:nvPr/>
        </p:nvSpPr>
        <p:spPr>
          <a:xfrm>
            <a:off x="5641261" y="1114805"/>
            <a:ext cx="645662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9" name="Arrow: Bent-Up 28"/>
          <p:cNvSpPr/>
          <p:nvPr/>
        </p:nvSpPr>
        <p:spPr>
          <a:xfrm>
            <a:off x="3980180" y="469900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940764" y="101600"/>
            <a:ext cx="233377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data searched start and end from  interpreter</a:t>
            </a:r>
          </a:p>
        </p:txBody>
      </p:sp>
      <p:sp>
        <p:nvSpPr>
          <p:cNvPr id="31" name="Oval 30"/>
          <p:cNvSpPr/>
          <p:nvPr/>
        </p:nvSpPr>
        <p:spPr>
          <a:xfrm>
            <a:off x="2021840" y="188976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start from ASCII to HEX, Start = A</a:t>
            </a:r>
          </a:p>
        </p:txBody>
      </p:sp>
      <p:sp>
        <p:nvSpPr>
          <p:cNvPr id="32" name="Oval 31"/>
          <p:cNvSpPr/>
          <p:nvPr/>
        </p:nvSpPr>
        <p:spPr>
          <a:xfrm>
            <a:off x="2021840" y="349504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end from ASCII to HEX, End =B</a:t>
            </a:r>
          </a:p>
        </p:txBody>
      </p:sp>
      <p:sp>
        <p:nvSpPr>
          <p:cNvPr id="33" name="Oval 32"/>
          <p:cNvSpPr/>
          <p:nvPr/>
        </p:nvSpPr>
        <p:spPr>
          <a:xfrm>
            <a:off x="2021840" y="510032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data searched from ASCII to HEX, Data =C</a:t>
            </a:r>
          </a:p>
        </p:txBody>
      </p:sp>
      <p:sp>
        <p:nvSpPr>
          <p:cNvPr id="34" name="Arrow: Down 33"/>
          <p:cNvSpPr/>
          <p:nvPr/>
        </p:nvSpPr>
        <p:spPr>
          <a:xfrm>
            <a:off x="2760980" y="1402080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/>
          <p:cNvSpPr/>
          <p:nvPr/>
        </p:nvSpPr>
        <p:spPr>
          <a:xfrm>
            <a:off x="2814320" y="3190240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/>
          <p:cNvSpPr/>
          <p:nvPr/>
        </p:nvSpPr>
        <p:spPr>
          <a:xfrm>
            <a:off x="2829560" y="4795520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ecision 37"/>
          <p:cNvSpPr/>
          <p:nvPr/>
        </p:nvSpPr>
        <p:spPr>
          <a:xfrm>
            <a:off x="4674841" y="4062730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 greater than B?</a:t>
            </a:r>
          </a:p>
        </p:txBody>
      </p:sp>
      <p:sp>
        <p:nvSpPr>
          <p:cNvPr id="39" name="Oval 38"/>
          <p:cNvSpPr/>
          <p:nvPr/>
        </p:nvSpPr>
        <p:spPr>
          <a:xfrm>
            <a:off x="8061538" y="2826004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command interpreter</a:t>
            </a:r>
          </a:p>
        </p:txBody>
      </p:sp>
      <p:sp>
        <p:nvSpPr>
          <p:cNvPr id="40" name="Arrow: Right 39"/>
          <p:cNvSpPr/>
          <p:nvPr/>
        </p:nvSpPr>
        <p:spPr>
          <a:xfrm>
            <a:off x="4399280" y="350520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Decision 42"/>
          <p:cNvSpPr/>
          <p:nvPr/>
        </p:nvSpPr>
        <p:spPr>
          <a:xfrm>
            <a:off x="5067020" y="-152898"/>
            <a:ext cx="1794143" cy="13924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data in A equal to C?</a:t>
            </a:r>
          </a:p>
        </p:txBody>
      </p:sp>
      <p:sp>
        <p:nvSpPr>
          <p:cNvPr id="45" name="Arrow: Down 44"/>
          <p:cNvSpPr/>
          <p:nvPr/>
        </p:nvSpPr>
        <p:spPr>
          <a:xfrm>
            <a:off x="5769557" y="2488460"/>
            <a:ext cx="389070" cy="1574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52796" y="2153601"/>
            <a:ext cx="1272990" cy="399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A+1</a:t>
            </a:r>
          </a:p>
        </p:txBody>
      </p:sp>
      <p:sp>
        <p:nvSpPr>
          <p:cNvPr id="49" name="Oval 48"/>
          <p:cNvSpPr/>
          <p:nvPr/>
        </p:nvSpPr>
        <p:spPr>
          <a:xfrm>
            <a:off x="7943428" y="-4826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A from  Hex to Ascii and print</a:t>
            </a:r>
          </a:p>
        </p:txBody>
      </p:sp>
      <p:sp>
        <p:nvSpPr>
          <p:cNvPr id="50" name="Arrow: Down 49"/>
          <p:cNvSpPr/>
          <p:nvPr/>
        </p:nvSpPr>
        <p:spPr>
          <a:xfrm>
            <a:off x="8751148" y="1252220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895168" y="1566291"/>
            <a:ext cx="2161540" cy="98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C from  Hex to Ascii and print</a:t>
            </a:r>
          </a:p>
        </p:txBody>
      </p:sp>
      <p:sp>
        <p:nvSpPr>
          <p:cNvPr id="52" name="Arrow: Down 51"/>
          <p:cNvSpPr/>
          <p:nvPr/>
        </p:nvSpPr>
        <p:spPr>
          <a:xfrm>
            <a:off x="8733368" y="2561971"/>
            <a:ext cx="485140" cy="254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/>
          <p:cNvSpPr/>
          <p:nvPr/>
        </p:nvSpPr>
        <p:spPr>
          <a:xfrm>
            <a:off x="5681189" y="5100320"/>
            <a:ext cx="616204" cy="857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2" name="Oval 41"/>
          <p:cNvSpPr/>
          <p:nvPr/>
        </p:nvSpPr>
        <p:spPr>
          <a:xfrm>
            <a:off x="4274540" y="5958140"/>
            <a:ext cx="3544598" cy="787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Error and go back to command interpreter</a:t>
            </a:r>
          </a:p>
        </p:txBody>
      </p:sp>
    </p:spTree>
    <p:extLst>
      <p:ext uri="{BB962C8B-B14F-4D97-AF65-F5344CB8AC3E}">
        <p14:creationId xmlns:p14="http://schemas.microsoft.com/office/powerpoint/2010/main" val="12487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50604" y="101600"/>
            <a:ext cx="3655752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destination from command interpreter</a:t>
            </a:r>
          </a:p>
        </p:txBody>
      </p:sp>
      <p:sp>
        <p:nvSpPr>
          <p:cNvPr id="5" name="Oval 4"/>
          <p:cNvSpPr/>
          <p:nvPr/>
        </p:nvSpPr>
        <p:spPr>
          <a:xfrm>
            <a:off x="969819" y="1889760"/>
            <a:ext cx="4142508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destination from ASCII to HEX</a:t>
            </a:r>
          </a:p>
        </p:txBody>
      </p:sp>
      <p:sp>
        <p:nvSpPr>
          <p:cNvPr id="6" name="Oval 5"/>
          <p:cNvSpPr/>
          <p:nvPr/>
        </p:nvSpPr>
        <p:spPr>
          <a:xfrm>
            <a:off x="1250604" y="3495040"/>
            <a:ext cx="3655752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Jump to the location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661920" y="1402080"/>
            <a:ext cx="83312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661920" y="3190240"/>
            <a:ext cx="83312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20320" y="6520934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739525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50604" y="101600"/>
            <a:ext cx="3655752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destination from command interpreter</a:t>
            </a:r>
          </a:p>
        </p:txBody>
      </p:sp>
      <p:sp>
        <p:nvSpPr>
          <p:cNvPr id="5" name="Oval 4"/>
          <p:cNvSpPr/>
          <p:nvPr/>
        </p:nvSpPr>
        <p:spPr>
          <a:xfrm>
            <a:off x="969819" y="1889760"/>
            <a:ext cx="4142508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destination from ASCII to HEX</a:t>
            </a:r>
          </a:p>
        </p:txBody>
      </p:sp>
      <p:sp>
        <p:nvSpPr>
          <p:cNvPr id="6" name="Oval 5"/>
          <p:cNvSpPr/>
          <p:nvPr/>
        </p:nvSpPr>
        <p:spPr>
          <a:xfrm>
            <a:off x="1250604" y="3495040"/>
            <a:ext cx="3655752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Jump to the location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661920" y="1402080"/>
            <a:ext cx="83312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661920" y="3190240"/>
            <a:ext cx="83312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20320" y="6520934"/>
            <a:ext cx="382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Hex to Ascii or Ascii to Hex</a:t>
            </a:r>
          </a:p>
        </p:txBody>
      </p:sp>
    </p:spTree>
    <p:extLst>
      <p:ext uri="{BB962C8B-B14F-4D97-AF65-F5344CB8AC3E}">
        <p14:creationId xmlns:p14="http://schemas.microsoft.com/office/powerpoint/2010/main" val="98997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50604" y="101600"/>
            <a:ext cx="3655752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destination from command interpreter</a:t>
            </a:r>
          </a:p>
        </p:txBody>
      </p:sp>
      <p:sp>
        <p:nvSpPr>
          <p:cNvPr id="5" name="Oval 4"/>
          <p:cNvSpPr/>
          <p:nvPr/>
        </p:nvSpPr>
        <p:spPr>
          <a:xfrm>
            <a:off x="969819" y="1889760"/>
            <a:ext cx="4142508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destination from ASCII to HEX</a:t>
            </a:r>
          </a:p>
        </p:txBody>
      </p:sp>
      <p:sp>
        <p:nvSpPr>
          <p:cNvPr id="6" name="Oval 5"/>
          <p:cNvSpPr/>
          <p:nvPr/>
        </p:nvSpPr>
        <p:spPr>
          <a:xfrm>
            <a:off x="1250604" y="3495040"/>
            <a:ext cx="3655752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Jump to the location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661920" y="1402080"/>
            <a:ext cx="83312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661920" y="3190240"/>
            <a:ext cx="83312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20320" y="6520934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822900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-20320" y="6520934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842797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/>
          <p:cNvSpPr/>
          <p:nvPr/>
        </p:nvSpPr>
        <p:spPr>
          <a:xfrm>
            <a:off x="7059698" y="5547482"/>
            <a:ext cx="1125621" cy="590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Bent-Up 1"/>
          <p:cNvSpPr/>
          <p:nvPr/>
        </p:nvSpPr>
        <p:spPr>
          <a:xfrm>
            <a:off x="4003329" y="655095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44989" y="28679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Current Program counter</a:t>
            </a:r>
          </a:p>
        </p:txBody>
      </p:sp>
      <p:sp>
        <p:nvSpPr>
          <p:cNvPr id="5" name="Oval 4"/>
          <p:cNvSpPr/>
          <p:nvPr/>
        </p:nvSpPr>
        <p:spPr>
          <a:xfrm>
            <a:off x="2089480" y="207495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current status register</a:t>
            </a:r>
          </a:p>
        </p:txBody>
      </p:sp>
      <p:sp>
        <p:nvSpPr>
          <p:cNvPr id="6" name="Oval 5"/>
          <p:cNvSpPr/>
          <p:nvPr/>
        </p:nvSpPr>
        <p:spPr>
          <a:xfrm>
            <a:off x="2044989" y="368023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SSP</a:t>
            </a:r>
          </a:p>
        </p:txBody>
      </p:sp>
      <p:sp>
        <p:nvSpPr>
          <p:cNvPr id="7" name="Oval 6"/>
          <p:cNvSpPr/>
          <p:nvPr/>
        </p:nvSpPr>
        <p:spPr>
          <a:xfrm>
            <a:off x="2040028" y="528551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USP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84129" y="1587275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37469" y="3375435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2852709" y="4980715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188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422429" y="535715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117635" y="189468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Registers from Stack</a:t>
            </a:r>
          </a:p>
        </p:txBody>
      </p:sp>
      <p:sp>
        <p:nvSpPr>
          <p:cNvPr id="37" name="Oval 36"/>
          <p:cNvSpPr/>
          <p:nvPr/>
        </p:nvSpPr>
        <p:spPr>
          <a:xfrm>
            <a:off x="4769180" y="1977628"/>
            <a:ext cx="3044784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Registers used for printing in memory</a:t>
            </a:r>
          </a:p>
        </p:txBody>
      </p:sp>
      <p:sp>
        <p:nvSpPr>
          <p:cNvPr id="38" name="Oval 37"/>
          <p:cNvSpPr/>
          <p:nvPr/>
        </p:nvSpPr>
        <p:spPr>
          <a:xfrm>
            <a:off x="5117635" y="3582908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D0 through D7</a:t>
            </a:r>
          </a:p>
        </p:txBody>
      </p:sp>
      <p:sp>
        <p:nvSpPr>
          <p:cNvPr id="39" name="Oval 38"/>
          <p:cNvSpPr/>
          <p:nvPr/>
        </p:nvSpPr>
        <p:spPr>
          <a:xfrm>
            <a:off x="5112674" y="5188188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A0 through A6</a:t>
            </a:r>
          </a:p>
        </p:txBody>
      </p:sp>
      <p:sp>
        <p:nvSpPr>
          <p:cNvPr id="40" name="Arrow: Down 39"/>
          <p:cNvSpPr/>
          <p:nvPr/>
        </p:nvSpPr>
        <p:spPr>
          <a:xfrm>
            <a:off x="5856775" y="1489948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/>
          <p:cNvSpPr/>
          <p:nvPr/>
        </p:nvSpPr>
        <p:spPr>
          <a:xfrm>
            <a:off x="5910115" y="3278108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/>
          <p:cNvSpPr/>
          <p:nvPr/>
        </p:nvSpPr>
        <p:spPr>
          <a:xfrm>
            <a:off x="5925355" y="4883388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185319" y="5133115"/>
            <a:ext cx="2551953" cy="1398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Restore Registers and Go back to command interpreter</a:t>
            </a:r>
          </a:p>
        </p:txBody>
      </p:sp>
    </p:spTree>
    <p:extLst>
      <p:ext uri="{BB962C8B-B14F-4D97-AF65-F5344CB8AC3E}">
        <p14:creationId xmlns:p14="http://schemas.microsoft.com/office/powerpoint/2010/main" val="1620640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 Handlers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8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Left 17"/>
          <p:cNvSpPr/>
          <p:nvPr/>
        </p:nvSpPr>
        <p:spPr>
          <a:xfrm>
            <a:off x="1063979" y="2493153"/>
            <a:ext cx="986051" cy="7366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0" name="Arrow: Down 19"/>
          <p:cNvSpPr/>
          <p:nvPr/>
        </p:nvSpPr>
        <p:spPr>
          <a:xfrm>
            <a:off x="2663048" y="5099558"/>
            <a:ext cx="928116" cy="736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2" name="Arrow: Right 21"/>
          <p:cNvSpPr/>
          <p:nvPr/>
        </p:nvSpPr>
        <p:spPr>
          <a:xfrm>
            <a:off x="8005986" y="668655"/>
            <a:ext cx="1112520" cy="51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" name="Arrow: Bent-Up 1"/>
          <p:cNvSpPr/>
          <p:nvPr/>
        </p:nvSpPr>
        <p:spPr>
          <a:xfrm>
            <a:off x="4457754" y="858102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/>
          <p:cNvSpPr/>
          <p:nvPr/>
        </p:nvSpPr>
        <p:spPr>
          <a:xfrm>
            <a:off x="2760980" y="1402080"/>
            <a:ext cx="652780" cy="901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663048" y="3316016"/>
            <a:ext cx="917934" cy="831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69184" y="6114392"/>
            <a:ext cx="199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Structure</a:t>
            </a:r>
          </a:p>
        </p:txBody>
      </p:sp>
      <p:sp>
        <p:nvSpPr>
          <p:cNvPr id="16" name="Oval 15"/>
          <p:cNvSpPr/>
          <p:nvPr/>
        </p:nvSpPr>
        <p:spPr>
          <a:xfrm>
            <a:off x="-5679887" y="4178554"/>
            <a:ext cx="2626360" cy="97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MDSP Error HELP Page</a:t>
            </a:r>
          </a:p>
        </p:txBody>
      </p:sp>
      <p:sp>
        <p:nvSpPr>
          <p:cNvPr id="3" name="Flowchart: Decision 2"/>
          <p:cNvSpPr/>
          <p:nvPr/>
        </p:nvSpPr>
        <p:spPr>
          <a:xfrm>
            <a:off x="1811873" y="2290002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ASCII equal to “HELP”?</a:t>
            </a:r>
          </a:p>
        </p:txBody>
      </p:sp>
      <p:sp>
        <p:nvSpPr>
          <p:cNvPr id="21" name="Oval 20"/>
          <p:cNvSpPr/>
          <p:nvPr/>
        </p:nvSpPr>
        <p:spPr>
          <a:xfrm>
            <a:off x="5440272" y="2260442"/>
            <a:ext cx="3084751" cy="118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fail message since no function matches the name</a:t>
            </a:r>
          </a:p>
        </p:txBody>
      </p:sp>
      <p:sp>
        <p:nvSpPr>
          <p:cNvPr id="24" name="Oval 23"/>
          <p:cNvSpPr/>
          <p:nvPr/>
        </p:nvSpPr>
        <p:spPr>
          <a:xfrm>
            <a:off x="-777335" y="2350962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Help Function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898062" y="762254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21840" y="150125"/>
            <a:ext cx="2208966" cy="1251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 the prompt and wait for input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90496" y="1548322"/>
            <a:ext cx="199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Input Arrives</a:t>
            </a:r>
          </a:p>
        </p:txBody>
      </p:sp>
      <p:sp>
        <p:nvSpPr>
          <p:cNvPr id="29" name="Flowchart: Decision 28"/>
          <p:cNvSpPr/>
          <p:nvPr/>
        </p:nvSpPr>
        <p:spPr>
          <a:xfrm>
            <a:off x="1811873" y="4147470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 the ASCII Equal to “MDSP”?</a:t>
            </a:r>
          </a:p>
        </p:txBody>
      </p:sp>
      <p:sp>
        <p:nvSpPr>
          <p:cNvPr id="30" name="Arrow: Left 29"/>
          <p:cNvSpPr/>
          <p:nvPr/>
        </p:nvSpPr>
        <p:spPr>
          <a:xfrm>
            <a:off x="999592" y="4350621"/>
            <a:ext cx="986051" cy="7366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1" name="Flowchart: Decision 30"/>
          <p:cNvSpPr/>
          <p:nvPr/>
        </p:nvSpPr>
        <p:spPr>
          <a:xfrm>
            <a:off x="-2036208" y="3918526"/>
            <a:ext cx="3035800" cy="16008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 Start argument present?</a:t>
            </a:r>
          </a:p>
        </p:txBody>
      </p:sp>
      <p:sp>
        <p:nvSpPr>
          <p:cNvPr id="32" name="Arrow: Down 31"/>
          <p:cNvSpPr/>
          <p:nvPr/>
        </p:nvSpPr>
        <p:spPr>
          <a:xfrm>
            <a:off x="-1210600" y="5467604"/>
            <a:ext cx="1347665" cy="831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3" name="Arrow: Left 32"/>
          <p:cNvSpPr/>
          <p:nvPr/>
        </p:nvSpPr>
        <p:spPr>
          <a:xfrm>
            <a:off x="-3037893" y="4350621"/>
            <a:ext cx="986051" cy="7366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4" name="Flowchart: Decision 33"/>
          <p:cNvSpPr/>
          <p:nvPr/>
        </p:nvSpPr>
        <p:spPr>
          <a:xfrm>
            <a:off x="-2069081" y="6268048"/>
            <a:ext cx="3035800" cy="16008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 End argument present?</a:t>
            </a:r>
          </a:p>
        </p:txBody>
      </p:sp>
      <p:sp>
        <p:nvSpPr>
          <p:cNvPr id="35" name="Arrow: Left 34"/>
          <p:cNvSpPr/>
          <p:nvPr/>
        </p:nvSpPr>
        <p:spPr>
          <a:xfrm>
            <a:off x="-2898193" y="6700143"/>
            <a:ext cx="986051" cy="7366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7" name="Oval 36"/>
          <p:cNvSpPr/>
          <p:nvPr/>
        </p:nvSpPr>
        <p:spPr>
          <a:xfrm>
            <a:off x="-5289291" y="8196430"/>
            <a:ext cx="2626360" cy="97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First MDSP Function</a:t>
            </a:r>
          </a:p>
        </p:txBody>
      </p:sp>
      <p:sp>
        <p:nvSpPr>
          <p:cNvPr id="38" name="Oval 37"/>
          <p:cNvSpPr/>
          <p:nvPr/>
        </p:nvSpPr>
        <p:spPr>
          <a:xfrm>
            <a:off x="-5052563" y="6583098"/>
            <a:ext cx="2152904" cy="970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the Start in a Register</a:t>
            </a:r>
          </a:p>
        </p:txBody>
      </p:sp>
      <p:sp>
        <p:nvSpPr>
          <p:cNvPr id="39" name="Arrow: Down 38"/>
          <p:cNvSpPr/>
          <p:nvPr/>
        </p:nvSpPr>
        <p:spPr>
          <a:xfrm>
            <a:off x="-4357884" y="7553886"/>
            <a:ext cx="652780" cy="642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-1787917" y="10179308"/>
            <a:ext cx="2626360" cy="97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Second MDSP Function</a:t>
            </a:r>
          </a:p>
        </p:txBody>
      </p:sp>
      <p:sp>
        <p:nvSpPr>
          <p:cNvPr id="41" name="Oval 40"/>
          <p:cNvSpPr/>
          <p:nvPr/>
        </p:nvSpPr>
        <p:spPr>
          <a:xfrm>
            <a:off x="-1820296" y="8302414"/>
            <a:ext cx="2658739" cy="123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the start and end arguments in Registers</a:t>
            </a:r>
          </a:p>
        </p:txBody>
      </p:sp>
      <p:sp>
        <p:nvSpPr>
          <p:cNvPr id="42" name="Arrow: Down 41"/>
          <p:cNvSpPr/>
          <p:nvPr/>
        </p:nvSpPr>
        <p:spPr>
          <a:xfrm>
            <a:off x="-829036" y="9536764"/>
            <a:ext cx="652780" cy="642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/>
          <p:cNvSpPr/>
          <p:nvPr/>
        </p:nvSpPr>
        <p:spPr>
          <a:xfrm>
            <a:off x="-1026908" y="7793690"/>
            <a:ext cx="980346" cy="5087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59315" y="5796964"/>
            <a:ext cx="2546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 through all function names names in similar fashion</a:t>
            </a:r>
          </a:p>
        </p:txBody>
      </p:sp>
      <p:sp>
        <p:nvSpPr>
          <p:cNvPr id="45" name="Flowchart: Decision 44"/>
          <p:cNvSpPr/>
          <p:nvPr/>
        </p:nvSpPr>
        <p:spPr>
          <a:xfrm>
            <a:off x="5588942" y="384590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ASCII Equal to “EXIT”?</a:t>
            </a:r>
          </a:p>
        </p:txBody>
      </p:sp>
      <p:sp>
        <p:nvSpPr>
          <p:cNvPr id="46" name="Oval 45"/>
          <p:cNvSpPr/>
          <p:nvPr/>
        </p:nvSpPr>
        <p:spPr>
          <a:xfrm>
            <a:off x="9118506" y="415070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Exit Function</a:t>
            </a:r>
          </a:p>
        </p:txBody>
      </p:sp>
      <p:sp>
        <p:nvSpPr>
          <p:cNvPr id="47" name="Arrow: Down 46"/>
          <p:cNvSpPr/>
          <p:nvPr/>
        </p:nvSpPr>
        <p:spPr>
          <a:xfrm>
            <a:off x="6439334" y="1527590"/>
            <a:ext cx="928116" cy="736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12542" y="-258395"/>
            <a:ext cx="478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is the last Check all other options are checked at this point</a:t>
            </a:r>
          </a:p>
        </p:txBody>
      </p:sp>
      <p:sp>
        <p:nvSpPr>
          <p:cNvPr id="50" name="Oval 49"/>
          <p:cNvSpPr/>
          <p:nvPr/>
        </p:nvSpPr>
        <p:spPr>
          <a:xfrm>
            <a:off x="6117147" y="4362933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Label 1</a:t>
            </a:r>
          </a:p>
        </p:txBody>
      </p:sp>
      <p:sp>
        <p:nvSpPr>
          <p:cNvPr id="51" name="Arrow: Down 50"/>
          <p:cNvSpPr/>
          <p:nvPr/>
        </p:nvSpPr>
        <p:spPr>
          <a:xfrm>
            <a:off x="6678605" y="3448921"/>
            <a:ext cx="652780" cy="901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250045" y="535515"/>
            <a:ext cx="199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 1</a:t>
            </a:r>
          </a:p>
        </p:txBody>
      </p:sp>
    </p:spTree>
    <p:extLst>
      <p:ext uri="{BB962C8B-B14F-4D97-AF65-F5344CB8AC3E}">
        <p14:creationId xmlns:p14="http://schemas.microsoft.com/office/powerpoint/2010/main" val="3041831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/>
          <p:cNvSpPr/>
          <p:nvPr/>
        </p:nvSpPr>
        <p:spPr>
          <a:xfrm>
            <a:off x="7059698" y="5547482"/>
            <a:ext cx="1125621" cy="590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Bent-Up 1"/>
          <p:cNvSpPr/>
          <p:nvPr/>
        </p:nvSpPr>
        <p:spPr>
          <a:xfrm>
            <a:off x="4003329" y="655095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44989" y="28679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Bus Error Text </a:t>
            </a:r>
          </a:p>
        </p:txBody>
      </p:sp>
      <p:sp>
        <p:nvSpPr>
          <p:cNvPr id="5" name="Oval 4"/>
          <p:cNvSpPr/>
          <p:nvPr/>
        </p:nvSpPr>
        <p:spPr>
          <a:xfrm>
            <a:off x="1805941" y="2074955"/>
            <a:ext cx="257867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Bus Address from Stack adding 18</a:t>
            </a:r>
          </a:p>
        </p:txBody>
      </p:sp>
      <p:sp>
        <p:nvSpPr>
          <p:cNvPr id="6" name="Oval 5"/>
          <p:cNvSpPr/>
          <p:nvPr/>
        </p:nvSpPr>
        <p:spPr>
          <a:xfrm>
            <a:off x="1886673" y="3680235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BA  label and the BA from prev. step</a:t>
            </a:r>
          </a:p>
        </p:txBody>
      </p:sp>
      <p:sp>
        <p:nvSpPr>
          <p:cNvPr id="7" name="Oval 6"/>
          <p:cNvSpPr/>
          <p:nvPr/>
        </p:nvSpPr>
        <p:spPr>
          <a:xfrm>
            <a:off x="2040028" y="528551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IR From Stack by adding 22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84129" y="1587275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37469" y="3375435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2852709" y="4980715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188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 Error 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422429" y="535715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112674" y="5188188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Restore Registers</a:t>
            </a:r>
          </a:p>
        </p:txBody>
      </p:sp>
      <p:sp>
        <p:nvSpPr>
          <p:cNvPr id="40" name="Arrow: Down 39"/>
          <p:cNvSpPr/>
          <p:nvPr/>
        </p:nvSpPr>
        <p:spPr>
          <a:xfrm>
            <a:off x="5856775" y="1489948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185319" y="5133115"/>
            <a:ext cx="2551953" cy="1398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DF and print registers there</a:t>
            </a:r>
          </a:p>
        </p:txBody>
      </p:sp>
      <p:sp>
        <p:nvSpPr>
          <p:cNvPr id="22" name="Oval 21"/>
          <p:cNvSpPr/>
          <p:nvPr/>
        </p:nvSpPr>
        <p:spPr>
          <a:xfrm>
            <a:off x="5112674" y="175614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IR  label and the IR from prev. step</a:t>
            </a:r>
          </a:p>
        </p:txBody>
      </p:sp>
      <p:sp>
        <p:nvSpPr>
          <p:cNvPr id="23" name="Oval 22"/>
          <p:cNvSpPr/>
          <p:nvPr/>
        </p:nvSpPr>
        <p:spPr>
          <a:xfrm>
            <a:off x="4916521" y="1982256"/>
            <a:ext cx="257867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SSW from Stack adding 16</a:t>
            </a:r>
          </a:p>
        </p:txBody>
      </p:sp>
      <p:sp>
        <p:nvSpPr>
          <p:cNvPr id="24" name="Oval 23"/>
          <p:cNvSpPr/>
          <p:nvPr/>
        </p:nvSpPr>
        <p:spPr>
          <a:xfrm>
            <a:off x="4997253" y="3587536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IR  label and the IR from prev. step</a:t>
            </a:r>
          </a:p>
        </p:txBody>
      </p:sp>
      <p:sp>
        <p:nvSpPr>
          <p:cNvPr id="26" name="Arrow: Down 25"/>
          <p:cNvSpPr/>
          <p:nvPr/>
        </p:nvSpPr>
        <p:spPr>
          <a:xfrm>
            <a:off x="5948049" y="3282736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/>
          <p:cNvSpPr/>
          <p:nvPr/>
        </p:nvSpPr>
        <p:spPr>
          <a:xfrm>
            <a:off x="5963289" y="4888016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20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/>
          <p:cNvSpPr/>
          <p:nvPr/>
        </p:nvSpPr>
        <p:spPr>
          <a:xfrm>
            <a:off x="7059698" y="5547482"/>
            <a:ext cx="1125621" cy="590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Bent-Up 1"/>
          <p:cNvSpPr/>
          <p:nvPr/>
        </p:nvSpPr>
        <p:spPr>
          <a:xfrm>
            <a:off x="4003329" y="655095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44989" y="28679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Address Error Text </a:t>
            </a:r>
          </a:p>
        </p:txBody>
      </p:sp>
      <p:sp>
        <p:nvSpPr>
          <p:cNvPr id="5" name="Oval 4"/>
          <p:cNvSpPr/>
          <p:nvPr/>
        </p:nvSpPr>
        <p:spPr>
          <a:xfrm>
            <a:off x="1805941" y="2074955"/>
            <a:ext cx="257867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Bus Address from Stack adding 18</a:t>
            </a:r>
          </a:p>
        </p:txBody>
      </p:sp>
      <p:sp>
        <p:nvSpPr>
          <p:cNvPr id="6" name="Oval 5"/>
          <p:cNvSpPr/>
          <p:nvPr/>
        </p:nvSpPr>
        <p:spPr>
          <a:xfrm>
            <a:off x="1886673" y="3680235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BA  label and the BA from prev. step</a:t>
            </a:r>
          </a:p>
        </p:txBody>
      </p:sp>
      <p:sp>
        <p:nvSpPr>
          <p:cNvPr id="7" name="Oval 6"/>
          <p:cNvSpPr/>
          <p:nvPr/>
        </p:nvSpPr>
        <p:spPr>
          <a:xfrm>
            <a:off x="2040028" y="528551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IR From Stack by adding 22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84129" y="1587275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37469" y="3375435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2852709" y="4980715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188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Error 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422429" y="535715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112674" y="5188188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Restore Registers</a:t>
            </a:r>
          </a:p>
        </p:txBody>
      </p:sp>
      <p:sp>
        <p:nvSpPr>
          <p:cNvPr id="40" name="Arrow: Down 39"/>
          <p:cNvSpPr/>
          <p:nvPr/>
        </p:nvSpPr>
        <p:spPr>
          <a:xfrm>
            <a:off x="5856775" y="1489948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185319" y="5133115"/>
            <a:ext cx="2551953" cy="1398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DF and print registers there</a:t>
            </a:r>
          </a:p>
        </p:txBody>
      </p:sp>
      <p:sp>
        <p:nvSpPr>
          <p:cNvPr id="22" name="Oval 21"/>
          <p:cNvSpPr/>
          <p:nvPr/>
        </p:nvSpPr>
        <p:spPr>
          <a:xfrm>
            <a:off x="5112674" y="175614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IR  label and the IR from prev. step</a:t>
            </a:r>
          </a:p>
        </p:txBody>
      </p:sp>
      <p:sp>
        <p:nvSpPr>
          <p:cNvPr id="23" name="Oval 22"/>
          <p:cNvSpPr/>
          <p:nvPr/>
        </p:nvSpPr>
        <p:spPr>
          <a:xfrm>
            <a:off x="4916521" y="1982256"/>
            <a:ext cx="257867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SSW from Stack adding 16</a:t>
            </a:r>
          </a:p>
        </p:txBody>
      </p:sp>
      <p:sp>
        <p:nvSpPr>
          <p:cNvPr id="24" name="Oval 23"/>
          <p:cNvSpPr/>
          <p:nvPr/>
        </p:nvSpPr>
        <p:spPr>
          <a:xfrm>
            <a:off x="4997253" y="3587536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IR  label and the IR from prev. step</a:t>
            </a:r>
          </a:p>
        </p:txBody>
      </p:sp>
      <p:sp>
        <p:nvSpPr>
          <p:cNvPr id="26" name="Arrow: Down 25"/>
          <p:cNvSpPr/>
          <p:nvPr/>
        </p:nvSpPr>
        <p:spPr>
          <a:xfrm>
            <a:off x="5948049" y="3282736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/>
          <p:cNvSpPr/>
          <p:nvPr/>
        </p:nvSpPr>
        <p:spPr>
          <a:xfrm>
            <a:off x="5963289" y="4888016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00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/>
          <p:cNvSpPr/>
          <p:nvPr/>
        </p:nvSpPr>
        <p:spPr>
          <a:xfrm>
            <a:off x="3770588" y="4094602"/>
            <a:ext cx="1125621" cy="590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44989" y="28679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Illegal Instruction  Text </a:t>
            </a:r>
          </a:p>
        </p:txBody>
      </p:sp>
      <p:sp>
        <p:nvSpPr>
          <p:cNvPr id="5" name="Oval 4"/>
          <p:cNvSpPr/>
          <p:nvPr/>
        </p:nvSpPr>
        <p:spPr>
          <a:xfrm>
            <a:off x="1805941" y="2074955"/>
            <a:ext cx="257867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Bus Address from Stack adding 18</a:t>
            </a:r>
          </a:p>
        </p:txBody>
      </p:sp>
      <p:sp>
        <p:nvSpPr>
          <p:cNvPr id="6" name="Oval 5"/>
          <p:cNvSpPr/>
          <p:nvPr/>
        </p:nvSpPr>
        <p:spPr>
          <a:xfrm>
            <a:off x="1886673" y="3680235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BA  label and the BA from prev. step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84129" y="1587275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37469" y="3375435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188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Illegal </a:t>
            </a:r>
            <a:r>
              <a:rPr lang="en-US" dirty="0" err="1"/>
              <a:t>Instr</a:t>
            </a:r>
            <a:r>
              <a:rPr lang="en-US" dirty="0"/>
              <a:t> Error </a:t>
            </a:r>
          </a:p>
        </p:txBody>
      </p:sp>
      <p:sp>
        <p:nvSpPr>
          <p:cNvPr id="43" name="Oval 42"/>
          <p:cNvSpPr/>
          <p:nvPr/>
        </p:nvSpPr>
        <p:spPr>
          <a:xfrm>
            <a:off x="4896209" y="3680235"/>
            <a:ext cx="2551953" cy="1398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DF and print registers there</a:t>
            </a:r>
          </a:p>
        </p:txBody>
      </p:sp>
    </p:spTree>
    <p:extLst>
      <p:ext uri="{BB962C8B-B14F-4D97-AF65-F5344CB8AC3E}">
        <p14:creationId xmlns:p14="http://schemas.microsoft.com/office/powerpoint/2010/main" val="3045902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/>
          <p:cNvSpPr/>
          <p:nvPr/>
        </p:nvSpPr>
        <p:spPr>
          <a:xfrm>
            <a:off x="3770588" y="4094602"/>
            <a:ext cx="1125621" cy="590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44989" y="28679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</a:t>
            </a:r>
            <a:r>
              <a:rPr lang="en-US" dirty="0" err="1"/>
              <a:t>Privelege</a:t>
            </a:r>
            <a:r>
              <a:rPr lang="en-US" dirty="0"/>
              <a:t> violation Text </a:t>
            </a:r>
          </a:p>
        </p:txBody>
      </p:sp>
      <p:sp>
        <p:nvSpPr>
          <p:cNvPr id="5" name="Oval 4"/>
          <p:cNvSpPr/>
          <p:nvPr/>
        </p:nvSpPr>
        <p:spPr>
          <a:xfrm>
            <a:off x="1805941" y="2074955"/>
            <a:ext cx="257867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Bus Address from Stack adding 18</a:t>
            </a:r>
          </a:p>
        </p:txBody>
      </p:sp>
      <p:sp>
        <p:nvSpPr>
          <p:cNvPr id="6" name="Oval 5"/>
          <p:cNvSpPr/>
          <p:nvPr/>
        </p:nvSpPr>
        <p:spPr>
          <a:xfrm>
            <a:off x="1886673" y="3680235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BA  label and the BA from prev. step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84129" y="1587275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37469" y="3375435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267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Privilege Violation Error </a:t>
            </a:r>
          </a:p>
        </p:txBody>
      </p:sp>
      <p:sp>
        <p:nvSpPr>
          <p:cNvPr id="43" name="Oval 42"/>
          <p:cNvSpPr/>
          <p:nvPr/>
        </p:nvSpPr>
        <p:spPr>
          <a:xfrm>
            <a:off x="4896209" y="3680235"/>
            <a:ext cx="2551953" cy="1398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DF and print registers there</a:t>
            </a:r>
          </a:p>
        </p:txBody>
      </p:sp>
    </p:spTree>
    <p:extLst>
      <p:ext uri="{BB962C8B-B14F-4D97-AF65-F5344CB8AC3E}">
        <p14:creationId xmlns:p14="http://schemas.microsoft.com/office/powerpoint/2010/main" val="4259053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/>
          <p:cNvSpPr/>
          <p:nvPr/>
        </p:nvSpPr>
        <p:spPr>
          <a:xfrm>
            <a:off x="3770588" y="4094602"/>
            <a:ext cx="1125621" cy="590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44989" y="28679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Divide by Zero Text </a:t>
            </a:r>
          </a:p>
        </p:txBody>
      </p:sp>
      <p:sp>
        <p:nvSpPr>
          <p:cNvPr id="5" name="Oval 4"/>
          <p:cNvSpPr/>
          <p:nvPr/>
        </p:nvSpPr>
        <p:spPr>
          <a:xfrm>
            <a:off x="1805941" y="2074955"/>
            <a:ext cx="257867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Bus Address from Stack adding 18</a:t>
            </a:r>
          </a:p>
        </p:txBody>
      </p:sp>
      <p:sp>
        <p:nvSpPr>
          <p:cNvPr id="6" name="Oval 5"/>
          <p:cNvSpPr/>
          <p:nvPr/>
        </p:nvSpPr>
        <p:spPr>
          <a:xfrm>
            <a:off x="1886673" y="3680235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BA  label and the BA from prev. step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84129" y="1587275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37469" y="3375435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267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Divide by Zero Error </a:t>
            </a:r>
          </a:p>
        </p:txBody>
      </p:sp>
      <p:sp>
        <p:nvSpPr>
          <p:cNvPr id="43" name="Oval 42"/>
          <p:cNvSpPr/>
          <p:nvPr/>
        </p:nvSpPr>
        <p:spPr>
          <a:xfrm>
            <a:off x="4896209" y="3680235"/>
            <a:ext cx="2551953" cy="1398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DF and print registers there</a:t>
            </a:r>
          </a:p>
        </p:txBody>
      </p:sp>
    </p:spTree>
    <p:extLst>
      <p:ext uri="{BB962C8B-B14F-4D97-AF65-F5344CB8AC3E}">
        <p14:creationId xmlns:p14="http://schemas.microsoft.com/office/powerpoint/2010/main" val="684271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/>
          <p:cNvSpPr/>
          <p:nvPr/>
        </p:nvSpPr>
        <p:spPr>
          <a:xfrm>
            <a:off x="3770588" y="4094602"/>
            <a:ext cx="1125621" cy="590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44989" y="28679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Check Instruction Text </a:t>
            </a:r>
          </a:p>
        </p:txBody>
      </p:sp>
      <p:sp>
        <p:nvSpPr>
          <p:cNvPr id="5" name="Oval 4"/>
          <p:cNvSpPr/>
          <p:nvPr/>
        </p:nvSpPr>
        <p:spPr>
          <a:xfrm>
            <a:off x="1805941" y="2074955"/>
            <a:ext cx="257867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Bus Address from Stack adding 18</a:t>
            </a:r>
          </a:p>
        </p:txBody>
      </p:sp>
      <p:sp>
        <p:nvSpPr>
          <p:cNvPr id="6" name="Oval 5"/>
          <p:cNvSpPr/>
          <p:nvPr/>
        </p:nvSpPr>
        <p:spPr>
          <a:xfrm>
            <a:off x="1886673" y="3680235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BA  label and the BA from prev. step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84129" y="1587275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37469" y="3375435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267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instruction  </a:t>
            </a:r>
          </a:p>
        </p:txBody>
      </p:sp>
      <p:sp>
        <p:nvSpPr>
          <p:cNvPr id="43" name="Oval 42"/>
          <p:cNvSpPr/>
          <p:nvPr/>
        </p:nvSpPr>
        <p:spPr>
          <a:xfrm>
            <a:off x="4896209" y="3680235"/>
            <a:ext cx="2551953" cy="1398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DF and print registers there</a:t>
            </a:r>
          </a:p>
        </p:txBody>
      </p:sp>
    </p:spTree>
    <p:extLst>
      <p:ext uri="{BB962C8B-B14F-4D97-AF65-F5344CB8AC3E}">
        <p14:creationId xmlns:p14="http://schemas.microsoft.com/office/powerpoint/2010/main" val="2250245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/>
          <p:cNvSpPr/>
          <p:nvPr/>
        </p:nvSpPr>
        <p:spPr>
          <a:xfrm>
            <a:off x="3770588" y="4094602"/>
            <a:ext cx="1125621" cy="590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44989" y="28679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Line A or Line F Exception Text </a:t>
            </a:r>
          </a:p>
        </p:txBody>
      </p:sp>
      <p:sp>
        <p:nvSpPr>
          <p:cNvPr id="5" name="Oval 4"/>
          <p:cNvSpPr/>
          <p:nvPr/>
        </p:nvSpPr>
        <p:spPr>
          <a:xfrm>
            <a:off x="1805941" y="2074955"/>
            <a:ext cx="257867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Bus Address from Stack adding 18</a:t>
            </a:r>
          </a:p>
        </p:txBody>
      </p:sp>
      <p:sp>
        <p:nvSpPr>
          <p:cNvPr id="6" name="Oval 5"/>
          <p:cNvSpPr/>
          <p:nvPr/>
        </p:nvSpPr>
        <p:spPr>
          <a:xfrm>
            <a:off x="1886673" y="3680235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BA  label and the BA from prev. step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84129" y="1587275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37469" y="3375435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267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instruction  </a:t>
            </a:r>
          </a:p>
        </p:txBody>
      </p:sp>
      <p:sp>
        <p:nvSpPr>
          <p:cNvPr id="43" name="Oval 42"/>
          <p:cNvSpPr/>
          <p:nvPr/>
        </p:nvSpPr>
        <p:spPr>
          <a:xfrm>
            <a:off x="4896209" y="3680235"/>
            <a:ext cx="2551953" cy="1398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DF and print registers there</a:t>
            </a:r>
          </a:p>
        </p:txBody>
      </p:sp>
    </p:spTree>
    <p:extLst>
      <p:ext uri="{BB962C8B-B14F-4D97-AF65-F5344CB8AC3E}">
        <p14:creationId xmlns:p14="http://schemas.microsoft.com/office/powerpoint/2010/main" val="58535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Debugger commands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1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21840" y="10160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Help string and load it to print buffer</a:t>
            </a:r>
          </a:p>
        </p:txBody>
      </p:sp>
      <p:sp>
        <p:nvSpPr>
          <p:cNvPr id="5" name="Oval 4"/>
          <p:cNvSpPr/>
          <p:nvPr/>
        </p:nvSpPr>
        <p:spPr>
          <a:xfrm>
            <a:off x="2021840" y="188976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Help String</a:t>
            </a:r>
          </a:p>
        </p:txBody>
      </p:sp>
      <p:sp>
        <p:nvSpPr>
          <p:cNvPr id="6" name="Oval 5"/>
          <p:cNvSpPr/>
          <p:nvPr/>
        </p:nvSpPr>
        <p:spPr>
          <a:xfrm>
            <a:off x="2021840" y="349504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Restore the register from main program</a:t>
            </a:r>
          </a:p>
        </p:txBody>
      </p:sp>
      <p:sp>
        <p:nvSpPr>
          <p:cNvPr id="7" name="Oval 6"/>
          <p:cNvSpPr/>
          <p:nvPr/>
        </p:nvSpPr>
        <p:spPr>
          <a:xfrm>
            <a:off x="2021840" y="510032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command interpreter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661920" y="1402080"/>
            <a:ext cx="83312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661920" y="3190240"/>
            <a:ext cx="83312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2661920" y="4795520"/>
            <a:ext cx="83312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45760" y="3677920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255833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Left 7"/>
          <p:cNvSpPr/>
          <p:nvPr/>
        </p:nvSpPr>
        <p:spPr>
          <a:xfrm>
            <a:off x="4029710" y="5887720"/>
            <a:ext cx="1875790" cy="3378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/>
          <p:cNvSpPr/>
          <p:nvPr/>
        </p:nvSpPr>
        <p:spPr>
          <a:xfrm>
            <a:off x="5866638" y="5063998"/>
            <a:ext cx="928116" cy="736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2" name="Arrow: Right 21"/>
          <p:cNvSpPr/>
          <p:nvPr/>
        </p:nvSpPr>
        <p:spPr>
          <a:xfrm>
            <a:off x="7317105" y="4370705"/>
            <a:ext cx="1112520" cy="51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7" name="Arrow: Down 26"/>
          <p:cNvSpPr/>
          <p:nvPr/>
        </p:nvSpPr>
        <p:spPr>
          <a:xfrm>
            <a:off x="6022340" y="3623056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/>
          <p:cNvSpPr/>
          <p:nvPr/>
        </p:nvSpPr>
        <p:spPr>
          <a:xfrm>
            <a:off x="6024626" y="2300986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6038596" y="988060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Bent-Up 1"/>
          <p:cNvSpPr/>
          <p:nvPr/>
        </p:nvSpPr>
        <p:spPr>
          <a:xfrm>
            <a:off x="3980180" y="469900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21840" y="10160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start address from interpreter</a:t>
            </a:r>
          </a:p>
        </p:txBody>
      </p:sp>
      <p:sp>
        <p:nvSpPr>
          <p:cNvPr id="5" name="Oval 4"/>
          <p:cNvSpPr/>
          <p:nvPr/>
        </p:nvSpPr>
        <p:spPr>
          <a:xfrm>
            <a:off x="2021840" y="188976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it from ASCII to HEX</a:t>
            </a:r>
          </a:p>
        </p:txBody>
      </p:sp>
      <p:sp>
        <p:nvSpPr>
          <p:cNvPr id="6" name="Oval 5"/>
          <p:cNvSpPr/>
          <p:nvPr/>
        </p:nvSpPr>
        <p:spPr>
          <a:xfrm>
            <a:off x="2021840" y="349504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$10 to start to get endpoint of the Display</a:t>
            </a:r>
          </a:p>
        </p:txBody>
      </p:sp>
      <p:sp>
        <p:nvSpPr>
          <p:cNvPr id="7" name="Oval 6"/>
          <p:cNvSpPr/>
          <p:nvPr/>
        </p:nvSpPr>
        <p:spPr>
          <a:xfrm>
            <a:off x="2021840" y="510032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=A</a:t>
            </a:r>
          </a:p>
          <a:p>
            <a:pPr algn="ctr"/>
            <a:r>
              <a:rPr lang="en-US" dirty="0"/>
              <a:t>Read memory location A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60980" y="1402080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14320" y="3190240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2829560" y="4795520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6488668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MDSP I</a:t>
            </a:r>
          </a:p>
        </p:txBody>
      </p:sp>
      <p:sp>
        <p:nvSpPr>
          <p:cNvPr id="13" name="Oval 12"/>
          <p:cNvSpPr/>
          <p:nvPr/>
        </p:nvSpPr>
        <p:spPr>
          <a:xfrm>
            <a:off x="5090160" y="-35560"/>
            <a:ext cx="2481072" cy="1056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ASCII of memory location address</a:t>
            </a:r>
          </a:p>
        </p:txBody>
      </p:sp>
      <p:sp>
        <p:nvSpPr>
          <p:cNvPr id="14" name="Oval 13"/>
          <p:cNvSpPr/>
          <p:nvPr/>
        </p:nvSpPr>
        <p:spPr>
          <a:xfrm>
            <a:off x="5274056" y="1414780"/>
            <a:ext cx="2152904" cy="970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contents of Memory Location </a:t>
            </a:r>
          </a:p>
        </p:txBody>
      </p:sp>
      <p:sp>
        <p:nvSpPr>
          <p:cNvPr id="16" name="Oval 15"/>
          <p:cNvSpPr/>
          <p:nvPr/>
        </p:nvSpPr>
        <p:spPr>
          <a:xfrm>
            <a:off x="5003546" y="2733294"/>
            <a:ext cx="2626360" cy="97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Memory Content to ASCII and Print</a:t>
            </a:r>
          </a:p>
        </p:txBody>
      </p:sp>
      <p:sp>
        <p:nvSpPr>
          <p:cNvPr id="3" name="Flowchart: Decision 2"/>
          <p:cNvSpPr/>
          <p:nvPr/>
        </p:nvSpPr>
        <p:spPr>
          <a:xfrm>
            <a:off x="4999990" y="4056634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 greater than endpoint?</a:t>
            </a:r>
          </a:p>
        </p:txBody>
      </p:sp>
      <p:sp>
        <p:nvSpPr>
          <p:cNvPr id="21" name="Oval 20"/>
          <p:cNvSpPr/>
          <p:nvPr/>
        </p:nvSpPr>
        <p:spPr>
          <a:xfrm>
            <a:off x="5695950" y="5800090"/>
            <a:ext cx="1376680" cy="568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A+1</a:t>
            </a:r>
          </a:p>
        </p:txBody>
      </p:sp>
      <p:sp>
        <p:nvSpPr>
          <p:cNvPr id="24" name="Oval 23"/>
          <p:cNvSpPr/>
          <p:nvPr/>
        </p:nvSpPr>
        <p:spPr>
          <a:xfrm>
            <a:off x="8429625" y="4087114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command interpreter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399280" y="350520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7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Left 7"/>
          <p:cNvSpPr/>
          <p:nvPr/>
        </p:nvSpPr>
        <p:spPr>
          <a:xfrm>
            <a:off x="4029710" y="5887720"/>
            <a:ext cx="1875790" cy="3378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/>
          <p:cNvSpPr/>
          <p:nvPr/>
        </p:nvSpPr>
        <p:spPr>
          <a:xfrm>
            <a:off x="5866638" y="5063998"/>
            <a:ext cx="928116" cy="736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2" name="Arrow: Right 21"/>
          <p:cNvSpPr/>
          <p:nvPr/>
        </p:nvSpPr>
        <p:spPr>
          <a:xfrm>
            <a:off x="7317105" y="4370705"/>
            <a:ext cx="1112520" cy="51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7" name="Arrow: Down 26"/>
          <p:cNvSpPr/>
          <p:nvPr/>
        </p:nvSpPr>
        <p:spPr>
          <a:xfrm>
            <a:off x="6022340" y="3623056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/>
          <p:cNvSpPr/>
          <p:nvPr/>
        </p:nvSpPr>
        <p:spPr>
          <a:xfrm>
            <a:off x="6024626" y="2300986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6038596" y="988060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Bent-Up 1"/>
          <p:cNvSpPr/>
          <p:nvPr/>
        </p:nvSpPr>
        <p:spPr>
          <a:xfrm>
            <a:off x="3980180" y="469900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21840" y="10160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start and end address from interpreter</a:t>
            </a:r>
          </a:p>
        </p:txBody>
      </p:sp>
      <p:sp>
        <p:nvSpPr>
          <p:cNvPr id="5" name="Oval 4"/>
          <p:cNvSpPr/>
          <p:nvPr/>
        </p:nvSpPr>
        <p:spPr>
          <a:xfrm>
            <a:off x="2021840" y="188976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start from ASCII to HEX, Start = A</a:t>
            </a:r>
          </a:p>
        </p:txBody>
      </p:sp>
      <p:sp>
        <p:nvSpPr>
          <p:cNvPr id="6" name="Oval 5"/>
          <p:cNvSpPr/>
          <p:nvPr/>
        </p:nvSpPr>
        <p:spPr>
          <a:xfrm>
            <a:off x="2021840" y="349504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end from ASCII to HEX, End =B</a:t>
            </a:r>
          </a:p>
        </p:txBody>
      </p:sp>
      <p:sp>
        <p:nvSpPr>
          <p:cNvPr id="7" name="Oval 6"/>
          <p:cNvSpPr/>
          <p:nvPr/>
        </p:nvSpPr>
        <p:spPr>
          <a:xfrm>
            <a:off x="2021840" y="510032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memory location A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60980" y="1402080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14320" y="3190240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2829560" y="4795520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16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MDSP II</a:t>
            </a:r>
          </a:p>
        </p:txBody>
      </p:sp>
      <p:sp>
        <p:nvSpPr>
          <p:cNvPr id="13" name="Oval 12"/>
          <p:cNvSpPr/>
          <p:nvPr/>
        </p:nvSpPr>
        <p:spPr>
          <a:xfrm>
            <a:off x="5090160" y="-35560"/>
            <a:ext cx="2481072" cy="1056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ASCII of memory location address</a:t>
            </a:r>
          </a:p>
        </p:txBody>
      </p:sp>
      <p:sp>
        <p:nvSpPr>
          <p:cNvPr id="14" name="Oval 13"/>
          <p:cNvSpPr/>
          <p:nvPr/>
        </p:nvSpPr>
        <p:spPr>
          <a:xfrm>
            <a:off x="5274056" y="1414780"/>
            <a:ext cx="2152904" cy="970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contents of Memory Location </a:t>
            </a:r>
          </a:p>
        </p:txBody>
      </p:sp>
      <p:sp>
        <p:nvSpPr>
          <p:cNvPr id="16" name="Oval 15"/>
          <p:cNvSpPr/>
          <p:nvPr/>
        </p:nvSpPr>
        <p:spPr>
          <a:xfrm>
            <a:off x="5003546" y="2733294"/>
            <a:ext cx="2626360" cy="97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memory content to ASCII and print</a:t>
            </a:r>
          </a:p>
        </p:txBody>
      </p:sp>
      <p:sp>
        <p:nvSpPr>
          <p:cNvPr id="3" name="Flowchart: Decision 2"/>
          <p:cNvSpPr/>
          <p:nvPr/>
        </p:nvSpPr>
        <p:spPr>
          <a:xfrm>
            <a:off x="5003546" y="4055364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 greater than B?</a:t>
            </a:r>
          </a:p>
        </p:txBody>
      </p:sp>
      <p:sp>
        <p:nvSpPr>
          <p:cNvPr id="21" name="Oval 20"/>
          <p:cNvSpPr/>
          <p:nvPr/>
        </p:nvSpPr>
        <p:spPr>
          <a:xfrm>
            <a:off x="5695950" y="5800090"/>
            <a:ext cx="1376680" cy="568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A+1</a:t>
            </a:r>
          </a:p>
        </p:txBody>
      </p:sp>
      <p:sp>
        <p:nvSpPr>
          <p:cNvPr id="24" name="Oval 23"/>
          <p:cNvSpPr/>
          <p:nvPr/>
        </p:nvSpPr>
        <p:spPr>
          <a:xfrm>
            <a:off x="8429625" y="4087114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command interpreter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399280" y="350520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6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Down 51"/>
          <p:cNvSpPr/>
          <p:nvPr/>
        </p:nvSpPr>
        <p:spPr>
          <a:xfrm>
            <a:off x="5899891" y="1123168"/>
            <a:ext cx="928116" cy="663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0" name="Arrow: Down 19"/>
          <p:cNvSpPr/>
          <p:nvPr/>
        </p:nvSpPr>
        <p:spPr>
          <a:xfrm>
            <a:off x="5908456" y="5452745"/>
            <a:ext cx="928116" cy="694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2" name="Arrow: Right 21"/>
          <p:cNvSpPr/>
          <p:nvPr/>
        </p:nvSpPr>
        <p:spPr>
          <a:xfrm>
            <a:off x="7340254" y="4746224"/>
            <a:ext cx="1203282" cy="51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7" name="Arrow: Down 26"/>
          <p:cNvSpPr/>
          <p:nvPr/>
        </p:nvSpPr>
        <p:spPr>
          <a:xfrm>
            <a:off x="6026396" y="3998575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/>
          <p:cNvSpPr/>
          <p:nvPr/>
        </p:nvSpPr>
        <p:spPr>
          <a:xfrm>
            <a:off x="6028682" y="2676505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Bent-Up 1"/>
          <p:cNvSpPr/>
          <p:nvPr/>
        </p:nvSpPr>
        <p:spPr>
          <a:xfrm>
            <a:off x="4003329" y="655095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44989" y="28679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start and end and from interpreter</a:t>
            </a:r>
          </a:p>
        </p:txBody>
      </p:sp>
      <p:sp>
        <p:nvSpPr>
          <p:cNvPr id="5" name="Oval 4"/>
          <p:cNvSpPr/>
          <p:nvPr/>
        </p:nvSpPr>
        <p:spPr>
          <a:xfrm>
            <a:off x="2044989" y="207495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start from ASCII to HEX, Start = A</a:t>
            </a:r>
          </a:p>
        </p:txBody>
      </p:sp>
      <p:sp>
        <p:nvSpPr>
          <p:cNvPr id="6" name="Oval 5"/>
          <p:cNvSpPr/>
          <p:nvPr/>
        </p:nvSpPr>
        <p:spPr>
          <a:xfrm>
            <a:off x="2044989" y="368023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end from ASCII to HEX, End =B</a:t>
            </a:r>
          </a:p>
        </p:txBody>
      </p:sp>
      <p:sp>
        <p:nvSpPr>
          <p:cNvPr id="7" name="Oval 6"/>
          <p:cNvSpPr/>
          <p:nvPr/>
        </p:nvSpPr>
        <p:spPr>
          <a:xfrm>
            <a:off x="2040028" y="528551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of sorting algorithm</a:t>
            </a:r>
          </a:p>
          <a:p>
            <a:pPr algn="ctr"/>
            <a:r>
              <a:rPr lang="en-US" dirty="0"/>
              <a:t>A=S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84129" y="1587275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37469" y="3375435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2852709" y="4980715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188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SORTW Ascending</a:t>
            </a:r>
          </a:p>
        </p:txBody>
      </p:sp>
      <p:sp>
        <p:nvSpPr>
          <p:cNvPr id="14" name="Oval 13"/>
          <p:cNvSpPr/>
          <p:nvPr/>
        </p:nvSpPr>
        <p:spPr>
          <a:xfrm>
            <a:off x="5278112" y="1790299"/>
            <a:ext cx="2152904" cy="970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S=S+2</a:t>
            </a:r>
          </a:p>
        </p:txBody>
      </p:sp>
      <p:sp>
        <p:nvSpPr>
          <p:cNvPr id="16" name="Oval 15"/>
          <p:cNvSpPr/>
          <p:nvPr/>
        </p:nvSpPr>
        <p:spPr>
          <a:xfrm>
            <a:off x="5007602" y="3108813"/>
            <a:ext cx="2626360" cy="97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S to B</a:t>
            </a:r>
          </a:p>
        </p:txBody>
      </p:sp>
      <p:sp>
        <p:nvSpPr>
          <p:cNvPr id="3" name="Flowchart: Decision 2"/>
          <p:cNvSpPr/>
          <p:nvPr/>
        </p:nvSpPr>
        <p:spPr>
          <a:xfrm>
            <a:off x="5004046" y="4432153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S less than B?</a:t>
            </a:r>
          </a:p>
        </p:txBody>
      </p:sp>
      <p:sp>
        <p:nvSpPr>
          <p:cNvPr id="24" name="Oval 23"/>
          <p:cNvSpPr/>
          <p:nvPr/>
        </p:nvSpPr>
        <p:spPr>
          <a:xfrm>
            <a:off x="8543536" y="4462633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command interpreter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422429" y="535715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lowchart: Decision 48"/>
          <p:cNvSpPr/>
          <p:nvPr/>
        </p:nvSpPr>
        <p:spPr>
          <a:xfrm>
            <a:off x="5092989" y="138712"/>
            <a:ext cx="2559050" cy="114719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(S) less than (S+2)</a:t>
            </a:r>
          </a:p>
        </p:txBody>
      </p:sp>
      <p:sp>
        <p:nvSpPr>
          <p:cNvPr id="50" name="Arrow: Right 49"/>
          <p:cNvSpPr/>
          <p:nvPr/>
        </p:nvSpPr>
        <p:spPr>
          <a:xfrm>
            <a:off x="7340254" y="454878"/>
            <a:ext cx="1112520" cy="51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51" name="Oval 50"/>
          <p:cNvSpPr/>
          <p:nvPr/>
        </p:nvSpPr>
        <p:spPr>
          <a:xfrm>
            <a:off x="8452774" y="209457"/>
            <a:ext cx="2450578" cy="1076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Swap positions of contents in (S) and (S+2)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16716" y="5778103"/>
            <a:ext cx="137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Label A</a:t>
            </a:r>
          </a:p>
        </p:txBody>
      </p:sp>
      <p:sp>
        <p:nvSpPr>
          <p:cNvPr id="53" name="Oval 52"/>
          <p:cNvSpPr/>
          <p:nvPr/>
        </p:nvSpPr>
        <p:spPr>
          <a:xfrm>
            <a:off x="8744874" y="1679047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Label A</a:t>
            </a:r>
          </a:p>
        </p:txBody>
      </p:sp>
      <p:sp>
        <p:nvSpPr>
          <p:cNvPr id="54" name="Arrow: Down 53"/>
          <p:cNvSpPr/>
          <p:nvPr/>
        </p:nvSpPr>
        <p:spPr>
          <a:xfrm>
            <a:off x="9367174" y="1246739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909813" y="6147435"/>
            <a:ext cx="3032082" cy="558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Label 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52196" y="97451"/>
            <a:ext cx="137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Label B</a:t>
            </a:r>
          </a:p>
        </p:txBody>
      </p:sp>
    </p:spTree>
    <p:extLst>
      <p:ext uri="{BB962C8B-B14F-4D97-AF65-F5344CB8AC3E}">
        <p14:creationId xmlns:p14="http://schemas.microsoft.com/office/powerpoint/2010/main" val="255784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Left 7"/>
          <p:cNvSpPr/>
          <p:nvPr/>
        </p:nvSpPr>
        <p:spPr>
          <a:xfrm>
            <a:off x="3754120" y="6520434"/>
            <a:ext cx="2763710" cy="173346"/>
          </a:xfrm>
          <a:prstGeom prst="leftArrow">
            <a:avLst>
              <a:gd name="adj1" fmla="val 100000"/>
              <a:gd name="adj2" fmla="val 773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/>
          <p:cNvSpPr/>
          <p:nvPr/>
        </p:nvSpPr>
        <p:spPr>
          <a:xfrm>
            <a:off x="6024626" y="2300986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6038596" y="988060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Bent-Up 1"/>
          <p:cNvSpPr/>
          <p:nvPr/>
        </p:nvSpPr>
        <p:spPr>
          <a:xfrm>
            <a:off x="3980180" y="469900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18208" y="101600"/>
            <a:ext cx="2367788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start address  and  size mode from interpreter</a:t>
            </a:r>
          </a:p>
        </p:txBody>
      </p:sp>
      <p:sp>
        <p:nvSpPr>
          <p:cNvPr id="5" name="Oval 4"/>
          <p:cNvSpPr/>
          <p:nvPr/>
        </p:nvSpPr>
        <p:spPr>
          <a:xfrm>
            <a:off x="2021840" y="188976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start from ASCII to HEX, Start = A</a:t>
            </a:r>
          </a:p>
        </p:txBody>
      </p:sp>
      <p:sp>
        <p:nvSpPr>
          <p:cNvPr id="7" name="Oval 6"/>
          <p:cNvSpPr/>
          <p:nvPr/>
        </p:nvSpPr>
        <p:spPr>
          <a:xfrm>
            <a:off x="2021840" y="510032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memory location A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60980" y="1402080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14320" y="3190240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MM I (for Byte)</a:t>
            </a:r>
          </a:p>
        </p:txBody>
      </p:sp>
      <p:sp>
        <p:nvSpPr>
          <p:cNvPr id="13" name="Oval 12"/>
          <p:cNvSpPr/>
          <p:nvPr/>
        </p:nvSpPr>
        <p:spPr>
          <a:xfrm>
            <a:off x="5076190" y="0"/>
            <a:ext cx="2481072" cy="1056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ASCII of memory location address</a:t>
            </a:r>
          </a:p>
        </p:txBody>
      </p:sp>
      <p:sp>
        <p:nvSpPr>
          <p:cNvPr id="14" name="Oval 13"/>
          <p:cNvSpPr/>
          <p:nvPr/>
        </p:nvSpPr>
        <p:spPr>
          <a:xfrm>
            <a:off x="5274056" y="1414780"/>
            <a:ext cx="2152904" cy="970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contents of Memory Location </a:t>
            </a:r>
          </a:p>
        </p:txBody>
      </p:sp>
      <p:sp>
        <p:nvSpPr>
          <p:cNvPr id="16" name="Oval 15"/>
          <p:cNvSpPr/>
          <p:nvPr/>
        </p:nvSpPr>
        <p:spPr>
          <a:xfrm>
            <a:off x="5003546" y="2733294"/>
            <a:ext cx="2626360" cy="97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memory content to ASCII and print</a:t>
            </a:r>
          </a:p>
        </p:txBody>
      </p:sp>
      <p:sp>
        <p:nvSpPr>
          <p:cNvPr id="21" name="Oval 20"/>
          <p:cNvSpPr/>
          <p:nvPr/>
        </p:nvSpPr>
        <p:spPr>
          <a:xfrm>
            <a:off x="5685028" y="6260592"/>
            <a:ext cx="1376680" cy="568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A+1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399280" y="350520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Decision 27"/>
          <p:cNvSpPr/>
          <p:nvPr/>
        </p:nvSpPr>
        <p:spPr>
          <a:xfrm>
            <a:off x="1786255" y="3495040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size Mode?</a:t>
            </a:r>
          </a:p>
        </p:txBody>
      </p:sp>
      <p:sp>
        <p:nvSpPr>
          <p:cNvPr id="29" name="Arrow: Down 28"/>
          <p:cNvSpPr/>
          <p:nvPr/>
        </p:nvSpPr>
        <p:spPr>
          <a:xfrm>
            <a:off x="2393442" y="4615342"/>
            <a:ext cx="1414526" cy="599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</a:t>
            </a:r>
          </a:p>
        </p:txBody>
      </p:sp>
      <p:sp>
        <p:nvSpPr>
          <p:cNvPr id="30" name="Arrow: Left 29"/>
          <p:cNvSpPr/>
          <p:nvPr/>
        </p:nvSpPr>
        <p:spPr>
          <a:xfrm>
            <a:off x="1038225" y="3537815"/>
            <a:ext cx="863092" cy="10735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Word, LW</a:t>
            </a:r>
          </a:p>
        </p:txBody>
      </p:sp>
      <p:sp>
        <p:nvSpPr>
          <p:cNvPr id="31" name="Oval 30"/>
          <p:cNvSpPr/>
          <p:nvPr/>
        </p:nvSpPr>
        <p:spPr>
          <a:xfrm>
            <a:off x="-132081" y="3612693"/>
            <a:ext cx="1197865" cy="907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W or LW  MM</a:t>
            </a:r>
          </a:p>
        </p:txBody>
      </p:sp>
      <p:sp>
        <p:nvSpPr>
          <p:cNvPr id="32" name="Arrow: Bent-Up 31"/>
          <p:cNvSpPr/>
          <p:nvPr/>
        </p:nvSpPr>
        <p:spPr>
          <a:xfrm>
            <a:off x="6766687" y="334830"/>
            <a:ext cx="1569085" cy="4883971"/>
          </a:xfrm>
          <a:prstGeom prst="bentUpArrow">
            <a:avLst>
              <a:gd name="adj1" fmla="val 20569"/>
              <a:gd name="adj2" fmla="val 19281"/>
              <a:gd name="adj3" fmla="val 28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Dot(.)</a:t>
            </a:r>
          </a:p>
        </p:txBody>
      </p:sp>
      <p:sp>
        <p:nvSpPr>
          <p:cNvPr id="36" name="Oval 35"/>
          <p:cNvSpPr/>
          <p:nvPr/>
        </p:nvSpPr>
        <p:spPr>
          <a:xfrm>
            <a:off x="5251513" y="4097782"/>
            <a:ext cx="2197989" cy="462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User Input</a:t>
            </a:r>
          </a:p>
        </p:txBody>
      </p:sp>
      <p:sp>
        <p:nvSpPr>
          <p:cNvPr id="37" name="Oval 36"/>
          <p:cNvSpPr/>
          <p:nvPr/>
        </p:nvSpPr>
        <p:spPr>
          <a:xfrm>
            <a:off x="7695903" y="-85021"/>
            <a:ext cx="2762338" cy="610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command interpreter</a:t>
            </a:r>
          </a:p>
        </p:txBody>
      </p:sp>
      <p:sp>
        <p:nvSpPr>
          <p:cNvPr id="38" name="Arrow: Down 37"/>
          <p:cNvSpPr/>
          <p:nvPr/>
        </p:nvSpPr>
        <p:spPr>
          <a:xfrm>
            <a:off x="6016752" y="3683508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Decision 38"/>
          <p:cNvSpPr/>
          <p:nvPr/>
        </p:nvSpPr>
        <p:spPr>
          <a:xfrm>
            <a:off x="5003546" y="4972812"/>
            <a:ext cx="2739644" cy="8620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user input?</a:t>
            </a:r>
          </a:p>
        </p:txBody>
      </p:sp>
      <p:sp>
        <p:nvSpPr>
          <p:cNvPr id="40" name="Arrow: Down 39"/>
          <p:cNvSpPr/>
          <p:nvPr/>
        </p:nvSpPr>
        <p:spPr>
          <a:xfrm>
            <a:off x="6055360" y="4559046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/>
          <p:cNvSpPr/>
          <p:nvPr/>
        </p:nvSpPr>
        <p:spPr>
          <a:xfrm>
            <a:off x="5565140" y="5828284"/>
            <a:ext cx="1616456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7" name="Arrow: Up 16"/>
          <p:cNvSpPr/>
          <p:nvPr/>
        </p:nvSpPr>
        <p:spPr>
          <a:xfrm>
            <a:off x="3653028" y="6215380"/>
            <a:ext cx="327152" cy="4801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Bent-Up 43"/>
          <p:cNvSpPr/>
          <p:nvPr/>
        </p:nvSpPr>
        <p:spPr>
          <a:xfrm>
            <a:off x="7372021" y="4991354"/>
            <a:ext cx="1520339" cy="518760"/>
          </a:xfrm>
          <a:prstGeom prst="bentUpArrow">
            <a:avLst>
              <a:gd name="adj1" fmla="val 40802"/>
              <a:gd name="adj2" fmla="val 7402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Else</a:t>
            </a:r>
          </a:p>
        </p:txBody>
      </p:sp>
      <p:sp>
        <p:nvSpPr>
          <p:cNvPr id="45" name="Arrow: Right 44"/>
          <p:cNvSpPr/>
          <p:nvPr/>
        </p:nvSpPr>
        <p:spPr>
          <a:xfrm>
            <a:off x="8737481" y="4873393"/>
            <a:ext cx="694129" cy="477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9431610" y="4652644"/>
            <a:ext cx="1376680" cy="907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input to Hex</a:t>
            </a:r>
          </a:p>
        </p:txBody>
      </p:sp>
      <p:sp>
        <p:nvSpPr>
          <p:cNvPr id="47" name="Oval 46"/>
          <p:cNvSpPr/>
          <p:nvPr/>
        </p:nvSpPr>
        <p:spPr>
          <a:xfrm>
            <a:off x="9431610" y="6260592"/>
            <a:ext cx="1376680" cy="568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it at (A)</a:t>
            </a:r>
          </a:p>
        </p:txBody>
      </p:sp>
      <p:sp>
        <p:nvSpPr>
          <p:cNvPr id="48" name="Arrow: Down 47"/>
          <p:cNvSpPr/>
          <p:nvPr/>
        </p:nvSpPr>
        <p:spPr>
          <a:xfrm>
            <a:off x="9820992" y="5557104"/>
            <a:ext cx="584200" cy="703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Left 48"/>
          <p:cNvSpPr/>
          <p:nvPr/>
        </p:nvSpPr>
        <p:spPr>
          <a:xfrm>
            <a:off x="7061708" y="6347044"/>
            <a:ext cx="2434653" cy="4371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6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rrow: Down 25"/>
          <p:cNvSpPr/>
          <p:nvPr/>
        </p:nvSpPr>
        <p:spPr>
          <a:xfrm>
            <a:off x="6024626" y="2300986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5695950" y="1014413"/>
            <a:ext cx="1403604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</a:t>
            </a:r>
          </a:p>
        </p:txBody>
      </p:sp>
      <p:sp>
        <p:nvSpPr>
          <p:cNvPr id="2" name="Arrow: Bent-Up 1"/>
          <p:cNvSpPr/>
          <p:nvPr/>
        </p:nvSpPr>
        <p:spPr>
          <a:xfrm>
            <a:off x="3980180" y="469900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21840" y="10160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start, data and mode from interpreter</a:t>
            </a:r>
          </a:p>
        </p:txBody>
      </p:sp>
      <p:sp>
        <p:nvSpPr>
          <p:cNvPr id="5" name="Oval 4"/>
          <p:cNvSpPr/>
          <p:nvPr/>
        </p:nvSpPr>
        <p:spPr>
          <a:xfrm>
            <a:off x="2021840" y="188976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start from ASCII to HEX, Start = A</a:t>
            </a:r>
          </a:p>
        </p:txBody>
      </p:sp>
      <p:sp>
        <p:nvSpPr>
          <p:cNvPr id="6" name="Oval 5"/>
          <p:cNvSpPr/>
          <p:nvPr/>
        </p:nvSpPr>
        <p:spPr>
          <a:xfrm>
            <a:off x="2021840" y="349504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sent in in ASCII =B</a:t>
            </a:r>
          </a:p>
        </p:txBody>
      </p:sp>
      <p:sp>
        <p:nvSpPr>
          <p:cNvPr id="7" name="Oval 6"/>
          <p:cNvSpPr/>
          <p:nvPr/>
        </p:nvSpPr>
        <p:spPr>
          <a:xfrm>
            <a:off x="2021840" y="510032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operation Mode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60980" y="1402080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14320" y="3190240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2829560" y="4795520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16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</a:t>
            </a:r>
          </a:p>
        </p:txBody>
      </p:sp>
      <p:sp>
        <p:nvSpPr>
          <p:cNvPr id="14" name="Oval 13"/>
          <p:cNvSpPr/>
          <p:nvPr/>
        </p:nvSpPr>
        <p:spPr>
          <a:xfrm>
            <a:off x="5274056" y="1414780"/>
            <a:ext cx="2152904" cy="970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B from ascii to hex</a:t>
            </a:r>
          </a:p>
        </p:txBody>
      </p:sp>
      <p:sp>
        <p:nvSpPr>
          <p:cNvPr id="16" name="Oval 15"/>
          <p:cNvSpPr/>
          <p:nvPr/>
        </p:nvSpPr>
        <p:spPr>
          <a:xfrm>
            <a:off x="5003546" y="2733294"/>
            <a:ext cx="2626360" cy="97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B (hex) in memory location A</a:t>
            </a:r>
          </a:p>
        </p:txBody>
      </p:sp>
      <p:sp>
        <p:nvSpPr>
          <p:cNvPr id="24" name="Oval 23"/>
          <p:cNvSpPr/>
          <p:nvPr/>
        </p:nvSpPr>
        <p:spPr>
          <a:xfrm>
            <a:off x="9209151" y="2677414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command interpreter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399280" y="350520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Decision 27"/>
          <p:cNvSpPr/>
          <p:nvPr/>
        </p:nvSpPr>
        <p:spPr>
          <a:xfrm>
            <a:off x="5105400" y="-118237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Operation mode</a:t>
            </a:r>
          </a:p>
        </p:txBody>
      </p:sp>
      <p:sp>
        <p:nvSpPr>
          <p:cNvPr id="29" name="Arrow: Right 28"/>
          <p:cNvSpPr/>
          <p:nvPr/>
        </p:nvSpPr>
        <p:spPr>
          <a:xfrm>
            <a:off x="7697851" y="163322"/>
            <a:ext cx="1112520" cy="51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30" name="Oval 29"/>
          <p:cNvSpPr/>
          <p:nvPr/>
        </p:nvSpPr>
        <p:spPr>
          <a:xfrm>
            <a:off x="8810371" y="29210"/>
            <a:ext cx="2626360" cy="97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B (ascii) in memory location A</a:t>
            </a:r>
          </a:p>
        </p:txBody>
      </p:sp>
      <p:sp>
        <p:nvSpPr>
          <p:cNvPr id="31" name="Arrow: Down 30"/>
          <p:cNvSpPr/>
          <p:nvPr/>
        </p:nvSpPr>
        <p:spPr>
          <a:xfrm>
            <a:off x="9812478" y="969771"/>
            <a:ext cx="584200" cy="1707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/>
          <p:cNvSpPr/>
          <p:nvPr/>
        </p:nvSpPr>
        <p:spPr>
          <a:xfrm>
            <a:off x="7538211" y="2980182"/>
            <a:ext cx="1670939" cy="51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2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1257</Words>
  <Application>Microsoft Office PowerPoint</Application>
  <PresentationFormat>Widescreen</PresentationFormat>
  <Paragraphs>240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Command Interpreter</vt:lpstr>
      <vt:lpstr>PowerPoint Presentation</vt:lpstr>
      <vt:lpstr>Debugger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Exception Handlers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Mete</dc:creator>
  <cp:lastModifiedBy>Mete</cp:lastModifiedBy>
  <cp:revision>39</cp:revision>
  <dcterms:created xsi:type="dcterms:W3CDTF">2017-04-25T14:47:31Z</dcterms:created>
  <dcterms:modified xsi:type="dcterms:W3CDTF">2017-04-26T00:08:03Z</dcterms:modified>
</cp:coreProperties>
</file>