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2918400"/>
  <p:notesSz cx="6858000" cy="9144000"/>
  <p:defaultTextStyle>
    <a:defPPr>
      <a:defRPr lang="en-US"/>
    </a:defPPr>
    <a:lvl1pPr marL="0" algn="l" defTabSz="2403546" rtl="0" eaLnBrk="1" latinLnBrk="0" hangingPunct="1">
      <a:defRPr sz="9500" kern="1200">
        <a:solidFill>
          <a:schemeClr val="tx1"/>
        </a:solidFill>
        <a:latin typeface="+mn-lt"/>
        <a:ea typeface="+mn-ea"/>
        <a:cs typeface="+mn-cs"/>
      </a:defRPr>
    </a:lvl1pPr>
    <a:lvl2pPr marL="2403546" algn="l" defTabSz="2403546" rtl="0" eaLnBrk="1" latinLnBrk="0" hangingPunct="1">
      <a:defRPr sz="9500" kern="1200">
        <a:solidFill>
          <a:schemeClr val="tx1"/>
        </a:solidFill>
        <a:latin typeface="+mn-lt"/>
        <a:ea typeface="+mn-ea"/>
        <a:cs typeface="+mn-cs"/>
      </a:defRPr>
    </a:lvl2pPr>
    <a:lvl3pPr marL="4807092" algn="l" defTabSz="2403546" rtl="0" eaLnBrk="1" latinLnBrk="0" hangingPunct="1">
      <a:defRPr sz="9500" kern="1200">
        <a:solidFill>
          <a:schemeClr val="tx1"/>
        </a:solidFill>
        <a:latin typeface="+mn-lt"/>
        <a:ea typeface="+mn-ea"/>
        <a:cs typeface="+mn-cs"/>
      </a:defRPr>
    </a:lvl3pPr>
    <a:lvl4pPr marL="7210638" algn="l" defTabSz="2403546" rtl="0" eaLnBrk="1" latinLnBrk="0" hangingPunct="1">
      <a:defRPr sz="9500" kern="1200">
        <a:solidFill>
          <a:schemeClr val="tx1"/>
        </a:solidFill>
        <a:latin typeface="+mn-lt"/>
        <a:ea typeface="+mn-ea"/>
        <a:cs typeface="+mn-cs"/>
      </a:defRPr>
    </a:lvl4pPr>
    <a:lvl5pPr marL="9614184" algn="l" defTabSz="2403546" rtl="0" eaLnBrk="1" latinLnBrk="0" hangingPunct="1">
      <a:defRPr sz="9500" kern="1200">
        <a:solidFill>
          <a:schemeClr val="tx1"/>
        </a:solidFill>
        <a:latin typeface="+mn-lt"/>
        <a:ea typeface="+mn-ea"/>
        <a:cs typeface="+mn-cs"/>
      </a:defRPr>
    </a:lvl5pPr>
    <a:lvl6pPr marL="12017731" algn="l" defTabSz="2403546" rtl="0" eaLnBrk="1" latinLnBrk="0" hangingPunct="1">
      <a:defRPr sz="9500" kern="1200">
        <a:solidFill>
          <a:schemeClr val="tx1"/>
        </a:solidFill>
        <a:latin typeface="+mn-lt"/>
        <a:ea typeface="+mn-ea"/>
        <a:cs typeface="+mn-cs"/>
      </a:defRPr>
    </a:lvl6pPr>
    <a:lvl7pPr marL="14421277" algn="l" defTabSz="2403546" rtl="0" eaLnBrk="1" latinLnBrk="0" hangingPunct="1">
      <a:defRPr sz="9500" kern="1200">
        <a:solidFill>
          <a:schemeClr val="tx1"/>
        </a:solidFill>
        <a:latin typeface="+mn-lt"/>
        <a:ea typeface="+mn-ea"/>
        <a:cs typeface="+mn-cs"/>
      </a:defRPr>
    </a:lvl7pPr>
    <a:lvl8pPr marL="16824823" algn="l" defTabSz="2403546" rtl="0" eaLnBrk="1" latinLnBrk="0" hangingPunct="1">
      <a:defRPr sz="9500" kern="1200">
        <a:solidFill>
          <a:schemeClr val="tx1"/>
        </a:solidFill>
        <a:latin typeface="+mn-lt"/>
        <a:ea typeface="+mn-ea"/>
        <a:cs typeface="+mn-cs"/>
      </a:defRPr>
    </a:lvl8pPr>
    <a:lvl9pPr marL="19228369" algn="l" defTabSz="2403546"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5F5F"/>
    <a:srgbClr val="FFFF99"/>
    <a:srgbClr val="4B7FBF"/>
    <a:srgbClr val="EEEAF2"/>
    <a:srgbClr val="002D72"/>
    <a:srgbClr val="FFD96E"/>
    <a:srgbClr val="264162"/>
    <a:srgbClr val="D93230"/>
    <a:srgbClr val="152043"/>
    <a:srgbClr val="CED8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50"/>
    <p:restoredTop sz="99215" autoAdjust="0"/>
  </p:normalViewPr>
  <p:slideViewPr>
    <p:cSldViewPr snapToGrid="0" snapToObjects="1">
      <p:cViewPr>
        <p:scale>
          <a:sx n="20" d="100"/>
          <a:sy n="20" d="100"/>
        </p:scale>
        <p:origin x="438" y="24"/>
      </p:cViewPr>
      <p:guideLst>
        <p:guide orient="horz" pos="10368"/>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Derek:Desktop:Experimental%20data:ZY's%20Sutent%20vs.%20Vx.xlsx" TargetMode="Externa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2572449619601401"/>
          <c:y val="5.7222375804997297E-2"/>
          <c:w val="0.74466515897765995"/>
          <c:h val="0.71598789734616497"/>
        </c:manualLayout>
      </c:layout>
      <c:lineChart>
        <c:grouping val="standard"/>
        <c:varyColors val="0"/>
        <c:dLbls>
          <c:showLegendKey val="0"/>
          <c:showVal val="0"/>
          <c:showCatName val="0"/>
          <c:showSerName val="0"/>
          <c:showPercent val="0"/>
          <c:showBubbleSize val="0"/>
        </c:dLbls>
        <c:marker val="1"/>
        <c:smooth val="0"/>
        <c:axId val="1053243008"/>
        <c:axId val="1050436496"/>
      </c:lineChart>
      <c:catAx>
        <c:axId val="1053243008"/>
        <c:scaling>
          <c:orientation val="minMax"/>
        </c:scaling>
        <c:delete val="0"/>
        <c:axPos val="b"/>
        <c:title>
          <c:tx>
            <c:rich>
              <a:bodyPr/>
              <a:lstStyle/>
              <a:p>
                <a:pPr>
                  <a:defRPr sz="2400"/>
                </a:pPr>
                <a:r>
                  <a:rPr lang="en-US" sz="2400"/>
                  <a:t>Dose (nM)</a:t>
                </a:r>
              </a:p>
            </c:rich>
          </c:tx>
          <c:overlay val="0"/>
        </c:title>
        <c:numFmt formatCode="General" sourceLinked="1"/>
        <c:majorTickMark val="out"/>
        <c:minorTickMark val="none"/>
        <c:tickLblPos val="nextTo"/>
        <c:crossAx val="1050436496"/>
        <c:crosses val="autoZero"/>
        <c:auto val="1"/>
        <c:lblAlgn val="ctr"/>
        <c:lblOffset val="100"/>
        <c:noMultiLvlLbl val="0"/>
      </c:catAx>
      <c:valAx>
        <c:axId val="1050436496"/>
        <c:scaling>
          <c:orientation val="minMax"/>
        </c:scaling>
        <c:delete val="0"/>
        <c:axPos val="l"/>
        <c:majorGridlines>
          <c:spPr>
            <a:ln>
              <a:noFill/>
            </a:ln>
          </c:spPr>
        </c:majorGridlines>
        <c:title>
          <c:tx>
            <c:rich>
              <a:bodyPr rot="-5400000" vert="horz"/>
              <a:lstStyle/>
              <a:p>
                <a:pPr>
                  <a:defRPr sz="2400"/>
                </a:pPr>
                <a:r>
                  <a:rPr lang="en-US" sz="2400" dirty="0"/>
                  <a:t>Viable cells (95% CI)</a:t>
                </a:r>
              </a:p>
            </c:rich>
          </c:tx>
          <c:overlay val="0"/>
        </c:title>
        <c:numFmt formatCode="General" sourceLinked="1"/>
        <c:majorTickMark val="out"/>
        <c:minorTickMark val="none"/>
        <c:tickLblPos val="nextTo"/>
        <c:crossAx val="1053243008"/>
        <c:crosses val="autoZero"/>
        <c:crossBetween val="between"/>
        <c:majorUnit val="25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444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dirty="0"/>
              <a:t>Accuracy</a:t>
            </a:r>
            <a:r>
              <a:rPr lang="en-US" baseline="0" dirty="0"/>
              <a:t> Values of Classification Methods</a:t>
            </a:r>
            <a:endParaRPr lang="en-US" dirty="0"/>
          </a:p>
        </c:rich>
      </c:tx>
      <c:overlay val="0"/>
      <c:spPr>
        <a:noFill/>
        <a:ln>
          <a:noFill/>
        </a:ln>
        <a:effectLst/>
      </c:spPr>
      <c:txPr>
        <a:bodyPr rot="0" spcFirstLastPara="1" vertOverflow="ellipsis" vert="horz" wrap="square" anchor="ctr" anchorCtr="1"/>
        <a:lstStyle/>
        <a:p>
          <a:pPr>
            <a:defRPr sz="444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clustered"/>
        <c:varyColors val="0"/>
        <c:ser>
          <c:idx val="0"/>
          <c:order val="0"/>
          <c:tx>
            <c:strRef>
              <c:f>Sheet1!$B$1</c:f>
              <c:strCache>
                <c:ptCount val="1"/>
                <c:pt idx="0">
                  <c:v>After PCA</c:v>
                </c:pt>
              </c:strCache>
            </c:strRef>
          </c:tx>
          <c:spPr>
            <a:solidFill>
              <a:schemeClr val="accent2">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kNN (k = 11)</c:v>
                </c:pt>
                <c:pt idx="1">
                  <c:v>Naïve Bayes</c:v>
                </c:pt>
                <c:pt idx="2">
                  <c:v>LDA</c:v>
                </c:pt>
                <c:pt idx="3">
                  <c:v>QDA</c:v>
                </c:pt>
                <c:pt idx="4">
                  <c:v>Random Forest</c:v>
                </c:pt>
                <c:pt idx="5">
                  <c:v>Decision Tree</c:v>
                </c:pt>
                <c:pt idx="6">
                  <c:v>Logistic Regression</c:v>
                </c:pt>
              </c:strCache>
            </c:strRef>
          </c:cat>
          <c:val>
            <c:numRef>
              <c:f>Sheet1!$B$2:$B$8</c:f>
              <c:numCache>
                <c:formatCode>General</c:formatCode>
                <c:ptCount val="7"/>
                <c:pt idx="0">
                  <c:v>0.46289999999999998</c:v>
                </c:pt>
                <c:pt idx="1">
                  <c:v>0.53129999999999999</c:v>
                </c:pt>
                <c:pt idx="2">
                  <c:v>0.54269999999999996</c:v>
                </c:pt>
                <c:pt idx="3">
                  <c:v>0.51429999999999998</c:v>
                </c:pt>
                <c:pt idx="4">
                  <c:v>0.48470000000000002</c:v>
                </c:pt>
                <c:pt idx="5">
                  <c:v>0.43930000000000002</c:v>
                </c:pt>
                <c:pt idx="6">
                  <c:v>0.53920000000000001</c:v>
                </c:pt>
              </c:numCache>
            </c:numRef>
          </c:val>
          <c:extLst>
            <c:ext xmlns:c16="http://schemas.microsoft.com/office/drawing/2014/chart" uri="{C3380CC4-5D6E-409C-BE32-E72D297353CC}">
              <c16:uniqueId val="{00000000-EFAC-48BA-AC64-C5F6F45226DD}"/>
            </c:ext>
          </c:extLst>
        </c:ser>
        <c:ser>
          <c:idx val="1"/>
          <c:order val="1"/>
          <c:tx>
            <c:strRef>
              <c:f>Sheet1!$C$1</c:f>
              <c:strCache>
                <c:ptCount val="1"/>
                <c:pt idx="0">
                  <c:v>Before PCA</c:v>
                </c:pt>
              </c:strCache>
            </c:strRef>
          </c:tx>
          <c:spPr>
            <a:solidFill>
              <a:schemeClr val="accent2">
                <a:tint val="77000"/>
              </a:schemeClr>
            </a:solidFill>
            <a:ln>
              <a:noFill/>
            </a:ln>
            <a:effectLst/>
          </c:spPr>
          <c:invertIfNegative val="0"/>
          <c:cat>
            <c:strRef>
              <c:f>Sheet1!$A$2:$A$8</c:f>
              <c:strCache>
                <c:ptCount val="7"/>
                <c:pt idx="0">
                  <c:v>kNN (k = 11)</c:v>
                </c:pt>
                <c:pt idx="1">
                  <c:v>Naïve Bayes</c:v>
                </c:pt>
                <c:pt idx="2">
                  <c:v>LDA</c:v>
                </c:pt>
                <c:pt idx="3">
                  <c:v>QDA</c:v>
                </c:pt>
                <c:pt idx="4">
                  <c:v>Random Forest</c:v>
                </c:pt>
                <c:pt idx="5">
                  <c:v>Decision Tree</c:v>
                </c:pt>
                <c:pt idx="6">
                  <c:v>Logistic Regression</c:v>
                </c:pt>
              </c:strCache>
            </c:strRef>
          </c:cat>
          <c:val>
            <c:numRef>
              <c:f>Sheet1!$C$2:$C$8</c:f>
              <c:numCache>
                <c:formatCode>General</c:formatCode>
                <c:ptCount val="7"/>
                <c:pt idx="0">
                  <c:v>0.48930000000000001</c:v>
                </c:pt>
                <c:pt idx="1">
                  <c:v>0.47510000000000002</c:v>
                </c:pt>
                <c:pt idx="2">
                  <c:v>0.51049999999999995</c:v>
                </c:pt>
                <c:pt idx="3">
                  <c:v>0.46450000000000002</c:v>
                </c:pt>
                <c:pt idx="4">
                  <c:v>0.5</c:v>
                </c:pt>
                <c:pt idx="5">
                  <c:v>0.4289</c:v>
                </c:pt>
                <c:pt idx="6">
                  <c:v>0.55369999999999997</c:v>
                </c:pt>
              </c:numCache>
            </c:numRef>
          </c:val>
          <c:extLst>
            <c:ext xmlns:c16="http://schemas.microsoft.com/office/drawing/2014/chart" uri="{C3380CC4-5D6E-409C-BE32-E72D297353CC}">
              <c16:uniqueId val="{00000001-EFAC-48BA-AC64-C5F6F45226DD}"/>
            </c:ext>
          </c:extLst>
        </c:ser>
        <c:dLbls>
          <c:dLblPos val="outEnd"/>
          <c:showLegendKey val="0"/>
          <c:showVal val="0"/>
          <c:showCatName val="0"/>
          <c:showSerName val="0"/>
          <c:showPercent val="0"/>
          <c:showBubbleSize val="0"/>
        </c:dLbls>
        <c:gapWidth val="182"/>
        <c:axId val="592035032"/>
        <c:axId val="592029456"/>
      </c:barChart>
      <c:catAx>
        <c:axId val="592035032"/>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592029456"/>
        <c:crosses val="autoZero"/>
        <c:auto val="1"/>
        <c:lblAlgn val="ctr"/>
        <c:lblOffset val="100"/>
        <c:noMultiLvlLbl val="0"/>
      </c:catAx>
      <c:valAx>
        <c:axId val="5920294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592035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3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7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FD6020-28F9-45CA-B946-26DC0D26B677}"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en-US"/>
        </a:p>
      </dgm:t>
    </dgm:pt>
    <dgm:pt modelId="{706D6E21-5D85-48B9-AC8B-474B145F93B5}">
      <dgm:prSet phldrT="[Text]" custT="1"/>
      <dgm:spPr/>
      <dgm:t>
        <a:bodyPr/>
        <a:lstStyle/>
        <a:p>
          <a:pPr algn="ctr"/>
          <a:r>
            <a:rPr lang="en-US" sz="3700" dirty="0"/>
            <a:t>Eliminate 4 betting companies with too many null values – threshold was 3500 (15%)</a:t>
          </a:r>
        </a:p>
      </dgm:t>
    </dgm:pt>
    <dgm:pt modelId="{F5973CE5-156D-48A0-B07B-03BA0987640F}" type="parTrans" cxnId="{3E348560-C4E5-47D5-8C12-CF205045F451}">
      <dgm:prSet/>
      <dgm:spPr/>
      <dgm:t>
        <a:bodyPr/>
        <a:lstStyle/>
        <a:p>
          <a:pPr algn="ctr"/>
          <a:endParaRPr lang="en-US" sz="3700"/>
        </a:p>
      </dgm:t>
    </dgm:pt>
    <dgm:pt modelId="{4190B208-C107-4641-893E-005D751A7AB8}" type="sibTrans" cxnId="{3E348560-C4E5-47D5-8C12-CF205045F451}">
      <dgm:prSet custT="1"/>
      <dgm:spPr/>
      <dgm:t>
        <a:bodyPr/>
        <a:lstStyle/>
        <a:p>
          <a:pPr algn="ctr"/>
          <a:endParaRPr lang="en-US" sz="3700"/>
        </a:p>
      </dgm:t>
    </dgm:pt>
    <dgm:pt modelId="{4904B472-3CFF-4B7A-9052-9D64AC860B1F}">
      <dgm:prSet phldrT="[Text]" custT="1"/>
      <dgm:spPr/>
      <dgm:t>
        <a:bodyPr/>
        <a:lstStyle/>
        <a:p>
          <a:pPr algn="ctr"/>
          <a:r>
            <a:rPr lang="en-US" sz="3700" dirty="0"/>
            <a:t>Removed any matches with any null values from any of the remaining 6 companies</a:t>
          </a:r>
        </a:p>
      </dgm:t>
    </dgm:pt>
    <dgm:pt modelId="{96ECD03C-E559-4136-8175-F68B18FE8F27}" type="parTrans" cxnId="{9D354254-DF8A-4B3F-888C-5CACA2DC60DC}">
      <dgm:prSet/>
      <dgm:spPr/>
      <dgm:t>
        <a:bodyPr/>
        <a:lstStyle/>
        <a:p>
          <a:pPr algn="ctr"/>
          <a:endParaRPr lang="en-US" sz="3700"/>
        </a:p>
      </dgm:t>
    </dgm:pt>
    <dgm:pt modelId="{784B01C3-542F-4B31-A4C9-B588C797E190}" type="sibTrans" cxnId="{9D354254-DF8A-4B3F-888C-5CACA2DC60DC}">
      <dgm:prSet/>
      <dgm:spPr/>
      <dgm:t>
        <a:bodyPr/>
        <a:lstStyle/>
        <a:p>
          <a:pPr algn="ctr"/>
          <a:endParaRPr lang="en-US" sz="3700"/>
        </a:p>
      </dgm:t>
    </dgm:pt>
    <dgm:pt modelId="{915D2C1D-214E-4C60-954F-D9664713A8CC}">
      <dgm:prSet custT="1"/>
      <dgm:spPr/>
      <dgm:t>
        <a:bodyPr/>
        <a:lstStyle/>
        <a:p>
          <a:pPr algn="ctr"/>
          <a:r>
            <a:rPr lang="en-US" sz="3700" dirty="0"/>
            <a:t>25979 Original Matches</a:t>
          </a:r>
          <a:br>
            <a:rPr lang="en-US" sz="3700" dirty="0"/>
          </a:br>
          <a:r>
            <a:rPr lang="en-US" sz="3700" dirty="0"/>
            <a:t>10 Betting Companies</a:t>
          </a:r>
        </a:p>
      </dgm:t>
    </dgm:pt>
    <dgm:pt modelId="{730E3F2E-4128-4B30-A0CD-2401FFA26F18}" type="parTrans" cxnId="{68B1A9F3-22C1-46C3-BD96-0F9062E6ADF4}">
      <dgm:prSet/>
      <dgm:spPr/>
      <dgm:t>
        <a:bodyPr/>
        <a:lstStyle/>
        <a:p>
          <a:pPr algn="ctr"/>
          <a:endParaRPr lang="en-US" sz="3700"/>
        </a:p>
      </dgm:t>
    </dgm:pt>
    <dgm:pt modelId="{15328371-7C84-4170-820D-3DBC69996584}" type="sibTrans" cxnId="{68B1A9F3-22C1-46C3-BD96-0F9062E6ADF4}">
      <dgm:prSet custT="1"/>
      <dgm:spPr/>
      <dgm:t>
        <a:bodyPr/>
        <a:lstStyle/>
        <a:p>
          <a:pPr algn="ctr"/>
          <a:endParaRPr lang="en-US" sz="3700"/>
        </a:p>
      </dgm:t>
    </dgm:pt>
    <dgm:pt modelId="{A083B5DF-12F8-4564-9B01-70C1DE57BD94}">
      <dgm:prSet custT="1"/>
      <dgm:spPr/>
      <dgm:t>
        <a:bodyPr/>
        <a:lstStyle/>
        <a:p>
          <a:pPr algn="ctr"/>
          <a:r>
            <a:rPr lang="en-US" sz="3700" dirty="0"/>
            <a:t>22435 Processed Matches</a:t>
          </a:r>
          <a:br>
            <a:rPr lang="en-US" sz="3700" dirty="0"/>
          </a:br>
          <a:r>
            <a:rPr lang="en-US" sz="3700" dirty="0"/>
            <a:t>6 Betting Companies</a:t>
          </a:r>
        </a:p>
      </dgm:t>
    </dgm:pt>
    <dgm:pt modelId="{5F539EC4-00EE-4C61-91B0-B582CF5D393F}" type="parTrans" cxnId="{B4E7BD5F-1D32-4EC4-B0B9-CCF3EB3C7E3B}">
      <dgm:prSet/>
      <dgm:spPr/>
      <dgm:t>
        <a:bodyPr/>
        <a:lstStyle/>
        <a:p>
          <a:endParaRPr lang="en-US"/>
        </a:p>
      </dgm:t>
    </dgm:pt>
    <dgm:pt modelId="{0B3BEED3-474B-41D8-BD10-747ECD353D34}" type="sibTrans" cxnId="{B4E7BD5F-1D32-4EC4-B0B9-CCF3EB3C7E3B}">
      <dgm:prSet/>
      <dgm:spPr/>
      <dgm:t>
        <a:bodyPr/>
        <a:lstStyle/>
        <a:p>
          <a:endParaRPr lang="en-US"/>
        </a:p>
      </dgm:t>
    </dgm:pt>
    <dgm:pt modelId="{749EC017-0282-4BEC-BB92-D6F4B22BEEBD}" type="pres">
      <dgm:prSet presAssocID="{3AFD6020-28F9-45CA-B946-26DC0D26B677}" presName="outerComposite" presStyleCnt="0">
        <dgm:presLayoutVars>
          <dgm:chMax val="5"/>
          <dgm:dir/>
          <dgm:resizeHandles val="exact"/>
        </dgm:presLayoutVars>
      </dgm:prSet>
      <dgm:spPr/>
    </dgm:pt>
    <dgm:pt modelId="{29E67702-ED38-46E5-B95B-6DC9DDBF862E}" type="pres">
      <dgm:prSet presAssocID="{3AFD6020-28F9-45CA-B946-26DC0D26B677}" presName="dummyMaxCanvas" presStyleCnt="0">
        <dgm:presLayoutVars/>
      </dgm:prSet>
      <dgm:spPr/>
    </dgm:pt>
    <dgm:pt modelId="{0B7A4B05-0A46-4EE7-8D30-FF58CDE2C353}" type="pres">
      <dgm:prSet presAssocID="{3AFD6020-28F9-45CA-B946-26DC0D26B677}" presName="FourNodes_1" presStyleLbl="node1" presStyleIdx="0" presStyleCnt="4">
        <dgm:presLayoutVars>
          <dgm:bulletEnabled val="1"/>
        </dgm:presLayoutVars>
      </dgm:prSet>
      <dgm:spPr/>
    </dgm:pt>
    <dgm:pt modelId="{EF5A2A9A-D937-49DB-8EF0-C157CFC800D5}" type="pres">
      <dgm:prSet presAssocID="{3AFD6020-28F9-45CA-B946-26DC0D26B677}" presName="FourNodes_2" presStyleLbl="node1" presStyleIdx="1" presStyleCnt="4">
        <dgm:presLayoutVars>
          <dgm:bulletEnabled val="1"/>
        </dgm:presLayoutVars>
      </dgm:prSet>
      <dgm:spPr/>
    </dgm:pt>
    <dgm:pt modelId="{C3301BE8-086D-4D56-8E86-B60F3175424E}" type="pres">
      <dgm:prSet presAssocID="{3AFD6020-28F9-45CA-B946-26DC0D26B677}" presName="FourNodes_3" presStyleLbl="node1" presStyleIdx="2" presStyleCnt="4">
        <dgm:presLayoutVars>
          <dgm:bulletEnabled val="1"/>
        </dgm:presLayoutVars>
      </dgm:prSet>
      <dgm:spPr/>
    </dgm:pt>
    <dgm:pt modelId="{91C4F3BA-9883-4754-A61C-B6BA06DFCCC8}" type="pres">
      <dgm:prSet presAssocID="{3AFD6020-28F9-45CA-B946-26DC0D26B677}" presName="FourNodes_4" presStyleLbl="node1" presStyleIdx="3" presStyleCnt="4">
        <dgm:presLayoutVars>
          <dgm:bulletEnabled val="1"/>
        </dgm:presLayoutVars>
      </dgm:prSet>
      <dgm:spPr/>
    </dgm:pt>
    <dgm:pt modelId="{98D732F1-3856-4FC0-8291-895A9A3B60B2}" type="pres">
      <dgm:prSet presAssocID="{3AFD6020-28F9-45CA-B946-26DC0D26B677}" presName="FourConn_1-2" presStyleLbl="fgAccFollowNode1" presStyleIdx="0" presStyleCnt="3">
        <dgm:presLayoutVars>
          <dgm:bulletEnabled val="1"/>
        </dgm:presLayoutVars>
      </dgm:prSet>
      <dgm:spPr/>
    </dgm:pt>
    <dgm:pt modelId="{B80696BB-480D-4B55-993D-A8B8F372415E}" type="pres">
      <dgm:prSet presAssocID="{3AFD6020-28F9-45CA-B946-26DC0D26B677}" presName="FourConn_2-3" presStyleLbl="fgAccFollowNode1" presStyleIdx="1" presStyleCnt="3">
        <dgm:presLayoutVars>
          <dgm:bulletEnabled val="1"/>
        </dgm:presLayoutVars>
      </dgm:prSet>
      <dgm:spPr/>
    </dgm:pt>
    <dgm:pt modelId="{4D036306-E5E3-4B26-A8C6-45937B90FD54}" type="pres">
      <dgm:prSet presAssocID="{3AFD6020-28F9-45CA-B946-26DC0D26B677}" presName="FourConn_3-4" presStyleLbl="fgAccFollowNode1" presStyleIdx="2" presStyleCnt="3">
        <dgm:presLayoutVars>
          <dgm:bulletEnabled val="1"/>
        </dgm:presLayoutVars>
      </dgm:prSet>
      <dgm:spPr/>
    </dgm:pt>
    <dgm:pt modelId="{AC77255F-7032-4AA4-AA1C-C11BAFD96780}" type="pres">
      <dgm:prSet presAssocID="{3AFD6020-28F9-45CA-B946-26DC0D26B677}" presName="FourNodes_1_text" presStyleLbl="node1" presStyleIdx="3" presStyleCnt="4">
        <dgm:presLayoutVars>
          <dgm:bulletEnabled val="1"/>
        </dgm:presLayoutVars>
      </dgm:prSet>
      <dgm:spPr/>
    </dgm:pt>
    <dgm:pt modelId="{BC517090-6D2E-4DFE-9AB4-94D74A1F5B4E}" type="pres">
      <dgm:prSet presAssocID="{3AFD6020-28F9-45CA-B946-26DC0D26B677}" presName="FourNodes_2_text" presStyleLbl="node1" presStyleIdx="3" presStyleCnt="4">
        <dgm:presLayoutVars>
          <dgm:bulletEnabled val="1"/>
        </dgm:presLayoutVars>
      </dgm:prSet>
      <dgm:spPr/>
    </dgm:pt>
    <dgm:pt modelId="{EA5B71B9-357D-4BDC-93A2-A71C7C2A0552}" type="pres">
      <dgm:prSet presAssocID="{3AFD6020-28F9-45CA-B946-26DC0D26B677}" presName="FourNodes_3_text" presStyleLbl="node1" presStyleIdx="3" presStyleCnt="4">
        <dgm:presLayoutVars>
          <dgm:bulletEnabled val="1"/>
        </dgm:presLayoutVars>
      </dgm:prSet>
      <dgm:spPr/>
    </dgm:pt>
    <dgm:pt modelId="{A7A03194-CA7A-4D5A-93F4-8B9F8DB56F33}" type="pres">
      <dgm:prSet presAssocID="{3AFD6020-28F9-45CA-B946-26DC0D26B677}" presName="FourNodes_4_text" presStyleLbl="node1" presStyleIdx="3" presStyleCnt="4">
        <dgm:presLayoutVars>
          <dgm:bulletEnabled val="1"/>
        </dgm:presLayoutVars>
      </dgm:prSet>
      <dgm:spPr/>
    </dgm:pt>
  </dgm:ptLst>
  <dgm:cxnLst>
    <dgm:cxn modelId="{379B4508-E594-492C-BD30-DC0EEB7EB607}" type="presOf" srcId="{4904B472-3CFF-4B7A-9052-9D64AC860B1F}" destId="{EA5B71B9-357D-4BDC-93A2-A71C7C2A0552}" srcOrd="1" destOrd="0" presId="urn:microsoft.com/office/officeart/2005/8/layout/vProcess5"/>
    <dgm:cxn modelId="{58DD051A-3E42-4413-85ED-F7F350FAE227}" type="presOf" srcId="{15328371-7C84-4170-820D-3DBC69996584}" destId="{98D732F1-3856-4FC0-8291-895A9A3B60B2}" srcOrd="0" destOrd="0" presId="urn:microsoft.com/office/officeart/2005/8/layout/vProcess5"/>
    <dgm:cxn modelId="{B4E7BD5F-1D32-4EC4-B0B9-CCF3EB3C7E3B}" srcId="{3AFD6020-28F9-45CA-B946-26DC0D26B677}" destId="{A083B5DF-12F8-4564-9B01-70C1DE57BD94}" srcOrd="3" destOrd="0" parTransId="{5F539EC4-00EE-4C61-91B0-B582CF5D393F}" sibTransId="{0B3BEED3-474B-41D8-BD10-747ECD353D34}"/>
    <dgm:cxn modelId="{3E348560-C4E5-47D5-8C12-CF205045F451}" srcId="{3AFD6020-28F9-45CA-B946-26DC0D26B677}" destId="{706D6E21-5D85-48B9-AC8B-474B145F93B5}" srcOrd="1" destOrd="0" parTransId="{F5973CE5-156D-48A0-B07B-03BA0987640F}" sibTransId="{4190B208-C107-4641-893E-005D751A7AB8}"/>
    <dgm:cxn modelId="{9D354254-DF8A-4B3F-888C-5CACA2DC60DC}" srcId="{3AFD6020-28F9-45CA-B946-26DC0D26B677}" destId="{4904B472-3CFF-4B7A-9052-9D64AC860B1F}" srcOrd="2" destOrd="0" parTransId="{96ECD03C-E559-4136-8175-F68B18FE8F27}" sibTransId="{784B01C3-542F-4B31-A4C9-B588C797E190}"/>
    <dgm:cxn modelId="{DF0F9282-E7C0-4BCF-ACCF-14309D22C406}" type="presOf" srcId="{4904B472-3CFF-4B7A-9052-9D64AC860B1F}" destId="{C3301BE8-086D-4D56-8E86-B60F3175424E}" srcOrd="0" destOrd="0" presId="urn:microsoft.com/office/officeart/2005/8/layout/vProcess5"/>
    <dgm:cxn modelId="{1AA9C68D-F9C4-49DB-9F33-DCF51D5F3425}" type="presOf" srcId="{706D6E21-5D85-48B9-AC8B-474B145F93B5}" destId="{BC517090-6D2E-4DFE-9AB4-94D74A1F5B4E}" srcOrd="1" destOrd="0" presId="urn:microsoft.com/office/officeart/2005/8/layout/vProcess5"/>
    <dgm:cxn modelId="{0468C28F-913E-441E-A9C7-F033233A9111}" type="presOf" srcId="{706D6E21-5D85-48B9-AC8B-474B145F93B5}" destId="{EF5A2A9A-D937-49DB-8EF0-C157CFC800D5}" srcOrd="0" destOrd="0" presId="urn:microsoft.com/office/officeart/2005/8/layout/vProcess5"/>
    <dgm:cxn modelId="{70A01C9C-2082-43D5-9971-1A21D845B83C}" type="presOf" srcId="{915D2C1D-214E-4C60-954F-D9664713A8CC}" destId="{AC77255F-7032-4AA4-AA1C-C11BAFD96780}" srcOrd="1" destOrd="0" presId="urn:microsoft.com/office/officeart/2005/8/layout/vProcess5"/>
    <dgm:cxn modelId="{2CCADEAE-7A84-4821-B11B-39F11B48D957}" type="presOf" srcId="{784B01C3-542F-4B31-A4C9-B588C797E190}" destId="{4D036306-E5E3-4B26-A8C6-45937B90FD54}" srcOrd="0" destOrd="0" presId="urn:microsoft.com/office/officeart/2005/8/layout/vProcess5"/>
    <dgm:cxn modelId="{59C611B6-F043-4D7A-BB67-4B8069D8D635}" type="presOf" srcId="{A083B5DF-12F8-4564-9B01-70C1DE57BD94}" destId="{A7A03194-CA7A-4D5A-93F4-8B9F8DB56F33}" srcOrd="1" destOrd="0" presId="urn:microsoft.com/office/officeart/2005/8/layout/vProcess5"/>
    <dgm:cxn modelId="{15A29FBD-5F49-454A-B914-75DADEDF830D}" type="presOf" srcId="{A083B5DF-12F8-4564-9B01-70C1DE57BD94}" destId="{91C4F3BA-9883-4754-A61C-B6BA06DFCCC8}" srcOrd="0" destOrd="0" presId="urn:microsoft.com/office/officeart/2005/8/layout/vProcess5"/>
    <dgm:cxn modelId="{BE5022D7-FE36-4388-BB36-47D86A949209}" type="presOf" srcId="{3AFD6020-28F9-45CA-B946-26DC0D26B677}" destId="{749EC017-0282-4BEC-BB92-D6F4B22BEEBD}" srcOrd="0" destOrd="0" presId="urn:microsoft.com/office/officeart/2005/8/layout/vProcess5"/>
    <dgm:cxn modelId="{D27D1CEC-C0D4-4B82-9DA3-CC0E61006BD2}" type="presOf" srcId="{915D2C1D-214E-4C60-954F-D9664713A8CC}" destId="{0B7A4B05-0A46-4EE7-8D30-FF58CDE2C353}" srcOrd="0" destOrd="0" presId="urn:microsoft.com/office/officeart/2005/8/layout/vProcess5"/>
    <dgm:cxn modelId="{68B1A9F3-22C1-46C3-BD96-0F9062E6ADF4}" srcId="{3AFD6020-28F9-45CA-B946-26DC0D26B677}" destId="{915D2C1D-214E-4C60-954F-D9664713A8CC}" srcOrd="0" destOrd="0" parTransId="{730E3F2E-4128-4B30-A0CD-2401FFA26F18}" sibTransId="{15328371-7C84-4170-820D-3DBC69996584}"/>
    <dgm:cxn modelId="{A4496CFD-E41A-40C8-BB83-F73C1636EAB2}" type="presOf" srcId="{4190B208-C107-4641-893E-005D751A7AB8}" destId="{B80696BB-480D-4B55-993D-A8B8F372415E}" srcOrd="0" destOrd="0" presId="urn:microsoft.com/office/officeart/2005/8/layout/vProcess5"/>
    <dgm:cxn modelId="{6A4A8936-1154-47C7-A06F-4DD73E9F1A05}" type="presParOf" srcId="{749EC017-0282-4BEC-BB92-D6F4B22BEEBD}" destId="{29E67702-ED38-46E5-B95B-6DC9DDBF862E}" srcOrd="0" destOrd="0" presId="urn:microsoft.com/office/officeart/2005/8/layout/vProcess5"/>
    <dgm:cxn modelId="{27E8791C-D43B-413D-A0EE-2A03B09F7CC2}" type="presParOf" srcId="{749EC017-0282-4BEC-BB92-D6F4B22BEEBD}" destId="{0B7A4B05-0A46-4EE7-8D30-FF58CDE2C353}" srcOrd="1" destOrd="0" presId="urn:microsoft.com/office/officeart/2005/8/layout/vProcess5"/>
    <dgm:cxn modelId="{30CD6119-C1FD-4C62-B4A0-EA1757E7E2F2}" type="presParOf" srcId="{749EC017-0282-4BEC-BB92-D6F4B22BEEBD}" destId="{EF5A2A9A-D937-49DB-8EF0-C157CFC800D5}" srcOrd="2" destOrd="0" presId="urn:microsoft.com/office/officeart/2005/8/layout/vProcess5"/>
    <dgm:cxn modelId="{BA6F6DD5-7298-457E-9767-3254EBA6697D}" type="presParOf" srcId="{749EC017-0282-4BEC-BB92-D6F4B22BEEBD}" destId="{C3301BE8-086D-4D56-8E86-B60F3175424E}" srcOrd="3" destOrd="0" presId="urn:microsoft.com/office/officeart/2005/8/layout/vProcess5"/>
    <dgm:cxn modelId="{CE8DCD5F-B36C-4AE4-A2B2-AA2CC03BE312}" type="presParOf" srcId="{749EC017-0282-4BEC-BB92-D6F4B22BEEBD}" destId="{91C4F3BA-9883-4754-A61C-B6BA06DFCCC8}" srcOrd="4" destOrd="0" presId="urn:microsoft.com/office/officeart/2005/8/layout/vProcess5"/>
    <dgm:cxn modelId="{756B720B-3873-472A-A172-6CFE47167097}" type="presParOf" srcId="{749EC017-0282-4BEC-BB92-D6F4B22BEEBD}" destId="{98D732F1-3856-4FC0-8291-895A9A3B60B2}" srcOrd="5" destOrd="0" presId="urn:microsoft.com/office/officeart/2005/8/layout/vProcess5"/>
    <dgm:cxn modelId="{15087E8F-C1B4-4B5C-AA1A-BBBC294A0C39}" type="presParOf" srcId="{749EC017-0282-4BEC-BB92-D6F4B22BEEBD}" destId="{B80696BB-480D-4B55-993D-A8B8F372415E}" srcOrd="6" destOrd="0" presId="urn:microsoft.com/office/officeart/2005/8/layout/vProcess5"/>
    <dgm:cxn modelId="{D79BF5C7-B972-4FCA-9CD6-0A4A79A5EF2A}" type="presParOf" srcId="{749EC017-0282-4BEC-BB92-D6F4B22BEEBD}" destId="{4D036306-E5E3-4B26-A8C6-45937B90FD54}" srcOrd="7" destOrd="0" presId="urn:microsoft.com/office/officeart/2005/8/layout/vProcess5"/>
    <dgm:cxn modelId="{CD8D5FBB-5504-43EF-A6C1-A23504BF7895}" type="presParOf" srcId="{749EC017-0282-4BEC-BB92-D6F4B22BEEBD}" destId="{AC77255F-7032-4AA4-AA1C-C11BAFD96780}" srcOrd="8" destOrd="0" presId="urn:microsoft.com/office/officeart/2005/8/layout/vProcess5"/>
    <dgm:cxn modelId="{5DDBB8BC-9660-4420-904A-B6B935E80287}" type="presParOf" srcId="{749EC017-0282-4BEC-BB92-D6F4B22BEEBD}" destId="{BC517090-6D2E-4DFE-9AB4-94D74A1F5B4E}" srcOrd="9" destOrd="0" presId="urn:microsoft.com/office/officeart/2005/8/layout/vProcess5"/>
    <dgm:cxn modelId="{DD192713-435E-4904-B411-0AAFD1C8F75F}" type="presParOf" srcId="{749EC017-0282-4BEC-BB92-D6F4B22BEEBD}" destId="{EA5B71B9-357D-4BDC-93A2-A71C7C2A0552}" srcOrd="10" destOrd="0" presId="urn:microsoft.com/office/officeart/2005/8/layout/vProcess5"/>
    <dgm:cxn modelId="{A0B0FC66-2636-49C7-8F70-E5461F50DE45}" type="presParOf" srcId="{749EC017-0282-4BEC-BB92-D6F4B22BEEBD}" destId="{A7A03194-CA7A-4D5A-93F4-8B9F8DB56F33}" srcOrd="11" destOrd="0" presId="urn:microsoft.com/office/officeart/2005/8/layout/v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A4B05-0A46-4EE7-8D30-FF58CDE2C353}">
      <dsp:nvSpPr>
        <dsp:cNvPr id="0" name=""/>
        <dsp:cNvSpPr/>
      </dsp:nvSpPr>
      <dsp:spPr>
        <a:xfrm>
          <a:off x="0" y="0"/>
          <a:ext cx="11036886" cy="14614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25979 Original Matches</a:t>
          </a:r>
          <a:br>
            <a:rPr lang="en-US" sz="3700" kern="1200" dirty="0"/>
          </a:br>
          <a:r>
            <a:rPr lang="en-US" sz="3700" kern="1200" dirty="0"/>
            <a:t>10 Betting Companies</a:t>
          </a:r>
        </a:p>
      </dsp:txBody>
      <dsp:txXfrm>
        <a:off x="42806" y="42806"/>
        <a:ext cx="9336321" cy="1375883"/>
      </dsp:txXfrm>
    </dsp:sp>
    <dsp:sp modelId="{EF5A2A9A-D937-49DB-8EF0-C157CFC800D5}">
      <dsp:nvSpPr>
        <dsp:cNvPr id="0" name=""/>
        <dsp:cNvSpPr/>
      </dsp:nvSpPr>
      <dsp:spPr>
        <a:xfrm>
          <a:off x="924339" y="1727222"/>
          <a:ext cx="11036886" cy="1461495"/>
        </a:xfrm>
        <a:prstGeom prst="roundRect">
          <a:avLst>
            <a:gd name="adj" fmla="val 10000"/>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Eliminate 4 betting companies with too many null values – threshold was 3500 (15%)</a:t>
          </a:r>
        </a:p>
      </dsp:txBody>
      <dsp:txXfrm>
        <a:off x="967145" y="1770028"/>
        <a:ext cx="9076962" cy="1375883"/>
      </dsp:txXfrm>
    </dsp:sp>
    <dsp:sp modelId="{C3301BE8-086D-4D56-8E86-B60F3175424E}">
      <dsp:nvSpPr>
        <dsp:cNvPr id="0" name=""/>
        <dsp:cNvSpPr/>
      </dsp:nvSpPr>
      <dsp:spPr>
        <a:xfrm>
          <a:off x="1834882" y="3454444"/>
          <a:ext cx="11036886" cy="1461495"/>
        </a:xfrm>
        <a:prstGeom prst="roundRect">
          <a:avLst>
            <a:gd name="adj" fmla="val 10000"/>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Removed any matches with any null values from any of the remaining 6 companies</a:t>
          </a:r>
        </a:p>
      </dsp:txBody>
      <dsp:txXfrm>
        <a:off x="1877688" y="3497250"/>
        <a:ext cx="9090758" cy="1375883"/>
      </dsp:txXfrm>
    </dsp:sp>
    <dsp:sp modelId="{91C4F3BA-9883-4754-A61C-B6BA06DFCCC8}">
      <dsp:nvSpPr>
        <dsp:cNvPr id="0" name=""/>
        <dsp:cNvSpPr/>
      </dsp:nvSpPr>
      <dsp:spPr>
        <a:xfrm>
          <a:off x="2759221" y="5181667"/>
          <a:ext cx="11036886" cy="1461495"/>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22435 Processed Matches</a:t>
          </a:r>
          <a:br>
            <a:rPr lang="en-US" sz="3700" kern="1200" dirty="0"/>
          </a:br>
          <a:r>
            <a:rPr lang="en-US" sz="3700" kern="1200" dirty="0"/>
            <a:t>6 Betting Companies</a:t>
          </a:r>
        </a:p>
      </dsp:txBody>
      <dsp:txXfrm>
        <a:off x="2802027" y="5224473"/>
        <a:ext cx="9076962" cy="1375883"/>
      </dsp:txXfrm>
    </dsp:sp>
    <dsp:sp modelId="{98D732F1-3856-4FC0-8291-895A9A3B60B2}">
      <dsp:nvSpPr>
        <dsp:cNvPr id="0" name=""/>
        <dsp:cNvSpPr/>
      </dsp:nvSpPr>
      <dsp:spPr>
        <a:xfrm>
          <a:off x="10086914" y="1119372"/>
          <a:ext cx="949972" cy="949972"/>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kern="1200"/>
        </a:p>
      </dsp:txBody>
      <dsp:txXfrm>
        <a:off x="10300658" y="1119372"/>
        <a:ext cx="522484" cy="714854"/>
      </dsp:txXfrm>
    </dsp:sp>
    <dsp:sp modelId="{B80696BB-480D-4B55-993D-A8B8F372415E}">
      <dsp:nvSpPr>
        <dsp:cNvPr id="0" name=""/>
        <dsp:cNvSpPr/>
      </dsp:nvSpPr>
      <dsp:spPr>
        <a:xfrm>
          <a:off x="11011253" y="2846595"/>
          <a:ext cx="949972" cy="949972"/>
        </a:xfrm>
        <a:prstGeom prst="downArrow">
          <a:avLst>
            <a:gd name="adj1" fmla="val 55000"/>
            <a:gd name="adj2" fmla="val 45000"/>
          </a:avLst>
        </a:prstGeom>
        <a:solidFill>
          <a:schemeClr val="accent3">
            <a:tint val="40000"/>
            <a:alpha val="90000"/>
            <a:hueOff val="5358427"/>
            <a:satOff val="-6896"/>
            <a:lumOff val="-537"/>
            <a:alphaOff val="0"/>
          </a:schemeClr>
        </a:solidFill>
        <a:ln w="25400" cap="flat" cmpd="sng" algn="ctr">
          <a:solidFill>
            <a:schemeClr val="accent3">
              <a:tint val="40000"/>
              <a:alpha val="90000"/>
              <a:hueOff val="5358427"/>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kern="1200"/>
        </a:p>
      </dsp:txBody>
      <dsp:txXfrm>
        <a:off x="11224997" y="2846595"/>
        <a:ext cx="522484" cy="714854"/>
      </dsp:txXfrm>
    </dsp:sp>
    <dsp:sp modelId="{4D036306-E5E3-4B26-A8C6-45937B90FD54}">
      <dsp:nvSpPr>
        <dsp:cNvPr id="0" name=""/>
        <dsp:cNvSpPr/>
      </dsp:nvSpPr>
      <dsp:spPr>
        <a:xfrm>
          <a:off x="11921796" y="4573817"/>
          <a:ext cx="949972" cy="949972"/>
        </a:xfrm>
        <a:prstGeom prst="downArrow">
          <a:avLst>
            <a:gd name="adj1" fmla="val 55000"/>
            <a:gd name="adj2" fmla="val 45000"/>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2135540" y="4573817"/>
        <a:ext cx="522484" cy="71485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1D340C-BDE4-E54E-B734-EE1F2C47AC1E}" type="datetimeFigureOut">
              <a:rPr lang="en-US" smtClean="0"/>
              <a:t>12/13/2018</a:t>
            </a:fld>
            <a:endParaRPr lang="en-US"/>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51765A-9E3A-104A-BCE9-BF2BBD62A2EE}" type="slidenum">
              <a:rPr lang="en-US" smtClean="0"/>
              <a:t>‹#›</a:t>
            </a:fld>
            <a:endParaRPr lang="en-US"/>
          </a:p>
        </p:txBody>
      </p:sp>
    </p:spTree>
    <p:extLst>
      <p:ext uri="{BB962C8B-B14F-4D97-AF65-F5344CB8AC3E}">
        <p14:creationId xmlns:p14="http://schemas.microsoft.com/office/powerpoint/2010/main" val="16019786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D4C4CA-94A1-834E-A2BA-CE4D58E93A41}"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63341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4C4CA-94A1-834E-A2BA-CE4D58E93A41}"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375059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6324600"/>
            <a:ext cx="64514733"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39576" y="6324600"/>
            <a:ext cx="192708527"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4C4CA-94A1-834E-A2BA-CE4D58E93A41}"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370461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4C4CA-94A1-834E-A2BA-CE4D58E93A41}"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877201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000" b="1" cap="all"/>
            </a:lvl1pPr>
          </a:lstStyle>
          <a:p>
            <a:r>
              <a:rPr lang="en-US"/>
              <a:t>Click to edit Master title style</a:t>
            </a:r>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D4C4CA-94A1-834E-A2BA-CE4D58E93A41}"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280063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39573" y="36865560"/>
            <a:ext cx="128611627"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3804643" y="36865560"/>
            <a:ext cx="128611633"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D4C4CA-94A1-834E-A2BA-CE4D58E93A41}"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23994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7368542"/>
            <a:ext cx="22625053"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Edit Master text styles</a:t>
            </a:r>
          </a:p>
        </p:txBody>
      </p:sp>
      <p:sp>
        <p:nvSpPr>
          <p:cNvPr id="4" name="Content Placeholder 3"/>
          <p:cNvSpPr>
            <a:spLocks noGrp="1"/>
          </p:cNvSpPr>
          <p:nvPr>
            <p:ph sz="half" idx="2"/>
          </p:nvPr>
        </p:nvSpPr>
        <p:spPr>
          <a:xfrm>
            <a:off x="2560320" y="10439400"/>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D4C4CA-94A1-834E-A2BA-CE4D58E93A41}" type="datetimeFigureOut">
              <a:rPr lang="en-US" smtClean="0"/>
              <a:t>12/13/2018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157243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D4C4CA-94A1-834E-A2BA-CE4D58E93A41}" type="datetimeFigureOut">
              <a:rPr lang="en-US" smtClean="0"/>
              <a:t>12/13/2018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194878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4C4CA-94A1-834E-A2BA-CE4D58E93A41}" type="datetimeFigureOut">
              <a:rPr lang="en-US" smtClean="0"/>
              <a:t>12/13/2018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1149775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310640"/>
            <a:ext cx="16846553" cy="557784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310643"/>
            <a:ext cx="28625800" cy="2809494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3" y="6888483"/>
            <a:ext cx="16846553" cy="225171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Edit Master text styles</a:t>
            </a:r>
          </a:p>
        </p:txBody>
      </p:sp>
      <p:sp>
        <p:nvSpPr>
          <p:cNvPr id="5" name="Date Placeholder 4"/>
          <p:cNvSpPr>
            <a:spLocks noGrp="1"/>
          </p:cNvSpPr>
          <p:nvPr>
            <p:ph type="dt" sz="half" idx="10"/>
          </p:nvPr>
        </p:nvSpPr>
        <p:spPr/>
        <p:txBody>
          <a:bodyPr/>
          <a:lstStyle/>
          <a:p>
            <a:fld id="{85D4C4CA-94A1-834E-A2BA-CE4D58E93A41}"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1435646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r>
              <a:rPr lang="en-US"/>
              <a:t>Click icon to add picture</a:t>
            </a:r>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Edit Master text styles</a:t>
            </a:r>
          </a:p>
        </p:txBody>
      </p:sp>
      <p:sp>
        <p:nvSpPr>
          <p:cNvPr id="5" name="Date Placeholder 4"/>
          <p:cNvSpPr>
            <a:spLocks noGrp="1"/>
          </p:cNvSpPr>
          <p:nvPr>
            <p:ph type="dt" sz="half" idx="10"/>
          </p:nvPr>
        </p:nvSpPr>
        <p:spPr/>
        <p:txBody>
          <a:bodyPr/>
          <a:lstStyle/>
          <a:p>
            <a:fld id="{85D4C4CA-94A1-834E-A2BA-CE4D58E93A41}"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97376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a:t>Click to edit Master title style</a:t>
            </a:r>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85D4C4CA-94A1-834E-A2BA-CE4D58E93A41}" type="datetimeFigureOut">
              <a:rPr lang="en-US" smtClean="0"/>
              <a:t>12/13/2018</a:t>
            </a:fld>
            <a:endParaRPr lang="en-US"/>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D76FB06D-23CD-0545-AB49-68006C960DF0}" type="slidenum">
              <a:rPr lang="en-US" smtClean="0"/>
              <a:t>‹#›</a:t>
            </a:fld>
            <a:endParaRPr lang="en-US"/>
          </a:p>
        </p:txBody>
      </p:sp>
    </p:spTree>
    <p:extLst>
      <p:ext uri="{BB962C8B-B14F-4D97-AF65-F5344CB8AC3E}">
        <p14:creationId xmlns:p14="http://schemas.microsoft.com/office/powerpoint/2010/main" val="4161786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03546"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2403546" rtl="0" eaLnBrk="1" latinLnBrk="0" hangingPunct="1">
        <a:spcBef>
          <a:spcPct val="20000"/>
        </a:spcBef>
        <a:buFont typeface="Arial"/>
        <a:buChar char="•"/>
        <a:defRPr sz="16800" kern="1200">
          <a:solidFill>
            <a:schemeClr val="tx1"/>
          </a:solidFill>
          <a:latin typeface="+mn-lt"/>
          <a:ea typeface="+mn-ea"/>
          <a:cs typeface="+mn-cs"/>
        </a:defRPr>
      </a:lvl1pPr>
      <a:lvl2pPr marL="3905762" indent="-1502216" algn="l" defTabSz="2403546" rtl="0" eaLnBrk="1" latinLnBrk="0" hangingPunct="1">
        <a:spcBef>
          <a:spcPct val="20000"/>
        </a:spcBef>
        <a:buFont typeface="Arial"/>
        <a:buChar char="–"/>
        <a:defRPr sz="14700" kern="1200">
          <a:solidFill>
            <a:schemeClr val="tx1"/>
          </a:solidFill>
          <a:latin typeface="+mn-lt"/>
          <a:ea typeface="+mn-ea"/>
          <a:cs typeface="+mn-cs"/>
        </a:defRPr>
      </a:lvl2pPr>
      <a:lvl3pPr marL="6008865" indent="-1201773" algn="l" defTabSz="2403546" rtl="0" eaLnBrk="1" latinLnBrk="0" hangingPunct="1">
        <a:spcBef>
          <a:spcPct val="20000"/>
        </a:spcBef>
        <a:buFont typeface="Arial"/>
        <a:buChar char="•"/>
        <a:defRPr sz="12600" kern="1200">
          <a:solidFill>
            <a:schemeClr val="tx1"/>
          </a:solidFill>
          <a:latin typeface="+mn-lt"/>
          <a:ea typeface="+mn-ea"/>
          <a:cs typeface="+mn-cs"/>
        </a:defRPr>
      </a:lvl3pPr>
      <a:lvl4pPr marL="8412411" indent="-1201773" algn="l" defTabSz="2403546" rtl="0" eaLnBrk="1" latinLnBrk="0" hangingPunct="1">
        <a:spcBef>
          <a:spcPct val="20000"/>
        </a:spcBef>
        <a:buFont typeface="Arial"/>
        <a:buChar char="–"/>
        <a:defRPr sz="10500" kern="1200">
          <a:solidFill>
            <a:schemeClr val="tx1"/>
          </a:solidFill>
          <a:latin typeface="+mn-lt"/>
          <a:ea typeface="+mn-ea"/>
          <a:cs typeface="+mn-cs"/>
        </a:defRPr>
      </a:lvl4pPr>
      <a:lvl5pPr marL="10815958" indent="-1201773" algn="l" defTabSz="2403546" rtl="0" eaLnBrk="1" latinLnBrk="0" hangingPunct="1">
        <a:spcBef>
          <a:spcPct val="20000"/>
        </a:spcBef>
        <a:buFont typeface="Arial"/>
        <a:buChar char="»"/>
        <a:defRPr sz="10500" kern="1200">
          <a:solidFill>
            <a:schemeClr val="tx1"/>
          </a:solidFill>
          <a:latin typeface="+mn-lt"/>
          <a:ea typeface="+mn-ea"/>
          <a:cs typeface="+mn-cs"/>
        </a:defRPr>
      </a:lvl5pPr>
      <a:lvl6pPr marL="13219504" indent="-1201773" algn="l" defTabSz="2403546" rtl="0" eaLnBrk="1" latinLnBrk="0" hangingPunct="1">
        <a:spcBef>
          <a:spcPct val="20000"/>
        </a:spcBef>
        <a:buFont typeface="Arial"/>
        <a:buChar char="•"/>
        <a:defRPr sz="10500" kern="1200">
          <a:solidFill>
            <a:schemeClr val="tx1"/>
          </a:solidFill>
          <a:latin typeface="+mn-lt"/>
          <a:ea typeface="+mn-ea"/>
          <a:cs typeface="+mn-cs"/>
        </a:defRPr>
      </a:lvl6pPr>
      <a:lvl7pPr marL="15623050" indent="-1201773" algn="l" defTabSz="2403546" rtl="0" eaLnBrk="1" latinLnBrk="0" hangingPunct="1">
        <a:spcBef>
          <a:spcPct val="20000"/>
        </a:spcBef>
        <a:buFont typeface="Arial"/>
        <a:buChar char="•"/>
        <a:defRPr sz="10500" kern="1200">
          <a:solidFill>
            <a:schemeClr val="tx1"/>
          </a:solidFill>
          <a:latin typeface="+mn-lt"/>
          <a:ea typeface="+mn-ea"/>
          <a:cs typeface="+mn-cs"/>
        </a:defRPr>
      </a:lvl7pPr>
      <a:lvl8pPr marL="18026596" indent="-1201773" algn="l" defTabSz="2403546" rtl="0" eaLnBrk="1" latinLnBrk="0" hangingPunct="1">
        <a:spcBef>
          <a:spcPct val="20000"/>
        </a:spcBef>
        <a:buFont typeface="Arial"/>
        <a:buChar char="•"/>
        <a:defRPr sz="10500" kern="1200">
          <a:solidFill>
            <a:schemeClr val="tx1"/>
          </a:solidFill>
          <a:latin typeface="+mn-lt"/>
          <a:ea typeface="+mn-ea"/>
          <a:cs typeface="+mn-cs"/>
        </a:defRPr>
      </a:lvl8pPr>
      <a:lvl9pPr marL="20430142" indent="-1201773" algn="l" defTabSz="2403546" rtl="0" eaLnBrk="1" latinLnBrk="0" hangingPunct="1">
        <a:spcBef>
          <a:spcPct val="20000"/>
        </a:spcBef>
        <a:buFont typeface="Arial"/>
        <a:buChar char="•"/>
        <a:defRPr sz="10500" kern="1200">
          <a:solidFill>
            <a:schemeClr val="tx1"/>
          </a:solidFill>
          <a:latin typeface="+mn-lt"/>
          <a:ea typeface="+mn-ea"/>
          <a:cs typeface="+mn-cs"/>
        </a:defRPr>
      </a:lvl9pPr>
    </p:bodyStyle>
    <p:otherStyle>
      <a:defPPr>
        <a:defRPr lang="en-US"/>
      </a:defPPr>
      <a:lvl1pPr marL="0" algn="l" defTabSz="2403546" rtl="0" eaLnBrk="1" latinLnBrk="0" hangingPunct="1">
        <a:defRPr sz="9500" kern="1200">
          <a:solidFill>
            <a:schemeClr val="tx1"/>
          </a:solidFill>
          <a:latin typeface="+mn-lt"/>
          <a:ea typeface="+mn-ea"/>
          <a:cs typeface="+mn-cs"/>
        </a:defRPr>
      </a:lvl1pPr>
      <a:lvl2pPr marL="2403546" algn="l" defTabSz="2403546" rtl="0" eaLnBrk="1" latinLnBrk="0" hangingPunct="1">
        <a:defRPr sz="9500" kern="1200">
          <a:solidFill>
            <a:schemeClr val="tx1"/>
          </a:solidFill>
          <a:latin typeface="+mn-lt"/>
          <a:ea typeface="+mn-ea"/>
          <a:cs typeface="+mn-cs"/>
        </a:defRPr>
      </a:lvl2pPr>
      <a:lvl3pPr marL="4807092" algn="l" defTabSz="2403546" rtl="0" eaLnBrk="1" latinLnBrk="0" hangingPunct="1">
        <a:defRPr sz="9500" kern="1200">
          <a:solidFill>
            <a:schemeClr val="tx1"/>
          </a:solidFill>
          <a:latin typeface="+mn-lt"/>
          <a:ea typeface="+mn-ea"/>
          <a:cs typeface="+mn-cs"/>
        </a:defRPr>
      </a:lvl3pPr>
      <a:lvl4pPr marL="7210638" algn="l" defTabSz="2403546" rtl="0" eaLnBrk="1" latinLnBrk="0" hangingPunct="1">
        <a:defRPr sz="9500" kern="1200">
          <a:solidFill>
            <a:schemeClr val="tx1"/>
          </a:solidFill>
          <a:latin typeface="+mn-lt"/>
          <a:ea typeface="+mn-ea"/>
          <a:cs typeface="+mn-cs"/>
        </a:defRPr>
      </a:lvl4pPr>
      <a:lvl5pPr marL="9614184" algn="l" defTabSz="2403546" rtl="0" eaLnBrk="1" latinLnBrk="0" hangingPunct="1">
        <a:defRPr sz="9500" kern="1200">
          <a:solidFill>
            <a:schemeClr val="tx1"/>
          </a:solidFill>
          <a:latin typeface="+mn-lt"/>
          <a:ea typeface="+mn-ea"/>
          <a:cs typeface="+mn-cs"/>
        </a:defRPr>
      </a:lvl5pPr>
      <a:lvl6pPr marL="12017731" algn="l" defTabSz="2403546" rtl="0" eaLnBrk="1" latinLnBrk="0" hangingPunct="1">
        <a:defRPr sz="9500" kern="1200">
          <a:solidFill>
            <a:schemeClr val="tx1"/>
          </a:solidFill>
          <a:latin typeface="+mn-lt"/>
          <a:ea typeface="+mn-ea"/>
          <a:cs typeface="+mn-cs"/>
        </a:defRPr>
      </a:lvl6pPr>
      <a:lvl7pPr marL="14421277" algn="l" defTabSz="2403546" rtl="0" eaLnBrk="1" latinLnBrk="0" hangingPunct="1">
        <a:defRPr sz="9500" kern="1200">
          <a:solidFill>
            <a:schemeClr val="tx1"/>
          </a:solidFill>
          <a:latin typeface="+mn-lt"/>
          <a:ea typeface="+mn-ea"/>
          <a:cs typeface="+mn-cs"/>
        </a:defRPr>
      </a:lvl7pPr>
      <a:lvl8pPr marL="16824823" algn="l" defTabSz="2403546" rtl="0" eaLnBrk="1" latinLnBrk="0" hangingPunct="1">
        <a:defRPr sz="9500" kern="1200">
          <a:solidFill>
            <a:schemeClr val="tx1"/>
          </a:solidFill>
          <a:latin typeface="+mn-lt"/>
          <a:ea typeface="+mn-ea"/>
          <a:cs typeface="+mn-cs"/>
        </a:defRPr>
      </a:lvl8pPr>
      <a:lvl9pPr marL="19228369" algn="l" defTabSz="2403546"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chart" Target="../charts/chart1.xml"/><Relationship Id="rId21" Type="http://schemas.openxmlformats.org/officeDocument/2006/relationships/image" Target="../media/image13.png"/><Relationship Id="rId7" Type="http://schemas.openxmlformats.org/officeDocument/2006/relationships/diagramLayout" Target="../diagrams/layout1.xm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9.PNG"/><Relationship Id="rId20" Type="http://schemas.openxmlformats.org/officeDocument/2006/relationships/chart" Target="../charts/chart2.xml"/><Relationship Id="rId1" Type="http://schemas.openxmlformats.org/officeDocument/2006/relationships/slideLayout" Target="../slideLayouts/slideLayout7.xml"/><Relationship Id="rId6" Type="http://schemas.openxmlformats.org/officeDocument/2006/relationships/diagramData" Target="../diagrams/data1.xml"/><Relationship Id="rId11" Type="http://schemas.openxmlformats.org/officeDocument/2006/relationships/image" Target="../media/image4.png"/><Relationship Id="rId24" Type="http://schemas.openxmlformats.org/officeDocument/2006/relationships/image" Target="../media/image16.png"/><Relationship Id="rId5" Type="http://schemas.openxmlformats.org/officeDocument/2006/relationships/image" Target="../media/image3.jpeg"/><Relationship Id="rId15" Type="http://schemas.openxmlformats.org/officeDocument/2006/relationships/image" Target="../media/image8.PNG"/><Relationship Id="rId23" Type="http://schemas.openxmlformats.org/officeDocument/2006/relationships/image" Target="../media/image15.png"/><Relationship Id="rId10" Type="http://schemas.microsoft.com/office/2007/relationships/diagramDrawing" Target="../diagrams/drawing1.xml"/><Relationship Id="rId19"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image" Target="../media/image7.PNG"/><Relationship Id="rId2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111">
            <a:extLst>
              <a:ext uri="{FF2B5EF4-FFF2-40B4-BE49-F238E27FC236}">
                <a16:creationId xmlns:a16="http://schemas.microsoft.com/office/drawing/2014/main" id="{44B8472E-8B45-4E6A-A2F9-A134A652760D}"/>
              </a:ext>
            </a:extLst>
          </p:cNvPr>
          <p:cNvSpPr txBox="1"/>
          <p:nvPr/>
        </p:nvSpPr>
        <p:spPr>
          <a:xfrm>
            <a:off x="36110324" y="16966143"/>
            <a:ext cx="14161201" cy="1231106"/>
          </a:xfrm>
          <a:prstGeom prst="rect">
            <a:avLst/>
          </a:prstGeom>
          <a:noFill/>
        </p:spPr>
        <p:txBody>
          <a:bodyPr wrap="square" rtlCol="0">
            <a:spAutoFit/>
          </a:bodyPr>
          <a:lstStyle/>
          <a:p>
            <a:pPr algn="just"/>
            <a:r>
              <a:rPr lang="en-US" sz="3700" dirty="0">
                <a:solidFill>
                  <a:schemeClr val="tx2">
                    <a:lumMod val="50000"/>
                  </a:schemeClr>
                </a:solidFill>
                <a:latin typeface="Arial" charset="0"/>
                <a:ea typeface="Arial" charset="0"/>
                <a:cs typeface="Arial" charset="0"/>
              </a:rPr>
              <a:t>PCA revealed 3 components represent 99% of data variance.             </a:t>
            </a:r>
            <a:r>
              <a:rPr lang="en-US" sz="3700" dirty="0" err="1">
                <a:solidFill>
                  <a:schemeClr val="bg1"/>
                </a:solidFill>
                <a:latin typeface="Arial" charset="0"/>
                <a:ea typeface="Arial" charset="0"/>
                <a:cs typeface="Arial" charset="0"/>
              </a:rPr>
              <a:t>jhello</a:t>
            </a:r>
            <a:endParaRPr lang="en-US" sz="3700" dirty="0">
              <a:solidFill>
                <a:schemeClr val="bg1"/>
              </a:solidFill>
              <a:latin typeface="Arial" charset="0"/>
              <a:ea typeface="Arial" charset="0"/>
              <a:cs typeface="Arial" charset="0"/>
            </a:endParaRPr>
          </a:p>
        </p:txBody>
      </p:sp>
      <p:pic>
        <p:nvPicPr>
          <p:cNvPr id="1032" name="Picture 8" descr="https://i.groupme.com/509x266.png.c7eb74a2f25b499391deda3dff094bce.large">
            <a:extLst>
              <a:ext uri="{FF2B5EF4-FFF2-40B4-BE49-F238E27FC236}">
                <a16:creationId xmlns:a16="http://schemas.microsoft.com/office/drawing/2014/main" id="{67887896-CA8B-4537-A68E-7A563DFB1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35" y="11495661"/>
            <a:ext cx="7223805" cy="377511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69056" y="6236114"/>
            <a:ext cx="6684487" cy="4078039"/>
          </a:xfrm>
          <a:prstGeom prst="rect">
            <a:avLst/>
          </a:prstGeom>
          <a:noFill/>
        </p:spPr>
        <p:txBody>
          <a:bodyPr wrap="square" rtlCol="0">
            <a:spAutoFit/>
          </a:bodyPr>
          <a:lstStyle/>
          <a:p>
            <a:pPr algn="just"/>
            <a:r>
              <a:rPr lang="en-US" sz="3700" dirty="0">
                <a:latin typeface="Arial" charset="0"/>
                <a:ea typeface="Arial" charset="0"/>
                <a:cs typeface="Arial" charset="0"/>
              </a:rPr>
              <a:t>Our objective is to analyze the accuracy of soccer betting companies based on empirical data from the </a:t>
            </a:r>
            <a:r>
              <a:rPr lang="en-US" sz="3700" b="1" dirty="0">
                <a:latin typeface="Arial" charset="0"/>
                <a:ea typeface="Arial" charset="0"/>
                <a:cs typeface="Arial" charset="0"/>
              </a:rPr>
              <a:t>European Soccer Database.</a:t>
            </a:r>
            <a:r>
              <a:rPr lang="en-US" sz="3700" dirty="0">
                <a:latin typeface="Arial" charset="0"/>
                <a:ea typeface="Arial" charset="0"/>
                <a:cs typeface="Arial" charset="0"/>
              </a:rPr>
              <a:t> We look at the betting odds of each company and compare real-life </a:t>
            </a:r>
            <a:endParaRPr lang="en-US" sz="3700" dirty="0">
              <a:solidFill>
                <a:schemeClr val="bg1"/>
              </a:solidFill>
              <a:latin typeface="Arial" charset="0"/>
              <a:ea typeface="Arial" charset="0"/>
              <a:cs typeface="Arial" charset="0"/>
            </a:endParaRPr>
          </a:p>
        </p:txBody>
      </p:sp>
      <p:sp>
        <p:nvSpPr>
          <p:cNvPr id="4" name="Rectangle 3"/>
          <p:cNvSpPr/>
          <p:nvPr/>
        </p:nvSpPr>
        <p:spPr>
          <a:xfrm>
            <a:off x="0" y="0"/>
            <a:ext cx="51206400" cy="4660525"/>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6899692" y="706818"/>
            <a:ext cx="37103442" cy="1446550"/>
          </a:xfrm>
          <a:prstGeom prst="rect">
            <a:avLst/>
          </a:prstGeom>
        </p:spPr>
        <p:txBody>
          <a:bodyPr wrap="square">
            <a:spAutoFit/>
          </a:bodyPr>
          <a:lstStyle>
            <a:lvl1pPr algn="ctr" defTabSz="2403546" rtl="0" eaLnBrk="1" latinLnBrk="0" hangingPunct="1">
              <a:spcBef>
                <a:spcPct val="0"/>
              </a:spcBef>
              <a:buNone/>
              <a:defRPr sz="23100" kern="1200">
                <a:solidFill>
                  <a:schemeClr val="tx1"/>
                </a:solidFill>
                <a:latin typeface="+mj-lt"/>
                <a:ea typeface="+mj-ea"/>
                <a:cs typeface="+mj-cs"/>
              </a:defRPr>
            </a:lvl1pPr>
          </a:lstStyle>
          <a:p>
            <a:r>
              <a:rPr lang="en-US" sz="8800" b="1" dirty="0">
                <a:solidFill>
                  <a:schemeClr val="bg1"/>
                </a:solidFill>
                <a:latin typeface="Arial" charset="0"/>
                <a:ea typeface="Arial" charset="0"/>
                <a:cs typeface="Arial" charset="0"/>
              </a:rPr>
              <a:t>Uncovering the Great Betting Conspiracy</a:t>
            </a:r>
          </a:p>
        </p:txBody>
      </p:sp>
      <p:sp>
        <p:nvSpPr>
          <p:cNvPr id="8" name="Text Placeholder 4"/>
          <p:cNvSpPr txBox="1">
            <a:spLocks/>
          </p:cNvSpPr>
          <p:nvPr/>
        </p:nvSpPr>
        <p:spPr>
          <a:xfrm>
            <a:off x="3118500" y="2106420"/>
            <a:ext cx="44772470" cy="1224068"/>
          </a:xfrm>
          <a:prstGeom prst="rect">
            <a:avLst/>
          </a:prstGeom>
        </p:spPr>
        <p:txBody>
          <a:bodyPr vert="horz" wrap="square" lIns="480709" tIns="240355" rIns="480709" bIns="240355" rtlCol="0" anchor="ctr">
            <a:spAutoFit/>
          </a:bodyPr>
          <a:lstStyle>
            <a:defPPr>
              <a:defRPr lang="en-US"/>
            </a:defPPr>
            <a:lvl1pPr marL="0" algn="r" defTabSz="2403546" rtl="0" eaLnBrk="1" latinLnBrk="0" hangingPunct="1">
              <a:defRPr sz="6300" kern="1200">
                <a:solidFill>
                  <a:schemeClr val="tx1">
                    <a:tint val="75000"/>
                  </a:schemeClr>
                </a:solidFill>
                <a:latin typeface="+mn-lt"/>
                <a:ea typeface="+mn-ea"/>
                <a:cs typeface="+mn-cs"/>
              </a:defRPr>
            </a:lvl1pPr>
            <a:lvl2pPr marL="2403546" algn="l" defTabSz="2403546" rtl="0" eaLnBrk="1" latinLnBrk="0" hangingPunct="1">
              <a:defRPr sz="9500" kern="1200">
                <a:solidFill>
                  <a:schemeClr val="tx1"/>
                </a:solidFill>
                <a:latin typeface="+mn-lt"/>
                <a:ea typeface="+mn-ea"/>
                <a:cs typeface="+mn-cs"/>
              </a:defRPr>
            </a:lvl2pPr>
            <a:lvl3pPr marL="4807092" algn="l" defTabSz="2403546" rtl="0" eaLnBrk="1" latinLnBrk="0" hangingPunct="1">
              <a:defRPr sz="9500" kern="1200">
                <a:solidFill>
                  <a:schemeClr val="tx1"/>
                </a:solidFill>
                <a:latin typeface="+mn-lt"/>
                <a:ea typeface="+mn-ea"/>
                <a:cs typeface="+mn-cs"/>
              </a:defRPr>
            </a:lvl3pPr>
            <a:lvl4pPr marL="7210638" algn="l" defTabSz="2403546" rtl="0" eaLnBrk="1" latinLnBrk="0" hangingPunct="1">
              <a:defRPr sz="9500" kern="1200">
                <a:solidFill>
                  <a:schemeClr val="tx1"/>
                </a:solidFill>
                <a:latin typeface="+mn-lt"/>
                <a:ea typeface="+mn-ea"/>
                <a:cs typeface="+mn-cs"/>
              </a:defRPr>
            </a:lvl4pPr>
            <a:lvl5pPr marL="9614184" algn="l" defTabSz="2403546" rtl="0" eaLnBrk="1" latinLnBrk="0" hangingPunct="1">
              <a:defRPr sz="9500" kern="1200">
                <a:solidFill>
                  <a:schemeClr val="tx1"/>
                </a:solidFill>
                <a:latin typeface="+mn-lt"/>
                <a:ea typeface="+mn-ea"/>
                <a:cs typeface="+mn-cs"/>
              </a:defRPr>
            </a:lvl5pPr>
            <a:lvl6pPr marL="12017731" algn="l" defTabSz="2403546" rtl="0" eaLnBrk="1" latinLnBrk="0" hangingPunct="1">
              <a:defRPr sz="9500" kern="1200">
                <a:solidFill>
                  <a:schemeClr val="tx1"/>
                </a:solidFill>
                <a:latin typeface="+mn-lt"/>
                <a:ea typeface="+mn-ea"/>
                <a:cs typeface="+mn-cs"/>
              </a:defRPr>
            </a:lvl6pPr>
            <a:lvl7pPr marL="14421277" algn="l" defTabSz="2403546" rtl="0" eaLnBrk="1" latinLnBrk="0" hangingPunct="1">
              <a:defRPr sz="9500" kern="1200">
                <a:solidFill>
                  <a:schemeClr val="tx1"/>
                </a:solidFill>
                <a:latin typeface="+mn-lt"/>
                <a:ea typeface="+mn-ea"/>
                <a:cs typeface="+mn-cs"/>
              </a:defRPr>
            </a:lvl7pPr>
            <a:lvl8pPr marL="16824823" algn="l" defTabSz="2403546" rtl="0" eaLnBrk="1" latinLnBrk="0" hangingPunct="1">
              <a:defRPr sz="9500" kern="1200">
                <a:solidFill>
                  <a:schemeClr val="tx1"/>
                </a:solidFill>
                <a:latin typeface="+mn-lt"/>
                <a:ea typeface="+mn-ea"/>
                <a:cs typeface="+mn-cs"/>
              </a:defRPr>
            </a:lvl8pPr>
            <a:lvl9pPr marL="19228369" algn="l" defTabSz="2403546" rtl="0" eaLnBrk="1" latinLnBrk="0" hangingPunct="1">
              <a:defRPr sz="9500" kern="1200">
                <a:solidFill>
                  <a:schemeClr val="tx1"/>
                </a:solidFill>
                <a:latin typeface="+mn-lt"/>
                <a:ea typeface="+mn-ea"/>
                <a:cs typeface="+mn-cs"/>
              </a:defRPr>
            </a:lvl9pPr>
          </a:lstStyle>
          <a:p>
            <a:pPr algn="ctr"/>
            <a:r>
              <a:rPr lang="en-US" sz="4800" dirty="0">
                <a:solidFill>
                  <a:srgbClr val="FFFFFF"/>
                </a:solidFill>
                <a:latin typeface="Arial" charset="0"/>
                <a:ea typeface="Arial" charset="0"/>
                <a:cs typeface="Arial" charset="0"/>
              </a:rPr>
              <a:t>Mete Morris, </a:t>
            </a:r>
            <a:r>
              <a:rPr lang="en-US" sz="4800" dirty="0" err="1">
                <a:solidFill>
                  <a:srgbClr val="FFFFFF"/>
                </a:solidFill>
                <a:latin typeface="Arial" charset="0"/>
                <a:ea typeface="Arial" charset="0"/>
                <a:cs typeface="Arial" charset="0"/>
              </a:rPr>
              <a:t>Jiwon</a:t>
            </a:r>
            <a:r>
              <a:rPr lang="en-US" sz="4800" dirty="0">
                <a:solidFill>
                  <a:srgbClr val="FFFFFF"/>
                </a:solidFill>
                <a:latin typeface="Arial" charset="0"/>
                <a:ea typeface="Arial" charset="0"/>
                <a:cs typeface="Arial" charset="0"/>
              </a:rPr>
              <a:t> Lee, Jonghae Lee</a:t>
            </a:r>
          </a:p>
        </p:txBody>
      </p:sp>
      <p:sp>
        <p:nvSpPr>
          <p:cNvPr id="9" name="TextBox 8"/>
          <p:cNvSpPr txBox="1"/>
          <p:nvPr/>
        </p:nvSpPr>
        <p:spPr>
          <a:xfrm>
            <a:off x="0" y="3276955"/>
            <a:ext cx="51206400" cy="692497"/>
          </a:xfrm>
          <a:prstGeom prst="rect">
            <a:avLst/>
          </a:prstGeom>
          <a:noFill/>
        </p:spPr>
        <p:txBody>
          <a:bodyPr wrap="square" rtlCol="0">
            <a:spAutoFit/>
          </a:bodyPr>
          <a:lstStyle/>
          <a:p>
            <a:pPr algn="ctr"/>
            <a:r>
              <a:rPr lang="en-US" sz="3900">
                <a:solidFill>
                  <a:srgbClr val="FFFFFF"/>
                </a:solidFill>
                <a:latin typeface="Arial" charset="0"/>
                <a:ea typeface="Arial" charset="0"/>
                <a:cs typeface="Arial" charset="0"/>
              </a:rPr>
              <a:t>Johns Hopkins University | </a:t>
            </a:r>
            <a:r>
              <a:rPr lang="en-US" sz="3900" dirty="0">
                <a:solidFill>
                  <a:srgbClr val="FFFFFF"/>
                </a:solidFill>
                <a:latin typeface="Arial" charset="0"/>
                <a:ea typeface="Arial" charset="0"/>
                <a:cs typeface="Arial" charset="0"/>
              </a:rPr>
              <a:t>Whiting School </a:t>
            </a:r>
            <a:r>
              <a:rPr lang="en-US" sz="3900">
                <a:solidFill>
                  <a:srgbClr val="FFFFFF"/>
                </a:solidFill>
                <a:latin typeface="Arial" charset="0"/>
                <a:ea typeface="Arial" charset="0"/>
                <a:cs typeface="Arial" charset="0"/>
              </a:rPr>
              <a:t>of Engineering | Baltimore</a:t>
            </a:r>
            <a:r>
              <a:rPr lang="en-US" sz="3900" dirty="0">
                <a:solidFill>
                  <a:srgbClr val="FFFFFF"/>
                </a:solidFill>
                <a:latin typeface="Arial" charset="0"/>
                <a:ea typeface="Arial" charset="0"/>
                <a:cs typeface="Arial" charset="0"/>
              </a:rPr>
              <a:t>, MD</a:t>
            </a:r>
            <a:endParaRPr lang="en-US" sz="3600" dirty="0">
              <a:solidFill>
                <a:srgbClr val="FFFFFF"/>
              </a:solidFill>
              <a:latin typeface="Arial" charset="0"/>
              <a:ea typeface="Arial" charset="0"/>
              <a:cs typeface="Arial" charset="0"/>
            </a:endParaRPr>
          </a:p>
        </p:txBody>
      </p:sp>
      <p:sp>
        <p:nvSpPr>
          <p:cNvPr id="15" name="Rectangle 14"/>
          <p:cNvSpPr/>
          <p:nvPr/>
        </p:nvSpPr>
        <p:spPr>
          <a:xfrm>
            <a:off x="669056" y="15739038"/>
            <a:ext cx="14185846" cy="8128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600" dirty="0"/>
          </a:p>
        </p:txBody>
      </p:sp>
      <p:sp>
        <p:nvSpPr>
          <p:cNvPr id="16" name="TextBox 15"/>
          <p:cNvSpPr txBox="1"/>
          <p:nvPr/>
        </p:nvSpPr>
        <p:spPr>
          <a:xfrm>
            <a:off x="640834" y="15680733"/>
            <a:ext cx="14214067" cy="861774"/>
          </a:xfrm>
          <a:prstGeom prst="rect">
            <a:avLst/>
          </a:prstGeom>
          <a:noFill/>
        </p:spPr>
        <p:txBody>
          <a:bodyPr wrap="square" rtlCol="0">
            <a:spAutoFit/>
          </a:bodyPr>
          <a:lstStyle/>
          <a:p>
            <a:pPr algn="ctr"/>
            <a:r>
              <a:rPr lang="en-US" sz="5000" dirty="0">
                <a:solidFill>
                  <a:schemeClr val="bg1"/>
                </a:solidFill>
                <a:latin typeface="Arial" charset="0"/>
                <a:ea typeface="Arial" charset="0"/>
                <a:cs typeface="Arial" charset="0"/>
              </a:rPr>
              <a:t>Data Pre-Processing</a:t>
            </a:r>
          </a:p>
        </p:txBody>
      </p:sp>
      <p:sp>
        <p:nvSpPr>
          <p:cNvPr id="19" name="Rectangle 18"/>
          <p:cNvSpPr/>
          <p:nvPr/>
        </p:nvSpPr>
        <p:spPr>
          <a:xfrm>
            <a:off x="660400" y="5131598"/>
            <a:ext cx="14185846" cy="8128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600" dirty="0"/>
          </a:p>
        </p:txBody>
      </p:sp>
      <p:sp>
        <p:nvSpPr>
          <p:cNvPr id="20" name="TextBox 19"/>
          <p:cNvSpPr txBox="1"/>
          <p:nvPr/>
        </p:nvSpPr>
        <p:spPr>
          <a:xfrm>
            <a:off x="669056" y="5088059"/>
            <a:ext cx="14108495" cy="861774"/>
          </a:xfrm>
          <a:prstGeom prst="rect">
            <a:avLst/>
          </a:prstGeom>
          <a:noFill/>
        </p:spPr>
        <p:txBody>
          <a:bodyPr wrap="square" rtlCol="0">
            <a:spAutoFit/>
          </a:bodyPr>
          <a:lstStyle/>
          <a:p>
            <a:pPr algn="ctr"/>
            <a:r>
              <a:rPr lang="en-US" sz="5000" dirty="0">
                <a:solidFill>
                  <a:schemeClr val="bg1"/>
                </a:solidFill>
                <a:latin typeface="Arial" charset="0"/>
                <a:ea typeface="Arial" charset="0"/>
                <a:cs typeface="Arial" charset="0"/>
              </a:rPr>
              <a:t>Introduction</a:t>
            </a:r>
          </a:p>
        </p:txBody>
      </p:sp>
      <p:sp>
        <p:nvSpPr>
          <p:cNvPr id="31" name="Rectangle 30"/>
          <p:cNvSpPr/>
          <p:nvPr/>
        </p:nvSpPr>
        <p:spPr>
          <a:xfrm>
            <a:off x="15914444" y="10736976"/>
            <a:ext cx="18909096" cy="8128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600" dirty="0"/>
          </a:p>
        </p:txBody>
      </p:sp>
      <p:graphicFrame>
        <p:nvGraphicFramePr>
          <p:cNvPr id="67" name="Chart 66"/>
          <p:cNvGraphicFramePr/>
          <p:nvPr>
            <p:extLst>
              <p:ext uri="{D42A27DB-BD31-4B8C-83A1-F6EECF244321}">
                <p14:modId xmlns:p14="http://schemas.microsoft.com/office/powerpoint/2010/main" val="4281406971"/>
              </p:ext>
            </p:extLst>
          </p:nvPr>
        </p:nvGraphicFramePr>
        <p:xfrm>
          <a:off x="16312709" y="11426392"/>
          <a:ext cx="5281266" cy="3982717"/>
        </p:xfrm>
        <a:graphic>
          <a:graphicData uri="http://schemas.openxmlformats.org/drawingml/2006/chart">
            <c:chart xmlns:c="http://schemas.openxmlformats.org/drawingml/2006/chart" xmlns:r="http://schemas.openxmlformats.org/officeDocument/2006/relationships" r:id="rId3"/>
          </a:graphicData>
        </a:graphic>
      </p:graphicFrame>
      <p:sp>
        <p:nvSpPr>
          <p:cNvPr id="311" name="Rectangle 310"/>
          <p:cNvSpPr/>
          <p:nvPr/>
        </p:nvSpPr>
        <p:spPr>
          <a:xfrm>
            <a:off x="35980028" y="27346074"/>
            <a:ext cx="14509189" cy="8128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a:latin typeface="Arial" panose="020B0604020202020204" pitchFamily="34" charset="0"/>
                <a:cs typeface="Arial" panose="020B0604020202020204" pitchFamily="34" charset="0"/>
              </a:rPr>
              <a:t>Conclusion</a:t>
            </a:r>
          </a:p>
        </p:txBody>
      </p:sp>
      <p:sp>
        <p:nvSpPr>
          <p:cNvPr id="313" name="Text Placeholder 20"/>
          <p:cNvSpPr>
            <a:spLocks noGrp="1"/>
          </p:cNvSpPr>
          <p:nvPr/>
        </p:nvSpPr>
        <p:spPr>
          <a:xfrm>
            <a:off x="35891206" y="28238359"/>
            <a:ext cx="14646304" cy="4275150"/>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tx1"/>
                </a:solidFill>
                <a:latin typeface="Trebuchet MS" pitchFamily="34" charset="0"/>
                <a:ea typeface="+mn-ea"/>
                <a:cs typeface="+mn-cs"/>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marL="571500" indent="-571500" algn="just">
              <a:spcBef>
                <a:spcPts val="80"/>
              </a:spcBef>
              <a:buFont typeface="Arial" panose="020B0604020202020204" pitchFamily="34" charset="0"/>
              <a:buChar char="•"/>
            </a:pPr>
            <a:r>
              <a:rPr lang="en-US" sz="3700" dirty="0">
                <a:latin typeface="Arial" charset="0"/>
                <a:ea typeface="Arial" charset="0"/>
                <a:cs typeface="Arial" charset="0"/>
              </a:rPr>
              <a:t>Over-rounding ensures betting companies a mathematical advantage over its bettors</a:t>
            </a:r>
          </a:p>
          <a:p>
            <a:pPr marL="571500" indent="-571500" algn="just">
              <a:spcBef>
                <a:spcPts val="80"/>
              </a:spcBef>
              <a:buFont typeface="Arial" panose="020B0604020202020204" pitchFamily="34" charset="0"/>
              <a:buChar char="•"/>
            </a:pPr>
            <a:r>
              <a:rPr lang="en-US" sz="3700" dirty="0">
                <a:latin typeface="Arial" charset="0"/>
                <a:ea typeface="Arial" charset="0"/>
                <a:cs typeface="Arial" charset="0"/>
              </a:rPr>
              <a:t>Betting odds are highly correlated among companies</a:t>
            </a:r>
          </a:p>
          <a:p>
            <a:pPr marL="571500" indent="-571500" algn="just">
              <a:spcBef>
                <a:spcPts val="80"/>
              </a:spcBef>
              <a:buFont typeface="Arial" panose="020B0604020202020204" pitchFamily="34" charset="0"/>
              <a:buChar char="•"/>
            </a:pPr>
            <a:r>
              <a:rPr lang="en-US" sz="3700" dirty="0">
                <a:latin typeface="Arial" charset="0"/>
                <a:ea typeface="Arial" charset="0"/>
                <a:cs typeface="Arial" charset="0"/>
              </a:rPr>
              <a:t>Soccer games are difficult to predict using only betting odds (accuracy never exceeded 56%)</a:t>
            </a:r>
          </a:p>
          <a:p>
            <a:pPr marL="571500" indent="-571500" algn="just">
              <a:spcBef>
                <a:spcPts val="80"/>
              </a:spcBef>
              <a:buFont typeface="Arial" panose="020B0604020202020204" pitchFamily="34" charset="0"/>
              <a:buChar char="•"/>
            </a:pPr>
            <a:r>
              <a:rPr lang="en-US" sz="3700" dirty="0">
                <a:latin typeface="Arial" charset="0"/>
                <a:ea typeface="Arial" charset="0"/>
                <a:cs typeface="Arial" charset="0"/>
              </a:rPr>
              <a:t>For  future exploration of data, factors other than betting odds may improve prediction of matches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5" y="-61088"/>
            <a:ext cx="6323175" cy="4469011"/>
          </a:xfrm>
          <a:prstGeom prst="rect">
            <a:avLst/>
          </a:prstGeom>
        </p:spPr>
      </p:pic>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0000" y="-106653"/>
            <a:ext cx="6323175" cy="4469011"/>
          </a:xfrm>
          <a:prstGeom prst="rect">
            <a:avLst/>
          </a:prstGeom>
        </p:spPr>
      </p:pic>
      <p:pic>
        <p:nvPicPr>
          <p:cNvPr id="1026" name="Picture 2" descr="Image result for soccer betting">
            <a:extLst>
              <a:ext uri="{FF2B5EF4-FFF2-40B4-BE49-F238E27FC236}">
                <a16:creationId xmlns:a16="http://schemas.microsoft.com/office/drawing/2014/main" id="{E80CC262-58F5-4199-8006-ED59EBD4ED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6059" y="6361475"/>
            <a:ext cx="7161644" cy="380040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7DBEE19-24AE-4E66-9112-ECB4E1BDE8E8}"/>
              </a:ext>
            </a:extLst>
          </p:cNvPr>
          <p:cNvSpPr txBox="1"/>
          <p:nvPr/>
        </p:nvSpPr>
        <p:spPr>
          <a:xfrm>
            <a:off x="669056" y="10246649"/>
            <a:ext cx="14093787" cy="1800493"/>
          </a:xfrm>
          <a:prstGeom prst="rect">
            <a:avLst/>
          </a:prstGeom>
          <a:noFill/>
        </p:spPr>
        <p:txBody>
          <a:bodyPr wrap="square" rtlCol="0">
            <a:spAutoFit/>
          </a:bodyPr>
          <a:lstStyle/>
          <a:p>
            <a:pPr algn="just"/>
            <a:r>
              <a:rPr lang="en-US" sz="3700" dirty="0">
                <a:latin typeface="Arial" charset="0"/>
                <a:ea typeface="Arial" charset="0"/>
                <a:cs typeface="Arial" charset="0"/>
              </a:rPr>
              <a:t>results. Furthermore, we then implement classification methods to create our own predictions about soccer match outcomes and </a:t>
            </a:r>
            <a:r>
              <a:rPr lang="en-US" sz="3700" dirty="0">
                <a:solidFill>
                  <a:schemeClr val="bg1"/>
                </a:solidFill>
                <a:latin typeface="Arial" charset="0"/>
                <a:ea typeface="Arial" charset="0"/>
                <a:cs typeface="Arial" charset="0"/>
              </a:rPr>
              <a:t>hello</a:t>
            </a:r>
          </a:p>
        </p:txBody>
      </p:sp>
      <p:sp>
        <p:nvSpPr>
          <p:cNvPr id="38" name="TextBox 37">
            <a:extLst>
              <a:ext uri="{FF2B5EF4-FFF2-40B4-BE49-F238E27FC236}">
                <a16:creationId xmlns:a16="http://schemas.microsoft.com/office/drawing/2014/main" id="{14974CDD-7AE7-4F7A-A669-60DE0F0AD897}"/>
              </a:ext>
            </a:extLst>
          </p:cNvPr>
          <p:cNvSpPr txBox="1"/>
          <p:nvPr/>
        </p:nvSpPr>
        <p:spPr>
          <a:xfrm>
            <a:off x="8158592" y="11368604"/>
            <a:ext cx="6618959" cy="4078039"/>
          </a:xfrm>
          <a:prstGeom prst="rect">
            <a:avLst/>
          </a:prstGeom>
          <a:noFill/>
        </p:spPr>
        <p:txBody>
          <a:bodyPr wrap="square" rtlCol="0">
            <a:spAutoFit/>
          </a:bodyPr>
          <a:lstStyle/>
          <a:p>
            <a:pPr algn="just"/>
            <a:r>
              <a:rPr lang="en-US" sz="3700" dirty="0">
                <a:latin typeface="Arial" charset="0"/>
                <a:ea typeface="Arial" charset="0"/>
                <a:cs typeface="Arial" charset="0"/>
              </a:rPr>
              <a:t>compared them against the betting companies. In total, we looked at 6 companies and their betting odds for wins, losses, and draws for home and away teams for 22432 matches.</a:t>
            </a:r>
          </a:p>
        </p:txBody>
      </p:sp>
      <p:graphicFrame>
        <p:nvGraphicFramePr>
          <p:cNvPr id="11" name="Diagram 10">
            <a:extLst>
              <a:ext uri="{FF2B5EF4-FFF2-40B4-BE49-F238E27FC236}">
                <a16:creationId xmlns:a16="http://schemas.microsoft.com/office/drawing/2014/main" id="{FBD072BC-6DC6-46EF-978F-C123F0D8830F}"/>
              </a:ext>
            </a:extLst>
          </p:cNvPr>
          <p:cNvGraphicFramePr/>
          <p:nvPr>
            <p:extLst>
              <p:ext uri="{D42A27DB-BD31-4B8C-83A1-F6EECF244321}">
                <p14:modId xmlns:p14="http://schemas.microsoft.com/office/powerpoint/2010/main" val="3189781704"/>
              </p:ext>
            </p:extLst>
          </p:nvPr>
        </p:nvGraphicFramePr>
        <p:xfrm>
          <a:off x="1005942" y="16826099"/>
          <a:ext cx="13796108" cy="66431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8" name="Picture 27">
            <a:extLst>
              <a:ext uri="{FF2B5EF4-FFF2-40B4-BE49-F238E27FC236}">
                <a16:creationId xmlns:a16="http://schemas.microsoft.com/office/drawing/2014/main" id="{40447E79-0798-494C-A446-7D7E88634D70}"/>
              </a:ext>
            </a:extLst>
          </p:cNvPr>
          <p:cNvPicPr>
            <a:picLocks noChangeAspect="1"/>
          </p:cNvPicPr>
          <p:nvPr/>
        </p:nvPicPr>
        <p:blipFill rotWithShape="1">
          <a:blip r:embed="rId11"/>
          <a:srcRect t="11057" r="8876"/>
          <a:stretch/>
        </p:blipFill>
        <p:spPr>
          <a:xfrm>
            <a:off x="1017716" y="23914677"/>
            <a:ext cx="13836973" cy="6186792"/>
          </a:xfrm>
          <a:prstGeom prst="rect">
            <a:avLst/>
          </a:prstGeom>
        </p:spPr>
      </p:pic>
      <p:pic>
        <p:nvPicPr>
          <p:cNvPr id="33" name="Picture 32">
            <a:extLst>
              <a:ext uri="{FF2B5EF4-FFF2-40B4-BE49-F238E27FC236}">
                <a16:creationId xmlns:a16="http://schemas.microsoft.com/office/drawing/2014/main" id="{BD56C319-FEC6-48B4-ABD9-86A71A2AFC2B}"/>
              </a:ext>
            </a:extLst>
          </p:cNvPr>
          <p:cNvPicPr>
            <a:picLocks noChangeAspect="1"/>
          </p:cNvPicPr>
          <p:nvPr/>
        </p:nvPicPr>
        <p:blipFill rotWithShape="1">
          <a:blip r:embed="rId12"/>
          <a:srcRect l="9963" t="-1747" r="15162" b="578"/>
          <a:stretch/>
        </p:blipFill>
        <p:spPr>
          <a:xfrm>
            <a:off x="10250908" y="30044011"/>
            <a:ext cx="4708701" cy="2376739"/>
          </a:xfrm>
          <a:prstGeom prst="rect">
            <a:avLst/>
          </a:prstGeom>
          <a:ln>
            <a:noFill/>
          </a:ln>
          <a:effectLst>
            <a:softEdge rad="112500"/>
          </a:effectLst>
        </p:spPr>
      </p:pic>
      <p:sp>
        <p:nvSpPr>
          <p:cNvPr id="55" name="TextBox 54">
            <a:extLst>
              <a:ext uri="{FF2B5EF4-FFF2-40B4-BE49-F238E27FC236}">
                <a16:creationId xmlns:a16="http://schemas.microsoft.com/office/drawing/2014/main" id="{BEA79EF4-ABC7-4DF4-BF04-3E9DB2BA7C40}"/>
              </a:ext>
            </a:extLst>
          </p:cNvPr>
          <p:cNvSpPr txBox="1"/>
          <p:nvPr/>
        </p:nvSpPr>
        <p:spPr>
          <a:xfrm>
            <a:off x="524512" y="30332135"/>
            <a:ext cx="9533892" cy="1800493"/>
          </a:xfrm>
          <a:prstGeom prst="rect">
            <a:avLst/>
          </a:prstGeom>
          <a:noFill/>
        </p:spPr>
        <p:txBody>
          <a:bodyPr wrap="square" rtlCol="0">
            <a:spAutoFit/>
          </a:bodyPr>
          <a:lstStyle/>
          <a:p>
            <a:pPr algn="just"/>
            <a:r>
              <a:rPr lang="en-US" sz="3700" dirty="0">
                <a:latin typeface="Arial" charset="0"/>
                <a:ea typeface="Arial" charset="0"/>
                <a:cs typeface="Arial" charset="0"/>
              </a:rPr>
              <a:t>From decimal odds, we calculated the percentage chance that the betting companies associated using formula (right).</a:t>
            </a:r>
          </a:p>
        </p:txBody>
      </p:sp>
      <p:pic>
        <p:nvPicPr>
          <p:cNvPr id="39" name="Picture 38">
            <a:extLst>
              <a:ext uri="{FF2B5EF4-FFF2-40B4-BE49-F238E27FC236}">
                <a16:creationId xmlns:a16="http://schemas.microsoft.com/office/drawing/2014/main" id="{5D3095DF-2D12-4F73-A758-100FAC41C5CA}"/>
              </a:ext>
            </a:extLst>
          </p:cNvPr>
          <p:cNvPicPr>
            <a:picLocks noChangeAspect="1"/>
          </p:cNvPicPr>
          <p:nvPr/>
        </p:nvPicPr>
        <p:blipFill>
          <a:blip r:embed="rId13"/>
          <a:stretch>
            <a:fillRect/>
          </a:stretch>
        </p:blipFill>
        <p:spPr>
          <a:xfrm>
            <a:off x="35266219" y="6187988"/>
            <a:ext cx="8868944" cy="5359196"/>
          </a:xfrm>
          <a:prstGeom prst="rect">
            <a:avLst/>
          </a:prstGeom>
        </p:spPr>
      </p:pic>
      <p:pic>
        <p:nvPicPr>
          <p:cNvPr id="41" name="Picture 40">
            <a:extLst>
              <a:ext uri="{FF2B5EF4-FFF2-40B4-BE49-F238E27FC236}">
                <a16:creationId xmlns:a16="http://schemas.microsoft.com/office/drawing/2014/main" id="{472B8C0B-3335-469B-97C7-E2DA249FFDB2}"/>
              </a:ext>
            </a:extLst>
          </p:cNvPr>
          <p:cNvPicPr>
            <a:picLocks noChangeAspect="1"/>
          </p:cNvPicPr>
          <p:nvPr/>
        </p:nvPicPr>
        <p:blipFill rotWithShape="1">
          <a:blip r:embed="rId14"/>
          <a:srcRect t="4019" r="13079"/>
          <a:stretch/>
        </p:blipFill>
        <p:spPr>
          <a:xfrm>
            <a:off x="22521648" y="11861899"/>
            <a:ext cx="5088734" cy="4941157"/>
          </a:xfrm>
          <a:prstGeom prst="rect">
            <a:avLst/>
          </a:prstGeom>
        </p:spPr>
      </p:pic>
      <p:pic>
        <p:nvPicPr>
          <p:cNvPr id="43" name="Picture 42">
            <a:extLst>
              <a:ext uri="{FF2B5EF4-FFF2-40B4-BE49-F238E27FC236}">
                <a16:creationId xmlns:a16="http://schemas.microsoft.com/office/drawing/2014/main" id="{680817E3-91B9-4509-82A2-66E5C980C06E}"/>
              </a:ext>
            </a:extLst>
          </p:cNvPr>
          <p:cNvPicPr>
            <a:picLocks noChangeAspect="1"/>
          </p:cNvPicPr>
          <p:nvPr/>
        </p:nvPicPr>
        <p:blipFill rotWithShape="1">
          <a:blip r:embed="rId15"/>
          <a:srcRect t="7815"/>
          <a:stretch/>
        </p:blipFill>
        <p:spPr>
          <a:xfrm>
            <a:off x="28470179" y="12091313"/>
            <a:ext cx="5794807" cy="4744019"/>
          </a:xfrm>
          <a:prstGeom prst="rect">
            <a:avLst/>
          </a:prstGeom>
        </p:spPr>
      </p:pic>
      <p:pic>
        <p:nvPicPr>
          <p:cNvPr id="45" name="Picture 44">
            <a:extLst>
              <a:ext uri="{FF2B5EF4-FFF2-40B4-BE49-F238E27FC236}">
                <a16:creationId xmlns:a16="http://schemas.microsoft.com/office/drawing/2014/main" id="{D72FF192-D9F0-4C7E-B3EB-738CEC280320}"/>
              </a:ext>
            </a:extLst>
          </p:cNvPr>
          <p:cNvPicPr>
            <a:picLocks noChangeAspect="1"/>
          </p:cNvPicPr>
          <p:nvPr/>
        </p:nvPicPr>
        <p:blipFill rotWithShape="1">
          <a:blip r:embed="rId16"/>
          <a:srcRect t="3985" r="12387"/>
          <a:stretch/>
        </p:blipFill>
        <p:spPr>
          <a:xfrm>
            <a:off x="16426645" y="11909690"/>
            <a:ext cx="5244528" cy="4941157"/>
          </a:xfrm>
          <a:prstGeom prst="rect">
            <a:avLst/>
          </a:prstGeom>
        </p:spPr>
      </p:pic>
      <p:sp>
        <p:nvSpPr>
          <p:cNvPr id="66" name="Rectangle 65">
            <a:extLst>
              <a:ext uri="{FF2B5EF4-FFF2-40B4-BE49-F238E27FC236}">
                <a16:creationId xmlns:a16="http://schemas.microsoft.com/office/drawing/2014/main" id="{812BCE2A-98A6-4BF9-95C0-4AA42F3C8A22}"/>
              </a:ext>
            </a:extLst>
          </p:cNvPr>
          <p:cNvSpPr/>
          <p:nvPr/>
        </p:nvSpPr>
        <p:spPr>
          <a:xfrm>
            <a:off x="35841464" y="5167878"/>
            <a:ext cx="14509189" cy="8128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a:latin typeface="Arial" panose="020B0604020202020204" pitchFamily="34" charset="0"/>
                <a:cs typeface="Arial" panose="020B0604020202020204" pitchFamily="34" charset="0"/>
              </a:rPr>
              <a:t>Principle Component Analysis</a:t>
            </a:r>
          </a:p>
        </p:txBody>
      </p:sp>
      <p:sp>
        <p:nvSpPr>
          <p:cNvPr id="32" name="TextBox 31"/>
          <p:cNvSpPr txBox="1"/>
          <p:nvPr/>
        </p:nvSpPr>
        <p:spPr>
          <a:xfrm>
            <a:off x="15926497" y="10668180"/>
            <a:ext cx="18800790" cy="861774"/>
          </a:xfrm>
          <a:prstGeom prst="rect">
            <a:avLst/>
          </a:prstGeom>
          <a:noFill/>
        </p:spPr>
        <p:txBody>
          <a:bodyPr wrap="square" rtlCol="0">
            <a:spAutoFit/>
          </a:bodyPr>
          <a:lstStyle/>
          <a:p>
            <a:pPr algn="ctr"/>
            <a:r>
              <a:rPr lang="en-US" sz="5000" dirty="0">
                <a:solidFill>
                  <a:schemeClr val="bg1"/>
                </a:solidFill>
                <a:latin typeface="Arial" charset="0"/>
                <a:ea typeface="Arial" charset="0"/>
                <a:cs typeface="Arial" charset="0"/>
              </a:rPr>
              <a:t>Correlation of Company Betting Odds</a:t>
            </a:r>
          </a:p>
        </p:txBody>
      </p:sp>
      <p:sp>
        <p:nvSpPr>
          <p:cNvPr id="72" name="TextBox 71">
            <a:extLst>
              <a:ext uri="{FF2B5EF4-FFF2-40B4-BE49-F238E27FC236}">
                <a16:creationId xmlns:a16="http://schemas.microsoft.com/office/drawing/2014/main" id="{97EBFF1B-572D-4DE9-B931-C18887550075}"/>
              </a:ext>
            </a:extLst>
          </p:cNvPr>
          <p:cNvSpPr txBox="1"/>
          <p:nvPr/>
        </p:nvSpPr>
        <p:spPr>
          <a:xfrm>
            <a:off x="15818193" y="16862009"/>
            <a:ext cx="18750940" cy="1800493"/>
          </a:xfrm>
          <a:prstGeom prst="rect">
            <a:avLst/>
          </a:prstGeom>
          <a:noFill/>
        </p:spPr>
        <p:txBody>
          <a:bodyPr wrap="square" rtlCol="0">
            <a:spAutoFit/>
          </a:bodyPr>
          <a:lstStyle/>
          <a:p>
            <a:pPr algn="just"/>
            <a:r>
              <a:rPr lang="en-US" sz="3700" dirty="0">
                <a:latin typeface="Arial" charset="0"/>
                <a:ea typeface="Arial" charset="0"/>
                <a:cs typeface="Arial" charset="0"/>
              </a:rPr>
              <a:t>Based on the correlation matrices of betting odds of home wins, away wins, and draws from all the companies, we saw that there is very little variation in betting odds.                 </a:t>
            </a:r>
            <a:r>
              <a:rPr lang="en-US" sz="3700" dirty="0">
                <a:solidFill>
                  <a:schemeClr val="bg1"/>
                </a:solidFill>
                <a:latin typeface="Arial" charset="0"/>
                <a:ea typeface="Arial" charset="0"/>
                <a:cs typeface="Arial" charset="0"/>
              </a:rPr>
              <a:t>super</a:t>
            </a:r>
          </a:p>
        </p:txBody>
      </p:sp>
      <p:sp>
        <p:nvSpPr>
          <p:cNvPr id="73" name="Rectangle 72">
            <a:extLst>
              <a:ext uri="{FF2B5EF4-FFF2-40B4-BE49-F238E27FC236}">
                <a16:creationId xmlns:a16="http://schemas.microsoft.com/office/drawing/2014/main" id="{C6289117-1B9D-4FB3-B0D0-4EBDD1DA236B}"/>
              </a:ext>
            </a:extLst>
          </p:cNvPr>
          <p:cNvSpPr/>
          <p:nvPr/>
        </p:nvSpPr>
        <p:spPr>
          <a:xfrm>
            <a:off x="15716100" y="18387430"/>
            <a:ext cx="19107440" cy="8128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600" dirty="0"/>
          </a:p>
        </p:txBody>
      </p:sp>
      <p:sp>
        <p:nvSpPr>
          <p:cNvPr id="74" name="TextBox 73">
            <a:extLst>
              <a:ext uri="{FF2B5EF4-FFF2-40B4-BE49-F238E27FC236}">
                <a16:creationId xmlns:a16="http://schemas.microsoft.com/office/drawing/2014/main" id="{3431303E-5A0F-4071-925C-F38B9F4CBAA4}"/>
              </a:ext>
            </a:extLst>
          </p:cNvPr>
          <p:cNvSpPr txBox="1"/>
          <p:nvPr/>
        </p:nvSpPr>
        <p:spPr>
          <a:xfrm>
            <a:off x="15728153" y="18318634"/>
            <a:ext cx="19007156" cy="861774"/>
          </a:xfrm>
          <a:prstGeom prst="rect">
            <a:avLst/>
          </a:prstGeom>
          <a:noFill/>
        </p:spPr>
        <p:txBody>
          <a:bodyPr wrap="square" rtlCol="0">
            <a:spAutoFit/>
          </a:bodyPr>
          <a:lstStyle/>
          <a:p>
            <a:pPr algn="ctr"/>
            <a:r>
              <a:rPr lang="en-US" sz="5000" dirty="0">
                <a:solidFill>
                  <a:schemeClr val="bg1"/>
                </a:solidFill>
                <a:latin typeface="Arial" charset="0"/>
                <a:ea typeface="Arial" charset="0"/>
                <a:cs typeface="Arial" charset="0"/>
              </a:rPr>
              <a:t>Classification Accuracy before PCA</a:t>
            </a:r>
          </a:p>
        </p:txBody>
      </p:sp>
      <p:pic>
        <p:nvPicPr>
          <p:cNvPr id="46" name="Picture 45">
            <a:extLst>
              <a:ext uri="{FF2B5EF4-FFF2-40B4-BE49-F238E27FC236}">
                <a16:creationId xmlns:a16="http://schemas.microsoft.com/office/drawing/2014/main" id="{3D17095F-3E57-4AEA-9076-137B719B19A4}"/>
              </a:ext>
            </a:extLst>
          </p:cNvPr>
          <p:cNvPicPr>
            <a:picLocks noChangeAspect="1"/>
          </p:cNvPicPr>
          <p:nvPr/>
        </p:nvPicPr>
        <p:blipFill>
          <a:blip r:embed="rId17"/>
          <a:stretch>
            <a:fillRect/>
          </a:stretch>
        </p:blipFill>
        <p:spPr>
          <a:xfrm>
            <a:off x="22137761" y="6184937"/>
            <a:ext cx="6133820" cy="3741950"/>
          </a:xfrm>
          <a:prstGeom prst="rect">
            <a:avLst/>
          </a:prstGeom>
        </p:spPr>
      </p:pic>
      <p:pic>
        <p:nvPicPr>
          <p:cNvPr id="47" name="Picture 46">
            <a:extLst>
              <a:ext uri="{FF2B5EF4-FFF2-40B4-BE49-F238E27FC236}">
                <a16:creationId xmlns:a16="http://schemas.microsoft.com/office/drawing/2014/main" id="{14BF9D7A-055E-4E57-9450-6A9C3DF82287}"/>
              </a:ext>
            </a:extLst>
          </p:cNvPr>
          <p:cNvPicPr>
            <a:picLocks noChangeAspect="1"/>
          </p:cNvPicPr>
          <p:nvPr/>
        </p:nvPicPr>
        <p:blipFill>
          <a:blip r:embed="rId18"/>
          <a:stretch>
            <a:fillRect/>
          </a:stretch>
        </p:blipFill>
        <p:spPr>
          <a:xfrm>
            <a:off x="16032409" y="6229309"/>
            <a:ext cx="6133819" cy="3653206"/>
          </a:xfrm>
          <a:prstGeom prst="rect">
            <a:avLst/>
          </a:prstGeom>
        </p:spPr>
      </p:pic>
      <p:pic>
        <p:nvPicPr>
          <p:cNvPr id="48" name="Picture 47">
            <a:extLst>
              <a:ext uri="{FF2B5EF4-FFF2-40B4-BE49-F238E27FC236}">
                <a16:creationId xmlns:a16="http://schemas.microsoft.com/office/drawing/2014/main" id="{B0974BB3-F063-4EB7-A47B-060557B5B1D4}"/>
              </a:ext>
            </a:extLst>
          </p:cNvPr>
          <p:cNvPicPr>
            <a:picLocks noChangeAspect="1"/>
          </p:cNvPicPr>
          <p:nvPr/>
        </p:nvPicPr>
        <p:blipFill>
          <a:blip r:embed="rId19"/>
          <a:stretch>
            <a:fillRect/>
          </a:stretch>
        </p:blipFill>
        <p:spPr>
          <a:xfrm>
            <a:off x="28453676" y="6293950"/>
            <a:ext cx="6133820" cy="3523923"/>
          </a:xfrm>
          <a:prstGeom prst="rect">
            <a:avLst/>
          </a:prstGeom>
        </p:spPr>
      </p:pic>
      <p:sp>
        <p:nvSpPr>
          <p:cNvPr id="78" name="Rectangle 77">
            <a:extLst>
              <a:ext uri="{FF2B5EF4-FFF2-40B4-BE49-F238E27FC236}">
                <a16:creationId xmlns:a16="http://schemas.microsoft.com/office/drawing/2014/main" id="{88A582F8-B001-4266-8FD2-8973FD5E56F6}"/>
              </a:ext>
            </a:extLst>
          </p:cNvPr>
          <p:cNvSpPr/>
          <p:nvPr/>
        </p:nvSpPr>
        <p:spPr>
          <a:xfrm>
            <a:off x="15854959" y="5159336"/>
            <a:ext cx="18909096" cy="8128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600" dirty="0"/>
          </a:p>
        </p:txBody>
      </p:sp>
      <p:sp>
        <p:nvSpPr>
          <p:cNvPr id="79" name="TextBox 78">
            <a:extLst>
              <a:ext uri="{FF2B5EF4-FFF2-40B4-BE49-F238E27FC236}">
                <a16:creationId xmlns:a16="http://schemas.microsoft.com/office/drawing/2014/main" id="{530D121D-1DFD-4C97-B4C9-67EFAB2282A7}"/>
              </a:ext>
            </a:extLst>
          </p:cNvPr>
          <p:cNvSpPr txBox="1"/>
          <p:nvPr/>
        </p:nvSpPr>
        <p:spPr>
          <a:xfrm>
            <a:off x="15867012" y="5090540"/>
            <a:ext cx="18800790" cy="861774"/>
          </a:xfrm>
          <a:prstGeom prst="rect">
            <a:avLst/>
          </a:prstGeom>
          <a:noFill/>
        </p:spPr>
        <p:txBody>
          <a:bodyPr wrap="square" rtlCol="0">
            <a:spAutoFit/>
          </a:bodyPr>
          <a:lstStyle/>
          <a:p>
            <a:pPr algn="ctr"/>
            <a:r>
              <a:rPr lang="en-US" sz="5000" dirty="0">
                <a:solidFill>
                  <a:schemeClr val="bg1"/>
                </a:solidFill>
                <a:latin typeface="Arial" charset="0"/>
                <a:ea typeface="Arial" charset="0"/>
                <a:cs typeface="Arial" charset="0"/>
              </a:rPr>
              <a:t>Characteristics of Betting Data</a:t>
            </a:r>
          </a:p>
        </p:txBody>
      </p:sp>
      <p:sp>
        <p:nvSpPr>
          <p:cNvPr id="85" name="Rectangle: Rounded Corners 84">
            <a:extLst>
              <a:ext uri="{FF2B5EF4-FFF2-40B4-BE49-F238E27FC236}">
                <a16:creationId xmlns:a16="http://schemas.microsoft.com/office/drawing/2014/main" id="{0029D745-49CD-4E9D-A227-FFC95614DFEB}"/>
              </a:ext>
            </a:extLst>
          </p:cNvPr>
          <p:cNvSpPr/>
          <p:nvPr/>
        </p:nvSpPr>
        <p:spPr>
          <a:xfrm>
            <a:off x="16312709" y="9839251"/>
            <a:ext cx="17132770" cy="41320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700" dirty="0">
                <a:solidFill>
                  <a:schemeClr val="tx1"/>
                </a:solidFill>
              </a:rPr>
              <a:t>Blue = Home Win	Yellow = Away Win	   Red = Draw</a:t>
            </a:r>
          </a:p>
        </p:txBody>
      </p:sp>
      <p:sp>
        <p:nvSpPr>
          <p:cNvPr id="86" name="Rectangle 85">
            <a:extLst>
              <a:ext uri="{FF2B5EF4-FFF2-40B4-BE49-F238E27FC236}">
                <a16:creationId xmlns:a16="http://schemas.microsoft.com/office/drawing/2014/main" id="{66108D00-F4F1-4699-B008-3491164BE7F4}"/>
              </a:ext>
            </a:extLst>
          </p:cNvPr>
          <p:cNvSpPr/>
          <p:nvPr/>
        </p:nvSpPr>
        <p:spPr>
          <a:xfrm>
            <a:off x="35980294" y="17926480"/>
            <a:ext cx="14509189" cy="8128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a:latin typeface="Arial" panose="020B0604020202020204" pitchFamily="34" charset="0"/>
                <a:cs typeface="Arial" panose="020B0604020202020204" pitchFamily="34" charset="0"/>
              </a:rPr>
              <a:t>Classification Accuracy After PCA</a:t>
            </a:r>
          </a:p>
        </p:txBody>
      </p:sp>
      <p:graphicFrame>
        <p:nvGraphicFramePr>
          <p:cNvPr id="98" name="Table 97">
            <a:extLst>
              <a:ext uri="{FF2B5EF4-FFF2-40B4-BE49-F238E27FC236}">
                <a16:creationId xmlns:a16="http://schemas.microsoft.com/office/drawing/2014/main" id="{0191F0AA-EC70-4660-8D13-668EF2942B8F}"/>
              </a:ext>
            </a:extLst>
          </p:cNvPr>
          <p:cNvGraphicFramePr>
            <a:graphicFrameLocks noGrp="1"/>
          </p:cNvGraphicFramePr>
          <p:nvPr>
            <p:extLst>
              <p:ext uri="{D42A27DB-BD31-4B8C-83A1-F6EECF244321}">
                <p14:modId xmlns:p14="http://schemas.microsoft.com/office/powerpoint/2010/main" val="1965733240"/>
              </p:ext>
            </p:extLst>
          </p:nvPr>
        </p:nvGraphicFramePr>
        <p:xfrm>
          <a:off x="16035426" y="24924302"/>
          <a:ext cx="18338490" cy="5242560"/>
        </p:xfrm>
        <a:graphic>
          <a:graphicData uri="http://schemas.openxmlformats.org/drawingml/2006/table">
            <a:tbl>
              <a:tblPr firstRow="1" bandRow="1">
                <a:tableStyleId>{BC89EF96-8CEA-46FF-86C4-4CE0E7609802}</a:tableStyleId>
              </a:tblPr>
              <a:tblGrid>
                <a:gridCol w="6067229">
                  <a:extLst>
                    <a:ext uri="{9D8B030D-6E8A-4147-A177-3AD203B41FA5}">
                      <a16:colId xmlns:a16="http://schemas.microsoft.com/office/drawing/2014/main" val="2149994371"/>
                    </a:ext>
                  </a:extLst>
                </a:gridCol>
                <a:gridCol w="4090737">
                  <a:extLst>
                    <a:ext uri="{9D8B030D-6E8A-4147-A177-3AD203B41FA5}">
                      <a16:colId xmlns:a16="http://schemas.microsoft.com/office/drawing/2014/main" val="3623723709"/>
                    </a:ext>
                  </a:extLst>
                </a:gridCol>
                <a:gridCol w="4186990">
                  <a:extLst>
                    <a:ext uri="{9D8B030D-6E8A-4147-A177-3AD203B41FA5}">
                      <a16:colId xmlns:a16="http://schemas.microsoft.com/office/drawing/2014/main" val="2211702695"/>
                    </a:ext>
                  </a:extLst>
                </a:gridCol>
                <a:gridCol w="3993534">
                  <a:extLst>
                    <a:ext uri="{9D8B030D-6E8A-4147-A177-3AD203B41FA5}">
                      <a16:colId xmlns:a16="http://schemas.microsoft.com/office/drawing/2014/main" val="3165608568"/>
                    </a:ext>
                  </a:extLst>
                </a:gridCol>
              </a:tblGrid>
              <a:tr h="522557">
                <a:tc>
                  <a:txBody>
                    <a:bodyPr/>
                    <a:lstStyle/>
                    <a:p>
                      <a:pPr algn="ctr"/>
                      <a:r>
                        <a:rPr lang="en-US" sz="3700" dirty="0">
                          <a:solidFill>
                            <a:schemeClr val="tx2">
                              <a:lumMod val="50000"/>
                            </a:schemeClr>
                          </a:solidFill>
                          <a:latin typeface="+mn-lt"/>
                          <a:cs typeface="Arial" panose="020B0604020202020204" pitchFamily="34" charset="0"/>
                        </a:rPr>
                        <a:t> </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rPr>
                        <a:t>William Hill</a:t>
                      </a:r>
                      <a:endParaRPr lang="en-US" sz="3700"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rPr>
                        <a:t>VC Bet</a:t>
                      </a:r>
                      <a:endParaRPr lang="en-US" sz="3700"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rPr>
                        <a:t>Cumulative</a:t>
                      </a:r>
                      <a:endParaRPr lang="en-US" sz="3700"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14903"/>
                  </a:ext>
                </a:extLst>
              </a:tr>
              <a:tr h="522557">
                <a:tc>
                  <a:txBody>
                    <a:bodyPr/>
                    <a:lstStyle/>
                    <a:p>
                      <a:pPr algn="ctr"/>
                      <a:r>
                        <a:rPr lang="en-US" sz="3700" b="1" dirty="0" err="1">
                          <a:solidFill>
                            <a:schemeClr val="tx2">
                              <a:lumMod val="50000"/>
                            </a:schemeClr>
                          </a:solidFill>
                          <a:latin typeface="+mn-lt"/>
                        </a:rPr>
                        <a:t>kNN</a:t>
                      </a:r>
                      <a:r>
                        <a:rPr lang="en-US" sz="3700" b="1" dirty="0">
                          <a:solidFill>
                            <a:schemeClr val="tx2">
                              <a:lumMod val="50000"/>
                            </a:schemeClr>
                          </a:solidFill>
                          <a:latin typeface="+mn-lt"/>
                        </a:rPr>
                        <a:t> (k = 11)</a:t>
                      </a:r>
                      <a:endParaRPr lang="en-US" sz="3700" b="1"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cs typeface="Arial" panose="020B0604020202020204" pitchFamily="34" charset="0"/>
                        </a:rPr>
                        <a:t>0.4536</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rPr>
                        <a:t>0.4840</a:t>
                      </a:r>
                      <a:endParaRPr lang="en-US" sz="3700"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rPr>
                        <a:t>0.4893</a:t>
                      </a:r>
                      <a:endParaRPr lang="en-US" sz="3700"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8838915"/>
                  </a:ext>
                </a:extLst>
              </a:tr>
              <a:tr h="522557">
                <a:tc>
                  <a:txBody>
                    <a:bodyPr/>
                    <a:lstStyle/>
                    <a:p>
                      <a:pPr algn="ctr"/>
                      <a:r>
                        <a:rPr lang="en-US" sz="3700" b="1" dirty="0">
                          <a:solidFill>
                            <a:schemeClr val="tx2">
                              <a:lumMod val="50000"/>
                            </a:schemeClr>
                          </a:solidFill>
                          <a:latin typeface="+mn-lt"/>
                        </a:rPr>
                        <a:t>Naïve Bayes</a:t>
                      </a:r>
                      <a:endParaRPr lang="en-US" sz="3700" b="1"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rPr>
                        <a:t>0.5090</a:t>
                      </a:r>
                      <a:endParaRPr lang="en-US" sz="3700"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rPr>
                        <a:t>0.4892</a:t>
                      </a:r>
                      <a:endParaRPr lang="en-US" sz="3700"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rPr>
                        <a:t>0.4751</a:t>
                      </a:r>
                      <a:endParaRPr lang="en-US" sz="3700"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3466086"/>
                  </a:ext>
                </a:extLst>
              </a:tr>
              <a:tr h="522557">
                <a:tc>
                  <a:txBody>
                    <a:bodyPr/>
                    <a:lstStyle/>
                    <a:p>
                      <a:pPr algn="ctr"/>
                      <a:r>
                        <a:rPr lang="en-US" sz="3700" b="1" dirty="0">
                          <a:solidFill>
                            <a:schemeClr val="tx2">
                              <a:lumMod val="50000"/>
                            </a:schemeClr>
                          </a:solidFill>
                          <a:latin typeface="+mn-lt"/>
                        </a:rPr>
                        <a:t>LDA</a:t>
                      </a:r>
                      <a:endParaRPr lang="en-US" sz="3700" b="1"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rPr>
                        <a:t>0.5394</a:t>
                      </a:r>
                      <a:endParaRPr lang="en-US" sz="3700"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rPr>
                        <a:t>0.5534</a:t>
                      </a:r>
                      <a:endParaRPr lang="en-US" sz="3700"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rPr>
                        <a:t>0.5105</a:t>
                      </a:r>
                      <a:endParaRPr lang="en-US" sz="3700"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4855423"/>
                  </a:ext>
                </a:extLst>
              </a:tr>
              <a:tr h="522557">
                <a:tc>
                  <a:txBody>
                    <a:bodyPr/>
                    <a:lstStyle/>
                    <a:p>
                      <a:pPr algn="ctr"/>
                      <a:r>
                        <a:rPr lang="en-US" sz="3700" b="1" dirty="0">
                          <a:solidFill>
                            <a:schemeClr val="tx2">
                              <a:lumMod val="50000"/>
                            </a:schemeClr>
                          </a:solidFill>
                          <a:latin typeface="+mn-lt"/>
                        </a:rPr>
                        <a:t>QDA</a:t>
                      </a:r>
                      <a:endParaRPr lang="en-US" sz="3700" b="1"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rPr>
                        <a:t>0.5348</a:t>
                      </a:r>
                      <a:endParaRPr lang="en-US" sz="3700"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rPr>
                        <a:t>0.5375</a:t>
                      </a:r>
                      <a:endParaRPr lang="en-US" sz="3700"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rPr>
                        <a:t>0.4645</a:t>
                      </a:r>
                      <a:endParaRPr lang="en-US" sz="3700"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2071458"/>
                  </a:ext>
                </a:extLst>
              </a:tr>
              <a:tr h="579950">
                <a:tc>
                  <a:txBody>
                    <a:bodyPr/>
                    <a:lstStyle/>
                    <a:p>
                      <a:pPr algn="ctr"/>
                      <a:r>
                        <a:rPr lang="en-US" sz="3700" b="1" dirty="0">
                          <a:solidFill>
                            <a:schemeClr val="tx2">
                              <a:lumMod val="50000"/>
                            </a:schemeClr>
                          </a:solidFill>
                          <a:latin typeface="+mn-lt"/>
                        </a:rPr>
                        <a:t>Random Forest (100 trees)</a:t>
                      </a:r>
                      <a:endParaRPr lang="en-US" sz="3700" b="1" dirty="0">
                        <a:solidFill>
                          <a:schemeClr val="tx2">
                            <a:lumMod val="50000"/>
                          </a:schemeClr>
                        </a:solidFill>
                        <a:latin typeface="+mn-lt"/>
                        <a:cs typeface="Arial" panose="020B0604020202020204" pitchFamily="34"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cs typeface="Arial" panose="020B0604020202020204" pitchFamily="34" charset="0"/>
                        </a:rPr>
                        <a:t>0.4457</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cs typeface="Arial" panose="020B0604020202020204" pitchFamily="34" charset="0"/>
                        </a:rPr>
                        <a:t>0.4386</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cs typeface="Arial" panose="020B0604020202020204" pitchFamily="34" charset="0"/>
                        </a:rPr>
                        <a:t>0.5000</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8678250"/>
                  </a:ext>
                </a:extLst>
              </a:tr>
              <a:tr h="522557">
                <a:tc>
                  <a:txBody>
                    <a:bodyPr/>
                    <a:lstStyle/>
                    <a:p>
                      <a:pPr algn="ctr"/>
                      <a:r>
                        <a:rPr lang="en-US" sz="3700" b="1" dirty="0">
                          <a:solidFill>
                            <a:schemeClr val="tx2">
                              <a:lumMod val="50000"/>
                            </a:schemeClr>
                          </a:solidFill>
                          <a:latin typeface="+mn-lt"/>
                          <a:cs typeface="Arial" panose="020B0604020202020204" pitchFamily="34" charset="0"/>
                        </a:rPr>
                        <a:t>Decision Tree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cs typeface="Arial" panose="020B0604020202020204" pitchFamily="34" charset="0"/>
                        </a:rPr>
                        <a:t>0.4376</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cs typeface="Arial" panose="020B0604020202020204" pitchFamily="34" charset="0"/>
                        </a:rPr>
                        <a:t>0.4321</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cs typeface="Arial" panose="020B0604020202020204" pitchFamily="34" charset="0"/>
                        </a:rPr>
                        <a:t>0.4289</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4105464"/>
                  </a:ext>
                </a:extLst>
              </a:tr>
              <a:tr h="522557">
                <a:tc>
                  <a:txBody>
                    <a:bodyPr/>
                    <a:lstStyle/>
                    <a:p>
                      <a:pPr algn="ctr"/>
                      <a:r>
                        <a:rPr lang="en-US" sz="3700" b="1" dirty="0">
                          <a:solidFill>
                            <a:schemeClr val="tx2">
                              <a:lumMod val="50000"/>
                            </a:schemeClr>
                          </a:solidFill>
                          <a:latin typeface="+mn-lt"/>
                          <a:cs typeface="Arial" panose="020B0604020202020204" pitchFamily="34" charset="0"/>
                        </a:rPr>
                        <a:t>Logistic Regression</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cs typeface="Arial" panose="020B0604020202020204" pitchFamily="34" charset="0"/>
                        </a:rPr>
                        <a:t>0.5596</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cs typeface="Arial" panose="020B0604020202020204" pitchFamily="34" charset="0"/>
                        </a:rPr>
                        <a:t>0.5304</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tx2">
                              <a:lumMod val="50000"/>
                            </a:schemeClr>
                          </a:solidFill>
                          <a:latin typeface="+mn-lt"/>
                          <a:cs typeface="Arial" panose="020B0604020202020204" pitchFamily="34" charset="0"/>
                        </a:rPr>
                        <a:t>0.5537</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9176844"/>
                  </a:ext>
                </a:extLst>
              </a:tr>
            </a:tbl>
          </a:graphicData>
        </a:graphic>
      </p:graphicFrame>
      <p:graphicFrame>
        <p:nvGraphicFramePr>
          <p:cNvPr id="76" name="Table 75">
            <a:extLst>
              <a:ext uri="{FF2B5EF4-FFF2-40B4-BE49-F238E27FC236}">
                <a16:creationId xmlns:a16="http://schemas.microsoft.com/office/drawing/2014/main" id="{2F7C53ED-4019-4ADF-ABA2-E36685A39C78}"/>
              </a:ext>
            </a:extLst>
          </p:cNvPr>
          <p:cNvGraphicFramePr>
            <a:graphicFrameLocks noGrp="1"/>
          </p:cNvGraphicFramePr>
          <p:nvPr>
            <p:extLst>
              <p:ext uri="{D42A27DB-BD31-4B8C-83A1-F6EECF244321}">
                <p14:modId xmlns:p14="http://schemas.microsoft.com/office/powerpoint/2010/main" val="2385438622"/>
              </p:ext>
            </p:extLst>
          </p:nvPr>
        </p:nvGraphicFramePr>
        <p:xfrm>
          <a:off x="16083386" y="19358765"/>
          <a:ext cx="18277850" cy="5242560"/>
        </p:xfrm>
        <a:graphic>
          <a:graphicData uri="http://schemas.openxmlformats.org/drawingml/2006/table">
            <a:tbl>
              <a:tblPr firstRow="1" bandRow="1">
                <a:tableStyleId>{3B4B98B0-60AC-42C2-AFA5-B58CD77FA1E5}</a:tableStyleId>
              </a:tblPr>
              <a:tblGrid>
                <a:gridCol w="6054719">
                  <a:extLst>
                    <a:ext uri="{9D8B030D-6E8A-4147-A177-3AD203B41FA5}">
                      <a16:colId xmlns:a16="http://schemas.microsoft.com/office/drawing/2014/main" val="377437143"/>
                    </a:ext>
                  </a:extLst>
                </a:gridCol>
                <a:gridCol w="3031958">
                  <a:extLst>
                    <a:ext uri="{9D8B030D-6E8A-4147-A177-3AD203B41FA5}">
                      <a16:colId xmlns:a16="http://schemas.microsoft.com/office/drawing/2014/main" val="2280630581"/>
                    </a:ext>
                  </a:extLst>
                </a:gridCol>
                <a:gridCol w="3080084">
                  <a:extLst>
                    <a:ext uri="{9D8B030D-6E8A-4147-A177-3AD203B41FA5}">
                      <a16:colId xmlns:a16="http://schemas.microsoft.com/office/drawing/2014/main" val="1622853729"/>
                    </a:ext>
                  </a:extLst>
                </a:gridCol>
                <a:gridCol w="2983831">
                  <a:extLst>
                    <a:ext uri="{9D8B030D-6E8A-4147-A177-3AD203B41FA5}">
                      <a16:colId xmlns:a16="http://schemas.microsoft.com/office/drawing/2014/main" val="2352484721"/>
                    </a:ext>
                  </a:extLst>
                </a:gridCol>
                <a:gridCol w="3127258">
                  <a:extLst>
                    <a:ext uri="{9D8B030D-6E8A-4147-A177-3AD203B41FA5}">
                      <a16:colId xmlns:a16="http://schemas.microsoft.com/office/drawing/2014/main" val="1564006751"/>
                    </a:ext>
                  </a:extLst>
                </a:gridCol>
              </a:tblGrid>
              <a:tr h="492046">
                <a:tc>
                  <a:txBody>
                    <a:bodyPr/>
                    <a:lstStyle/>
                    <a:p>
                      <a:pPr algn="ctr"/>
                      <a:r>
                        <a:rPr lang="en-US" sz="3700" dirty="0">
                          <a:solidFill>
                            <a:schemeClr val="tx2">
                              <a:lumMod val="50000"/>
                            </a:schemeClr>
                          </a:solidFill>
                          <a:latin typeface="+mn-lt"/>
                          <a:cs typeface="Arial" panose="020B0604020202020204" pitchFamily="34" charset="0"/>
                        </a:rPr>
                        <a:t> </a:t>
                      </a:r>
                    </a:p>
                  </a:txBody>
                  <a:tcPr/>
                </a:tc>
                <a:tc>
                  <a:txBody>
                    <a:bodyPr/>
                    <a:lstStyle/>
                    <a:p>
                      <a:pPr algn="ctr"/>
                      <a:r>
                        <a:rPr lang="en-US" sz="3700" dirty="0">
                          <a:solidFill>
                            <a:schemeClr val="tx2">
                              <a:lumMod val="50000"/>
                            </a:schemeClr>
                          </a:solidFill>
                          <a:latin typeface="+mn-lt"/>
                        </a:rPr>
                        <a:t>Bet 365</a:t>
                      </a:r>
                      <a:endParaRPr lang="en-US" sz="3700"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Bet &amp; Win</a:t>
                      </a:r>
                      <a:endParaRPr lang="en-US" sz="3700"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Interwetten</a:t>
                      </a:r>
                      <a:endParaRPr lang="en-US" sz="3700"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Ladbrokes</a:t>
                      </a:r>
                      <a:endParaRPr lang="en-US" sz="3700" dirty="0">
                        <a:solidFill>
                          <a:schemeClr val="tx2">
                            <a:lumMod val="50000"/>
                          </a:schemeClr>
                        </a:solidFill>
                        <a:latin typeface="+mn-lt"/>
                        <a:cs typeface="Arial" panose="020B0604020202020204" pitchFamily="34" charset="0"/>
                      </a:endParaRPr>
                    </a:p>
                  </a:txBody>
                  <a:tcPr/>
                </a:tc>
                <a:extLst>
                  <a:ext uri="{0D108BD9-81ED-4DB2-BD59-A6C34878D82A}">
                    <a16:rowId xmlns:a16="http://schemas.microsoft.com/office/drawing/2014/main" val="138575550"/>
                  </a:ext>
                </a:extLst>
              </a:tr>
              <a:tr h="492046">
                <a:tc>
                  <a:txBody>
                    <a:bodyPr/>
                    <a:lstStyle/>
                    <a:p>
                      <a:pPr algn="ctr"/>
                      <a:r>
                        <a:rPr lang="en-US" sz="3700" b="1" dirty="0" err="1">
                          <a:solidFill>
                            <a:schemeClr val="tx2">
                              <a:lumMod val="50000"/>
                            </a:schemeClr>
                          </a:solidFill>
                          <a:latin typeface="+mn-lt"/>
                        </a:rPr>
                        <a:t>kNN</a:t>
                      </a:r>
                      <a:r>
                        <a:rPr lang="en-US" sz="3700" b="1" dirty="0">
                          <a:solidFill>
                            <a:schemeClr val="tx2">
                              <a:lumMod val="50000"/>
                            </a:schemeClr>
                          </a:solidFill>
                          <a:latin typeface="+mn-lt"/>
                        </a:rPr>
                        <a:t> (k = 11)</a:t>
                      </a:r>
                      <a:endParaRPr lang="en-US" sz="3700" b="1"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0.5055</a:t>
                      </a:r>
                      <a:endParaRPr lang="en-US" sz="3700"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0.4672</a:t>
                      </a:r>
                      <a:endParaRPr lang="en-US" sz="3700"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0.4668</a:t>
                      </a:r>
                      <a:endParaRPr lang="en-US" sz="3700"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0.4627</a:t>
                      </a:r>
                      <a:endParaRPr lang="en-US" sz="3700" dirty="0">
                        <a:solidFill>
                          <a:schemeClr val="tx2">
                            <a:lumMod val="50000"/>
                          </a:schemeClr>
                        </a:solidFill>
                        <a:latin typeface="+mn-lt"/>
                        <a:cs typeface="Arial" panose="020B0604020202020204" pitchFamily="34" charset="0"/>
                      </a:endParaRPr>
                    </a:p>
                  </a:txBody>
                  <a:tcPr/>
                </a:tc>
                <a:extLst>
                  <a:ext uri="{0D108BD9-81ED-4DB2-BD59-A6C34878D82A}">
                    <a16:rowId xmlns:a16="http://schemas.microsoft.com/office/drawing/2014/main" val="2378999175"/>
                  </a:ext>
                </a:extLst>
              </a:tr>
              <a:tr h="492046">
                <a:tc>
                  <a:txBody>
                    <a:bodyPr/>
                    <a:lstStyle/>
                    <a:p>
                      <a:pPr algn="ctr"/>
                      <a:r>
                        <a:rPr lang="en-US" sz="3700" b="1" dirty="0">
                          <a:solidFill>
                            <a:schemeClr val="tx2">
                              <a:lumMod val="50000"/>
                            </a:schemeClr>
                          </a:solidFill>
                          <a:latin typeface="+mn-lt"/>
                        </a:rPr>
                        <a:t>Naïve Bayes</a:t>
                      </a:r>
                      <a:endParaRPr lang="en-US" sz="3700" b="1"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0.5195</a:t>
                      </a:r>
                      <a:endParaRPr lang="en-US" sz="3700"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0.4962</a:t>
                      </a:r>
                      <a:endParaRPr lang="en-US" sz="3700"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0.5152</a:t>
                      </a:r>
                      <a:endParaRPr lang="en-US" sz="3700"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0.5268</a:t>
                      </a:r>
                      <a:endParaRPr lang="en-US" sz="3700" dirty="0">
                        <a:solidFill>
                          <a:schemeClr val="tx2">
                            <a:lumMod val="50000"/>
                          </a:schemeClr>
                        </a:solidFill>
                        <a:latin typeface="+mn-lt"/>
                        <a:cs typeface="Arial" panose="020B0604020202020204" pitchFamily="34" charset="0"/>
                      </a:endParaRPr>
                    </a:p>
                  </a:txBody>
                  <a:tcPr/>
                </a:tc>
                <a:extLst>
                  <a:ext uri="{0D108BD9-81ED-4DB2-BD59-A6C34878D82A}">
                    <a16:rowId xmlns:a16="http://schemas.microsoft.com/office/drawing/2014/main" val="1918477320"/>
                  </a:ext>
                </a:extLst>
              </a:tr>
              <a:tr h="492046">
                <a:tc>
                  <a:txBody>
                    <a:bodyPr/>
                    <a:lstStyle/>
                    <a:p>
                      <a:pPr algn="ctr"/>
                      <a:r>
                        <a:rPr lang="en-US" sz="3700" b="1" dirty="0">
                          <a:solidFill>
                            <a:schemeClr val="tx2">
                              <a:lumMod val="50000"/>
                            </a:schemeClr>
                          </a:solidFill>
                          <a:latin typeface="+mn-lt"/>
                        </a:rPr>
                        <a:t>LDA</a:t>
                      </a:r>
                      <a:endParaRPr lang="en-US" sz="3700" b="1"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0.5579</a:t>
                      </a:r>
                      <a:endParaRPr lang="en-US" sz="3700"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0.5080</a:t>
                      </a:r>
                      <a:endParaRPr lang="en-US" sz="3700"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0.5267</a:t>
                      </a:r>
                      <a:endParaRPr lang="en-US" sz="3700"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0.5455</a:t>
                      </a:r>
                      <a:endParaRPr lang="en-US" sz="3700" dirty="0">
                        <a:solidFill>
                          <a:schemeClr val="tx2">
                            <a:lumMod val="50000"/>
                          </a:schemeClr>
                        </a:solidFill>
                        <a:latin typeface="+mn-lt"/>
                        <a:cs typeface="Arial" panose="020B0604020202020204" pitchFamily="34" charset="0"/>
                      </a:endParaRPr>
                    </a:p>
                  </a:txBody>
                  <a:tcPr/>
                </a:tc>
                <a:extLst>
                  <a:ext uri="{0D108BD9-81ED-4DB2-BD59-A6C34878D82A}">
                    <a16:rowId xmlns:a16="http://schemas.microsoft.com/office/drawing/2014/main" val="1875440402"/>
                  </a:ext>
                </a:extLst>
              </a:tr>
              <a:tr h="492046">
                <a:tc>
                  <a:txBody>
                    <a:bodyPr/>
                    <a:lstStyle/>
                    <a:p>
                      <a:pPr algn="ctr"/>
                      <a:r>
                        <a:rPr lang="en-US" sz="3700" b="1" dirty="0">
                          <a:solidFill>
                            <a:schemeClr val="tx2">
                              <a:lumMod val="50000"/>
                            </a:schemeClr>
                          </a:solidFill>
                          <a:latin typeface="+mn-lt"/>
                        </a:rPr>
                        <a:t>QDA</a:t>
                      </a:r>
                      <a:endParaRPr lang="en-US" sz="3700" b="1"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0.5473</a:t>
                      </a:r>
                      <a:endParaRPr lang="en-US" sz="3700"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0.5116</a:t>
                      </a:r>
                      <a:endParaRPr lang="en-US" sz="3700"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0.5089</a:t>
                      </a:r>
                      <a:endParaRPr lang="en-US" sz="3700"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rPr>
                        <a:t>0.5072</a:t>
                      </a:r>
                      <a:endParaRPr lang="en-US" sz="3700" dirty="0">
                        <a:solidFill>
                          <a:schemeClr val="tx2">
                            <a:lumMod val="50000"/>
                          </a:schemeClr>
                        </a:solidFill>
                        <a:latin typeface="+mn-lt"/>
                        <a:cs typeface="Arial" panose="020B0604020202020204" pitchFamily="34" charset="0"/>
                      </a:endParaRPr>
                    </a:p>
                  </a:txBody>
                  <a:tcPr/>
                </a:tc>
                <a:extLst>
                  <a:ext uri="{0D108BD9-81ED-4DB2-BD59-A6C34878D82A}">
                    <a16:rowId xmlns:a16="http://schemas.microsoft.com/office/drawing/2014/main" val="2548640184"/>
                  </a:ext>
                </a:extLst>
              </a:tr>
              <a:tr h="567700">
                <a:tc>
                  <a:txBody>
                    <a:bodyPr/>
                    <a:lstStyle/>
                    <a:p>
                      <a:pPr algn="ctr"/>
                      <a:r>
                        <a:rPr lang="en-US" sz="3700" b="1" dirty="0">
                          <a:solidFill>
                            <a:schemeClr val="tx2">
                              <a:lumMod val="50000"/>
                            </a:schemeClr>
                          </a:solidFill>
                          <a:latin typeface="+mn-lt"/>
                        </a:rPr>
                        <a:t>Random Forest (100 trees)</a:t>
                      </a:r>
                      <a:endParaRPr lang="en-US" sz="3700" b="1" dirty="0">
                        <a:solidFill>
                          <a:schemeClr val="tx2">
                            <a:lumMod val="50000"/>
                          </a:schemeClr>
                        </a:solidFill>
                        <a:latin typeface="+mn-lt"/>
                        <a:cs typeface="Arial" panose="020B0604020202020204" pitchFamily="34" charset="0"/>
                      </a:endParaRPr>
                    </a:p>
                  </a:txBody>
                  <a:tcPr/>
                </a:tc>
                <a:tc>
                  <a:txBody>
                    <a:bodyPr/>
                    <a:lstStyle/>
                    <a:p>
                      <a:pPr algn="ctr"/>
                      <a:r>
                        <a:rPr lang="en-US" sz="3700" dirty="0">
                          <a:solidFill>
                            <a:schemeClr val="tx2">
                              <a:lumMod val="50000"/>
                            </a:schemeClr>
                          </a:solidFill>
                          <a:latin typeface="+mn-lt"/>
                          <a:cs typeface="Arial" panose="020B0604020202020204" pitchFamily="34" charset="0"/>
                        </a:rPr>
                        <a:t>0.4361</a:t>
                      </a:r>
                    </a:p>
                  </a:txBody>
                  <a:tcPr/>
                </a:tc>
                <a:tc>
                  <a:txBody>
                    <a:bodyPr/>
                    <a:lstStyle/>
                    <a:p>
                      <a:pPr algn="ctr"/>
                      <a:r>
                        <a:rPr lang="en-US" sz="3700" dirty="0">
                          <a:solidFill>
                            <a:schemeClr val="tx2">
                              <a:lumMod val="50000"/>
                            </a:schemeClr>
                          </a:solidFill>
                          <a:latin typeface="+mn-lt"/>
                          <a:cs typeface="Arial" panose="020B0604020202020204" pitchFamily="34" charset="0"/>
                        </a:rPr>
                        <a:t>0.4761</a:t>
                      </a:r>
                    </a:p>
                  </a:txBody>
                  <a:tcPr/>
                </a:tc>
                <a:tc>
                  <a:txBody>
                    <a:bodyPr/>
                    <a:lstStyle/>
                    <a:p>
                      <a:pPr algn="ctr"/>
                      <a:r>
                        <a:rPr lang="en-US" sz="3700" dirty="0">
                          <a:solidFill>
                            <a:schemeClr val="tx2">
                              <a:lumMod val="50000"/>
                            </a:schemeClr>
                          </a:solidFill>
                          <a:latin typeface="+mn-lt"/>
                          <a:cs typeface="Arial" panose="020B0604020202020204" pitchFamily="34" charset="0"/>
                        </a:rPr>
                        <a:t>0.4443</a:t>
                      </a:r>
                    </a:p>
                  </a:txBody>
                  <a:tcPr/>
                </a:tc>
                <a:tc>
                  <a:txBody>
                    <a:bodyPr/>
                    <a:lstStyle/>
                    <a:p>
                      <a:pPr algn="ctr"/>
                      <a:r>
                        <a:rPr lang="en-US" sz="3700" dirty="0">
                          <a:solidFill>
                            <a:schemeClr val="tx2">
                              <a:lumMod val="50000"/>
                            </a:schemeClr>
                          </a:solidFill>
                          <a:latin typeface="+mn-lt"/>
                          <a:cs typeface="Arial" panose="020B0604020202020204" pitchFamily="34" charset="0"/>
                        </a:rPr>
                        <a:t>0.4474</a:t>
                      </a:r>
                    </a:p>
                  </a:txBody>
                  <a:tcPr/>
                </a:tc>
                <a:extLst>
                  <a:ext uri="{0D108BD9-81ED-4DB2-BD59-A6C34878D82A}">
                    <a16:rowId xmlns:a16="http://schemas.microsoft.com/office/drawing/2014/main" val="2511766868"/>
                  </a:ext>
                </a:extLst>
              </a:tr>
              <a:tr h="567700">
                <a:tc>
                  <a:txBody>
                    <a:bodyPr/>
                    <a:lstStyle/>
                    <a:p>
                      <a:pPr algn="ctr"/>
                      <a:r>
                        <a:rPr lang="en-US" sz="3700" b="1" dirty="0">
                          <a:solidFill>
                            <a:schemeClr val="tx2">
                              <a:lumMod val="50000"/>
                            </a:schemeClr>
                          </a:solidFill>
                          <a:latin typeface="+mn-lt"/>
                          <a:cs typeface="Arial" panose="020B0604020202020204" pitchFamily="34" charset="0"/>
                        </a:rPr>
                        <a:t>Decision Tree</a:t>
                      </a:r>
                    </a:p>
                  </a:txBody>
                  <a:tcPr/>
                </a:tc>
                <a:tc>
                  <a:txBody>
                    <a:bodyPr/>
                    <a:lstStyle/>
                    <a:p>
                      <a:pPr algn="ctr"/>
                      <a:r>
                        <a:rPr lang="en-US" sz="3700" dirty="0">
                          <a:solidFill>
                            <a:schemeClr val="tx2">
                              <a:lumMod val="50000"/>
                            </a:schemeClr>
                          </a:solidFill>
                          <a:latin typeface="+mn-lt"/>
                          <a:cs typeface="Arial" panose="020B0604020202020204" pitchFamily="34" charset="0"/>
                        </a:rPr>
                        <a:t>0.4269</a:t>
                      </a:r>
                    </a:p>
                  </a:txBody>
                  <a:tcPr/>
                </a:tc>
                <a:tc>
                  <a:txBody>
                    <a:bodyPr/>
                    <a:lstStyle/>
                    <a:p>
                      <a:pPr algn="ctr"/>
                      <a:r>
                        <a:rPr lang="en-US" sz="3700" dirty="0">
                          <a:solidFill>
                            <a:schemeClr val="tx2">
                              <a:lumMod val="50000"/>
                            </a:schemeClr>
                          </a:solidFill>
                          <a:latin typeface="+mn-lt"/>
                          <a:cs typeface="Arial" panose="020B0604020202020204" pitchFamily="34" charset="0"/>
                        </a:rPr>
                        <a:t>0.4065</a:t>
                      </a:r>
                    </a:p>
                  </a:txBody>
                  <a:tcPr/>
                </a:tc>
                <a:tc>
                  <a:txBody>
                    <a:bodyPr/>
                    <a:lstStyle/>
                    <a:p>
                      <a:pPr algn="ctr"/>
                      <a:r>
                        <a:rPr lang="en-US" sz="3700" dirty="0">
                          <a:solidFill>
                            <a:schemeClr val="tx2">
                              <a:lumMod val="50000"/>
                            </a:schemeClr>
                          </a:solidFill>
                          <a:latin typeface="+mn-lt"/>
                          <a:cs typeface="Arial" panose="020B0604020202020204" pitchFamily="34" charset="0"/>
                        </a:rPr>
                        <a:t>0.4457</a:t>
                      </a:r>
                    </a:p>
                  </a:txBody>
                  <a:tcPr/>
                </a:tc>
                <a:tc>
                  <a:txBody>
                    <a:bodyPr/>
                    <a:lstStyle/>
                    <a:p>
                      <a:pPr algn="ctr"/>
                      <a:r>
                        <a:rPr lang="en-US" sz="3700" dirty="0">
                          <a:solidFill>
                            <a:schemeClr val="tx2">
                              <a:lumMod val="50000"/>
                            </a:schemeClr>
                          </a:solidFill>
                          <a:latin typeface="+mn-lt"/>
                          <a:cs typeface="Arial" panose="020B0604020202020204" pitchFamily="34" charset="0"/>
                        </a:rPr>
                        <a:t>0.4286</a:t>
                      </a:r>
                    </a:p>
                  </a:txBody>
                  <a:tcPr/>
                </a:tc>
                <a:extLst>
                  <a:ext uri="{0D108BD9-81ED-4DB2-BD59-A6C34878D82A}">
                    <a16:rowId xmlns:a16="http://schemas.microsoft.com/office/drawing/2014/main" val="4185836602"/>
                  </a:ext>
                </a:extLst>
              </a:tr>
              <a:tr h="567700">
                <a:tc>
                  <a:txBody>
                    <a:bodyPr/>
                    <a:lstStyle/>
                    <a:p>
                      <a:pPr algn="ctr"/>
                      <a:r>
                        <a:rPr lang="en-US" sz="3700" b="1" dirty="0">
                          <a:solidFill>
                            <a:schemeClr val="tx2">
                              <a:lumMod val="50000"/>
                            </a:schemeClr>
                          </a:solidFill>
                          <a:latin typeface="+mn-lt"/>
                          <a:cs typeface="Arial" panose="020B0604020202020204" pitchFamily="34" charset="0"/>
                        </a:rPr>
                        <a:t>Logistic Regression</a:t>
                      </a:r>
                    </a:p>
                  </a:txBody>
                  <a:tcPr/>
                </a:tc>
                <a:tc>
                  <a:txBody>
                    <a:bodyPr/>
                    <a:lstStyle/>
                    <a:p>
                      <a:pPr algn="ctr"/>
                      <a:r>
                        <a:rPr lang="en-US" sz="3700" dirty="0">
                          <a:solidFill>
                            <a:schemeClr val="tx2">
                              <a:lumMod val="50000"/>
                            </a:schemeClr>
                          </a:solidFill>
                          <a:latin typeface="+mn-lt"/>
                          <a:cs typeface="Arial" panose="020B0604020202020204" pitchFamily="34" charset="0"/>
                        </a:rPr>
                        <a:t>0.5312</a:t>
                      </a:r>
                    </a:p>
                  </a:txBody>
                  <a:tcPr/>
                </a:tc>
                <a:tc>
                  <a:txBody>
                    <a:bodyPr/>
                    <a:lstStyle/>
                    <a:p>
                      <a:pPr algn="ctr"/>
                      <a:r>
                        <a:rPr lang="en-US" sz="3700" dirty="0">
                          <a:solidFill>
                            <a:schemeClr val="tx2">
                              <a:lumMod val="50000"/>
                            </a:schemeClr>
                          </a:solidFill>
                          <a:latin typeface="+mn-lt"/>
                          <a:cs typeface="Arial" panose="020B0604020202020204" pitchFamily="34" charset="0"/>
                        </a:rPr>
                        <a:t>0.5303</a:t>
                      </a:r>
                    </a:p>
                  </a:txBody>
                  <a:tcPr/>
                </a:tc>
                <a:tc>
                  <a:txBody>
                    <a:bodyPr/>
                    <a:lstStyle/>
                    <a:p>
                      <a:pPr algn="ctr"/>
                      <a:r>
                        <a:rPr lang="en-US" sz="3700" dirty="0">
                          <a:solidFill>
                            <a:schemeClr val="tx2">
                              <a:lumMod val="50000"/>
                            </a:schemeClr>
                          </a:solidFill>
                          <a:latin typeface="+mn-lt"/>
                          <a:cs typeface="Arial" panose="020B0604020202020204" pitchFamily="34" charset="0"/>
                        </a:rPr>
                        <a:t>0.5480</a:t>
                      </a:r>
                    </a:p>
                  </a:txBody>
                  <a:tcPr/>
                </a:tc>
                <a:tc>
                  <a:txBody>
                    <a:bodyPr/>
                    <a:lstStyle/>
                    <a:p>
                      <a:pPr algn="ctr"/>
                      <a:r>
                        <a:rPr lang="en-US" sz="3700" dirty="0">
                          <a:solidFill>
                            <a:schemeClr val="tx2">
                              <a:lumMod val="50000"/>
                            </a:schemeClr>
                          </a:solidFill>
                          <a:latin typeface="+mn-lt"/>
                          <a:cs typeface="Arial" panose="020B0604020202020204" pitchFamily="34" charset="0"/>
                        </a:rPr>
                        <a:t>0.5596</a:t>
                      </a:r>
                    </a:p>
                  </a:txBody>
                  <a:tcPr/>
                </a:tc>
                <a:extLst>
                  <a:ext uri="{0D108BD9-81ED-4DB2-BD59-A6C34878D82A}">
                    <a16:rowId xmlns:a16="http://schemas.microsoft.com/office/drawing/2014/main" val="2777155272"/>
                  </a:ext>
                </a:extLst>
              </a:tr>
            </a:tbl>
          </a:graphicData>
        </a:graphic>
      </p:graphicFrame>
      <p:sp>
        <p:nvSpPr>
          <p:cNvPr id="102" name="TextBox 101">
            <a:extLst>
              <a:ext uri="{FF2B5EF4-FFF2-40B4-BE49-F238E27FC236}">
                <a16:creationId xmlns:a16="http://schemas.microsoft.com/office/drawing/2014/main" id="{912D5B07-9962-4E00-80B3-AD15B85F77B3}"/>
              </a:ext>
            </a:extLst>
          </p:cNvPr>
          <p:cNvSpPr txBox="1"/>
          <p:nvPr/>
        </p:nvSpPr>
        <p:spPr>
          <a:xfrm>
            <a:off x="15974870" y="30459471"/>
            <a:ext cx="18901074" cy="1800493"/>
          </a:xfrm>
          <a:prstGeom prst="rect">
            <a:avLst/>
          </a:prstGeom>
          <a:noFill/>
        </p:spPr>
        <p:txBody>
          <a:bodyPr wrap="square" rtlCol="0">
            <a:spAutoFit/>
          </a:bodyPr>
          <a:lstStyle/>
          <a:p>
            <a:pPr algn="just"/>
            <a:r>
              <a:rPr lang="en-US" sz="3700" dirty="0">
                <a:latin typeface="Arial" charset="0"/>
                <a:ea typeface="Arial" charset="0"/>
                <a:cs typeface="Arial" charset="0"/>
              </a:rPr>
              <a:t>These results were based on 10-fold cross validations through 50 iterations. Among various classifiers, logistic regression and LDA performed the best. In addition, Bet 365 calculated betting odds most accurately, but the margin was almost insignificant.</a:t>
            </a:r>
          </a:p>
        </p:txBody>
      </p:sp>
      <p:graphicFrame>
        <p:nvGraphicFramePr>
          <p:cNvPr id="88" name="Chart 87">
            <a:extLst>
              <a:ext uri="{FF2B5EF4-FFF2-40B4-BE49-F238E27FC236}">
                <a16:creationId xmlns:a16="http://schemas.microsoft.com/office/drawing/2014/main" id="{669CDD8E-3F42-4EB0-8A84-E16ACF4AD6F5}"/>
              </a:ext>
            </a:extLst>
          </p:cNvPr>
          <p:cNvGraphicFramePr/>
          <p:nvPr>
            <p:extLst>
              <p:ext uri="{D42A27DB-BD31-4B8C-83A1-F6EECF244321}">
                <p14:modId xmlns:p14="http://schemas.microsoft.com/office/powerpoint/2010/main" val="2232991086"/>
              </p:ext>
            </p:extLst>
          </p:nvPr>
        </p:nvGraphicFramePr>
        <p:xfrm>
          <a:off x="36026940" y="18890105"/>
          <a:ext cx="14227462" cy="8280231"/>
        </p:xfrm>
        <a:graphic>
          <a:graphicData uri="http://schemas.openxmlformats.org/drawingml/2006/chart">
            <c:chart xmlns:c="http://schemas.openxmlformats.org/drawingml/2006/chart" xmlns:r="http://schemas.openxmlformats.org/officeDocument/2006/relationships" r:id="rId20"/>
          </a:graphicData>
        </a:graphic>
      </p:graphicFrame>
      <p:pic>
        <p:nvPicPr>
          <p:cNvPr id="1037" name="Picture 13" descr="https://i.groupme.com/897x552.png.3def76e6f7414ead8ca6ad886cddb786.large">
            <a:extLst>
              <a:ext uri="{FF2B5EF4-FFF2-40B4-BE49-F238E27FC236}">
                <a16:creationId xmlns:a16="http://schemas.microsoft.com/office/drawing/2014/main" id="{4DA179EC-D586-46BA-AD15-E6E433AB75A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289383" y="6228148"/>
            <a:ext cx="5794807" cy="356603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s://i.groupme.com/904x538.png.4497991d863e4b8aba94fe4fa7ac5867.large">
            <a:extLst>
              <a:ext uri="{FF2B5EF4-FFF2-40B4-BE49-F238E27FC236}">
                <a16:creationId xmlns:a16="http://schemas.microsoft.com/office/drawing/2014/main" id="{D1B679D3-3E6E-424E-A254-41E9029E9F3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289382" y="9895344"/>
            <a:ext cx="5794807" cy="3448679"/>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https://i.groupme.com/926x567.png.a1a9718cb6d3478baf926a465d3a41cc.large">
            <a:extLst>
              <a:ext uri="{FF2B5EF4-FFF2-40B4-BE49-F238E27FC236}">
                <a16:creationId xmlns:a16="http://schemas.microsoft.com/office/drawing/2014/main" id="{E9224809-EA4D-43BF-9F1C-94B0B466AF0F}"/>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289383" y="13279772"/>
            <a:ext cx="5794807" cy="3548224"/>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https://i.groupme.com/467x301.png.92b2ce38fe894db49abc744f5183aa46.large">
            <a:extLst>
              <a:ext uri="{FF2B5EF4-FFF2-40B4-BE49-F238E27FC236}">
                <a16:creationId xmlns:a16="http://schemas.microsoft.com/office/drawing/2014/main" id="{4F32E415-DE36-4777-81F5-C7D9BC68F70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179817" y="11460169"/>
            <a:ext cx="8081154" cy="5208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535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8CE61AF9-F091-CE4B-BAE0-77C46F92C98F}" vid="{F96601E1-8709-F848-825D-2FD9D06E58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jhep-pstr-tmpl</Template>
  <TotalTime>1831</TotalTime>
  <Words>453</Words>
  <Application>Microsoft Office PowerPoint</Application>
  <PresentationFormat>Custom</PresentationFormat>
  <Paragraphs>102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jonghae</dc:creator>
  <cp:lastModifiedBy>jonghae</cp:lastModifiedBy>
  <cp:revision>47</cp:revision>
  <dcterms:created xsi:type="dcterms:W3CDTF">2018-12-11T17:25:24Z</dcterms:created>
  <dcterms:modified xsi:type="dcterms:W3CDTF">2018-12-14T21:08:44Z</dcterms:modified>
</cp:coreProperties>
</file>