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6858000" cy="9144000"/>
  <p:defaultText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72"/>
    <a:srgbClr val="FFD96E"/>
    <a:srgbClr val="264162"/>
    <a:srgbClr val="D93230"/>
    <a:srgbClr val="152043"/>
    <a:srgbClr val="CED84A"/>
    <a:srgbClr val="3C669A"/>
    <a:srgbClr val="4B7F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9215" autoAdjust="0"/>
  </p:normalViewPr>
  <p:slideViewPr>
    <p:cSldViewPr snapToGrid="0" snapToObjects="1">
      <p:cViewPr varScale="1">
        <p:scale>
          <a:sx n="24" d="100"/>
          <a:sy n="24" d="100"/>
        </p:scale>
        <p:origin x="966" y="72"/>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erek:Desktop:Experimental%20data:ZY's%20Sutent%20vs.%20V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572449619601401"/>
          <c:y val="5.7222375804997297E-2"/>
          <c:w val="0.74466515897765995"/>
          <c:h val="0.71598789734616497"/>
        </c:manualLayout>
      </c:layout>
      <c:lineChart>
        <c:grouping val="standard"/>
        <c:varyColors val="0"/>
        <c:dLbls>
          <c:showLegendKey val="0"/>
          <c:showVal val="0"/>
          <c:showCatName val="0"/>
          <c:showSerName val="0"/>
          <c:showPercent val="0"/>
          <c:showBubbleSize val="0"/>
        </c:dLbls>
        <c:marker val="1"/>
        <c:smooth val="0"/>
        <c:axId val="1053243008"/>
        <c:axId val="1050436496"/>
      </c:lineChart>
      <c:catAx>
        <c:axId val="1053243008"/>
        <c:scaling>
          <c:orientation val="minMax"/>
        </c:scaling>
        <c:delete val="0"/>
        <c:axPos val="b"/>
        <c:title>
          <c:tx>
            <c:rich>
              <a:bodyPr/>
              <a:lstStyle/>
              <a:p>
                <a:pPr>
                  <a:defRPr sz="2400"/>
                </a:pPr>
                <a:r>
                  <a:rPr lang="en-US" sz="2400"/>
                  <a:t>Dose (nM)</a:t>
                </a:r>
              </a:p>
            </c:rich>
          </c:tx>
          <c:overlay val="0"/>
        </c:title>
        <c:numFmt formatCode="General" sourceLinked="1"/>
        <c:majorTickMark val="out"/>
        <c:minorTickMark val="none"/>
        <c:tickLblPos val="nextTo"/>
        <c:crossAx val="1050436496"/>
        <c:crosses val="autoZero"/>
        <c:auto val="1"/>
        <c:lblAlgn val="ctr"/>
        <c:lblOffset val="100"/>
        <c:noMultiLvlLbl val="0"/>
      </c:catAx>
      <c:valAx>
        <c:axId val="1050436496"/>
        <c:scaling>
          <c:orientation val="minMax"/>
        </c:scaling>
        <c:delete val="0"/>
        <c:axPos val="l"/>
        <c:majorGridlines>
          <c:spPr>
            <a:ln>
              <a:noFill/>
            </a:ln>
          </c:spPr>
        </c:majorGridlines>
        <c:title>
          <c:tx>
            <c:rich>
              <a:bodyPr rot="-5400000" vert="horz"/>
              <a:lstStyle/>
              <a:p>
                <a:pPr>
                  <a:defRPr sz="2400"/>
                </a:pPr>
                <a:r>
                  <a:rPr lang="en-US" sz="2400" dirty="0"/>
                  <a:t>Viable cells (95% CI)</a:t>
                </a:r>
              </a:p>
            </c:rich>
          </c:tx>
          <c:overlay val="0"/>
        </c:title>
        <c:numFmt formatCode="General" sourceLinked="1"/>
        <c:majorTickMark val="out"/>
        <c:minorTickMark val="none"/>
        <c:tickLblPos val="nextTo"/>
        <c:crossAx val="1053243008"/>
        <c:crosses val="autoZero"/>
        <c:crossBetween val="between"/>
        <c:majorUnit val="250"/>
      </c:valAx>
      <c:spPr>
        <a:noFill/>
        <a:ln w="25400">
          <a:noFill/>
        </a:ln>
      </c:spPr>
    </c:plotArea>
    <c:plotVisOnly val="1"/>
    <c:dispBlanksAs val="gap"/>
    <c:showDLblsOverMax val="0"/>
  </c:chart>
  <c:txPr>
    <a:bodyPr/>
    <a:lstStyle/>
    <a:p>
      <a:pPr>
        <a:defRPr sz="1800"/>
      </a:pPr>
      <a:endParaRPr lang="ko-K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FD6020-28F9-45CA-B946-26DC0D26B677}"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706D6E21-5D85-48B9-AC8B-474B145F93B5}">
      <dgm:prSet phldrT="[Text]" custT="1"/>
      <dgm:spPr/>
      <dgm:t>
        <a:bodyPr/>
        <a:lstStyle/>
        <a:p>
          <a:pPr algn="ctr"/>
          <a:r>
            <a:rPr lang="en-US" sz="3700" dirty="0"/>
            <a:t>Eliminate 4 betting companies with too many null values – threshold was 3500 (15%)</a:t>
          </a:r>
        </a:p>
      </dgm:t>
    </dgm:pt>
    <dgm:pt modelId="{F5973CE5-156D-48A0-B07B-03BA0987640F}" type="parTrans" cxnId="{3E348560-C4E5-47D5-8C12-CF205045F451}">
      <dgm:prSet/>
      <dgm:spPr/>
      <dgm:t>
        <a:bodyPr/>
        <a:lstStyle/>
        <a:p>
          <a:pPr algn="ctr"/>
          <a:endParaRPr lang="en-US" sz="3700"/>
        </a:p>
      </dgm:t>
    </dgm:pt>
    <dgm:pt modelId="{4190B208-C107-4641-893E-005D751A7AB8}" type="sibTrans" cxnId="{3E348560-C4E5-47D5-8C12-CF205045F451}">
      <dgm:prSet custT="1"/>
      <dgm:spPr/>
      <dgm:t>
        <a:bodyPr/>
        <a:lstStyle/>
        <a:p>
          <a:pPr algn="ctr"/>
          <a:endParaRPr lang="en-US" sz="3700"/>
        </a:p>
      </dgm:t>
    </dgm:pt>
    <dgm:pt modelId="{4904B472-3CFF-4B7A-9052-9D64AC860B1F}">
      <dgm:prSet phldrT="[Text]" custT="1"/>
      <dgm:spPr/>
      <dgm:t>
        <a:bodyPr/>
        <a:lstStyle/>
        <a:p>
          <a:pPr algn="ctr"/>
          <a:r>
            <a:rPr lang="en-US" sz="3700" dirty="0"/>
            <a:t>Removed any matches with any null values from any of the remaining 6 companies</a:t>
          </a:r>
        </a:p>
      </dgm:t>
    </dgm:pt>
    <dgm:pt modelId="{96ECD03C-E559-4136-8175-F68B18FE8F27}" type="parTrans" cxnId="{9D354254-DF8A-4B3F-888C-5CACA2DC60DC}">
      <dgm:prSet/>
      <dgm:spPr/>
      <dgm:t>
        <a:bodyPr/>
        <a:lstStyle/>
        <a:p>
          <a:pPr algn="ctr"/>
          <a:endParaRPr lang="en-US" sz="3700"/>
        </a:p>
      </dgm:t>
    </dgm:pt>
    <dgm:pt modelId="{784B01C3-542F-4B31-A4C9-B588C797E190}" type="sibTrans" cxnId="{9D354254-DF8A-4B3F-888C-5CACA2DC60DC}">
      <dgm:prSet/>
      <dgm:spPr/>
      <dgm:t>
        <a:bodyPr/>
        <a:lstStyle/>
        <a:p>
          <a:pPr algn="ctr"/>
          <a:endParaRPr lang="en-US" sz="3700"/>
        </a:p>
      </dgm:t>
    </dgm:pt>
    <dgm:pt modelId="{915D2C1D-214E-4C60-954F-D9664713A8CC}">
      <dgm:prSet custT="1"/>
      <dgm:spPr/>
      <dgm:t>
        <a:bodyPr/>
        <a:lstStyle/>
        <a:p>
          <a:pPr algn="ctr"/>
          <a:r>
            <a:rPr lang="en-US" sz="3700" dirty="0"/>
            <a:t>25979 Original Matches</a:t>
          </a:r>
          <a:br>
            <a:rPr lang="en-US" sz="3700" dirty="0"/>
          </a:br>
          <a:r>
            <a:rPr lang="en-US" sz="3700" dirty="0"/>
            <a:t>10 Betting Companies</a:t>
          </a:r>
        </a:p>
      </dgm:t>
    </dgm:pt>
    <dgm:pt modelId="{730E3F2E-4128-4B30-A0CD-2401FFA26F18}" type="parTrans" cxnId="{68B1A9F3-22C1-46C3-BD96-0F9062E6ADF4}">
      <dgm:prSet/>
      <dgm:spPr/>
      <dgm:t>
        <a:bodyPr/>
        <a:lstStyle/>
        <a:p>
          <a:pPr algn="ctr"/>
          <a:endParaRPr lang="en-US" sz="3700"/>
        </a:p>
      </dgm:t>
    </dgm:pt>
    <dgm:pt modelId="{15328371-7C84-4170-820D-3DBC69996584}" type="sibTrans" cxnId="{68B1A9F3-22C1-46C3-BD96-0F9062E6ADF4}">
      <dgm:prSet custT="1"/>
      <dgm:spPr/>
      <dgm:t>
        <a:bodyPr/>
        <a:lstStyle/>
        <a:p>
          <a:pPr algn="ctr"/>
          <a:endParaRPr lang="en-US" sz="3700"/>
        </a:p>
      </dgm:t>
    </dgm:pt>
    <dgm:pt modelId="{A083B5DF-12F8-4564-9B01-70C1DE57BD94}">
      <dgm:prSet custT="1"/>
      <dgm:spPr/>
      <dgm:t>
        <a:bodyPr/>
        <a:lstStyle/>
        <a:p>
          <a:pPr algn="ctr"/>
          <a:r>
            <a:rPr lang="en-US" sz="3700" dirty="0"/>
            <a:t>22435 Processed Matches</a:t>
          </a:r>
          <a:br>
            <a:rPr lang="en-US" sz="3700" dirty="0"/>
          </a:br>
          <a:r>
            <a:rPr lang="en-US" sz="3700" dirty="0"/>
            <a:t>6 Betting Companies</a:t>
          </a:r>
        </a:p>
      </dgm:t>
    </dgm:pt>
    <dgm:pt modelId="{5F539EC4-00EE-4C61-91B0-B582CF5D393F}" type="parTrans" cxnId="{B4E7BD5F-1D32-4EC4-B0B9-CCF3EB3C7E3B}">
      <dgm:prSet/>
      <dgm:spPr/>
      <dgm:t>
        <a:bodyPr/>
        <a:lstStyle/>
        <a:p>
          <a:endParaRPr lang="en-US"/>
        </a:p>
      </dgm:t>
    </dgm:pt>
    <dgm:pt modelId="{0B3BEED3-474B-41D8-BD10-747ECD353D34}" type="sibTrans" cxnId="{B4E7BD5F-1D32-4EC4-B0B9-CCF3EB3C7E3B}">
      <dgm:prSet/>
      <dgm:spPr/>
      <dgm:t>
        <a:bodyPr/>
        <a:lstStyle/>
        <a:p>
          <a:endParaRPr lang="en-US"/>
        </a:p>
      </dgm:t>
    </dgm:pt>
    <dgm:pt modelId="{749EC017-0282-4BEC-BB92-D6F4B22BEEBD}" type="pres">
      <dgm:prSet presAssocID="{3AFD6020-28F9-45CA-B946-26DC0D26B677}" presName="outerComposite" presStyleCnt="0">
        <dgm:presLayoutVars>
          <dgm:chMax val="5"/>
          <dgm:dir/>
          <dgm:resizeHandles val="exact"/>
        </dgm:presLayoutVars>
      </dgm:prSet>
      <dgm:spPr/>
    </dgm:pt>
    <dgm:pt modelId="{29E67702-ED38-46E5-B95B-6DC9DDBF862E}" type="pres">
      <dgm:prSet presAssocID="{3AFD6020-28F9-45CA-B946-26DC0D26B677}" presName="dummyMaxCanvas" presStyleCnt="0">
        <dgm:presLayoutVars/>
      </dgm:prSet>
      <dgm:spPr/>
    </dgm:pt>
    <dgm:pt modelId="{0B7A4B05-0A46-4EE7-8D30-FF58CDE2C353}" type="pres">
      <dgm:prSet presAssocID="{3AFD6020-28F9-45CA-B946-26DC0D26B677}" presName="FourNodes_1" presStyleLbl="node1" presStyleIdx="0" presStyleCnt="4">
        <dgm:presLayoutVars>
          <dgm:bulletEnabled val="1"/>
        </dgm:presLayoutVars>
      </dgm:prSet>
      <dgm:spPr/>
    </dgm:pt>
    <dgm:pt modelId="{EF5A2A9A-D937-49DB-8EF0-C157CFC800D5}" type="pres">
      <dgm:prSet presAssocID="{3AFD6020-28F9-45CA-B946-26DC0D26B677}" presName="FourNodes_2" presStyleLbl="node1" presStyleIdx="1" presStyleCnt="4">
        <dgm:presLayoutVars>
          <dgm:bulletEnabled val="1"/>
        </dgm:presLayoutVars>
      </dgm:prSet>
      <dgm:spPr/>
    </dgm:pt>
    <dgm:pt modelId="{C3301BE8-086D-4D56-8E86-B60F3175424E}" type="pres">
      <dgm:prSet presAssocID="{3AFD6020-28F9-45CA-B946-26DC0D26B677}" presName="FourNodes_3" presStyleLbl="node1" presStyleIdx="2" presStyleCnt="4">
        <dgm:presLayoutVars>
          <dgm:bulletEnabled val="1"/>
        </dgm:presLayoutVars>
      </dgm:prSet>
      <dgm:spPr/>
    </dgm:pt>
    <dgm:pt modelId="{91C4F3BA-9883-4754-A61C-B6BA06DFCCC8}" type="pres">
      <dgm:prSet presAssocID="{3AFD6020-28F9-45CA-B946-26DC0D26B677}" presName="FourNodes_4" presStyleLbl="node1" presStyleIdx="3" presStyleCnt="4">
        <dgm:presLayoutVars>
          <dgm:bulletEnabled val="1"/>
        </dgm:presLayoutVars>
      </dgm:prSet>
      <dgm:spPr/>
    </dgm:pt>
    <dgm:pt modelId="{98D732F1-3856-4FC0-8291-895A9A3B60B2}" type="pres">
      <dgm:prSet presAssocID="{3AFD6020-28F9-45CA-B946-26DC0D26B677}" presName="FourConn_1-2" presStyleLbl="fgAccFollowNode1" presStyleIdx="0" presStyleCnt="3">
        <dgm:presLayoutVars>
          <dgm:bulletEnabled val="1"/>
        </dgm:presLayoutVars>
      </dgm:prSet>
      <dgm:spPr/>
    </dgm:pt>
    <dgm:pt modelId="{B80696BB-480D-4B55-993D-A8B8F372415E}" type="pres">
      <dgm:prSet presAssocID="{3AFD6020-28F9-45CA-B946-26DC0D26B677}" presName="FourConn_2-3" presStyleLbl="fgAccFollowNode1" presStyleIdx="1" presStyleCnt="3">
        <dgm:presLayoutVars>
          <dgm:bulletEnabled val="1"/>
        </dgm:presLayoutVars>
      </dgm:prSet>
      <dgm:spPr/>
    </dgm:pt>
    <dgm:pt modelId="{4D036306-E5E3-4B26-A8C6-45937B90FD54}" type="pres">
      <dgm:prSet presAssocID="{3AFD6020-28F9-45CA-B946-26DC0D26B677}" presName="FourConn_3-4" presStyleLbl="fgAccFollowNode1" presStyleIdx="2" presStyleCnt="3">
        <dgm:presLayoutVars>
          <dgm:bulletEnabled val="1"/>
        </dgm:presLayoutVars>
      </dgm:prSet>
      <dgm:spPr/>
    </dgm:pt>
    <dgm:pt modelId="{AC77255F-7032-4AA4-AA1C-C11BAFD96780}" type="pres">
      <dgm:prSet presAssocID="{3AFD6020-28F9-45CA-B946-26DC0D26B677}" presName="FourNodes_1_text" presStyleLbl="node1" presStyleIdx="3" presStyleCnt="4">
        <dgm:presLayoutVars>
          <dgm:bulletEnabled val="1"/>
        </dgm:presLayoutVars>
      </dgm:prSet>
      <dgm:spPr/>
    </dgm:pt>
    <dgm:pt modelId="{BC517090-6D2E-4DFE-9AB4-94D74A1F5B4E}" type="pres">
      <dgm:prSet presAssocID="{3AFD6020-28F9-45CA-B946-26DC0D26B677}" presName="FourNodes_2_text" presStyleLbl="node1" presStyleIdx="3" presStyleCnt="4">
        <dgm:presLayoutVars>
          <dgm:bulletEnabled val="1"/>
        </dgm:presLayoutVars>
      </dgm:prSet>
      <dgm:spPr/>
    </dgm:pt>
    <dgm:pt modelId="{EA5B71B9-357D-4BDC-93A2-A71C7C2A0552}" type="pres">
      <dgm:prSet presAssocID="{3AFD6020-28F9-45CA-B946-26DC0D26B677}" presName="FourNodes_3_text" presStyleLbl="node1" presStyleIdx="3" presStyleCnt="4">
        <dgm:presLayoutVars>
          <dgm:bulletEnabled val="1"/>
        </dgm:presLayoutVars>
      </dgm:prSet>
      <dgm:spPr/>
    </dgm:pt>
    <dgm:pt modelId="{A7A03194-CA7A-4D5A-93F4-8B9F8DB56F33}" type="pres">
      <dgm:prSet presAssocID="{3AFD6020-28F9-45CA-B946-26DC0D26B677}" presName="FourNodes_4_text" presStyleLbl="node1" presStyleIdx="3" presStyleCnt="4">
        <dgm:presLayoutVars>
          <dgm:bulletEnabled val="1"/>
        </dgm:presLayoutVars>
      </dgm:prSet>
      <dgm:spPr/>
    </dgm:pt>
  </dgm:ptLst>
  <dgm:cxnLst>
    <dgm:cxn modelId="{379B4508-E594-492C-BD30-DC0EEB7EB607}" type="presOf" srcId="{4904B472-3CFF-4B7A-9052-9D64AC860B1F}" destId="{EA5B71B9-357D-4BDC-93A2-A71C7C2A0552}" srcOrd="1" destOrd="0" presId="urn:microsoft.com/office/officeart/2005/8/layout/vProcess5"/>
    <dgm:cxn modelId="{58DD051A-3E42-4413-85ED-F7F350FAE227}" type="presOf" srcId="{15328371-7C84-4170-820D-3DBC69996584}" destId="{98D732F1-3856-4FC0-8291-895A9A3B60B2}" srcOrd="0" destOrd="0" presId="urn:microsoft.com/office/officeart/2005/8/layout/vProcess5"/>
    <dgm:cxn modelId="{B4E7BD5F-1D32-4EC4-B0B9-CCF3EB3C7E3B}" srcId="{3AFD6020-28F9-45CA-B946-26DC0D26B677}" destId="{A083B5DF-12F8-4564-9B01-70C1DE57BD94}" srcOrd="3" destOrd="0" parTransId="{5F539EC4-00EE-4C61-91B0-B582CF5D393F}" sibTransId="{0B3BEED3-474B-41D8-BD10-747ECD353D34}"/>
    <dgm:cxn modelId="{3E348560-C4E5-47D5-8C12-CF205045F451}" srcId="{3AFD6020-28F9-45CA-B946-26DC0D26B677}" destId="{706D6E21-5D85-48B9-AC8B-474B145F93B5}" srcOrd="1" destOrd="0" parTransId="{F5973CE5-156D-48A0-B07B-03BA0987640F}" sibTransId="{4190B208-C107-4641-893E-005D751A7AB8}"/>
    <dgm:cxn modelId="{9D354254-DF8A-4B3F-888C-5CACA2DC60DC}" srcId="{3AFD6020-28F9-45CA-B946-26DC0D26B677}" destId="{4904B472-3CFF-4B7A-9052-9D64AC860B1F}" srcOrd="2" destOrd="0" parTransId="{96ECD03C-E559-4136-8175-F68B18FE8F27}" sibTransId="{784B01C3-542F-4B31-A4C9-B588C797E190}"/>
    <dgm:cxn modelId="{DF0F9282-E7C0-4BCF-ACCF-14309D22C406}" type="presOf" srcId="{4904B472-3CFF-4B7A-9052-9D64AC860B1F}" destId="{C3301BE8-086D-4D56-8E86-B60F3175424E}" srcOrd="0" destOrd="0" presId="urn:microsoft.com/office/officeart/2005/8/layout/vProcess5"/>
    <dgm:cxn modelId="{1AA9C68D-F9C4-49DB-9F33-DCF51D5F3425}" type="presOf" srcId="{706D6E21-5D85-48B9-AC8B-474B145F93B5}" destId="{BC517090-6D2E-4DFE-9AB4-94D74A1F5B4E}" srcOrd="1" destOrd="0" presId="urn:microsoft.com/office/officeart/2005/8/layout/vProcess5"/>
    <dgm:cxn modelId="{0468C28F-913E-441E-A9C7-F033233A9111}" type="presOf" srcId="{706D6E21-5D85-48B9-AC8B-474B145F93B5}" destId="{EF5A2A9A-D937-49DB-8EF0-C157CFC800D5}" srcOrd="0" destOrd="0" presId="urn:microsoft.com/office/officeart/2005/8/layout/vProcess5"/>
    <dgm:cxn modelId="{70A01C9C-2082-43D5-9971-1A21D845B83C}" type="presOf" srcId="{915D2C1D-214E-4C60-954F-D9664713A8CC}" destId="{AC77255F-7032-4AA4-AA1C-C11BAFD96780}" srcOrd="1" destOrd="0" presId="urn:microsoft.com/office/officeart/2005/8/layout/vProcess5"/>
    <dgm:cxn modelId="{2CCADEAE-7A84-4821-B11B-39F11B48D957}" type="presOf" srcId="{784B01C3-542F-4B31-A4C9-B588C797E190}" destId="{4D036306-E5E3-4B26-A8C6-45937B90FD54}" srcOrd="0" destOrd="0" presId="urn:microsoft.com/office/officeart/2005/8/layout/vProcess5"/>
    <dgm:cxn modelId="{59C611B6-F043-4D7A-BB67-4B8069D8D635}" type="presOf" srcId="{A083B5DF-12F8-4564-9B01-70C1DE57BD94}" destId="{A7A03194-CA7A-4D5A-93F4-8B9F8DB56F33}" srcOrd="1" destOrd="0" presId="urn:microsoft.com/office/officeart/2005/8/layout/vProcess5"/>
    <dgm:cxn modelId="{15A29FBD-5F49-454A-B914-75DADEDF830D}" type="presOf" srcId="{A083B5DF-12F8-4564-9B01-70C1DE57BD94}" destId="{91C4F3BA-9883-4754-A61C-B6BA06DFCCC8}" srcOrd="0" destOrd="0" presId="urn:microsoft.com/office/officeart/2005/8/layout/vProcess5"/>
    <dgm:cxn modelId="{BE5022D7-FE36-4388-BB36-47D86A949209}" type="presOf" srcId="{3AFD6020-28F9-45CA-B946-26DC0D26B677}" destId="{749EC017-0282-4BEC-BB92-D6F4B22BEEBD}" srcOrd="0" destOrd="0" presId="urn:microsoft.com/office/officeart/2005/8/layout/vProcess5"/>
    <dgm:cxn modelId="{D27D1CEC-C0D4-4B82-9DA3-CC0E61006BD2}" type="presOf" srcId="{915D2C1D-214E-4C60-954F-D9664713A8CC}" destId="{0B7A4B05-0A46-4EE7-8D30-FF58CDE2C353}" srcOrd="0" destOrd="0" presId="urn:microsoft.com/office/officeart/2005/8/layout/vProcess5"/>
    <dgm:cxn modelId="{68B1A9F3-22C1-46C3-BD96-0F9062E6ADF4}" srcId="{3AFD6020-28F9-45CA-B946-26DC0D26B677}" destId="{915D2C1D-214E-4C60-954F-D9664713A8CC}" srcOrd="0" destOrd="0" parTransId="{730E3F2E-4128-4B30-A0CD-2401FFA26F18}" sibTransId="{15328371-7C84-4170-820D-3DBC69996584}"/>
    <dgm:cxn modelId="{A4496CFD-E41A-40C8-BB83-F73C1636EAB2}" type="presOf" srcId="{4190B208-C107-4641-893E-005D751A7AB8}" destId="{B80696BB-480D-4B55-993D-A8B8F372415E}" srcOrd="0" destOrd="0" presId="urn:microsoft.com/office/officeart/2005/8/layout/vProcess5"/>
    <dgm:cxn modelId="{6A4A8936-1154-47C7-A06F-4DD73E9F1A05}" type="presParOf" srcId="{749EC017-0282-4BEC-BB92-D6F4B22BEEBD}" destId="{29E67702-ED38-46E5-B95B-6DC9DDBF862E}" srcOrd="0" destOrd="0" presId="urn:microsoft.com/office/officeart/2005/8/layout/vProcess5"/>
    <dgm:cxn modelId="{27E8791C-D43B-413D-A0EE-2A03B09F7CC2}" type="presParOf" srcId="{749EC017-0282-4BEC-BB92-D6F4B22BEEBD}" destId="{0B7A4B05-0A46-4EE7-8D30-FF58CDE2C353}" srcOrd="1" destOrd="0" presId="urn:microsoft.com/office/officeart/2005/8/layout/vProcess5"/>
    <dgm:cxn modelId="{30CD6119-C1FD-4C62-B4A0-EA1757E7E2F2}" type="presParOf" srcId="{749EC017-0282-4BEC-BB92-D6F4B22BEEBD}" destId="{EF5A2A9A-D937-49DB-8EF0-C157CFC800D5}" srcOrd="2" destOrd="0" presId="urn:microsoft.com/office/officeart/2005/8/layout/vProcess5"/>
    <dgm:cxn modelId="{BA6F6DD5-7298-457E-9767-3254EBA6697D}" type="presParOf" srcId="{749EC017-0282-4BEC-BB92-D6F4B22BEEBD}" destId="{C3301BE8-086D-4D56-8E86-B60F3175424E}" srcOrd="3" destOrd="0" presId="urn:microsoft.com/office/officeart/2005/8/layout/vProcess5"/>
    <dgm:cxn modelId="{CE8DCD5F-B36C-4AE4-A2B2-AA2CC03BE312}" type="presParOf" srcId="{749EC017-0282-4BEC-BB92-D6F4B22BEEBD}" destId="{91C4F3BA-9883-4754-A61C-B6BA06DFCCC8}" srcOrd="4" destOrd="0" presId="urn:microsoft.com/office/officeart/2005/8/layout/vProcess5"/>
    <dgm:cxn modelId="{756B720B-3873-472A-A172-6CFE47167097}" type="presParOf" srcId="{749EC017-0282-4BEC-BB92-D6F4B22BEEBD}" destId="{98D732F1-3856-4FC0-8291-895A9A3B60B2}" srcOrd="5" destOrd="0" presId="urn:microsoft.com/office/officeart/2005/8/layout/vProcess5"/>
    <dgm:cxn modelId="{15087E8F-C1B4-4B5C-AA1A-BBBC294A0C39}" type="presParOf" srcId="{749EC017-0282-4BEC-BB92-D6F4B22BEEBD}" destId="{B80696BB-480D-4B55-993D-A8B8F372415E}" srcOrd="6" destOrd="0" presId="urn:microsoft.com/office/officeart/2005/8/layout/vProcess5"/>
    <dgm:cxn modelId="{D79BF5C7-B972-4FCA-9CD6-0A4A79A5EF2A}" type="presParOf" srcId="{749EC017-0282-4BEC-BB92-D6F4B22BEEBD}" destId="{4D036306-E5E3-4B26-A8C6-45937B90FD54}" srcOrd="7" destOrd="0" presId="urn:microsoft.com/office/officeart/2005/8/layout/vProcess5"/>
    <dgm:cxn modelId="{CD8D5FBB-5504-43EF-A6C1-A23504BF7895}" type="presParOf" srcId="{749EC017-0282-4BEC-BB92-D6F4B22BEEBD}" destId="{AC77255F-7032-4AA4-AA1C-C11BAFD96780}" srcOrd="8" destOrd="0" presId="urn:microsoft.com/office/officeart/2005/8/layout/vProcess5"/>
    <dgm:cxn modelId="{5DDBB8BC-9660-4420-904A-B6B935E80287}" type="presParOf" srcId="{749EC017-0282-4BEC-BB92-D6F4B22BEEBD}" destId="{BC517090-6D2E-4DFE-9AB4-94D74A1F5B4E}" srcOrd="9" destOrd="0" presId="urn:microsoft.com/office/officeart/2005/8/layout/vProcess5"/>
    <dgm:cxn modelId="{DD192713-435E-4904-B411-0AAFD1C8F75F}" type="presParOf" srcId="{749EC017-0282-4BEC-BB92-D6F4B22BEEBD}" destId="{EA5B71B9-357D-4BDC-93A2-A71C7C2A0552}" srcOrd="10" destOrd="0" presId="urn:microsoft.com/office/officeart/2005/8/layout/vProcess5"/>
    <dgm:cxn modelId="{A0B0FC66-2636-49C7-8F70-E5461F50DE45}" type="presParOf" srcId="{749EC017-0282-4BEC-BB92-D6F4B22BEEBD}" destId="{A7A03194-CA7A-4D5A-93F4-8B9F8DB56F33}" srcOrd="11"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A4B05-0A46-4EE7-8D30-FF58CDE2C353}">
      <dsp:nvSpPr>
        <dsp:cNvPr id="0" name=""/>
        <dsp:cNvSpPr/>
      </dsp:nvSpPr>
      <dsp:spPr>
        <a:xfrm>
          <a:off x="0" y="0"/>
          <a:ext cx="11036886" cy="14614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25979 Original Matches</a:t>
          </a:r>
          <a:br>
            <a:rPr lang="en-US" sz="3700" kern="1200" dirty="0"/>
          </a:br>
          <a:r>
            <a:rPr lang="en-US" sz="3700" kern="1200" dirty="0"/>
            <a:t>10 Betting Companies</a:t>
          </a:r>
        </a:p>
      </dsp:txBody>
      <dsp:txXfrm>
        <a:off x="42806" y="42806"/>
        <a:ext cx="9336321" cy="1375883"/>
      </dsp:txXfrm>
    </dsp:sp>
    <dsp:sp modelId="{EF5A2A9A-D937-49DB-8EF0-C157CFC800D5}">
      <dsp:nvSpPr>
        <dsp:cNvPr id="0" name=""/>
        <dsp:cNvSpPr/>
      </dsp:nvSpPr>
      <dsp:spPr>
        <a:xfrm>
          <a:off x="924339" y="1727222"/>
          <a:ext cx="11036886" cy="1461495"/>
        </a:xfrm>
        <a:prstGeom prst="roundRect">
          <a:avLst>
            <a:gd name="adj" fmla="val 10000"/>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Eliminate 4 betting companies with too many null values – threshold was 3500 (15%)</a:t>
          </a:r>
        </a:p>
      </dsp:txBody>
      <dsp:txXfrm>
        <a:off x="967145" y="1770028"/>
        <a:ext cx="9076962" cy="1375883"/>
      </dsp:txXfrm>
    </dsp:sp>
    <dsp:sp modelId="{C3301BE8-086D-4D56-8E86-B60F3175424E}">
      <dsp:nvSpPr>
        <dsp:cNvPr id="0" name=""/>
        <dsp:cNvSpPr/>
      </dsp:nvSpPr>
      <dsp:spPr>
        <a:xfrm>
          <a:off x="1834882" y="3454444"/>
          <a:ext cx="11036886" cy="1461495"/>
        </a:xfrm>
        <a:prstGeom prst="roundRect">
          <a:avLst>
            <a:gd name="adj" fmla="val 10000"/>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Removed any matches with any null values from any of the remaining 6 companies</a:t>
          </a:r>
        </a:p>
      </dsp:txBody>
      <dsp:txXfrm>
        <a:off x="1877688" y="3497250"/>
        <a:ext cx="9090758" cy="1375883"/>
      </dsp:txXfrm>
    </dsp:sp>
    <dsp:sp modelId="{91C4F3BA-9883-4754-A61C-B6BA06DFCCC8}">
      <dsp:nvSpPr>
        <dsp:cNvPr id="0" name=""/>
        <dsp:cNvSpPr/>
      </dsp:nvSpPr>
      <dsp:spPr>
        <a:xfrm>
          <a:off x="2759221" y="5181667"/>
          <a:ext cx="11036886" cy="1461495"/>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22435 Processed Matches</a:t>
          </a:r>
          <a:br>
            <a:rPr lang="en-US" sz="3700" kern="1200" dirty="0"/>
          </a:br>
          <a:r>
            <a:rPr lang="en-US" sz="3700" kern="1200" dirty="0"/>
            <a:t>6 Betting Companies</a:t>
          </a:r>
        </a:p>
      </dsp:txBody>
      <dsp:txXfrm>
        <a:off x="2802027" y="5224473"/>
        <a:ext cx="9076962" cy="1375883"/>
      </dsp:txXfrm>
    </dsp:sp>
    <dsp:sp modelId="{98D732F1-3856-4FC0-8291-895A9A3B60B2}">
      <dsp:nvSpPr>
        <dsp:cNvPr id="0" name=""/>
        <dsp:cNvSpPr/>
      </dsp:nvSpPr>
      <dsp:spPr>
        <a:xfrm>
          <a:off x="10086914" y="1119372"/>
          <a:ext cx="949972" cy="949972"/>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a:off x="10300658" y="1119372"/>
        <a:ext cx="522484" cy="714854"/>
      </dsp:txXfrm>
    </dsp:sp>
    <dsp:sp modelId="{B80696BB-480D-4B55-993D-A8B8F372415E}">
      <dsp:nvSpPr>
        <dsp:cNvPr id="0" name=""/>
        <dsp:cNvSpPr/>
      </dsp:nvSpPr>
      <dsp:spPr>
        <a:xfrm>
          <a:off x="11011253" y="2846595"/>
          <a:ext cx="949972" cy="949972"/>
        </a:xfrm>
        <a:prstGeom prst="downArrow">
          <a:avLst>
            <a:gd name="adj1" fmla="val 55000"/>
            <a:gd name="adj2" fmla="val 45000"/>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a:off x="11224997" y="2846595"/>
        <a:ext cx="522484" cy="714854"/>
      </dsp:txXfrm>
    </dsp:sp>
    <dsp:sp modelId="{4D036306-E5E3-4B26-A8C6-45937B90FD54}">
      <dsp:nvSpPr>
        <dsp:cNvPr id="0" name=""/>
        <dsp:cNvSpPr/>
      </dsp:nvSpPr>
      <dsp:spPr>
        <a:xfrm>
          <a:off x="11921796" y="4573817"/>
          <a:ext cx="949972" cy="949972"/>
        </a:xfrm>
        <a:prstGeom prst="downArrow">
          <a:avLst>
            <a:gd name="adj1" fmla="val 55000"/>
            <a:gd name="adj2" fmla="val 45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2135540" y="4573817"/>
        <a:ext cx="522484" cy="71485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1D340C-BDE4-E54E-B734-EE1F2C47AC1E}" type="datetimeFigureOut">
              <a:rPr lang="en-US" smtClean="0"/>
              <a:t>12/14/2018</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51765A-9E3A-104A-BCE9-BF2BBD62A2EE}" type="slidenum">
              <a:rPr lang="en-US" smtClean="0"/>
              <a:t>‹#›</a:t>
            </a:fld>
            <a:endParaRPr lang="en-US"/>
          </a:p>
        </p:txBody>
      </p:sp>
    </p:spTree>
    <p:extLst>
      <p:ext uri="{BB962C8B-B14F-4D97-AF65-F5344CB8AC3E}">
        <p14:creationId xmlns:p14="http://schemas.microsoft.com/office/powerpoint/2010/main" val="16019786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D4C4CA-94A1-834E-A2BA-CE4D58E93A41}"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63341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375059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370461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87720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4C4CA-94A1-834E-A2BA-CE4D58E93A41}"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280063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D4C4CA-94A1-834E-A2BA-CE4D58E93A41}"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23994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D4C4CA-94A1-834E-A2BA-CE4D58E93A41}"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57243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D4C4CA-94A1-834E-A2BA-CE4D58E93A41}" type="datetimeFigureOut">
              <a:rPr lang="en-US" smtClean="0"/>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94878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4C4CA-94A1-834E-A2BA-CE4D58E93A41}" type="datetimeFigureOut">
              <a:rPr lang="en-US" smtClean="0"/>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14977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Edit Master text styles</a:t>
            </a:r>
          </a:p>
        </p:txBody>
      </p:sp>
      <p:sp>
        <p:nvSpPr>
          <p:cNvPr id="5" name="Date Placeholder 4"/>
          <p:cNvSpPr>
            <a:spLocks noGrp="1"/>
          </p:cNvSpPr>
          <p:nvPr>
            <p:ph type="dt" sz="half" idx="10"/>
          </p:nvPr>
        </p:nvSpPr>
        <p:spPr/>
        <p:txBody>
          <a:bodyPr/>
          <a:lstStyle/>
          <a:p>
            <a:fld id="{85D4C4CA-94A1-834E-A2BA-CE4D58E93A41}"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43564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a:t>Click icon to add picture</a:t>
            </a:r>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Edit Master text styles</a:t>
            </a:r>
          </a:p>
        </p:txBody>
      </p:sp>
      <p:sp>
        <p:nvSpPr>
          <p:cNvPr id="5" name="Date Placeholder 4"/>
          <p:cNvSpPr>
            <a:spLocks noGrp="1"/>
          </p:cNvSpPr>
          <p:nvPr>
            <p:ph type="dt" sz="half" idx="10"/>
          </p:nvPr>
        </p:nvSpPr>
        <p:spPr/>
        <p:txBody>
          <a:bodyPr/>
          <a:lstStyle/>
          <a:p>
            <a:fld id="{85D4C4CA-94A1-834E-A2BA-CE4D58E93A41}"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97376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85D4C4CA-94A1-834E-A2BA-CE4D58E93A41}" type="datetimeFigureOut">
              <a:rPr lang="en-US" smtClean="0"/>
              <a:t>12/14/2018</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D76FB06D-23CD-0545-AB49-68006C960DF0}" type="slidenum">
              <a:rPr lang="en-US" smtClean="0"/>
              <a:t>‹#›</a:t>
            </a:fld>
            <a:endParaRPr lang="en-US"/>
          </a:p>
        </p:txBody>
      </p:sp>
    </p:spTree>
    <p:extLst>
      <p:ext uri="{BB962C8B-B14F-4D97-AF65-F5344CB8AC3E}">
        <p14:creationId xmlns:p14="http://schemas.microsoft.com/office/powerpoint/2010/main" val="416178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03546"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6.png"/><Relationship Id="rId3" Type="http://schemas.openxmlformats.org/officeDocument/2006/relationships/chart" Target="../charts/chart1.xml"/><Relationship Id="rId7" Type="http://schemas.openxmlformats.org/officeDocument/2006/relationships/diagramLayout" Target="../diagrams/layout1.xml"/><Relationship Id="rId12" Type="http://schemas.openxmlformats.org/officeDocument/2006/relationships/image" Target="../media/image5.pn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jpeg"/><Relationship Id="rId15" Type="http://schemas.openxmlformats.org/officeDocument/2006/relationships/image" Target="../media/image8.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s://i.groupme.com/509x266.png.c7eb74a2f25b499391deda3dff094bce.large">
            <a:extLst>
              <a:ext uri="{FF2B5EF4-FFF2-40B4-BE49-F238E27FC236}">
                <a16:creationId xmlns:a16="http://schemas.microsoft.com/office/drawing/2014/main" id="{67887896-CA8B-4537-A68E-7A563DFB1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35" y="11688165"/>
            <a:ext cx="7223805" cy="37751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9056" y="6428618"/>
            <a:ext cx="6684487" cy="4078039"/>
          </a:xfrm>
          <a:prstGeom prst="rect">
            <a:avLst/>
          </a:prstGeom>
          <a:noFill/>
        </p:spPr>
        <p:txBody>
          <a:bodyPr wrap="square" rtlCol="0">
            <a:spAutoFit/>
          </a:bodyPr>
          <a:lstStyle/>
          <a:p>
            <a:pPr algn="just"/>
            <a:r>
              <a:rPr lang="en-US" sz="3700" dirty="0">
                <a:latin typeface="Arial" charset="0"/>
                <a:ea typeface="Arial" charset="0"/>
                <a:cs typeface="Arial" charset="0"/>
              </a:rPr>
              <a:t>Our objective is to analyze the accuracy of soccer betting companies based on empirical data from the European Soccer Database. We look at the betting odds of each company and compare real-life </a:t>
            </a:r>
            <a:endParaRPr lang="en-US" sz="3700" dirty="0">
              <a:solidFill>
                <a:schemeClr val="bg1"/>
              </a:solidFill>
              <a:latin typeface="Arial" charset="0"/>
              <a:ea typeface="Arial" charset="0"/>
              <a:cs typeface="Arial" charset="0"/>
            </a:endParaRPr>
          </a:p>
        </p:txBody>
      </p:sp>
      <p:sp>
        <p:nvSpPr>
          <p:cNvPr id="4" name="Rectangle 3"/>
          <p:cNvSpPr/>
          <p:nvPr/>
        </p:nvSpPr>
        <p:spPr>
          <a:xfrm>
            <a:off x="0" y="0"/>
            <a:ext cx="51206400" cy="4660525"/>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6899692" y="706818"/>
            <a:ext cx="37103442" cy="1446550"/>
          </a:xfrm>
          <a:prstGeom prst="rect">
            <a:avLst/>
          </a:prstGeom>
        </p:spPr>
        <p:txBody>
          <a:bodyPr wrap="square">
            <a:spAutoFit/>
          </a:bodyPr>
          <a:lstStyle>
            <a:lvl1pPr algn="ctr" defTabSz="2403546" rtl="0" eaLnBrk="1" latinLnBrk="0" hangingPunct="1">
              <a:spcBef>
                <a:spcPct val="0"/>
              </a:spcBef>
              <a:buNone/>
              <a:defRPr sz="23100" kern="1200">
                <a:solidFill>
                  <a:schemeClr val="tx1"/>
                </a:solidFill>
                <a:latin typeface="+mj-lt"/>
                <a:ea typeface="+mj-ea"/>
                <a:cs typeface="+mj-cs"/>
              </a:defRPr>
            </a:lvl1pPr>
          </a:lstStyle>
          <a:p>
            <a:r>
              <a:rPr lang="en-US" sz="8800" b="1" dirty="0">
                <a:solidFill>
                  <a:schemeClr val="bg1"/>
                </a:solidFill>
                <a:latin typeface="Arial" charset="0"/>
                <a:ea typeface="Arial" charset="0"/>
                <a:cs typeface="Arial" charset="0"/>
              </a:rPr>
              <a:t>Uncovering the Great Betting Conspiracy</a:t>
            </a:r>
          </a:p>
        </p:txBody>
      </p:sp>
      <p:sp>
        <p:nvSpPr>
          <p:cNvPr id="8" name="Text Placeholder 4"/>
          <p:cNvSpPr txBox="1">
            <a:spLocks/>
          </p:cNvSpPr>
          <p:nvPr/>
        </p:nvSpPr>
        <p:spPr>
          <a:xfrm>
            <a:off x="3118500" y="2106420"/>
            <a:ext cx="44772470" cy="1224068"/>
          </a:xfrm>
          <a:prstGeom prst="rect">
            <a:avLst/>
          </a:prstGeom>
        </p:spPr>
        <p:txBody>
          <a:bodyPr vert="horz" wrap="square" lIns="480709" tIns="240355" rIns="480709" bIns="240355" rtlCol="0" anchor="ctr">
            <a:spAutoFit/>
          </a:bodyPr>
          <a:lstStyle>
            <a:defPPr>
              <a:defRPr lang="en-US"/>
            </a:defPPr>
            <a:lvl1pPr marL="0" algn="r" defTabSz="2403546" rtl="0" eaLnBrk="1" latinLnBrk="0" hangingPunct="1">
              <a:defRPr sz="6300" kern="1200">
                <a:solidFill>
                  <a:schemeClr val="tx1">
                    <a:tint val="75000"/>
                  </a:schemeClr>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a:lstStyle>
          <a:p>
            <a:pPr algn="ctr"/>
            <a:r>
              <a:rPr lang="en-US" sz="4800" dirty="0">
                <a:solidFill>
                  <a:srgbClr val="FFFFFF"/>
                </a:solidFill>
                <a:latin typeface="Arial" charset="0"/>
                <a:ea typeface="Arial" charset="0"/>
                <a:cs typeface="Arial" charset="0"/>
              </a:rPr>
              <a:t>Mete Morris, </a:t>
            </a:r>
            <a:r>
              <a:rPr lang="en-US" sz="4800" dirty="0" err="1">
                <a:solidFill>
                  <a:srgbClr val="FFFFFF"/>
                </a:solidFill>
                <a:latin typeface="Arial" charset="0"/>
                <a:ea typeface="Arial" charset="0"/>
                <a:cs typeface="Arial" charset="0"/>
              </a:rPr>
              <a:t>Jiwon</a:t>
            </a:r>
            <a:r>
              <a:rPr lang="en-US" sz="4800" dirty="0">
                <a:solidFill>
                  <a:srgbClr val="FFFFFF"/>
                </a:solidFill>
                <a:latin typeface="Arial" charset="0"/>
                <a:ea typeface="Arial" charset="0"/>
                <a:cs typeface="Arial" charset="0"/>
              </a:rPr>
              <a:t> Lee, Jonghae Lee</a:t>
            </a:r>
          </a:p>
        </p:txBody>
      </p:sp>
      <p:sp>
        <p:nvSpPr>
          <p:cNvPr id="9" name="TextBox 8"/>
          <p:cNvSpPr txBox="1"/>
          <p:nvPr/>
        </p:nvSpPr>
        <p:spPr>
          <a:xfrm>
            <a:off x="0" y="3276955"/>
            <a:ext cx="51206400" cy="692497"/>
          </a:xfrm>
          <a:prstGeom prst="rect">
            <a:avLst/>
          </a:prstGeom>
          <a:noFill/>
        </p:spPr>
        <p:txBody>
          <a:bodyPr wrap="square" rtlCol="0">
            <a:spAutoFit/>
          </a:bodyPr>
          <a:lstStyle/>
          <a:p>
            <a:pPr algn="ctr"/>
            <a:r>
              <a:rPr lang="en-US" sz="3900">
                <a:solidFill>
                  <a:srgbClr val="FFFFFF"/>
                </a:solidFill>
                <a:latin typeface="Arial" charset="0"/>
                <a:ea typeface="Arial" charset="0"/>
                <a:cs typeface="Arial" charset="0"/>
              </a:rPr>
              <a:t>Johns Hopkins University | </a:t>
            </a:r>
            <a:r>
              <a:rPr lang="en-US" sz="3900" dirty="0">
                <a:solidFill>
                  <a:srgbClr val="FFFFFF"/>
                </a:solidFill>
                <a:latin typeface="Arial" charset="0"/>
                <a:ea typeface="Arial" charset="0"/>
                <a:cs typeface="Arial" charset="0"/>
              </a:rPr>
              <a:t>Whiting School </a:t>
            </a:r>
            <a:r>
              <a:rPr lang="en-US" sz="3900">
                <a:solidFill>
                  <a:srgbClr val="FFFFFF"/>
                </a:solidFill>
                <a:latin typeface="Arial" charset="0"/>
                <a:ea typeface="Arial" charset="0"/>
                <a:cs typeface="Arial" charset="0"/>
              </a:rPr>
              <a:t>of Engineering | Baltimore</a:t>
            </a:r>
            <a:r>
              <a:rPr lang="en-US" sz="3900" dirty="0">
                <a:solidFill>
                  <a:srgbClr val="FFFFFF"/>
                </a:solidFill>
                <a:latin typeface="Arial" charset="0"/>
                <a:ea typeface="Arial" charset="0"/>
                <a:cs typeface="Arial" charset="0"/>
              </a:rPr>
              <a:t>, MD</a:t>
            </a:r>
            <a:endParaRPr lang="en-US" sz="3600" dirty="0">
              <a:solidFill>
                <a:srgbClr val="FFFFFF"/>
              </a:solidFill>
              <a:latin typeface="Arial" charset="0"/>
              <a:ea typeface="Arial" charset="0"/>
              <a:cs typeface="Arial" charset="0"/>
            </a:endParaRPr>
          </a:p>
        </p:txBody>
      </p:sp>
      <p:sp>
        <p:nvSpPr>
          <p:cNvPr id="15" name="Rectangle 14"/>
          <p:cNvSpPr/>
          <p:nvPr/>
        </p:nvSpPr>
        <p:spPr>
          <a:xfrm>
            <a:off x="669056" y="15931542"/>
            <a:ext cx="14185846"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sp>
        <p:nvSpPr>
          <p:cNvPr id="16" name="TextBox 15"/>
          <p:cNvSpPr txBox="1"/>
          <p:nvPr/>
        </p:nvSpPr>
        <p:spPr>
          <a:xfrm>
            <a:off x="4730429" y="15873238"/>
            <a:ext cx="6094938" cy="861774"/>
          </a:xfrm>
          <a:prstGeom prst="rect">
            <a:avLst/>
          </a:prstGeom>
          <a:noFill/>
        </p:spPr>
        <p:txBody>
          <a:bodyPr wrap="none" rtlCol="0">
            <a:spAutoFit/>
          </a:bodyPr>
          <a:lstStyle/>
          <a:p>
            <a:r>
              <a:rPr lang="en-US" sz="5000" dirty="0">
                <a:solidFill>
                  <a:schemeClr val="bg1"/>
                </a:solidFill>
                <a:latin typeface="Arial" charset="0"/>
                <a:ea typeface="Arial" charset="0"/>
                <a:cs typeface="Arial" charset="0"/>
              </a:rPr>
              <a:t>Data Pre-Processing</a:t>
            </a:r>
          </a:p>
        </p:txBody>
      </p:sp>
      <p:sp>
        <p:nvSpPr>
          <p:cNvPr id="19" name="Rectangle 18"/>
          <p:cNvSpPr/>
          <p:nvPr/>
        </p:nvSpPr>
        <p:spPr>
          <a:xfrm>
            <a:off x="660400" y="5324102"/>
            <a:ext cx="14185846"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sp>
        <p:nvSpPr>
          <p:cNvPr id="20" name="TextBox 19"/>
          <p:cNvSpPr txBox="1"/>
          <p:nvPr/>
        </p:nvSpPr>
        <p:spPr>
          <a:xfrm>
            <a:off x="6060957" y="5280564"/>
            <a:ext cx="3530134" cy="861774"/>
          </a:xfrm>
          <a:prstGeom prst="rect">
            <a:avLst/>
          </a:prstGeom>
          <a:noFill/>
        </p:spPr>
        <p:txBody>
          <a:bodyPr wrap="none" rtlCol="0">
            <a:spAutoFit/>
          </a:bodyPr>
          <a:lstStyle/>
          <a:p>
            <a:r>
              <a:rPr lang="en-US" sz="5000" dirty="0">
                <a:solidFill>
                  <a:schemeClr val="bg1"/>
                </a:solidFill>
                <a:latin typeface="Arial" charset="0"/>
                <a:ea typeface="Arial" charset="0"/>
                <a:cs typeface="Arial" charset="0"/>
              </a:rPr>
              <a:t>Introduction</a:t>
            </a:r>
          </a:p>
        </p:txBody>
      </p:sp>
      <p:sp>
        <p:nvSpPr>
          <p:cNvPr id="31" name="Rectangle 30"/>
          <p:cNvSpPr/>
          <p:nvPr/>
        </p:nvSpPr>
        <p:spPr>
          <a:xfrm>
            <a:off x="15377820" y="5324102"/>
            <a:ext cx="35187746" cy="837391"/>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sp>
        <p:nvSpPr>
          <p:cNvPr id="32" name="TextBox 31"/>
          <p:cNvSpPr txBox="1"/>
          <p:nvPr/>
        </p:nvSpPr>
        <p:spPr>
          <a:xfrm>
            <a:off x="31870878" y="5279050"/>
            <a:ext cx="2321469" cy="1631216"/>
          </a:xfrm>
          <a:prstGeom prst="rect">
            <a:avLst/>
          </a:prstGeom>
          <a:noFill/>
        </p:spPr>
        <p:txBody>
          <a:bodyPr wrap="none" rtlCol="0">
            <a:spAutoFit/>
          </a:bodyPr>
          <a:lstStyle/>
          <a:p>
            <a:r>
              <a:rPr lang="en-US" sz="5000" dirty="0">
                <a:solidFill>
                  <a:schemeClr val="bg1"/>
                </a:solidFill>
                <a:latin typeface="Arial" charset="0"/>
                <a:ea typeface="Arial" charset="0"/>
                <a:cs typeface="Arial" charset="0"/>
              </a:rPr>
              <a:t>Results</a:t>
            </a:r>
          </a:p>
          <a:p>
            <a:endParaRPr lang="en-US" sz="5000" dirty="0">
              <a:solidFill>
                <a:schemeClr val="bg1"/>
              </a:solidFill>
              <a:latin typeface="Arial" charset="0"/>
              <a:ea typeface="Arial" charset="0"/>
              <a:cs typeface="Arial" charset="0"/>
            </a:endParaRPr>
          </a:p>
        </p:txBody>
      </p:sp>
      <p:graphicFrame>
        <p:nvGraphicFramePr>
          <p:cNvPr id="67" name="Chart 66"/>
          <p:cNvGraphicFramePr/>
          <p:nvPr>
            <p:extLst>
              <p:ext uri="{D42A27DB-BD31-4B8C-83A1-F6EECF244321}">
                <p14:modId xmlns:p14="http://schemas.microsoft.com/office/powerpoint/2010/main" val="805214293"/>
              </p:ext>
            </p:extLst>
          </p:nvPr>
        </p:nvGraphicFramePr>
        <p:xfrm>
          <a:off x="17005895" y="6376869"/>
          <a:ext cx="5475046" cy="4132549"/>
        </p:xfrm>
        <a:graphic>
          <a:graphicData uri="http://schemas.openxmlformats.org/drawingml/2006/chart">
            <c:chart xmlns:c="http://schemas.openxmlformats.org/drawingml/2006/chart" xmlns:r="http://schemas.openxmlformats.org/officeDocument/2006/relationships" r:id="rId3"/>
          </a:graphicData>
        </a:graphic>
      </p:graphicFrame>
      <p:sp>
        <p:nvSpPr>
          <p:cNvPr id="311" name="Rectangle 310"/>
          <p:cNvSpPr/>
          <p:nvPr/>
        </p:nvSpPr>
        <p:spPr>
          <a:xfrm>
            <a:off x="36028154" y="28837998"/>
            <a:ext cx="14509189" cy="8128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dirty="0"/>
          </a:p>
        </p:txBody>
      </p:sp>
      <p:sp>
        <p:nvSpPr>
          <p:cNvPr id="312" name="TextBox 311"/>
          <p:cNvSpPr txBox="1"/>
          <p:nvPr/>
        </p:nvSpPr>
        <p:spPr>
          <a:xfrm>
            <a:off x="41676695" y="28741982"/>
            <a:ext cx="3420206" cy="1631216"/>
          </a:xfrm>
          <a:prstGeom prst="rect">
            <a:avLst/>
          </a:prstGeom>
          <a:noFill/>
        </p:spPr>
        <p:txBody>
          <a:bodyPr wrap="square" rtlCol="0">
            <a:spAutoFit/>
          </a:bodyPr>
          <a:lstStyle/>
          <a:p>
            <a:r>
              <a:rPr lang="en-US" sz="5000" dirty="0">
                <a:solidFill>
                  <a:schemeClr val="bg1"/>
                </a:solidFill>
                <a:latin typeface="Arial" charset="0"/>
                <a:ea typeface="Arial" charset="0"/>
                <a:cs typeface="Arial" charset="0"/>
              </a:rPr>
              <a:t>Conclusion</a:t>
            </a:r>
          </a:p>
          <a:p>
            <a:endParaRPr lang="en-US" sz="5000" dirty="0">
              <a:solidFill>
                <a:schemeClr val="bg1"/>
              </a:solidFill>
              <a:latin typeface="Arial" charset="0"/>
              <a:ea typeface="Arial" charset="0"/>
              <a:cs typeface="Arial" charset="0"/>
            </a:endParaRPr>
          </a:p>
        </p:txBody>
      </p:sp>
      <p:sp>
        <p:nvSpPr>
          <p:cNvPr id="313" name="Text Placeholder 20"/>
          <p:cNvSpPr>
            <a:spLocks noGrp="1"/>
          </p:cNvSpPr>
          <p:nvPr/>
        </p:nvSpPr>
        <p:spPr>
          <a:xfrm>
            <a:off x="36110325" y="29634031"/>
            <a:ext cx="14455241" cy="2882974"/>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tx1"/>
                </a:solidFill>
                <a:latin typeface="Trebuchet MS" pitchFamily="34" charset="0"/>
                <a:ea typeface="+mn-ea"/>
                <a:cs typeface="+mn-cs"/>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3700" dirty="0">
                <a:latin typeface="Arial" charset="0"/>
                <a:ea typeface="Arial" charset="0"/>
                <a:cs typeface="Arial" charset="0"/>
              </a:rPr>
              <a:t>Text</a:t>
            </a:r>
          </a:p>
          <a:p>
            <a:endParaRPr lang="en-US" sz="3700" kern="1200" dirty="0">
              <a:latin typeface="Arial" charset="0"/>
              <a:ea typeface="Arial" charset="0"/>
              <a:cs typeface="Arial" charset="0"/>
            </a:endParaRPr>
          </a:p>
          <a:p>
            <a:endParaRPr lang="en-US" sz="3700" dirty="0">
              <a:latin typeface="Arial" charset="0"/>
              <a:ea typeface="Arial" charset="0"/>
              <a:cs typeface="Arial" charset="0"/>
            </a:endParaRPr>
          </a:p>
          <a:p>
            <a:endParaRPr lang="en-US" sz="3700" kern="1200" dirty="0">
              <a:latin typeface="Arial" charset="0"/>
              <a:ea typeface="Arial" charset="0"/>
              <a:cs typeface="Arial" charset="0"/>
            </a:endParaRPr>
          </a:p>
        </p:txBody>
      </p:sp>
      <p:sp>
        <p:nvSpPr>
          <p:cNvPr id="333" name="TextBox 332"/>
          <p:cNvSpPr txBox="1"/>
          <p:nvPr/>
        </p:nvSpPr>
        <p:spPr>
          <a:xfrm>
            <a:off x="15685007" y="11688165"/>
            <a:ext cx="20100080" cy="2185214"/>
          </a:xfrm>
          <a:prstGeom prst="rect">
            <a:avLst/>
          </a:prstGeom>
          <a:noFill/>
        </p:spPr>
        <p:txBody>
          <a:bodyPr wrap="square" rtlCol="0">
            <a:spAutoFit/>
          </a:bodyPr>
          <a:lstStyle/>
          <a:p>
            <a:r>
              <a:rPr lang="en-US" sz="3700" b="1" dirty="0">
                <a:latin typeface="Arial" charset="0"/>
                <a:ea typeface="Arial" charset="0"/>
                <a:cs typeface="Arial" charset="0"/>
              </a:rPr>
              <a:t>Figure 1— Correlation Matrix of Betting Odds Among Different Betting Companies</a:t>
            </a:r>
          </a:p>
          <a:p>
            <a:r>
              <a:rPr lang="en-US" sz="3000" dirty="0">
                <a:latin typeface="Arial" charset="0"/>
                <a:ea typeface="Arial" charset="0"/>
                <a:cs typeface="Arial" charset="0"/>
              </a:rPr>
              <a:t>Betting odds are highly correlated!</a:t>
            </a:r>
          </a:p>
          <a:p>
            <a:endParaRPr lang="en-US" sz="3200" dirty="0">
              <a:latin typeface="Arial" charset="0"/>
              <a:ea typeface="Arial" charset="0"/>
              <a:cs typeface="Arial" charset="0"/>
            </a:endParaRPr>
          </a:p>
          <a:p>
            <a:endParaRPr lang="en-US" sz="3200" dirty="0">
              <a:latin typeface="Arial" charset="0"/>
              <a:ea typeface="Arial" charset="0"/>
              <a:cs typeface="Arial" charset="0"/>
            </a:endParaRPr>
          </a:p>
        </p:txBody>
      </p:sp>
      <p:sp>
        <p:nvSpPr>
          <p:cNvPr id="306" name="TextBox 305"/>
          <p:cNvSpPr txBox="1"/>
          <p:nvPr/>
        </p:nvSpPr>
        <p:spPr>
          <a:xfrm>
            <a:off x="15734444" y="19060844"/>
            <a:ext cx="20050642" cy="2308324"/>
          </a:xfrm>
          <a:prstGeom prst="rect">
            <a:avLst/>
          </a:prstGeom>
          <a:noFill/>
        </p:spPr>
        <p:txBody>
          <a:bodyPr wrap="square" rtlCol="0">
            <a:spAutoFit/>
          </a:bodyPr>
          <a:lstStyle/>
          <a:p>
            <a:r>
              <a:rPr lang="en-US" sz="3700" b="1" dirty="0">
                <a:latin typeface="Arial" charset="0"/>
                <a:ea typeface="Arial" charset="0"/>
                <a:cs typeface="Arial" charset="0"/>
              </a:rPr>
              <a:t>Figure 2—Title</a:t>
            </a:r>
            <a:endParaRPr lang="en-US" sz="3700" dirty="0">
              <a:latin typeface="Arial" charset="0"/>
              <a:ea typeface="Arial" charset="0"/>
              <a:cs typeface="Arial" charset="0"/>
            </a:endParaRPr>
          </a:p>
          <a:p>
            <a:r>
              <a:rPr lang="en-US" sz="3200" dirty="0">
                <a:latin typeface="Arial" charset="0"/>
                <a:ea typeface="Arial" charset="0"/>
                <a:cs typeface="Arial" charset="0"/>
              </a:rPr>
              <a:t>Text</a:t>
            </a:r>
          </a:p>
          <a:p>
            <a:endParaRPr lang="en-US" sz="3200" dirty="0">
              <a:latin typeface="Arial" charset="0"/>
              <a:ea typeface="Arial" charset="0"/>
              <a:cs typeface="Arial" charset="0"/>
            </a:endParaRPr>
          </a:p>
          <a:p>
            <a:endParaRPr lang="en-US" sz="4000" b="1" dirty="0">
              <a:latin typeface="Arial" charset="0"/>
              <a:ea typeface="Arial" charset="0"/>
              <a:cs typeface="Arial" charset="0"/>
            </a:endParaRPr>
          </a:p>
        </p:txBody>
      </p:sp>
      <p:sp>
        <p:nvSpPr>
          <p:cNvPr id="319" name="TextBox 318"/>
          <p:cNvSpPr txBox="1"/>
          <p:nvPr/>
        </p:nvSpPr>
        <p:spPr>
          <a:xfrm>
            <a:off x="15702308" y="28026676"/>
            <a:ext cx="19498210" cy="2185214"/>
          </a:xfrm>
          <a:prstGeom prst="rect">
            <a:avLst/>
          </a:prstGeom>
          <a:noFill/>
        </p:spPr>
        <p:txBody>
          <a:bodyPr wrap="square" rtlCol="0">
            <a:spAutoFit/>
          </a:bodyPr>
          <a:lstStyle/>
          <a:p>
            <a:r>
              <a:rPr lang="en-US" sz="3700" b="1" dirty="0">
                <a:latin typeface="Arial" charset="0"/>
                <a:ea typeface="Arial" charset="0"/>
                <a:cs typeface="Arial" charset="0"/>
              </a:rPr>
              <a:t>Figure 3—Title</a:t>
            </a:r>
          </a:p>
          <a:p>
            <a:r>
              <a:rPr lang="en-US" sz="3000" dirty="0">
                <a:latin typeface="Arial" charset="0"/>
                <a:ea typeface="Arial" charset="0"/>
                <a:cs typeface="Arial" charset="0"/>
              </a:rPr>
              <a:t>Text</a:t>
            </a:r>
          </a:p>
          <a:p>
            <a:endParaRPr lang="en-US" sz="3200" dirty="0">
              <a:latin typeface="Arial" charset="0"/>
              <a:ea typeface="Arial" charset="0"/>
              <a:cs typeface="Arial" charset="0"/>
            </a:endParaRPr>
          </a:p>
          <a:p>
            <a:endParaRPr lang="en-US" sz="3200" dirty="0">
              <a:latin typeface="Arial" charset="0"/>
              <a:ea typeface="Arial" charset="0"/>
              <a:cs typeface="Arial" charset="0"/>
            </a:endParaRPr>
          </a:p>
        </p:txBody>
      </p:sp>
      <p:sp>
        <p:nvSpPr>
          <p:cNvPr id="334" name="TextBox 333"/>
          <p:cNvSpPr txBox="1"/>
          <p:nvPr/>
        </p:nvSpPr>
        <p:spPr>
          <a:xfrm>
            <a:off x="36420778" y="15931542"/>
            <a:ext cx="13711062" cy="2677656"/>
          </a:xfrm>
          <a:prstGeom prst="rect">
            <a:avLst/>
          </a:prstGeom>
          <a:noFill/>
        </p:spPr>
        <p:txBody>
          <a:bodyPr wrap="square" rtlCol="0">
            <a:spAutoFit/>
          </a:bodyPr>
          <a:lstStyle/>
          <a:p>
            <a:r>
              <a:rPr lang="en-US" sz="4000" b="1" dirty="0">
                <a:solidFill>
                  <a:srgbClr val="000000"/>
                </a:solidFill>
                <a:latin typeface="Arial" charset="0"/>
                <a:ea typeface="Arial" charset="0"/>
                <a:cs typeface="Arial" charset="0"/>
              </a:rPr>
              <a:t>Figure 4 _ Title</a:t>
            </a:r>
          </a:p>
          <a:p>
            <a:r>
              <a:rPr lang="en-US" sz="3200" dirty="0">
                <a:latin typeface="Arial" charset="0"/>
                <a:ea typeface="Arial" charset="0"/>
                <a:cs typeface="Arial" charset="0"/>
              </a:rPr>
              <a:t>Text</a:t>
            </a:r>
          </a:p>
          <a:p>
            <a:endParaRPr lang="en-US" sz="3200" dirty="0">
              <a:latin typeface="Arial" charset="0"/>
              <a:ea typeface="Arial" charset="0"/>
              <a:cs typeface="Arial" charset="0"/>
            </a:endParaRPr>
          </a:p>
          <a:p>
            <a:endParaRPr lang="en-US" sz="3200" dirty="0">
              <a:latin typeface="Arial" charset="0"/>
              <a:ea typeface="Arial" charset="0"/>
              <a:cs typeface="Arial" charset="0"/>
            </a:endParaRPr>
          </a:p>
          <a:p>
            <a:endParaRPr lang="en-US" sz="3200" dirty="0">
              <a:latin typeface="Arial" charset="0"/>
              <a:ea typeface="Arial" charset="0"/>
              <a:cs typeface="Arial" charset="0"/>
            </a:endParaRPr>
          </a:p>
        </p:txBody>
      </p:sp>
      <p:sp>
        <p:nvSpPr>
          <p:cNvPr id="348" name="TextBox 347"/>
          <p:cNvSpPr txBox="1"/>
          <p:nvPr/>
        </p:nvSpPr>
        <p:spPr>
          <a:xfrm>
            <a:off x="36420778" y="24677004"/>
            <a:ext cx="13711062" cy="2185214"/>
          </a:xfrm>
          <a:prstGeom prst="rect">
            <a:avLst/>
          </a:prstGeom>
          <a:noFill/>
        </p:spPr>
        <p:txBody>
          <a:bodyPr wrap="square" rtlCol="0">
            <a:spAutoFit/>
          </a:bodyPr>
          <a:lstStyle/>
          <a:p>
            <a:r>
              <a:rPr lang="en-US" sz="4000" b="1" dirty="0">
                <a:latin typeface="Arial" charset="0"/>
                <a:ea typeface="Arial" charset="0"/>
                <a:cs typeface="Arial" charset="0"/>
              </a:rPr>
              <a:t>Figure 5 –  Title</a:t>
            </a:r>
          </a:p>
          <a:p>
            <a:r>
              <a:rPr lang="en-US" sz="3200" dirty="0">
                <a:latin typeface="Arial" charset="0"/>
                <a:ea typeface="Arial" charset="0"/>
                <a:cs typeface="Arial" charset="0"/>
              </a:rPr>
              <a:t>Text</a:t>
            </a:r>
          </a:p>
          <a:p>
            <a:endParaRPr lang="en-US" sz="3200" dirty="0">
              <a:latin typeface="Arial" charset="0"/>
              <a:ea typeface="Arial" charset="0"/>
              <a:cs typeface="Arial" charset="0"/>
            </a:endParaRPr>
          </a:p>
          <a:p>
            <a:endParaRPr lang="en-US" sz="3200" dirty="0">
              <a:latin typeface="Arial" charset="0"/>
              <a:ea typeface="Arial" charset="0"/>
              <a:cs typeface="Arial" charset="0"/>
            </a:endParaRPr>
          </a:p>
        </p:txBody>
      </p:sp>
      <p:sp>
        <p:nvSpPr>
          <p:cNvPr id="3" name="Rectangle 2"/>
          <p:cNvSpPr/>
          <p:nvPr/>
        </p:nvSpPr>
        <p:spPr>
          <a:xfrm>
            <a:off x="15377821" y="6272024"/>
            <a:ext cx="20539781" cy="6740591"/>
          </a:xfrm>
          <a:prstGeom prst="rect">
            <a:avLst/>
          </a:prstGeom>
          <a:noFill/>
          <a:ln w="38100" cmpd="sng">
            <a:solidFill>
              <a:srgbClr val="1737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Rectangle 339"/>
          <p:cNvSpPr/>
          <p:nvPr/>
        </p:nvSpPr>
        <p:spPr>
          <a:xfrm>
            <a:off x="15377821" y="13369176"/>
            <a:ext cx="20539780" cy="8566339"/>
          </a:xfrm>
          <a:prstGeom prst="rect">
            <a:avLst/>
          </a:prstGeom>
          <a:noFill/>
          <a:ln w="38100" cmpd="sng">
            <a:solidFill>
              <a:srgbClr val="1737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15377820" y="23441600"/>
            <a:ext cx="20539781" cy="8863170"/>
          </a:xfrm>
          <a:prstGeom prst="rect">
            <a:avLst/>
          </a:prstGeom>
          <a:noFill/>
          <a:ln w="38100" cmpd="sng">
            <a:solidFill>
              <a:srgbClr val="1737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Rectangle 351"/>
          <p:cNvSpPr/>
          <p:nvPr/>
        </p:nvSpPr>
        <p:spPr>
          <a:xfrm>
            <a:off x="36028154" y="6271750"/>
            <a:ext cx="14509190" cy="13937886"/>
          </a:xfrm>
          <a:prstGeom prst="rect">
            <a:avLst/>
          </a:prstGeom>
          <a:noFill/>
          <a:ln w="38100" cmpd="sng">
            <a:solidFill>
              <a:srgbClr val="1737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5" name="Rectangle 354"/>
          <p:cNvSpPr/>
          <p:nvPr/>
        </p:nvSpPr>
        <p:spPr>
          <a:xfrm>
            <a:off x="36027447" y="20318907"/>
            <a:ext cx="14509190" cy="7022025"/>
          </a:xfrm>
          <a:prstGeom prst="rect">
            <a:avLst/>
          </a:prstGeom>
          <a:noFill/>
          <a:ln w="38100" cmpd="sng">
            <a:solidFill>
              <a:srgbClr val="1737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5" y="-61088"/>
            <a:ext cx="6323175" cy="4469011"/>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00" y="-106653"/>
            <a:ext cx="6323175" cy="4469011"/>
          </a:xfrm>
          <a:prstGeom prst="rect">
            <a:avLst/>
          </a:prstGeom>
        </p:spPr>
      </p:pic>
      <p:pic>
        <p:nvPicPr>
          <p:cNvPr id="1026" name="Picture 2" descr="Image result for soccer betting">
            <a:extLst>
              <a:ext uri="{FF2B5EF4-FFF2-40B4-BE49-F238E27FC236}">
                <a16:creationId xmlns:a16="http://schemas.microsoft.com/office/drawing/2014/main" id="{E80CC262-58F5-4199-8006-ED59EBD4ED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6059" y="6553979"/>
            <a:ext cx="7161644" cy="380040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7DBEE19-24AE-4E66-9112-ECB4E1BDE8E8}"/>
              </a:ext>
            </a:extLst>
          </p:cNvPr>
          <p:cNvSpPr txBox="1"/>
          <p:nvPr/>
        </p:nvSpPr>
        <p:spPr>
          <a:xfrm>
            <a:off x="669056" y="10439153"/>
            <a:ext cx="14093787" cy="1231106"/>
          </a:xfrm>
          <a:prstGeom prst="rect">
            <a:avLst/>
          </a:prstGeom>
          <a:noFill/>
        </p:spPr>
        <p:txBody>
          <a:bodyPr wrap="square" rtlCol="0">
            <a:spAutoFit/>
          </a:bodyPr>
          <a:lstStyle/>
          <a:p>
            <a:pPr algn="just"/>
            <a:r>
              <a:rPr lang="en-US" sz="3700" dirty="0">
                <a:latin typeface="Arial" charset="0"/>
                <a:ea typeface="Arial" charset="0"/>
                <a:cs typeface="Arial" charset="0"/>
              </a:rPr>
              <a:t>results. Furthermore, we then implement classification methods to create our own predictions about soccer match outcomes and </a:t>
            </a:r>
            <a:endParaRPr lang="en-US" sz="3700" dirty="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14974CDD-7AE7-4F7A-A669-60DE0F0AD897}"/>
              </a:ext>
            </a:extLst>
          </p:cNvPr>
          <p:cNvSpPr txBox="1"/>
          <p:nvPr/>
        </p:nvSpPr>
        <p:spPr>
          <a:xfrm>
            <a:off x="8206718" y="11561108"/>
            <a:ext cx="6618959" cy="4078039"/>
          </a:xfrm>
          <a:prstGeom prst="rect">
            <a:avLst/>
          </a:prstGeom>
          <a:noFill/>
        </p:spPr>
        <p:txBody>
          <a:bodyPr wrap="square" rtlCol="0">
            <a:spAutoFit/>
          </a:bodyPr>
          <a:lstStyle/>
          <a:p>
            <a:pPr algn="just"/>
            <a:r>
              <a:rPr lang="en-US" sz="3700" dirty="0">
                <a:latin typeface="Arial" charset="0"/>
                <a:ea typeface="Arial" charset="0"/>
                <a:cs typeface="Arial" charset="0"/>
              </a:rPr>
              <a:t>compared them against the betting companies. In total, we looked at 6 companies and their betting odds for wins, losses, and draws for home and away teams for 22432 matches.</a:t>
            </a:r>
          </a:p>
        </p:txBody>
      </p:sp>
      <p:graphicFrame>
        <p:nvGraphicFramePr>
          <p:cNvPr id="11" name="Diagram 10">
            <a:extLst>
              <a:ext uri="{FF2B5EF4-FFF2-40B4-BE49-F238E27FC236}">
                <a16:creationId xmlns:a16="http://schemas.microsoft.com/office/drawing/2014/main" id="{FBD072BC-6DC6-46EF-978F-C123F0D8830F}"/>
              </a:ext>
            </a:extLst>
          </p:cNvPr>
          <p:cNvGraphicFramePr/>
          <p:nvPr>
            <p:extLst>
              <p:ext uri="{D42A27DB-BD31-4B8C-83A1-F6EECF244321}">
                <p14:modId xmlns:p14="http://schemas.microsoft.com/office/powerpoint/2010/main" val="3244419752"/>
              </p:ext>
            </p:extLst>
          </p:nvPr>
        </p:nvGraphicFramePr>
        <p:xfrm>
          <a:off x="1005942" y="17018603"/>
          <a:ext cx="13796108" cy="66431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Picture 27">
            <a:extLst>
              <a:ext uri="{FF2B5EF4-FFF2-40B4-BE49-F238E27FC236}">
                <a16:creationId xmlns:a16="http://schemas.microsoft.com/office/drawing/2014/main" id="{40447E79-0798-494C-A446-7D7E88634D70}"/>
              </a:ext>
            </a:extLst>
          </p:cNvPr>
          <p:cNvPicPr>
            <a:picLocks noChangeAspect="1"/>
          </p:cNvPicPr>
          <p:nvPr/>
        </p:nvPicPr>
        <p:blipFill rotWithShape="1">
          <a:blip r:embed="rId11"/>
          <a:srcRect t="11057" r="8876"/>
          <a:stretch/>
        </p:blipFill>
        <p:spPr>
          <a:xfrm>
            <a:off x="1017716" y="23962803"/>
            <a:ext cx="13836973" cy="6186792"/>
          </a:xfrm>
          <a:prstGeom prst="rect">
            <a:avLst/>
          </a:prstGeom>
        </p:spPr>
      </p:pic>
      <p:pic>
        <p:nvPicPr>
          <p:cNvPr id="33" name="Picture 32">
            <a:extLst>
              <a:ext uri="{FF2B5EF4-FFF2-40B4-BE49-F238E27FC236}">
                <a16:creationId xmlns:a16="http://schemas.microsoft.com/office/drawing/2014/main" id="{BD56C319-FEC6-48B4-ABD9-86A71A2AFC2B}"/>
              </a:ext>
            </a:extLst>
          </p:cNvPr>
          <p:cNvPicPr>
            <a:picLocks noChangeAspect="1"/>
          </p:cNvPicPr>
          <p:nvPr/>
        </p:nvPicPr>
        <p:blipFill rotWithShape="1">
          <a:blip r:embed="rId12"/>
          <a:srcRect l="9963" t="-1747" r="15162" b="578"/>
          <a:stretch/>
        </p:blipFill>
        <p:spPr>
          <a:xfrm>
            <a:off x="640834" y="30140265"/>
            <a:ext cx="4708701" cy="2376739"/>
          </a:xfrm>
          <a:prstGeom prst="rect">
            <a:avLst/>
          </a:prstGeom>
          <a:ln>
            <a:noFill/>
          </a:ln>
          <a:effectLst>
            <a:softEdge rad="112500"/>
          </a:effectLst>
        </p:spPr>
      </p:pic>
      <p:sp>
        <p:nvSpPr>
          <p:cNvPr id="55" name="TextBox 54">
            <a:extLst>
              <a:ext uri="{FF2B5EF4-FFF2-40B4-BE49-F238E27FC236}">
                <a16:creationId xmlns:a16="http://schemas.microsoft.com/office/drawing/2014/main" id="{BEA79EF4-ABC7-4DF4-BF04-3E9DB2BA7C40}"/>
              </a:ext>
            </a:extLst>
          </p:cNvPr>
          <p:cNvSpPr txBox="1"/>
          <p:nvPr/>
        </p:nvSpPr>
        <p:spPr>
          <a:xfrm>
            <a:off x="5674024" y="30428387"/>
            <a:ext cx="9159676" cy="1800493"/>
          </a:xfrm>
          <a:prstGeom prst="rect">
            <a:avLst/>
          </a:prstGeom>
          <a:noFill/>
        </p:spPr>
        <p:txBody>
          <a:bodyPr wrap="square" rtlCol="0">
            <a:spAutoFit/>
          </a:bodyPr>
          <a:lstStyle/>
          <a:p>
            <a:pPr algn="just"/>
            <a:r>
              <a:rPr lang="en-US" sz="3700" dirty="0">
                <a:latin typeface="Arial" charset="0"/>
                <a:ea typeface="Arial" charset="0"/>
                <a:cs typeface="Arial" charset="0"/>
              </a:rPr>
              <a:t>From decimal odds, we calculated the percentage chance that the betting companies associated using formula (left).</a:t>
            </a:r>
          </a:p>
        </p:txBody>
      </p:sp>
      <p:pic>
        <p:nvPicPr>
          <p:cNvPr id="37" name="Picture 36">
            <a:extLst>
              <a:ext uri="{FF2B5EF4-FFF2-40B4-BE49-F238E27FC236}">
                <a16:creationId xmlns:a16="http://schemas.microsoft.com/office/drawing/2014/main" id="{4ADD9A4F-F7E0-4DC7-9C27-CAF9E03B24B8}"/>
              </a:ext>
            </a:extLst>
          </p:cNvPr>
          <p:cNvPicPr>
            <a:picLocks noChangeAspect="1"/>
          </p:cNvPicPr>
          <p:nvPr/>
        </p:nvPicPr>
        <p:blipFill rotWithShape="1">
          <a:blip r:embed="rId13"/>
          <a:srcRect l="2047" t="10669" r="8113" b="5413"/>
          <a:stretch/>
        </p:blipFill>
        <p:spPr>
          <a:xfrm>
            <a:off x="20503230" y="24467943"/>
            <a:ext cx="10668037" cy="664316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67E05E06-E093-42C1-A54E-EB4F11D35CBE}"/>
              </a:ext>
            </a:extLst>
          </p:cNvPr>
          <p:cNvPicPr>
            <a:picLocks noChangeAspect="1"/>
          </p:cNvPicPr>
          <p:nvPr/>
        </p:nvPicPr>
        <p:blipFill>
          <a:blip r:embed="rId14"/>
          <a:stretch>
            <a:fillRect/>
          </a:stretch>
        </p:blipFill>
        <p:spPr>
          <a:xfrm>
            <a:off x="29069451" y="6576252"/>
            <a:ext cx="5800924" cy="5100995"/>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6E93C4B5-7E11-4C2B-87A6-C519CF74E499}"/>
              </a:ext>
            </a:extLst>
          </p:cNvPr>
          <p:cNvPicPr>
            <a:picLocks noChangeAspect="1"/>
          </p:cNvPicPr>
          <p:nvPr/>
        </p:nvPicPr>
        <p:blipFill>
          <a:blip r:embed="rId15"/>
          <a:stretch>
            <a:fillRect/>
          </a:stretch>
        </p:blipFill>
        <p:spPr>
          <a:xfrm>
            <a:off x="22945746" y="6547674"/>
            <a:ext cx="5779715" cy="513281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B066A655-E04A-43E8-BD97-A16223572198}"/>
              </a:ext>
            </a:extLst>
          </p:cNvPr>
          <p:cNvPicPr>
            <a:picLocks noChangeAspect="1"/>
          </p:cNvPicPr>
          <p:nvPr/>
        </p:nvPicPr>
        <p:blipFill>
          <a:blip r:embed="rId16"/>
          <a:stretch>
            <a:fillRect/>
          </a:stretch>
        </p:blipFill>
        <p:spPr>
          <a:xfrm>
            <a:off x="16572461" y="6589169"/>
            <a:ext cx="5896369" cy="5235169"/>
          </a:xfrm>
          <a:prstGeom prst="rect">
            <a:avLst/>
          </a:prstGeom>
        </p:spPr>
      </p:pic>
    </p:spTree>
    <p:extLst>
      <p:ext uri="{BB962C8B-B14F-4D97-AF65-F5344CB8AC3E}">
        <p14:creationId xmlns:p14="http://schemas.microsoft.com/office/powerpoint/2010/main" val="129653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8CE61AF9-F091-CE4B-BAE0-77C46F92C98F}" vid="{F96601E1-8709-F848-825D-2FD9D06E58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jhep-pstr-tmpl</Template>
  <TotalTime>543</TotalTime>
  <Words>222</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jonghae</dc:creator>
  <cp:lastModifiedBy>Lee Jiwon</cp:lastModifiedBy>
  <cp:revision>26</cp:revision>
  <dcterms:created xsi:type="dcterms:W3CDTF">2018-12-11T17:25:24Z</dcterms:created>
  <dcterms:modified xsi:type="dcterms:W3CDTF">2018-12-14T15:42:12Z</dcterms:modified>
</cp:coreProperties>
</file>