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86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70A035-9F29-43B8-9D34-6252129046C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3E75-E7B6-4284-83A9-6A674F36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47052-3226-4641-9B7B-10259245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361" y="275039"/>
            <a:ext cx="8825658" cy="1805581"/>
          </a:xfrm>
        </p:spPr>
        <p:txBody>
          <a:bodyPr/>
          <a:lstStyle/>
          <a:p>
            <a:pPr algn="ctr"/>
            <a:r>
              <a:rPr lang="ru-RU" sz="4400" dirty="0"/>
              <a:t>Введение в </a:t>
            </a:r>
            <a:r>
              <a:rPr lang="en-US" sz="4400" dirty="0"/>
              <a:t>ML.</a:t>
            </a:r>
            <a:r>
              <a:rPr lang="ru-RU" sz="4400" dirty="0"/>
              <a:t> Основные понятия, алгоритмы и метрики </a:t>
            </a:r>
            <a:endParaRPr lang="en-US" sz="4400" dirty="0"/>
          </a:p>
        </p:txBody>
      </p:sp>
      <p:pic>
        <p:nvPicPr>
          <p:cNvPr id="1026" name="Picture 2" descr="Машинное обучение для людей">
            <a:extLst>
              <a:ext uri="{FF2B5EF4-FFF2-40B4-BE49-F238E27FC236}">
                <a16:creationId xmlns:a16="http://schemas.microsoft.com/office/drawing/2014/main" id="{8FED7CFA-2820-42DE-AF51-7719369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13" y="2317156"/>
            <a:ext cx="7530353" cy="395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31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BF747-8247-493B-87EE-FE21702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ru-RU" dirty="0"/>
              <a:t>Что такое машинное обучение?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2E038-4DE2-40DC-A78C-C616E2E9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01153"/>
            <a:ext cx="8946541" cy="3532093"/>
          </a:xfrm>
        </p:spPr>
        <p:txBody>
          <a:bodyPr/>
          <a:lstStyle/>
          <a:p>
            <a:r>
              <a:rPr lang="ru-RU" dirty="0"/>
              <a:t>Рекомендательные системы </a:t>
            </a:r>
          </a:p>
          <a:p>
            <a:r>
              <a:rPr lang="ru-RU" dirty="0"/>
              <a:t>Поиск </a:t>
            </a:r>
          </a:p>
          <a:p>
            <a:r>
              <a:rPr lang="ru-RU" dirty="0"/>
              <a:t>Умные ассистенты </a:t>
            </a:r>
          </a:p>
          <a:p>
            <a:r>
              <a:rPr lang="ru-RU" dirty="0"/>
              <a:t>Погода </a:t>
            </a:r>
          </a:p>
          <a:p>
            <a:r>
              <a:rPr lang="ru-RU" dirty="0"/>
              <a:t>Перевод текста</a:t>
            </a:r>
          </a:p>
          <a:p>
            <a:r>
              <a:rPr lang="ru-RU" dirty="0"/>
              <a:t>Диагностика болезней</a:t>
            </a:r>
          </a:p>
          <a:p>
            <a:r>
              <a:rPr lang="ru-RU" dirty="0"/>
              <a:t>Системы видеонаблюдения</a:t>
            </a:r>
          </a:p>
          <a:p>
            <a:r>
              <a:rPr lang="ru-RU" dirty="0"/>
              <a:t>Обработка и классификация фотографий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B783-6B9B-4E62-9478-E2E4EF172869}"/>
              </a:ext>
            </a:extLst>
          </p:cNvPr>
          <p:cNvSpPr txBox="1"/>
          <p:nvPr/>
        </p:nvSpPr>
        <p:spPr>
          <a:xfrm>
            <a:off x="1163171" y="1580029"/>
            <a:ext cx="89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Машинное обучение </a:t>
            </a:r>
            <a:r>
              <a:rPr lang="ru-RU" dirty="0"/>
              <a:t>— это наука, изучающая алгоритмы, автоматически улучшающиеся благодаря опыту.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FBE7-A08F-4FEF-ABFA-85BB101B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947"/>
          </a:xfrm>
        </p:spPr>
        <p:txBody>
          <a:bodyPr/>
          <a:lstStyle/>
          <a:p>
            <a:pPr algn="ctr"/>
            <a:r>
              <a:rPr lang="ru-RU" dirty="0"/>
              <a:t>Выборка и наблюдения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6AF5E1-18B8-419B-BC13-26C14D29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452" y="1561288"/>
            <a:ext cx="7077808" cy="1588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D8123-312D-41FC-ACB2-7E166A9A31F0}"/>
              </a:ext>
            </a:extLst>
          </p:cNvPr>
          <p:cNvSpPr txBox="1"/>
          <p:nvPr/>
        </p:nvSpPr>
        <p:spPr>
          <a:xfrm>
            <a:off x="1472453" y="3429000"/>
            <a:ext cx="8310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Задача машинного обучения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прогноза или вывода, основанный на возникшей проблеме или на доступных данных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метод, используемый для анализа подмножества данных с целью выявления закономерностей и тенденций в более крупном наборе изучаемых данных</a:t>
            </a: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набор наблюдений)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Наблюдение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одна строка в выборке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14A4-54A9-4E5F-9228-C8742D88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Признаки (</a:t>
            </a:r>
            <a:r>
              <a:rPr lang="en-US" dirty="0"/>
              <a:t>features)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8DB221F-4E6C-49B7-9C00-351F859CE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887" y="1739770"/>
            <a:ext cx="5306165" cy="11907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C3D39-2A01-4837-A32E-7D192061AB9C}"/>
              </a:ext>
            </a:extLst>
          </p:cNvPr>
          <p:cNvSpPr txBox="1"/>
          <p:nvPr/>
        </p:nvSpPr>
        <p:spPr>
          <a:xfrm>
            <a:off x="1828800" y="3341594"/>
            <a:ext cx="753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Признаки – набор данных, измеренных для каждого объекта. Бывают </a:t>
            </a:r>
            <a:r>
              <a:rPr lang="ru-RU" b="1" dirty="0"/>
              <a:t>числовыми и категориальными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334E7-82CD-4535-B48C-3B3BF688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/>
              <a:t>Обучение с учителем и без учителя</a:t>
            </a:r>
            <a:endParaRPr lang="en-US" sz="3200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FBB163A-8B7D-45DA-A4DC-C5855BC6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35" y="1383423"/>
            <a:ext cx="5306165" cy="1190791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FBBF6-C5B8-4509-A498-0AC20442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5" y="3449171"/>
            <a:ext cx="3639058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22FC0-A9E2-4D6F-B3DE-768733DEF6C8}"/>
              </a:ext>
            </a:extLst>
          </p:cNvPr>
          <p:cNvSpPr txBox="1"/>
          <p:nvPr/>
        </p:nvSpPr>
        <p:spPr>
          <a:xfrm>
            <a:off x="7140387" y="1499347"/>
            <a:ext cx="408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Наблюдение состоит из </a:t>
            </a:r>
            <a:r>
              <a:rPr lang="ru-RU" b="1" dirty="0"/>
              <a:t>объекта и ответа </a:t>
            </a:r>
            <a:r>
              <a:rPr lang="en-US" b="1" dirty="0"/>
              <a:t>(target)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E419-6709-4AB0-BC4B-C45A1D6E0542}"/>
              </a:ext>
            </a:extLst>
          </p:cNvPr>
          <p:cNvSpPr txBox="1"/>
          <p:nvPr/>
        </p:nvSpPr>
        <p:spPr>
          <a:xfrm>
            <a:off x="7140387" y="3758453"/>
            <a:ext cx="398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Ответы </a:t>
            </a:r>
            <a:r>
              <a:rPr lang="ru-RU" b="1" dirty="0"/>
              <a:t>неизвестны или не существуют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B0D8D-6383-4217-802D-D57206C37F77}"/>
              </a:ext>
            </a:extLst>
          </p:cNvPr>
          <p:cNvSpPr txBox="1"/>
          <p:nvPr/>
        </p:nvSpPr>
        <p:spPr>
          <a:xfrm>
            <a:off x="1196788" y="5398994"/>
            <a:ext cx="8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обучение с подкреплением – модель итеративно пробует новые стратегии и смотрит на результат (видеоигры)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9DA2C-88BF-48A3-BAB1-B13F3B9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обучения с учителем</a:t>
            </a:r>
            <a:br>
              <a:rPr lang="ru-RU" dirty="0"/>
            </a:br>
            <a:r>
              <a:rPr lang="ru-RU" dirty="0"/>
              <a:t>(примеры)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600C1-AF25-45BD-AF22-8DE4DD0A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75329"/>
          </a:xfrm>
        </p:spPr>
        <p:txBody>
          <a:bodyPr/>
          <a:lstStyle/>
          <a:p>
            <a:r>
              <a:rPr lang="ru-RU" dirty="0"/>
              <a:t>Регрессия</a:t>
            </a:r>
          </a:p>
          <a:p>
            <a:r>
              <a:rPr lang="ru-RU" dirty="0"/>
              <a:t>Бинарная классификация</a:t>
            </a:r>
          </a:p>
          <a:p>
            <a:r>
              <a:rPr lang="ru-RU" dirty="0" err="1"/>
              <a:t>Многоклассовая</a:t>
            </a:r>
            <a:r>
              <a:rPr lang="ru-RU" dirty="0"/>
              <a:t> классификация</a:t>
            </a:r>
          </a:p>
          <a:p>
            <a:r>
              <a:rPr lang="ru-RU" dirty="0"/>
              <a:t>Ранжирование (поисковые сайты)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BCC84-77CD-44C0-BCE0-5E359085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97116-4465-41EC-82A2-3EF5487D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– алгоритм, предназначенный для нахождения зависимости или предсказания результата</a:t>
            </a:r>
          </a:p>
          <a:p>
            <a:r>
              <a:rPr lang="ru-RU" dirty="0"/>
              <a:t>Можно создать параметрическую модель и константную (например, заполнить случайным значением)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0F8FB-67D3-4587-8D65-5C7B338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44" y="3783582"/>
            <a:ext cx="7181940" cy="1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57BFA-0B0D-4AEB-A4AB-B59F9CC3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Метрики качества модели</a:t>
            </a:r>
            <a:br>
              <a:rPr lang="ru-RU" dirty="0"/>
            </a:br>
            <a:r>
              <a:rPr lang="ru-RU" dirty="0"/>
              <a:t>(метрики регрессии!)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70E91-4239-486A-B83F-BEC338AD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Средняя квадратичная ошибка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Средняя абсолютная ошибка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Корень из средней квадратической ошибки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879F6-0BB0-418E-89EA-E00D93A4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02" y="2558539"/>
            <a:ext cx="3248478" cy="638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49AD2-E551-45DB-A080-3887F308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60" y="3831526"/>
            <a:ext cx="3191320" cy="638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B305B7-ED3B-4D1D-8A8E-9EBA08FE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0" y="5327223"/>
            <a:ext cx="39439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9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AC776-2B57-4F25-A08D-ED01E125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метрик на практике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B9183-F436-4FE2-B523-EA7B0255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82035"/>
            <a:ext cx="9842594" cy="2066364"/>
          </a:xfrm>
        </p:spPr>
        <p:txBody>
          <a:bodyPr/>
          <a:lstStyle/>
          <a:p>
            <a:r>
              <a:rPr lang="ru-RU" dirty="0"/>
              <a:t>Параметрическая модель: </a:t>
            </a:r>
            <a:r>
              <a:rPr lang="en-US" dirty="0"/>
              <a:t>|3.5-4| + |4.5 – 4| + |5 – 5| + |3.5 – 3| = 1.5</a:t>
            </a:r>
          </a:p>
          <a:p>
            <a:r>
              <a:rPr lang="ru-RU" dirty="0"/>
              <a:t>Константная: 2 + 1 = 3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84254-8E7B-4963-81DC-0896D26C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02" y="1611882"/>
            <a:ext cx="7181940" cy="1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250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Введение в ML. Основные понятия, алгоритмы и метрики </vt:lpstr>
      <vt:lpstr>Что такое машинное обучение?</vt:lpstr>
      <vt:lpstr>Выборка и наблюдения</vt:lpstr>
      <vt:lpstr>Признаки (features)</vt:lpstr>
      <vt:lpstr>Обучение с учителем и без учителя</vt:lpstr>
      <vt:lpstr>Задачи обучения с учителем (примеры)</vt:lpstr>
      <vt:lpstr>Модель</vt:lpstr>
      <vt:lpstr>Метрики качества модели (метрики регрессии!)</vt:lpstr>
      <vt:lpstr>Обзор метрик на практике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ML. Основные понятия, алгоритмы и метрики </dc:title>
  <dc:creator>Ivan Terekhov</dc:creator>
  <cp:lastModifiedBy>Ivan Terekhov</cp:lastModifiedBy>
  <cp:revision>1</cp:revision>
  <dcterms:created xsi:type="dcterms:W3CDTF">2024-10-31T09:51:38Z</dcterms:created>
  <dcterms:modified xsi:type="dcterms:W3CDTF">2024-10-31T11:01:17Z</dcterms:modified>
</cp:coreProperties>
</file>