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9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7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866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04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58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66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40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5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1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6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70A035-9F29-43B8-9D34-6252129046C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7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47052-3226-4641-9B7B-10259245E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361" y="275039"/>
            <a:ext cx="8825658" cy="1805581"/>
          </a:xfrm>
        </p:spPr>
        <p:txBody>
          <a:bodyPr/>
          <a:lstStyle/>
          <a:p>
            <a:pPr algn="ctr"/>
            <a:r>
              <a:rPr lang="ru-RU" sz="4400" dirty="0"/>
              <a:t>Введение в </a:t>
            </a:r>
            <a:r>
              <a:rPr lang="en-US" sz="4400" dirty="0"/>
              <a:t>ML.</a:t>
            </a:r>
            <a:r>
              <a:rPr lang="ru-RU" sz="4400" dirty="0"/>
              <a:t> Основные понятия, алгоритмы и метрики </a:t>
            </a:r>
            <a:endParaRPr lang="en-US" sz="4400" dirty="0"/>
          </a:p>
        </p:txBody>
      </p:sp>
      <p:pic>
        <p:nvPicPr>
          <p:cNvPr id="1026" name="Picture 2" descr="Машинное обучение для людей">
            <a:extLst>
              <a:ext uri="{FF2B5EF4-FFF2-40B4-BE49-F238E27FC236}">
                <a16:creationId xmlns:a16="http://schemas.microsoft.com/office/drawing/2014/main" id="{8FED7CFA-2820-42DE-AF51-7719369C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13" y="2317156"/>
            <a:ext cx="7530353" cy="395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31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7E7B5-1C53-415A-81B5-C03BEFA0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dirty="0"/>
              <a:t>Метрики качества модели </a:t>
            </a:r>
            <a:br>
              <a:rPr lang="ru-RU" sz="2400" dirty="0"/>
            </a:br>
            <a:r>
              <a:rPr lang="ru-RU" sz="2400" dirty="0"/>
              <a:t>(бинарная классификация)</a:t>
            </a:r>
            <a:br>
              <a:rPr lang="ru-RU" sz="2400" dirty="0"/>
            </a:br>
            <a:r>
              <a:rPr lang="ru-RU" sz="2400" b="1" dirty="0"/>
              <a:t>1. </a:t>
            </a:r>
            <a:r>
              <a:rPr lang="en-US" sz="2400" b="1" dirty="0"/>
              <a:t>Accuracy (</a:t>
            </a:r>
            <a:r>
              <a:rPr lang="ru-RU" sz="2400" b="1" dirty="0"/>
              <a:t>аккуратность)</a:t>
            </a:r>
            <a:endParaRPr lang="en-US" sz="24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9E0FC-F90C-47D2-BB3B-B5ED524A0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704665"/>
            <a:ext cx="8946541" cy="2543734"/>
          </a:xfrm>
        </p:spPr>
        <p:txBody>
          <a:bodyPr/>
          <a:lstStyle/>
          <a:p>
            <a:r>
              <a:rPr lang="ru-RU" dirty="0"/>
              <a:t>Аккуратность (</a:t>
            </a:r>
            <a:r>
              <a:rPr lang="ru-RU" dirty="0" err="1"/>
              <a:t>Accuracy</a:t>
            </a:r>
            <a:r>
              <a:rPr lang="ru-RU" dirty="0"/>
              <a:t>) – доля объектов, для которых мы верно предсказали класс</a:t>
            </a:r>
          </a:p>
          <a:p>
            <a:r>
              <a:rPr lang="ru-RU" dirty="0"/>
              <a:t>Не учитывает дисбаланс классов</a:t>
            </a:r>
          </a:p>
          <a:p>
            <a:r>
              <a:rPr lang="ru-RU" dirty="0"/>
              <a:t>Не учитывает цену ошибки на объектах разных классов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70D8A0-4363-4C53-8AA9-11371A71C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353" y="2661352"/>
            <a:ext cx="407726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2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09337-C857-4656-8625-5FD75F9B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623"/>
          </a:xfrm>
        </p:spPr>
        <p:txBody>
          <a:bodyPr/>
          <a:lstStyle/>
          <a:p>
            <a:pPr algn="ctr"/>
            <a:r>
              <a:rPr lang="en-US" sz="3200" b="1" dirty="0"/>
              <a:t>1. Accuracy (</a:t>
            </a:r>
            <a:r>
              <a:rPr lang="ru-RU" sz="3200" b="1" dirty="0"/>
              <a:t>аккуратность)</a:t>
            </a:r>
            <a:endParaRPr lang="en-US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F873D-88FC-40FB-A898-0F690426C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Имеется 100 фотографий кошек и 10 фотографий собак</a:t>
            </a:r>
          </a:p>
          <a:p>
            <a:r>
              <a:rPr lang="ru-RU" dirty="0"/>
              <a:t>Наш классификатор верно определил 90 кошек и 5 собак</a:t>
            </a:r>
          </a:p>
          <a:p>
            <a:r>
              <a:rPr lang="en-US" dirty="0"/>
              <a:t>Accuracy = (90+5)/(90+10+5+5) = 95/110 = 0.86</a:t>
            </a:r>
          </a:p>
          <a:p>
            <a:r>
              <a:rPr lang="ru-RU" dirty="0"/>
              <a:t>Константная модель ответила, что везде кошки: 100</a:t>
            </a:r>
            <a:r>
              <a:rPr lang="en-US" dirty="0"/>
              <a:t>/110 = 0.91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81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B471F-A84D-4AE9-8711-784394A0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Матрица ошибок (</a:t>
            </a:r>
            <a:r>
              <a:rPr lang="en-US" sz="3600" dirty="0"/>
              <a:t>confusion matrix)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9E32095-CB2E-4C6B-8C26-F4292DAC0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340" y="1259262"/>
            <a:ext cx="7619803" cy="419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6E623A-62EC-4149-B54A-C80DD3D18804}"/>
              </a:ext>
            </a:extLst>
          </p:cNvPr>
          <p:cNvSpPr txBox="1"/>
          <p:nvPr/>
        </p:nvSpPr>
        <p:spPr>
          <a:xfrm>
            <a:off x="262218" y="2420471"/>
            <a:ext cx="129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90 </a:t>
            </a:r>
            <a:r>
              <a:rPr lang="ru-RU" dirty="0"/>
              <a:t>кошек верно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35E16-E05B-4409-968F-81A3EEC16419}"/>
              </a:ext>
            </a:extLst>
          </p:cNvPr>
          <p:cNvSpPr txBox="1"/>
          <p:nvPr/>
        </p:nvSpPr>
        <p:spPr>
          <a:xfrm>
            <a:off x="9473453" y="1492624"/>
            <a:ext cx="223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Кошка – 1 (да)</a:t>
            </a:r>
          </a:p>
          <a:p>
            <a:r>
              <a:rPr lang="ru-RU" dirty="0"/>
              <a:t>Собака – 0 (нет)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CC2B4-8986-43DA-9AED-9E82766A8C0B}"/>
              </a:ext>
            </a:extLst>
          </p:cNvPr>
          <p:cNvSpPr txBox="1"/>
          <p:nvPr/>
        </p:nvSpPr>
        <p:spPr>
          <a:xfrm>
            <a:off x="4188759" y="5587253"/>
            <a:ext cx="1996888" cy="383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 собак верно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AA062-B017-4B68-AE96-2DD467FDFA6F}"/>
              </a:ext>
            </a:extLst>
          </p:cNvPr>
          <p:cNvSpPr txBox="1"/>
          <p:nvPr/>
        </p:nvSpPr>
        <p:spPr>
          <a:xfrm>
            <a:off x="127747" y="4081182"/>
            <a:ext cx="1707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 5 собак сказал, что кошки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390855-ADF9-457B-9725-295F2FAC868A}"/>
              </a:ext>
            </a:extLst>
          </p:cNvPr>
          <p:cNvSpPr txBox="1"/>
          <p:nvPr/>
        </p:nvSpPr>
        <p:spPr>
          <a:xfrm>
            <a:off x="6474759" y="1674159"/>
            <a:ext cx="253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 10 кошек сказал, что собаки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1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FF361-1ED7-4AE8-8390-4D8E9E93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Метрики качества в матрице ошибок</a:t>
            </a:r>
            <a:endParaRPr lang="en-US" sz="3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DD2971-99D1-4E43-9329-B9299F739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872" y="1427350"/>
            <a:ext cx="4749314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DD349-DE24-47F1-BE9A-FAEDBC5F78DE}"/>
              </a:ext>
            </a:extLst>
          </p:cNvPr>
          <p:cNvSpPr txBox="1"/>
          <p:nvPr/>
        </p:nvSpPr>
        <p:spPr>
          <a:xfrm>
            <a:off x="6642847" y="1427350"/>
            <a:ext cx="44782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Наша модель:</a:t>
            </a:r>
          </a:p>
          <a:p>
            <a:r>
              <a:rPr lang="en-US" dirty="0"/>
              <a:t>TP – 90</a:t>
            </a:r>
            <a:br>
              <a:rPr lang="en-US" dirty="0"/>
            </a:br>
            <a:r>
              <a:rPr lang="en-US" dirty="0"/>
              <a:t>FP – 5</a:t>
            </a:r>
          </a:p>
          <a:p>
            <a:r>
              <a:rPr lang="en-US" dirty="0"/>
              <a:t>TN – 5</a:t>
            </a:r>
          </a:p>
          <a:p>
            <a:r>
              <a:rPr lang="en-US" dirty="0"/>
              <a:t>FN – 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Accuracy</a:t>
            </a:r>
            <a:r>
              <a:rPr lang="en-US" dirty="0"/>
              <a:t>: (90+</a:t>
            </a:r>
            <a:r>
              <a:rPr lang="ru-RU" dirty="0"/>
              <a:t>5</a:t>
            </a:r>
            <a:r>
              <a:rPr lang="en-US" dirty="0"/>
              <a:t>)/(90+5+5+10) = </a:t>
            </a:r>
            <a:r>
              <a:rPr lang="en-US" dirty="0">
                <a:highlight>
                  <a:srgbClr val="0000FF"/>
                </a:highlight>
              </a:rPr>
              <a:t>0.86</a:t>
            </a:r>
          </a:p>
          <a:p>
            <a:r>
              <a:rPr lang="en-US" b="1" dirty="0"/>
              <a:t>Precision</a:t>
            </a:r>
            <a:r>
              <a:rPr lang="en-US" dirty="0"/>
              <a:t>: 90/(90+5) = 90/95 = </a:t>
            </a:r>
            <a:r>
              <a:rPr lang="en-US" dirty="0">
                <a:highlight>
                  <a:srgbClr val="FF0000"/>
                </a:highlight>
              </a:rPr>
              <a:t>0.95</a:t>
            </a:r>
          </a:p>
          <a:p>
            <a:r>
              <a:rPr lang="en-US" b="1" dirty="0"/>
              <a:t>Recall</a:t>
            </a:r>
            <a:r>
              <a:rPr lang="en-US" dirty="0"/>
              <a:t>: 90/(90+10) = </a:t>
            </a:r>
            <a:r>
              <a:rPr lang="en-US" dirty="0">
                <a:highlight>
                  <a:srgbClr val="FF0000"/>
                </a:highlight>
              </a:rPr>
              <a:t>0.9</a:t>
            </a:r>
          </a:p>
          <a:p>
            <a:r>
              <a:rPr lang="en-US" b="1" dirty="0"/>
              <a:t>F-score</a:t>
            </a:r>
            <a:r>
              <a:rPr lang="en-US" dirty="0"/>
              <a:t>: 2/ (1/</a:t>
            </a:r>
            <a:r>
              <a:rPr lang="en-US" b="1" dirty="0">
                <a:highlight>
                  <a:srgbClr val="FF0000"/>
                </a:highlight>
              </a:rPr>
              <a:t>0.95</a:t>
            </a:r>
            <a:r>
              <a:rPr lang="en-US" dirty="0"/>
              <a:t> + 1/</a:t>
            </a:r>
            <a:r>
              <a:rPr lang="en-US" b="1" dirty="0">
                <a:highlight>
                  <a:srgbClr val="FF0000"/>
                </a:highlight>
              </a:rPr>
              <a:t>0.9</a:t>
            </a:r>
            <a:r>
              <a:rPr lang="en-US" dirty="0"/>
              <a:t>) = 0.92</a:t>
            </a:r>
          </a:p>
          <a:p>
            <a:endParaRPr lang="en-US" dirty="0"/>
          </a:p>
        </p:txBody>
      </p:sp>
      <p:pic>
        <p:nvPicPr>
          <p:cNvPr id="2050" name="Picture 2" descr="Среднее гармоническое | Онлайн калькулятор">
            <a:extLst>
              <a:ext uri="{FF2B5EF4-FFF2-40B4-BE49-F238E27FC236}">
                <a16:creationId xmlns:a16="http://schemas.microsoft.com/office/drawing/2014/main" id="{97384BAE-F9AD-4EA6-A81B-F67813FFC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47" y="4945997"/>
            <a:ext cx="3666005" cy="67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2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3D6-DB90-448C-AB67-65C56946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7176"/>
          </a:xfrm>
        </p:spPr>
        <p:txBody>
          <a:bodyPr/>
          <a:lstStyle/>
          <a:p>
            <a:pPr algn="ctr"/>
            <a:r>
              <a:rPr lang="ru-RU" sz="2800" dirty="0"/>
              <a:t>Практика</a:t>
            </a:r>
            <a:endParaRPr lang="en-US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A9110F-353B-4A91-8C61-A0F28B7F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4876"/>
            <a:ext cx="8946541" cy="4883523"/>
          </a:xfrm>
        </p:spPr>
        <p:txBody>
          <a:bodyPr/>
          <a:lstStyle/>
          <a:p>
            <a:r>
              <a:rPr lang="ru-RU" dirty="0"/>
              <a:t>1) Задача: предсказать, уволится ли сотрудник в ближайшие полгода. Необходимо посчитать метрику MSE для данных в таблице, округлив до двух знаков. (0.2)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2) Задача: посчитать метрику </a:t>
            </a:r>
            <a:r>
              <a:rPr lang="ru-RU" dirty="0" err="1"/>
              <a:t>Accuracy</a:t>
            </a:r>
            <a:r>
              <a:rPr lang="ru-RU" dirty="0"/>
              <a:t> для данных в таблице, округлив до двух знаков. (0.5)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9EAFE8-6033-4C75-9BEE-ECB229D27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692282"/>
            <a:ext cx="10188388" cy="111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D00B19-AF00-4BA3-ADAA-443809576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537" y="5026466"/>
            <a:ext cx="5126993" cy="15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1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19FCB-780E-44CE-BBF9-6B657C5C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158"/>
          </a:xfrm>
        </p:spPr>
        <p:txBody>
          <a:bodyPr/>
          <a:lstStyle/>
          <a:p>
            <a:pPr algn="ctr"/>
            <a:r>
              <a:rPr lang="ru-RU" dirty="0"/>
              <a:t>Практика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464A0-1AF2-4A3A-A378-CEF464545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4876"/>
            <a:ext cx="8946541" cy="457200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1) Как меняются элементы матрицы ошибок (</a:t>
            </a:r>
            <a:r>
              <a:rPr lang="en-US" dirty="0"/>
              <a:t>TP, TN, FN, FP) </a:t>
            </a:r>
            <a:r>
              <a:rPr lang="ru-RU" dirty="0"/>
              <a:t>при уменьшении порога вероятности для определения положительного класса?</a:t>
            </a:r>
            <a:endParaRPr lang="en-US" dirty="0"/>
          </a:p>
          <a:p>
            <a:r>
              <a:rPr lang="en-US" dirty="0"/>
              <a:t>2) </a:t>
            </a:r>
            <a:r>
              <a:rPr lang="ru-RU" dirty="0"/>
              <a:t>Имеется 1000 фотографий мужчин и женщин. 750 фотографий – мужские лица, а 250 - женские. Классификатор учится угадывать лицо на фотографии (0 - женские, 1 - мужские). Классификатор дал правильный ответ на 700 мужских лицах и на 150 женских. Посчитайте F-меру данного классификатора.</a:t>
            </a:r>
          </a:p>
          <a:p>
            <a:endParaRPr lang="ru-RU" dirty="0"/>
          </a:p>
          <a:p>
            <a:r>
              <a:rPr lang="en-US" dirty="0"/>
              <a:t>TP – 700</a:t>
            </a:r>
          </a:p>
          <a:p>
            <a:r>
              <a:rPr lang="en-US" dirty="0"/>
              <a:t>TN – 150</a:t>
            </a:r>
          </a:p>
          <a:p>
            <a:r>
              <a:rPr lang="en-US" dirty="0"/>
              <a:t>FP – 100</a:t>
            </a:r>
          </a:p>
          <a:p>
            <a:r>
              <a:rPr lang="en-US" dirty="0"/>
              <a:t>FN – 50</a:t>
            </a:r>
          </a:p>
          <a:p>
            <a:r>
              <a:rPr lang="en-US" dirty="0"/>
              <a:t>Precision: 700/(700+100) = 0.88</a:t>
            </a:r>
          </a:p>
          <a:p>
            <a:r>
              <a:rPr lang="en-US" dirty="0"/>
              <a:t>Recall: 700/(700+50) = 0.93</a:t>
            </a:r>
          </a:p>
          <a:p>
            <a:r>
              <a:rPr lang="en-US" dirty="0"/>
              <a:t>F-score: 2/(1/0.93+1/0.88) = 0.9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3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BF747-8247-493B-87EE-FE217020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ru-RU" dirty="0"/>
              <a:t>Что такое машинное обучение?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A2E038-4DE2-40DC-A78C-C616E2E9B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01153"/>
            <a:ext cx="8946541" cy="3532093"/>
          </a:xfrm>
        </p:spPr>
        <p:txBody>
          <a:bodyPr/>
          <a:lstStyle/>
          <a:p>
            <a:r>
              <a:rPr lang="ru-RU" dirty="0"/>
              <a:t>Рекомендательные системы </a:t>
            </a:r>
          </a:p>
          <a:p>
            <a:r>
              <a:rPr lang="ru-RU" dirty="0"/>
              <a:t>Поиск </a:t>
            </a:r>
          </a:p>
          <a:p>
            <a:r>
              <a:rPr lang="ru-RU" dirty="0"/>
              <a:t>Умные ассистенты </a:t>
            </a:r>
          </a:p>
          <a:p>
            <a:r>
              <a:rPr lang="ru-RU" dirty="0"/>
              <a:t>Погода </a:t>
            </a:r>
          </a:p>
          <a:p>
            <a:r>
              <a:rPr lang="ru-RU" dirty="0"/>
              <a:t>Перевод текста</a:t>
            </a:r>
          </a:p>
          <a:p>
            <a:r>
              <a:rPr lang="ru-RU" dirty="0"/>
              <a:t>Диагностика болезней</a:t>
            </a:r>
          </a:p>
          <a:p>
            <a:r>
              <a:rPr lang="ru-RU" dirty="0"/>
              <a:t>Системы видеонаблюдения</a:t>
            </a:r>
          </a:p>
          <a:p>
            <a:r>
              <a:rPr lang="ru-RU" dirty="0"/>
              <a:t>Обработка и классификация фотографий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7B783-6B9B-4E62-9478-E2E4EF172869}"/>
              </a:ext>
            </a:extLst>
          </p:cNvPr>
          <p:cNvSpPr txBox="1"/>
          <p:nvPr/>
        </p:nvSpPr>
        <p:spPr>
          <a:xfrm>
            <a:off x="1163171" y="1580029"/>
            <a:ext cx="894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Машинное обучение </a:t>
            </a:r>
            <a:r>
              <a:rPr lang="ru-RU" dirty="0"/>
              <a:t>— это наука, изучающая алгоритмы, автоматически улучшающиеся благодаря опыту.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1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1FBE7-A08F-4FEF-ABFA-85BB101B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5947"/>
          </a:xfrm>
        </p:spPr>
        <p:txBody>
          <a:bodyPr/>
          <a:lstStyle/>
          <a:p>
            <a:pPr algn="ctr"/>
            <a:r>
              <a:rPr lang="ru-RU" dirty="0"/>
              <a:t>Выборка и наблюдения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E6AF5E1-18B8-419B-BC13-26C14D29F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452" y="1561288"/>
            <a:ext cx="7077808" cy="15883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D8123-312D-41FC-ACB2-7E166A9A31F0}"/>
              </a:ext>
            </a:extLst>
          </p:cNvPr>
          <p:cNvSpPr txBox="1"/>
          <p:nvPr/>
        </p:nvSpPr>
        <p:spPr>
          <a:xfrm>
            <a:off x="1472453" y="3429000"/>
            <a:ext cx="83102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Задача машинного обучения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тип прогноза или вывода, основанный на возникшей проблеме или на доступных данных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Выборка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метод, используемый для анализа подмножества данных с целью выявления закономерностей и тенденций в более крупном наборе изучаемых данных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набор наблюдений)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Наблюдение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одна строка в выборке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8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514A4-54A9-4E5F-9228-C8742D88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Признаки (</a:t>
            </a:r>
            <a:r>
              <a:rPr lang="en-US" dirty="0"/>
              <a:t>features)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D8DB221F-4E6C-49B7-9C00-351F859CE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887" y="1739770"/>
            <a:ext cx="5306165" cy="119079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DC3D39-2A01-4837-A32E-7D192061AB9C}"/>
              </a:ext>
            </a:extLst>
          </p:cNvPr>
          <p:cNvSpPr txBox="1"/>
          <p:nvPr/>
        </p:nvSpPr>
        <p:spPr>
          <a:xfrm>
            <a:off x="1828800" y="3341594"/>
            <a:ext cx="753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Признаки – набор данных, измеренных для каждого объекта. Бывают </a:t>
            </a:r>
            <a:r>
              <a:rPr lang="ru-RU" b="1" dirty="0"/>
              <a:t>числовыми и категориальными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780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334E7-82CD-4535-B48C-3B3BF688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/>
              <a:t>Обучение с учителем и без учителя</a:t>
            </a:r>
            <a:endParaRPr lang="en-US" sz="3200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3FBB163A-8B7D-45DA-A4DC-C5855BC65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835" y="1383423"/>
            <a:ext cx="5306165" cy="1190791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1FBBF6-C5B8-4509-A498-0AC20442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35" y="3449171"/>
            <a:ext cx="3639058" cy="1247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222FC0-A9E2-4D6F-B3DE-768733DEF6C8}"/>
              </a:ext>
            </a:extLst>
          </p:cNvPr>
          <p:cNvSpPr txBox="1"/>
          <p:nvPr/>
        </p:nvSpPr>
        <p:spPr>
          <a:xfrm>
            <a:off x="7140387" y="1499347"/>
            <a:ext cx="408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Наблюдение состоит из </a:t>
            </a:r>
            <a:r>
              <a:rPr lang="ru-RU" b="1" dirty="0"/>
              <a:t>объекта и ответа </a:t>
            </a:r>
            <a:r>
              <a:rPr lang="en-US" b="1" dirty="0"/>
              <a:t>(target)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AE419-6709-4AB0-BC4B-C45A1D6E0542}"/>
              </a:ext>
            </a:extLst>
          </p:cNvPr>
          <p:cNvSpPr txBox="1"/>
          <p:nvPr/>
        </p:nvSpPr>
        <p:spPr>
          <a:xfrm>
            <a:off x="7140387" y="3758453"/>
            <a:ext cx="3980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Ответы </a:t>
            </a:r>
            <a:r>
              <a:rPr lang="ru-RU" b="1" dirty="0"/>
              <a:t>неизвестны или не существуют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B0D8D-6383-4217-802D-D57206C37F77}"/>
              </a:ext>
            </a:extLst>
          </p:cNvPr>
          <p:cNvSpPr txBox="1"/>
          <p:nvPr/>
        </p:nvSpPr>
        <p:spPr>
          <a:xfrm>
            <a:off x="1196788" y="5398994"/>
            <a:ext cx="8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обучение с подкреплением – модель итеративно пробует новые стратегии и смотрит на результат (видеоигры)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9DA2C-88BF-48A3-BAB1-B13F3B96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 обучения с учителем</a:t>
            </a:r>
            <a:br>
              <a:rPr lang="ru-RU" dirty="0"/>
            </a:br>
            <a:r>
              <a:rPr lang="ru-RU" dirty="0"/>
              <a:t>(примеры)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600C1-AF25-45BD-AF22-8DE4DD0A5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075329"/>
          </a:xfrm>
        </p:spPr>
        <p:txBody>
          <a:bodyPr/>
          <a:lstStyle/>
          <a:p>
            <a:r>
              <a:rPr lang="ru-RU" dirty="0"/>
              <a:t>Регрессия</a:t>
            </a:r>
          </a:p>
          <a:p>
            <a:r>
              <a:rPr lang="ru-RU" dirty="0"/>
              <a:t>Бинарная классификация</a:t>
            </a:r>
          </a:p>
          <a:p>
            <a:r>
              <a:rPr lang="ru-RU" dirty="0" err="1"/>
              <a:t>Многоклассовая</a:t>
            </a:r>
            <a:r>
              <a:rPr lang="ru-RU" dirty="0"/>
              <a:t> классификация</a:t>
            </a:r>
          </a:p>
          <a:p>
            <a:r>
              <a:rPr lang="ru-RU" dirty="0"/>
              <a:t>Ранжирование (поисковые сайты)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5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BCC84-77CD-44C0-BCE0-5E359085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97116-4465-41EC-82A2-3EF5487D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– алгоритм, предназначенный для нахождения зависимости или предсказания результата</a:t>
            </a:r>
          </a:p>
          <a:p>
            <a:r>
              <a:rPr lang="ru-RU" dirty="0"/>
              <a:t>Можно создать параметрическую модель и константную (например, заполнить случайным значением)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10F8FB-67D3-4587-8D65-5C7B338F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44" y="3783582"/>
            <a:ext cx="7181940" cy="18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4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57BFA-0B0D-4AEB-A4AB-B59F9CC3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Метрики качества модели</a:t>
            </a:r>
            <a:br>
              <a:rPr lang="ru-RU" dirty="0"/>
            </a:br>
            <a:r>
              <a:rPr lang="ru-RU" dirty="0"/>
              <a:t>(метрики регрессии!)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70E91-4239-486A-B83F-BEC338AD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Средняя квадратичная ошибка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Средняя абсолютная ошибка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Корень из средней квадратической ошибки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9879F6-0BB0-418E-89EA-E00D93A45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02" y="2558539"/>
            <a:ext cx="3248478" cy="6382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849AD2-E551-45DB-A080-3887F3080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760" y="3831526"/>
            <a:ext cx="3191320" cy="6382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B305B7-ED3B-4D1D-8A8E-9EBA08FE6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760" y="5327223"/>
            <a:ext cx="394390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9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EAC776-2B57-4F25-A08D-ED01E125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Обзор метрик на практике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B9183-F436-4FE2-B523-EA7B0255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182035"/>
            <a:ext cx="9842594" cy="2066364"/>
          </a:xfrm>
        </p:spPr>
        <p:txBody>
          <a:bodyPr/>
          <a:lstStyle/>
          <a:p>
            <a:r>
              <a:rPr lang="ru-RU" dirty="0"/>
              <a:t>Параметрическая модель: </a:t>
            </a:r>
            <a:r>
              <a:rPr lang="en-US" dirty="0"/>
              <a:t>|3.5-4| + |4.5 – 4| + |5 – 5| + |3.5 – 3| = 1.5</a:t>
            </a:r>
          </a:p>
          <a:p>
            <a:r>
              <a:rPr lang="ru-RU" dirty="0"/>
              <a:t>Константная: 2 + 1 = 3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884254-8E7B-4963-81DC-0896D26C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02" y="1611882"/>
            <a:ext cx="7181940" cy="18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56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</TotalTime>
  <Words>601</Words>
  <Application>Microsoft Office PowerPoint</Application>
  <PresentationFormat>Широкоэкранный</PresentationFormat>
  <Paragraphs>87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Ион</vt:lpstr>
      <vt:lpstr>Введение в ML. Основные понятия, алгоритмы и метрики </vt:lpstr>
      <vt:lpstr>Что такое машинное обучение?</vt:lpstr>
      <vt:lpstr>Выборка и наблюдения</vt:lpstr>
      <vt:lpstr>Признаки (features)</vt:lpstr>
      <vt:lpstr>Обучение с учителем и без учителя</vt:lpstr>
      <vt:lpstr>Задачи обучения с учителем (примеры)</vt:lpstr>
      <vt:lpstr>Модель</vt:lpstr>
      <vt:lpstr>Метрики качества модели (метрики регрессии!)</vt:lpstr>
      <vt:lpstr>Обзор метрик на практике</vt:lpstr>
      <vt:lpstr>Метрики качества модели  (бинарная классификация) 1. Accuracy (аккуратность)</vt:lpstr>
      <vt:lpstr>1. Accuracy (аккуратность)</vt:lpstr>
      <vt:lpstr>Матрица ошибок (confusion matrix)</vt:lpstr>
      <vt:lpstr>Метрики качества в матрице ошибок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ML. Основные понятия, алгоритмы и метрики </dc:title>
  <dc:creator>Ivan Terekhov</dc:creator>
  <cp:lastModifiedBy>Ivan Terekhov</cp:lastModifiedBy>
  <cp:revision>3</cp:revision>
  <dcterms:created xsi:type="dcterms:W3CDTF">2024-10-31T09:51:38Z</dcterms:created>
  <dcterms:modified xsi:type="dcterms:W3CDTF">2024-11-01T11:43:11Z</dcterms:modified>
</cp:coreProperties>
</file>