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57" r:id="rId4"/>
    <p:sldId id="256" r:id="rId5"/>
    <p:sldId id="259" r:id="rId6"/>
    <p:sldId id="261" r:id="rId7"/>
    <p:sldId id="263" r:id="rId8"/>
    <p:sldId id="260" r:id="rId9"/>
    <p:sldId id="262" r:id="rId10"/>
    <p:sldId id="267" r:id="rId11"/>
    <p:sldId id="269" r:id="rId12"/>
    <p:sldId id="265" r:id="rId13"/>
    <p:sldId id="264" r:id="rId14"/>
    <p:sldId id="266" r:id="rId15"/>
    <p:sldId id="268" r:id="rId16"/>
    <p:sldId id="270" r:id="rId17"/>
    <p:sldId id="275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A041"/>
    <a:srgbClr val="A8BC9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7F26B-50BE-4B90-BBAD-94363C730E70}" v="6" dt="2018-10-18T19:04:48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D6F7F26B-50BE-4B90-BBAD-94363C730E70}"/>
    <pc:docChg chg="addSld modSld sldOrd">
      <pc:chgData name="Chenxi Qiu" userId="2835ca6ba4230f20" providerId="LiveId" clId="{D6F7F26B-50BE-4B90-BBAD-94363C730E70}" dt="2018-10-18T19:04:48.576" v="4" actId="207"/>
      <pc:docMkLst>
        <pc:docMk/>
      </pc:docMkLst>
      <pc:sldChg chg="modSp">
        <pc:chgData name="Chenxi Qiu" userId="2835ca6ba4230f20" providerId="LiveId" clId="{D6F7F26B-50BE-4B90-BBAD-94363C730E70}" dt="2018-10-18T19:04:48.576" v="4" actId="207"/>
        <pc:sldMkLst>
          <pc:docMk/>
          <pc:sldMk cId="4033933710" sldId="256"/>
        </pc:sldMkLst>
        <pc:spChg chg="mod">
          <ac:chgData name="Chenxi Qiu" userId="2835ca6ba4230f20" providerId="LiveId" clId="{D6F7F26B-50BE-4B90-BBAD-94363C730E70}" dt="2018-10-18T19:04:33.014" v="3" actId="207"/>
          <ac:spMkLst>
            <pc:docMk/>
            <pc:sldMk cId="4033933710" sldId="256"/>
            <ac:spMk id="17" creationId="{FD66C9E8-CE61-4A3D-BEF3-E5AB1346365D}"/>
          </ac:spMkLst>
        </pc:spChg>
        <pc:spChg chg="mod">
          <ac:chgData name="Chenxi Qiu" userId="2835ca6ba4230f20" providerId="LiveId" clId="{D6F7F26B-50BE-4B90-BBAD-94363C730E70}" dt="2018-10-18T19:04:48.576" v="4" actId="207"/>
          <ac:spMkLst>
            <pc:docMk/>
            <pc:sldMk cId="4033933710" sldId="256"/>
            <ac:spMk id="18" creationId="{ED2C6FD9-B817-4B76-A364-6A37863579E3}"/>
          </ac:spMkLst>
        </pc:spChg>
      </pc:sldChg>
      <pc:sldChg chg="add ord">
        <pc:chgData name="Chenxi Qiu" userId="2835ca6ba4230f20" providerId="LiveId" clId="{D6F7F26B-50BE-4B90-BBAD-94363C730E70}" dt="2018-10-18T19:00:20.426" v="1"/>
        <pc:sldMkLst>
          <pc:docMk/>
          <pc:sldMk cId="180446468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25-10-2018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D46264-6571-474A-8EC6-116F049AD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Cloud: </a:t>
            </a:r>
            <a:r>
              <a:rPr lang="nl-NL" dirty="0" err="1"/>
              <a:t>parcel</a:t>
            </a:r>
            <a:r>
              <a:rPr lang="nl-NL" dirty="0"/>
              <a:t>? Model?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3231001-78FE-4E28-9860-BED0460E9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Chenxi</a:t>
            </a:r>
            <a:r>
              <a:rPr lang="nl-NL" dirty="0"/>
              <a:t> </a:t>
            </a:r>
            <a:r>
              <a:rPr lang="nl-NL" dirty="0" err="1"/>
              <a:t>Qiu</a:t>
            </a:r>
            <a:r>
              <a:rPr lang="nl-NL" dirty="0"/>
              <a:t> &amp; Edward Groot</a:t>
            </a:r>
          </a:p>
        </p:txBody>
      </p:sp>
    </p:spTree>
    <p:extLst>
      <p:ext uri="{BB962C8B-B14F-4D97-AF65-F5344CB8AC3E}">
        <p14:creationId xmlns:p14="http://schemas.microsoft.com/office/powerpoint/2010/main" val="236817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Full </a:t>
                </a:r>
                <a:r>
                  <a:rPr lang="nl-NL" dirty="0" err="1"/>
                  <a:t>entrainment</a:t>
                </a:r>
                <a:r>
                  <a:rPr lang="nl-NL" dirty="0"/>
                  <a:t>,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4E943FAC-E543-45DB-8A1C-D2B46CF4C6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000" y="1604465"/>
            <a:ext cx="5760000" cy="3852000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CDDC82-3F49-473A-9F15-F393257083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8756" y="1604465"/>
            <a:ext cx="5760000" cy="39600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6D2E32AD-49B9-4E12-AF17-D22B6FDAE4B3}"/>
              </a:ext>
            </a:extLst>
          </p:cNvPr>
          <p:cNvSpPr txBox="1"/>
          <p:nvPr/>
        </p:nvSpPr>
        <p:spPr>
          <a:xfrm>
            <a:off x="838200" y="5728995"/>
            <a:ext cx="11140556" cy="54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Very</a:t>
            </a:r>
            <a:r>
              <a:rPr lang="nl-NL" sz="2800" dirty="0"/>
              <a:t> </a:t>
            </a:r>
            <a:r>
              <a:rPr lang="nl-NL" sz="2800" dirty="0" err="1"/>
              <a:t>sensitive</a:t>
            </a:r>
            <a:r>
              <a:rPr lang="nl-NL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813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A2BF0-D171-442A-86B0-ED917923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sensitive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740059-EDED-4EF1-A387-A561A842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Both momentum </a:t>
            </a:r>
            <a:r>
              <a:rPr lang="nl-NL" dirty="0" err="1"/>
              <a:t>eq</a:t>
            </a:r>
            <a:r>
              <a:rPr lang="nl-NL" dirty="0"/>
              <a:t>.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of </a:t>
            </a:r>
            <a:r>
              <a:rPr lang="nl-NL" dirty="0" err="1"/>
              <a:t>cloud</a:t>
            </a:r>
            <a:r>
              <a:rPr lang="nl-NL" dirty="0"/>
              <a:t> content</a:t>
            </a:r>
          </a:p>
          <a:p>
            <a:r>
              <a:rPr lang="nl-NL" dirty="0"/>
              <a:t>Minor changes </a:t>
            </a:r>
          </a:p>
          <a:p>
            <a:pPr marL="0" indent="0">
              <a:buNone/>
            </a:pPr>
            <a:r>
              <a:rPr lang="nl-NL" dirty="0"/>
              <a:t>(</a:t>
            </a:r>
            <a:r>
              <a:rPr lang="nl-NL" dirty="0" err="1"/>
              <a:t>including</a:t>
            </a:r>
            <a:r>
              <a:rPr lang="nl-NL" dirty="0"/>
              <a:t> time step)</a:t>
            </a:r>
          </a:p>
          <a:p>
            <a:pPr marL="0" indent="0">
              <a:buNone/>
            </a:pPr>
            <a:r>
              <a:rPr lang="nl-NL" dirty="0"/>
              <a:t>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different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EC66C04-7755-43BD-96C2-450A2EDE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39" y="1382195"/>
            <a:ext cx="7106812" cy="101189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92710F3-33ED-48D1-AF48-34B4C379076F}"/>
              </a:ext>
            </a:extLst>
          </p:cNvPr>
          <p:cNvPicPr/>
          <p:nvPr/>
        </p:nvPicPr>
        <p:blipFill rotWithShape="1">
          <a:blip r:embed="rId3"/>
          <a:srcRect l="72796" t="47366" r="12309" b="9396"/>
          <a:stretch/>
        </p:blipFill>
        <p:spPr>
          <a:xfrm>
            <a:off x="5645793" y="2824741"/>
            <a:ext cx="1812023" cy="2593910"/>
          </a:xfrm>
          <a:prstGeom prst="rect">
            <a:avLst/>
          </a:prstGeom>
        </p:spPr>
      </p:pic>
      <p:sp>
        <p:nvSpPr>
          <p:cNvPr id="6" name="Pijl: omhoog 5">
            <a:extLst>
              <a:ext uri="{FF2B5EF4-FFF2-40B4-BE49-F238E27FC236}">
                <a16:creationId xmlns:a16="http://schemas.microsoft.com/office/drawing/2014/main" id="{AFA81E3D-3AC4-4623-9FAE-E2B5C35269FC}"/>
              </a:ext>
            </a:extLst>
          </p:cNvPr>
          <p:cNvSpPr/>
          <p:nvPr/>
        </p:nvSpPr>
        <p:spPr>
          <a:xfrm rot="10800000">
            <a:off x="6301502" y="2529029"/>
            <a:ext cx="363894" cy="6801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A33DD2B-1897-4275-9608-4995BC90D0E2}"/>
              </a:ext>
            </a:extLst>
          </p:cNvPr>
          <p:cNvCxnSpPr/>
          <p:nvPr/>
        </p:nvCxnSpPr>
        <p:spPr>
          <a:xfrm>
            <a:off x="6665396" y="4555222"/>
            <a:ext cx="293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C0156D51-3251-4ADF-9B69-56DBA67AD654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9239" t="46073" r="33178" b="794"/>
          <a:stretch/>
        </p:blipFill>
        <p:spPr>
          <a:xfrm>
            <a:off x="7894558" y="3164800"/>
            <a:ext cx="3316812" cy="2104054"/>
          </a:xfrm>
          <a:prstGeom prst="rect">
            <a:avLst/>
          </a:prstGeom>
        </p:spPr>
      </p:pic>
      <p:sp>
        <p:nvSpPr>
          <p:cNvPr id="10" name="Pijl: omhoog 9">
            <a:extLst>
              <a:ext uri="{FF2B5EF4-FFF2-40B4-BE49-F238E27FC236}">
                <a16:creationId xmlns:a16="http://schemas.microsoft.com/office/drawing/2014/main" id="{B5F237F3-3C3B-4A71-B6E6-B180BCC1BEEC}"/>
              </a:ext>
            </a:extLst>
          </p:cNvPr>
          <p:cNvSpPr/>
          <p:nvPr/>
        </p:nvSpPr>
        <p:spPr>
          <a:xfrm rot="7557376">
            <a:off x="8245268" y="2143039"/>
            <a:ext cx="363895" cy="1253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87DF0450-2F43-49E7-9E73-327B56865C31}"/>
              </a:ext>
            </a:extLst>
          </p:cNvPr>
          <p:cNvSpPr/>
          <p:nvPr/>
        </p:nvSpPr>
        <p:spPr>
          <a:xfrm rot="11769117">
            <a:off x="8130098" y="2235445"/>
            <a:ext cx="363895" cy="832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6DD5938-1DA3-4CF4-A12F-28BECE8EFC21}"/>
              </a:ext>
            </a:extLst>
          </p:cNvPr>
          <p:cNvCxnSpPr>
            <a:cxnSpLocks/>
          </p:cNvCxnSpPr>
          <p:nvPr/>
        </p:nvCxnSpPr>
        <p:spPr>
          <a:xfrm>
            <a:off x="7813155" y="3590488"/>
            <a:ext cx="35144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E2563CCE-62A2-4336-888E-48A8DE3FFDE7}"/>
              </a:ext>
            </a:extLst>
          </p:cNvPr>
          <p:cNvSpPr txBox="1"/>
          <p:nvPr/>
        </p:nvSpPr>
        <p:spPr>
          <a:xfrm>
            <a:off x="11327628" y="3344266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T</a:t>
            </a:r>
            <a:r>
              <a:rPr lang="nl-NL" dirty="0" err="1"/>
              <a:t>melt</a:t>
            </a:r>
            <a:endParaRPr lang="nl-NL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1028F5FC-AA39-4E73-9E44-79550EC3C9FD}"/>
              </a:ext>
            </a:extLst>
          </p:cNvPr>
          <p:cNvSpPr/>
          <p:nvPr/>
        </p:nvSpPr>
        <p:spPr>
          <a:xfrm>
            <a:off x="6241409" y="4127383"/>
            <a:ext cx="234892" cy="1845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2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89C51-19ED-46C5-8803-29295A53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B40810-3A24-4A63-978C-29F51998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areal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of 4.6 mm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75F50-8052-4A06-B831-EAE9BC2E0E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690688"/>
            <a:ext cx="5760000" cy="3852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656B44B-CD01-484A-B085-1BA94A3D22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9997" y="1553888"/>
            <a:ext cx="5760000" cy="39888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5B7FC0C-1D58-4D22-8E79-9C15B5F7D8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588" y="3548288"/>
            <a:ext cx="2880000" cy="1926000"/>
          </a:xfrm>
          <a:prstGeom prst="rect">
            <a:avLst/>
          </a:prstGeom>
        </p:spPr>
      </p:pic>
      <p:pic>
        <p:nvPicPr>
          <p:cNvPr id="8" name="Tijdelijke aanduiding voor inhoud 5">
            <a:extLst>
              <a:ext uri="{FF2B5EF4-FFF2-40B4-BE49-F238E27FC236}">
                <a16:creationId xmlns:a16="http://schemas.microsoft.com/office/drawing/2014/main" id="{76DF2B51-21B8-4617-8842-6B24391A03A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092585" y="4001294"/>
            <a:ext cx="28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3FC6-EB6F-4E3C-98CB-F89F3B8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1e-5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B87CF-042D-4048-805A-290F2414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015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areal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of 7.2 mm</a:t>
            </a:r>
          </a:p>
          <a:p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more </a:t>
            </a:r>
            <a:r>
              <a:rPr lang="nl-NL" dirty="0" err="1"/>
              <a:t>experiments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255F90-22ED-4731-B51A-39AB676CF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686" y="1503000"/>
            <a:ext cx="5760000" cy="3852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5C02C3D-37EB-4870-8951-6C6DEABFE7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1316" y="1169396"/>
            <a:ext cx="5760000" cy="398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020E1D4-FA2F-47FC-9FD7-0841AC7110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952" y="3278320"/>
            <a:ext cx="2880000" cy="1926000"/>
          </a:xfrm>
          <a:prstGeom prst="rect">
            <a:avLst/>
          </a:prstGeom>
        </p:spPr>
      </p:pic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D37410DD-007F-41F2-96AE-001F6420FF0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312000" y="4214320"/>
            <a:ext cx="28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7D614-4360-4620-8CBB-EE41AA2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B53B14-C8BF-4AE2-BE07-01E99411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Reference </a:t>
            </a:r>
            <a:r>
              <a:rPr lang="nl-NL" dirty="0" err="1"/>
              <a:t>value</a:t>
            </a:r>
            <a:r>
              <a:rPr lang="nl-NL" dirty="0"/>
              <a:t>: 2500 m;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300-5000 m</a:t>
            </a:r>
          </a:p>
          <a:p>
            <a:r>
              <a:rPr lang="nl-NL" dirty="0"/>
              <a:t>No </a:t>
            </a:r>
            <a:r>
              <a:rPr lang="nl-NL" dirty="0" err="1"/>
              <a:t>cloud</a:t>
            </a:r>
            <a:r>
              <a:rPr lang="nl-NL" dirty="0"/>
              <a:t> at 10 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negligible</a:t>
            </a:r>
            <a:r>
              <a:rPr lang="nl-NL" dirty="0"/>
              <a:t> at 100 m</a:t>
            </a:r>
          </a:p>
          <a:p>
            <a:r>
              <a:rPr lang="nl-NL" dirty="0"/>
              <a:t>At 500 m: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negligble</a:t>
            </a:r>
            <a:r>
              <a:rPr lang="nl-NL" dirty="0"/>
              <a:t> ice content,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(&lt;0.1 mm)</a:t>
            </a:r>
          </a:p>
          <a:p>
            <a:r>
              <a:rPr lang="nl-NL" dirty="0"/>
              <a:t>But </a:t>
            </a:r>
            <a:r>
              <a:rPr lang="nl-NL" dirty="0" err="1"/>
              <a:t>cloud</a:t>
            </a:r>
            <a:r>
              <a:rPr lang="nl-NL" dirty="0"/>
              <a:t> has </a:t>
            </a:r>
            <a:r>
              <a:rPr lang="nl-NL" dirty="0" err="1"/>
              <a:t>relevance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environmental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</a:t>
            </a:r>
            <a:r>
              <a:rPr lang="nl-NL" dirty="0" err="1"/>
              <a:t>z</a:t>
            </a:r>
            <a:r>
              <a:rPr lang="nl-NL" dirty="0"/>
              <a:t> = 2.5-3 km</a:t>
            </a:r>
          </a:p>
          <a:p>
            <a:r>
              <a:rPr lang="nl-NL" dirty="0" err="1"/>
              <a:t>With</a:t>
            </a:r>
            <a:r>
              <a:rPr lang="nl-NL" dirty="0"/>
              <a:t> 2500 m: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shown</a:t>
            </a:r>
            <a:r>
              <a:rPr lang="nl-NL" dirty="0"/>
              <a:t> as “full </a:t>
            </a:r>
            <a:r>
              <a:rPr lang="nl-NL" dirty="0" err="1"/>
              <a:t>entrainment</a:t>
            </a:r>
            <a:r>
              <a:rPr lang="nl-NL" dirty="0"/>
              <a:t>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33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D8F9-61D4-43C3-B4D3-66D44DA9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r>
              <a:rPr lang="nl-NL" dirty="0"/>
              <a:t>: 5000 m</a:t>
            </a:r>
          </a:p>
        </p:txBody>
      </p:sp>
      <p:pic>
        <p:nvPicPr>
          <p:cNvPr id="4" name="Picture 82">
            <a:extLst>
              <a:ext uri="{FF2B5EF4-FFF2-40B4-BE49-F238E27FC236}">
                <a16:creationId xmlns:a16="http://schemas.microsoft.com/office/drawing/2014/main" id="{64930577-2CA1-45A5-BB69-23BC06EA2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564981"/>
            <a:ext cx="5760000" cy="3852000"/>
          </a:xfrm>
          <a:prstGeom prst="rect">
            <a:avLst/>
          </a:prstGeom>
        </p:spPr>
      </p:pic>
      <p:pic>
        <p:nvPicPr>
          <p:cNvPr id="5" name="Picture 84">
            <a:extLst>
              <a:ext uri="{FF2B5EF4-FFF2-40B4-BE49-F238E27FC236}">
                <a16:creationId xmlns:a16="http://schemas.microsoft.com/office/drawing/2014/main" id="{473A4B01-D491-45C3-909F-B4DA547666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441019"/>
            <a:ext cx="5760000" cy="398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3154F41-6541-4B02-960E-4149A5AE44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588" y="3548288"/>
            <a:ext cx="2880000" cy="1926000"/>
          </a:xfrm>
          <a:prstGeom prst="rect">
            <a:avLst/>
          </a:prstGeom>
        </p:spPr>
      </p:pic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9ED4FBC5-F708-484E-8F47-D287F81ED8C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745728" y="3021579"/>
            <a:ext cx="2880000" cy="19800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34F0CB6-650B-4FD5-ACDE-568F38B132F9}"/>
              </a:ext>
            </a:extLst>
          </p:cNvPr>
          <p:cNvSpPr txBox="1"/>
          <p:nvPr/>
        </p:nvSpPr>
        <p:spPr>
          <a:xfrm>
            <a:off x="838200" y="5701004"/>
            <a:ext cx="52389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Mean</a:t>
            </a:r>
            <a:r>
              <a:rPr lang="nl-NL" sz="2600" dirty="0"/>
              <a:t> </a:t>
            </a:r>
            <a:r>
              <a:rPr lang="nl-NL" sz="2600" dirty="0" err="1"/>
              <a:t>areal</a:t>
            </a:r>
            <a:r>
              <a:rPr lang="nl-NL" sz="2600" dirty="0"/>
              <a:t> </a:t>
            </a:r>
            <a:r>
              <a:rPr lang="nl-NL" sz="2600" dirty="0" err="1"/>
              <a:t>precipitation</a:t>
            </a:r>
            <a:r>
              <a:rPr lang="nl-NL" sz="2600" dirty="0"/>
              <a:t> is 13.5 mm. </a:t>
            </a:r>
          </a:p>
        </p:txBody>
      </p:sp>
    </p:spTree>
    <p:extLst>
      <p:ext uri="{BB962C8B-B14F-4D97-AF65-F5344CB8AC3E}">
        <p14:creationId xmlns:p14="http://schemas.microsoft.com/office/powerpoint/2010/main" val="150972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9DDA9-E5EA-448A-9FA9-23122FCC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water </a:t>
            </a:r>
            <a:r>
              <a:rPr lang="nl-NL" dirty="0" err="1"/>
              <a:t>to</a:t>
            </a:r>
            <a:r>
              <a:rPr lang="nl-NL" dirty="0"/>
              <a:t> ice </a:t>
            </a:r>
            <a:r>
              <a:rPr lang="nl-NL" dirty="0" err="1"/>
              <a:t>conversion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5281AA-9F0C-4F28-9024-D59857D9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we set </a:t>
            </a:r>
            <a:r>
              <a:rPr lang="nl-NL" dirty="0" err="1"/>
              <a:t>the</a:t>
            </a:r>
            <a:r>
              <a:rPr lang="nl-NL" dirty="0"/>
              <a:t> ice </a:t>
            </a:r>
            <a:r>
              <a:rPr lang="nl-NL" dirty="0" err="1"/>
              <a:t>initiation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, no ice is </a:t>
            </a:r>
            <a:r>
              <a:rPr lang="nl-NL" dirty="0" err="1"/>
              <a:t>initiated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 “warm”) </a:t>
            </a:r>
            <a:r>
              <a:rPr lang="nl-NL" dirty="0" err="1"/>
              <a:t>precipitation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produced</a:t>
            </a:r>
            <a:endParaRPr lang="nl-NL" dirty="0"/>
          </a:p>
          <a:p>
            <a:r>
              <a:rPr lang="nl-NL" dirty="0"/>
              <a:t>At </a:t>
            </a:r>
            <a:r>
              <a:rPr lang="nl-NL" dirty="0" err="1"/>
              <a:t>superfast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(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3.7 mm): 100% ice at 260 K</a:t>
            </a:r>
          </a:p>
          <a:p>
            <a:r>
              <a:rPr lang="nl-NL" dirty="0"/>
              <a:t>Heat of </a:t>
            </a:r>
            <a:r>
              <a:rPr lang="nl-NL" dirty="0" err="1"/>
              <a:t>fusion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important </a:t>
            </a:r>
            <a:r>
              <a:rPr lang="nl-NL" dirty="0" err="1"/>
              <a:t>buoyancy</a:t>
            </a:r>
            <a:r>
              <a:rPr lang="nl-NL" dirty="0"/>
              <a:t> push, </a:t>
            </a:r>
            <a:r>
              <a:rPr lang="nl-NL" dirty="0" err="1"/>
              <a:t>although</a:t>
            </a:r>
            <a:r>
              <a:rPr lang="nl-NL" dirty="0"/>
              <a:t> small (&lt; 2K)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" name="Picture 118">
            <a:extLst>
              <a:ext uri="{FF2B5EF4-FFF2-40B4-BE49-F238E27FC236}">
                <a16:creationId xmlns:a16="http://schemas.microsoft.com/office/drawing/2014/main" id="{EAD8210E-6AB0-408E-B09D-BED60AB86C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320000" cy="2880000"/>
          </a:xfrm>
          <a:prstGeom prst="rect">
            <a:avLst/>
          </a:prstGeom>
        </p:spPr>
      </p:pic>
      <p:pic>
        <p:nvPicPr>
          <p:cNvPr id="5" name="Picture 120">
            <a:extLst>
              <a:ext uri="{FF2B5EF4-FFF2-40B4-BE49-F238E27FC236}">
                <a16:creationId xmlns:a16="http://schemas.microsoft.com/office/drawing/2014/main" id="{B073DEED-F9BB-4776-8C12-8CF2F439DE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9307" y="3978000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AF950-99E1-47B5-9898-05B147DE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air </a:t>
            </a:r>
            <a:r>
              <a:rPr lang="nl-NL" dirty="0" err="1"/>
              <a:t>moisture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E801D1-F5F6-4361-8352-F56FC525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Reduction</a:t>
            </a:r>
            <a:r>
              <a:rPr lang="nl-NL" dirty="0"/>
              <a:t> of </a:t>
            </a:r>
            <a:r>
              <a:rPr lang="nl-NL" dirty="0" err="1"/>
              <a:t>moisture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2 km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61E4587-CBCD-4AE6-BD42-E4519232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86309"/>
              </p:ext>
            </p:extLst>
          </p:nvPr>
        </p:nvGraphicFramePr>
        <p:xfrm>
          <a:off x="1135356" y="2646120"/>
          <a:ext cx="4430944" cy="176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72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2215472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Precipitation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3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 </a:t>
            </a:r>
            <a:r>
              <a:rPr lang="nl-NL" dirty="0" err="1"/>
              <a:t>excluded</a:t>
            </a:r>
            <a:r>
              <a:rPr lang="nl-NL" dirty="0"/>
              <a:t> in </a:t>
            </a:r>
            <a:r>
              <a:rPr lang="nl-NL" dirty="0" err="1"/>
              <a:t>parcel</a:t>
            </a:r>
            <a:r>
              <a:rPr lang="nl-NL" dirty="0"/>
              <a:t> model, but </a:t>
            </a:r>
            <a:r>
              <a:rPr lang="nl-NL" dirty="0" err="1"/>
              <a:t>essential</a:t>
            </a:r>
            <a:r>
              <a:rPr lang="nl-NL" dirty="0"/>
              <a:t> as “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mechanism</a:t>
            </a:r>
            <a:r>
              <a:rPr lang="nl-NL" dirty="0"/>
              <a:t>”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FCC45E5-4BF8-45B8-81CA-E6D24A883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4" y="2862886"/>
            <a:ext cx="5725886" cy="3817257"/>
          </a:xfrm>
          <a:prstGeom prst="rect">
            <a:avLst/>
          </a:prstGeom>
        </p:spPr>
      </p:pic>
      <p:sp>
        <p:nvSpPr>
          <p:cNvPr id="7" name="Pijl: omhoog 6">
            <a:extLst>
              <a:ext uri="{FF2B5EF4-FFF2-40B4-BE49-F238E27FC236}">
                <a16:creationId xmlns:a16="http://schemas.microsoft.com/office/drawing/2014/main" id="{B2A059C3-7F6C-4800-AD2B-5F783CA8F8F1}"/>
              </a:ext>
            </a:extLst>
          </p:cNvPr>
          <p:cNvSpPr/>
          <p:nvPr/>
        </p:nvSpPr>
        <p:spPr>
          <a:xfrm>
            <a:off x="1669001" y="4466504"/>
            <a:ext cx="656947" cy="1308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1CA6A9D-E94B-4825-B5DA-2185C8375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9" y="3579143"/>
            <a:ext cx="5719233" cy="2732757"/>
          </a:xfrm>
          <a:prstGeom prst="rect">
            <a:avLst/>
          </a:prstGeom>
        </p:spPr>
      </p:pic>
      <p:sp>
        <p:nvSpPr>
          <p:cNvPr id="10" name="Pijl: omlaag 9">
            <a:extLst>
              <a:ext uri="{FF2B5EF4-FFF2-40B4-BE49-F238E27FC236}">
                <a16:creationId xmlns:a16="http://schemas.microsoft.com/office/drawing/2014/main" id="{FE5D7AB6-79B2-4190-A343-8D3B159F4C53}"/>
              </a:ext>
            </a:extLst>
          </p:cNvPr>
          <p:cNvSpPr/>
          <p:nvPr/>
        </p:nvSpPr>
        <p:spPr>
          <a:xfrm>
            <a:off x="3156749" y="4664982"/>
            <a:ext cx="172377" cy="413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64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oscillatory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in </a:t>
            </a:r>
            <a:r>
              <a:rPr lang="nl-NL" dirty="0" err="1"/>
              <a:t>reality</a:t>
            </a:r>
            <a:r>
              <a:rPr lang="nl-NL" dirty="0"/>
              <a:t>, but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dissipation</a:t>
            </a:r>
            <a:r>
              <a:rPr lang="nl-NL" dirty="0"/>
              <a:t> or </a:t>
            </a:r>
            <a:r>
              <a:rPr lang="nl-NL" dirty="0" err="1"/>
              <a:t>persistance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model, </a:t>
            </a:r>
            <a:r>
              <a:rPr lang="nl-NL" dirty="0" err="1"/>
              <a:t>condensed</a:t>
            </a:r>
            <a:r>
              <a:rPr lang="nl-NL" dirty="0"/>
              <a:t> water or ice is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or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but does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somewhere</a:t>
            </a:r>
            <a:endParaRPr lang="nl-NL" dirty="0"/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&amp; </a:t>
            </a:r>
            <a:r>
              <a:rPr lang="nl-NL" dirty="0" err="1"/>
              <a:t>cloud</a:t>
            </a:r>
            <a:r>
              <a:rPr lang="nl-NL" dirty="0"/>
              <a:t> content</a:t>
            </a:r>
          </a:p>
          <a:p>
            <a:r>
              <a:rPr lang="nl-NL" dirty="0" err="1"/>
              <a:t>Limitation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model</a:t>
            </a:r>
          </a:p>
          <a:p>
            <a:r>
              <a:rPr lang="nl-NL" dirty="0" err="1"/>
              <a:t>Also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parameterizations</a:t>
            </a:r>
            <a:r>
              <a:rPr lang="nl-NL" dirty="0"/>
              <a:t> (</a:t>
            </a:r>
            <a:r>
              <a:rPr lang="nl-NL" dirty="0" err="1"/>
              <a:t>foremost</a:t>
            </a:r>
            <a:r>
              <a:rPr lang="nl-NL" dirty="0"/>
              <a:t>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ice) are </a:t>
            </a:r>
            <a:r>
              <a:rPr lang="nl-NL" dirty="0" err="1"/>
              <a:t>hugely</a:t>
            </a:r>
            <a:r>
              <a:rPr lang="nl-NL" dirty="0"/>
              <a:t> </a:t>
            </a:r>
            <a:r>
              <a:rPr lang="nl-NL" dirty="0" err="1"/>
              <a:t>simplified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6AA666-8894-44D4-A001-C0B322650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8" t="42583" r="53131" b="12679"/>
          <a:stretch/>
        </p:blipFill>
        <p:spPr>
          <a:xfrm>
            <a:off x="9506082" y="4720058"/>
            <a:ext cx="2155372" cy="177281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B731639-ED07-4680-9DF7-7C12EB41D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91" t="3372" r="30328" b="-800"/>
          <a:stretch/>
        </p:blipFill>
        <p:spPr>
          <a:xfrm>
            <a:off x="6932645" y="1097666"/>
            <a:ext cx="1931437" cy="6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C088-5F0F-4B9A-B186-E1573BA5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A6F12-7725-4578-8DE2-659D27C4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content</a:t>
            </a:r>
          </a:p>
        </p:txBody>
      </p:sp>
    </p:spTree>
    <p:extLst>
      <p:ext uri="{BB962C8B-B14F-4D97-AF65-F5344CB8AC3E}">
        <p14:creationId xmlns:p14="http://schemas.microsoft.com/office/powerpoint/2010/main" val="221928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37177-A056-4861-8DC4-BC3D644E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007F0-E954-4FFA-97EE-0C8C4366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77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4FB4A-BFFA-49D1-9E2C-095DBFC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6DD05A-90C0-4BC3-9E8B-D6AB724B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786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070368" y="5025009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402507" y="5146650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Melting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93613" y="5746462"/>
            <a:ext cx="2776755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Condensation</a:t>
            </a:r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293613" y="5146650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Evaporation</a:t>
            </a:r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402507" y="5746462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Freezing (&amp;ice deposition)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921850" y="3347211"/>
            <a:ext cx="526582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8256964" y="1980782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10628252" y="2387647"/>
            <a:ext cx="1563748" cy="486561"/>
          </a:xfrm>
          <a:prstGeom prst="leftRightArrow">
            <a:avLst>
              <a:gd name="adj1" fmla="val 53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10784850" y="2396037"/>
            <a:ext cx="116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Buoyancy</a:t>
            </a:r>
            <a:r>
              <a:rPr lang="nl-N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5480209" y="2396037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653727" y="5353155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505209" y="3692133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10" name="Pijl: omhoog 9">
            <a:extLst>
              <a:ext uri="{FF2B5EF4-FFF2-40B4-BE49-F238E27FC236}">
                <a16:creationId xmlns:a16="http://schemas.microsoft.com/office/drawing/2014/main" id="{C30C6287-9427-4088-B17B-E6F90DFCAE11}"/>
              </a:ext>
            </a:extLst>
          </p:cNvPr>
          <p:cNvSpPr/>
          <p:nvPr/>
        </p:nvSpPr>
        <p:spPr>
          <a:xfrm>
            <a:off x="9024553" y="269431"/>
            <a:ext cx="629174" cy="17113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3ADA734-2949-4935-B355-46417E631D2E}"/>
              </a:ext>
            </a:extLst>
          </p:cNvPr>
          <p:cNvSpPr/>
          <p:nvPr/>
        </p:nvSpPr>
        <p:spPr>
          <a:xfrm>
            <a:off x="930764" y="586847"/>
            <a:ext cx="6946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dynamic</a:t>
            </a:r>
            <a:r>
              <a:rPr lang="nl-NL" sz="3600" dirty="0"/>
              <a:t> </a:t>
            </a:r>
            <a:r>
              <a:rPr lang="nl-NL" sz="3600" dirty="0" err="1"/>
              <a:t>equations</a:t>
            </a:r>
            <a:r>
              <a:rPr lang="nl-NL" sz="3600" dirty="0"/>
              <a:t> – sources/</a:t>
            </a:r>
            <a:r>
              <a:rPr lang="nl-NL" sz="3600" dirty="0" err="1"/>
              <a:t>sinks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472563" y="830249"/>
            <a:ext cx="2191326" cy="9127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896820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10" y="299325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768432"/>
            <a:ext cx="1953144" cy="1431367"/>
          </a:xfrm>
          <a:prstGeom prst="rect">
            <a:avLst/>
          </a:prstGeom>
        </p:spPr>
      </p:pic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50038" y="4228134"/>
            <a:ext cx="1023456" cy="978408"/>
          </a:xfrm>
          <a:prstGeom prst="up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5036559" y="4228134"/>
            <a:ext cx="994094" cy="978408"/>
          </a:xfrm>
          <a:prstGeom prst="down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3990975" y="1761689"/>
            <a:ext cx="1039390" cy="6184499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30229" y="4363210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6700007" y="5361976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6711846" y="5886319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7471794" y="5361976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/>
              <a:t>Third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6711846" y="6433617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754849" y="3647114"/>
            <a:ext cx="1710698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W</a:t>
            </a:r>
            <a:r>
              <a:rPr lang="nl-NL" sz="1200" dirty="0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754847" y="4855094"/>
            <a:ext cx="1710699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W</a:t>
            </a:r>
            <a:r>
              <a:rPr lang="nl-NL" sz="1200" dirty="0"/>
              <a:t>I.thres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29348" y="2411696"/>
            <a:ext cx="1788568" cy="2430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730229" y="1761689"/>
            <a:ext cx="980479" cy="10063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6568808" y="1986155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Parameterization based on  Rotstayn et al. (2000), between 0 and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6292461" y="3387607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6327662" y="4603517"/>
            <a:ext cx="5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Fast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6493298-AC88-43C1-B40B-1BCDC388973E}"/>
              </a:ext>
            </a:extLst>
          </p:cNvPr>
          <p:cNvSpPr/>
          <p:nvPr/>
        </p:nvSpPr>
        <p:spPr>
          <a:xfrm>
            <a:off x="6517916" y="1962520"/>
            <a:ext cx="2675511" cy="946965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72465" y="1762098"/>
            <a:ext cx="1023456" cy="1006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7D07DDE-ACDE-46A4-9A31-FCFC9B677BB1}"/>
              </a:ext>
            </a:extLst>
          </p:cNvPr>
          <p:cNvSpPr/>
          <p:nvPr/>
        </p:nvSpPr>
        <p:spPr>
          <a:xfrm>
            <a:off x="2221180" y="243209"/>
            <a:ext cx="6838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moisture</a:t>
            </a:r>
            <a:r>
              <a:rPr lang="nl-NL" sz="3600" dirty="0"/>
              <a:t> &amp; </a:t>
            </a:r>
            <a:r>
              <a:rPr lang="nl-NL" sz="3600" dirty="0" err="1"/>
              <a:t>cloud</a:t>
            </a:r>
            <a:r>
              <a:rPr lang="nl-NL" sz="3600" dirty="0"/>
              <a:t> </a:t>
            </a:r>
            <a:r>
              <a:rPr lang="nl-NL" sz="3600" dirty="0" err="1"/>
              <a:t>processes</a:t>
            </a:r>
            <a:endParaRPr lang="nl-NL" sz="3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2F8514A-99C4-407D-A6DE-DC24FE985F6C}"/>
              </a:ext>
            </a:extLst>
          </p:cNvPr>
          <p:cNvSpPr/>
          <p:nvPr/>
        </p:nvSpPr>
        <p:spPr>
          <a:xfrm>
            <a:off x="5944119" y="3019986"/>
            <a:ext cx="5271963" cy="23419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B0E3270-0458-4101-8D49-991A0B5D4D48}"/>
              </a:ext>
            </a:extLst>
          </p:cNvPr>
          <p:cNvSpPr txBox="1"/>
          <p:nvPr/>
        </p:nvSpPr>
        <p:spPr>
          <a:xfrm>
            <a:off x="9080677" y="3296873"/>
            <a:ext cx="2035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b="1" dirty="0" err="1"/>
              <a:t>Leaves</a:t>
            </a:r>
            <a:r>
              <a:rPr lang="nl-NL" sz="2500" b="1" dirty="0"/>
              <a:t> </a:t>
            </a:r>
            <a:r>
              <a:rPr lang="nl-NL" sz="2500" b="1" dirty="0" err="1"/>
              <a:t>parcel</a:t>
            </a:r>
            <a:r>
              <a:rPr lang="nl-NL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E73A3-1355-4E2C-A227-766E984F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entrainment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process</a:t>
                </a:r>
                <a:r>
                  <a:rPr lang="nl-NL" dirty="0"/>
                  <a:t> </a:t>
                </a:r>
                <a:r>
                  <a:rPr lang="nl-NL" dirty="0" err="1"/>
                  <a:t>depends</a:t>
                </a:r>
                <a:r>
                  <a:rPr lang="nl-NL" dirty="0"/>
                  <a:t>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</a:t>
                </a:r>
                <a:r>
                  <a:rPr lang="nl-NL" dirty="0" err="1"/>
                  <a:t>also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BF99B-0EE7-4ED7-A299-44BAB844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Environmental</a:t>
            </a:r>
            <a:r>
              <a:rPr lang="nl-NL" dirty="0"/>
              <a:t> profile + </a:t>
            </a:r>
            <a:r>
              <a:rPr lang="nl-NL" dirty="0" err="1"/>
              <a:t>assumptions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BE1E43-A2B5-419B-8121-31D74063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Observations</a:t>
            </a:r>
            <a:r>
              <a:rPr lang="nl-NL" dirty="0"/>
              <a:t> of August 26th 2010 12 UTC/GMT in Essen (Germany)</a:t>
            </a:r>
          </a:p>
          <a:p>
            <a:r>
              <a:rPr lang="nl-NL" dirty="0" err="1"/>
              <a:t>Slightly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, </a:t>
            </a: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enriched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±3 km</a:t>
            </a:r>
          </a:p>
          <a:p>
            <a:r>
              <a:rPr lang="nl-NL" dirty="0" err="1"/>
              <a:t>Classical</a:t>
            </a:r>
            <a:r>
              <a:rPr lang="nl-NL" dirty="0"/>
              <a:t> “</a:t>
            </a:r>
            <a:r>
              <a:rPr lang="nl-NL" dirty="0" err="1"/>
              <a:t>surface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” </a:t>
            </a:r>
            <a:r>
              <a:rPr lang="nl-NL" dirty="0" err="1"/>
              <a:t>convection</a:t>
            </a:r>
            <a:r>
              <a:rPr lang="nl-NL" dirty="0"/>
              <a:t> </a:t>
            </a:r>
          </a:p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interpolations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nearest</a:t>
            </a:r>
            <a:r>
              <a:rPr lang="nl-NL" dirty="0"/>
              <a:t> levels</a:t>
            </a:r>
          </a:p>
          <a:p>
            <a:r>
              <a:rPr lang="nl-NL" dirty="0" err="1"/>
              <a:t>Initial</a:t>
            </a:r>
            <a:r>
              <a:rPr lang="nl-NL" dirty="0"/>
              <a:t> small </a:t>
            </a:r>
            <a:r>
              <a:rPr lang="nl-NL" dirty="0" err="1"/>
              <a:t>disturbance</a:t>
            </a:r>
            <a:r>
              <a:rPr lang="nl-NL" dirty="0"/>
              <a:t> T &amp; water </a:t>
            </a:r>
            <a:r>
              <a:rPr lang="nl-NL" dirty="0" err="1"/>
              <a:t>vapor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Convective</a:t>
            </a:r>
            <a:r>
              <a:rPr lang="nl-NL" dirty="0"/>
              <a:t> </a:t>
            </a:r>
            <a:r>
              <a:rPr lang="nl-NL" dirty="0" err="1"/>
              <a:t>rain</a:t>
            </a:r>
            <a:r>
              <a:rPr lang="nl-NL" dirty="0"/>
              <a:t> event in Gelderland &amp; Overijssel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7841E8-E7E6-47E5-A4A8-E5802F4C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31" y="2704168"/>
            <a:ext cx="3599962" cy="3925523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F558856C-789B-4568-B99C-5803EC82BEF1}"/>
              </a:ext>
            </a:extLst>
          </p:cNvPr>
          <p:cNvSpPr/>
          <p:nvPr/>
        </p:nvSpPr>
        <p:spPr>
          <a:xfrm rot="21279874">
            <a:off x="8125663" y="4787380"/>
            <a:ext cx="2608976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37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>
            <a:extLst>
              <a:ext uri="{FF2B5EF4-FFF2-40B4-BE49-F238E27FC236}">
                <a16:creationId xmlns:a16="http://schemas.microsoft.com/office/drawing/2014/main" id="{28E9F2D1-5409-44A3-8CA2-449374425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0597" y="1207920"/>
            <a:ext cx="5760000" cy="39888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7600410A-5D56-4841-8991-9A64AEB73E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5584" y="1346921"/>
            <a:ext cx="5760000" cy="3852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1AFC62-FD0A-4F8D-A092-71BC8398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entrainment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area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: 6.9 mm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4C08364-174B-44CC-86D6-42AB72A82B14}"/>
              </a:ext>
            </a:extLst>
          </p:cNvPr>
          <p:cNvCxnSpPr>
            <a:cxnSpLocks/>
          </p:cNvCxnSpPr>
          <p:nvPr/>
        </p:nvCxnSpPr>
        <p:spPr>
          <a:xfrm flipV="1">
            <a:off x="1657425" y="3229761"/>
            <a:ext cx="1337445" cy="440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5DB66DD8-E646-45B4-A504-92053FBAA8E0}"/>
              </a:ext>
            </a:extLst>
          </p:cNvPr>
          <p:cNvSpPr txBox="1"/>
          <p:nvPr/>
        </p:nvSpPr>
        <p:spPr>
          <a:xfrm rot="20536432">
            <a:off x="1614231" y="308825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isotherms</a:t>
            </a:r>
            <a:endParaRPr lang="nl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1F51107-6225-416E-881B-B4B75B3F9ACD}"/>
              </a:ext>
            </a:extLst>
          </p:cNvPr>
          <p:cNvCxnSpPr/>
          <p:nvPr/>
        </p:nvCxnSpPr>
        <p:spPr>
          <a:xfrm flipV="1">
            <a:off x="1291905" y="2600587"/>
            <a:ext cx="0" cy="106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90AE1338-8324-4FE0-B499-55F66D4BF283}"/>
              </a:ext>
            </a:extLst>
          </p:cNvPr>
          <p:cNvSpPr txBox="1"/>
          <p:nvPr/>
        </p:nvSpPr>
        <p:spPr>
          <a:xfrm rot="16200000">
            <a:off x="1064682" y="31755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 (m)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516B7C9-70F2-44C0-99FB-9B50B4ED2D65}"/>
              </a:ext>
            </a:extLst>
          </p:cNvPr>
          <p:cNvCxnSpPr>
            <a:cxnSpLocks/>
          </p:cNvCxnSpPr>
          <p:nvPr/>
        </p:nvCxnSpPr>
        <p:spPr>
          <a:xfrm flipV="1">
            <a:off x="2902591" y="4471333"/>
            <a:ext cx="880844" cy="276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8F930C24-6994-45E2-8199-4B6439C5D1B8}"/>
              </a:ext>
            </a:extLst>
          </p:cNvPr>
          <p:cNvSpPr txBox="1"/>
          <p:nvPr/>
        </p:nvSpPr>
        <p:spPr>
          <a:xfrm rot="20453860">
            <a:off x="3028249" y="44250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 °C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CD07487-9DB9-490A-BDFF-6BA641D59E0B}"/>
              </a:ext>
            </a:extLst>
          </p:cNvPr>
          <p:cNvCxnSpPr>
            <a:cxnSpLocks/>
          </p:cNvCxnSpPr>
          <p:nvPr/>
        </p:nvCxnSpPr>
        <p:spPr>
          <a:xfrm>
            <a:off x="7180976" y="1699261"/>
            <a:ext cx="1141930" cy="286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EEA09009-03DE-4775-8EC4-2A99CA15D182}"/>
              </a:ext>
            </a:extLst>
          </p:cNvPr>
          <p:cNvSpPr txBox="1"/>
          <p:nvPr/>
        </p:nvSpPr>
        <p:spPr>
          <a:xfrm rot="806772">
            <a:off x="7634873" y="156459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FB85C4A-D1D6-42BD-B9F1-9B2FE89F2432}"/>
              </a:ext>
            </a:extLst>
          </p:cNvPr>
          <p:cNvCxnSpPr>
            <a:cxnSpLocks/>
          </p:cNvCxnSpPr>
          <p:nvPr/>
        </p:nvCxnSpPr>
        <p:spPr>
          <a:xfrm>
            <a:off x="10403633" y="2533483"/>
            <a:ext cx="496462" cy="219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5BDB741-4717-49A8-A230-F18F74E7905F}"/>
              </a:ext>
            </a:extLst>
          </p:cNvPr>
          <p:cNvCxnSpPr>
            <a:cxnSpLocks/>
          </p:cNvCxnSpPr>
          <p:nvPr/>
        </p:nvCxnSpPr>
        <p:spPr>
          <a:xfrm flipH="1">
            <a:off x="8850385" y="3135257"/>
            <a:ext cx="1684190" cy="15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CAFA677-30B3-4909-846E-1B9ECF7B1BFB}"/>
              </a:ext>
            </a:extLst>
          </p:cNvPr>
          <p:cNvCxnSpPr/>
          <p:nvPr/>
        </p:nvCxnSpPr>
        <p:spPr>
          <a:xfrm>
            <a:off x="6883682" y="2827263"/>
            <a:ext cx="226503" cy="199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2FE7503-3AFE-4A4F-9041-6B539030A169}"/>
              </a:ext>
            </a:extLst>
          </p:cNvPr>
          <p:cNvCxnSpPr>
            <a:cxnSpLocks/>
          </p:cNvCxnSpPr>
          <p:nvPr/>
        </p:nvCxnSpPr>
        <p:spPr>
          <a:xfrm flipH="1">
            <a:off x="9825135" y="3533914"/>
            <a:ext cx="429208" cy="467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fbeelding 34">
            <a:extLst>
              <a:ext uri="{FF2B5EF4-FFF2-40B4-BE49-F238E27FC236}">
                <a16:creationId xmlns:a16="http://schemas.microsoft.com/office/drawing/2014/main" id="{793871C7-6CBD-47AA-958C-FD0F33D4F7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943" y="1332057"/>
            <a:ext cx="5760000" cy="3852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1AFC62-FD0A-4F8D-A092-71BC8398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Constant </a:t>
            </a:r>
            <a:r>
              <a:rPr lang="nl-NL" dirty="0" err="1"/>
              <a:t>entrainment</a:t>
            </a:r>
            <a:r>
              <a:rPr lang="nl-NL" dirty="0"/>
              <a:t>, </a:t>
            </a:r>
            <a:r>
              <a:rPr lang="el-GR" dirty="0"/>
              <a:t>μ</a:t>
            </a:r>
            <a:r>
              <a:rPr lang="nl-NL" sz="2600" dirty="0"/>
              <a:t>0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area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: 3.6 mm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C2A99D-3E03-4580-AD6D-B6FB9FDFC5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2006" y="1305813"/>
            <a:ext cx="5760000" cy="3988800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4C08364-174B-44CC-86D6-42AB72A82B14}"/>
              </a:ext>
            </a:extLst>
          </p:cNvPr>
          <p:cNvCxnSpPr>
            <a:cxnSpLocks/>
          </p:cNvCxnSpPr>
          <p:nvPr/>
        </p:nvCxnSpPr>
        <p:spPr>
          <a:xfrm flipV="1">
            <a:off x="1657425" y="3229761"/>
            <a:ext cx="1337445" cy="440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5DB66DD8-E646-45B4-A504-92053FBAA8E0}"/>
              </a:ext>
            </a:extLst>
          </p:cNvPr>
          <p:cNvSpPr txBox="1"/>
          <p:nvPr/>
        </p:nvSpPr>
        <p:spPr>
          <a:xfrm rot="20536432">
            <a:off x="1614231" y="308825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isotherms</a:t>
            </a:r>
            <a:endParaRPr lang="nl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1F51107-6225-416E-881B-B4B75B3F9ACD}"/>
              </a:ext>
            </a:extLst>
          </p:cNvPr>
          <p:cNvCxnSpPr/>
          <p:nvPr/>
        </p:nvCxnSpPr>
        <p:spPr>
          <a:xfrm flipV="1">
            <a:off x="1291905" y="2600587"/>
            <a:ext cx="0" cy="106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90AE1338-8324-4FE0-B499-55F66D4BF283}"/>
              </a:ext>
            </a:extLst>
          </p:cNvPr>
          <p:cNvSpPr txBox="1"/>
          <p:nvPr/>
        </p:nvSpPr>
        <p:spPr>
          <a:xfrm rot="16200000">
            <a:off x="1064682" y="31755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 (m)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516B7C9-70F2-44C0-99FB-9B50B4ED2D65}"/>
              </a:ext>
            </a:extLst>
          </p:cNvPr>
          <p:cNvCxnSpPr>
            <a:cxnSpLocks/>
          </p:cNvCxnSpPr>
          <p:nvPr/>
        </p:nvCxnSpPr>
        <p:spPr>
          <a:xfrm flipV="1">
            <a:off x="2902591" y="4471333"/>
            <a:ext cx="880844" cy="276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8F930C24-6994-45E2-8199-4B6439C5D1B8}"/>
              </a:ext>
            </a:extLst>
          </p:cNvPr>
          <p:cNvSpPr txBox="1"/>
          <p:nvPr/>
        </p:nvSpPr>
        <p:spPr>
          <a:xfrm rot="20453860">
            <a:off x="3028249" y="44250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 °C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CD07487-9DB9-490A-BDFF-6BA641D59E0B}"/>
              </a:ext>
            </a:extLst>
          </p:cNvPr>
          <p:cNvCxnSpPr>
            <a:cxnSpLocks/>
          </p:cNvCxnSpPr>
          <p:nvPr/>
        </p:nvCxnSpPr>
        <p:spPr>
          <a:xfrm>
            <a:off x="7180976" y="1699261"/>
            <a:ext cx="1107347" cy="389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EEA09009-03DE-4775-8EC4-2A99CA15D182}"/>
              </a:ext>
            </a:extLst>
          </p:cNvPr>
          <p:cNvSpPr txBox="1"/>
          <p:nvPr/>
        </p:nvSpPr>
        <p:spPr>
          <a:xfrm rot="1364707">
            <a:off x="7541703" y="16323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FB85C4A-D1D6-42BD-B9F1-9B2FE89F2432}"/>
              </a:ext>
            </a:extLst>
          </p:cNvPr>
          <p:cNvCxnSpPr/>
          <p:nvPr/>
        </p:nvCxnSpPr>
        <p:spPr>
          <a:xfrm>
            <a:off x="9815119" y="2801923"/>
            <a:ext cx="461395" cy="427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5BDB741-4717-49A8-A230-F18F74E7905F}"/>
              </a:ext>
            </a:extLst>
          </p:cNvPr>
          <p:cNvCxnSpPr/>
          <p:nvPr/>
        </p:nvCxnSpPr>
        <p:spPr>
          <a:xfrm flipH="1" flipV="1">
            <a:off x="8850385" y="3151188"/>
            <a:ext cx="553674" cy="204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CAFA677-30B3-4909-846E-1B9ECF7B1BFB}"/>
              </a:ext>
            </a:extLst>
          </p:cNvPr>
          <p:cNvCxnSpPr/>
          <p:nvPr/>
        </p:nvCxnSpPr>
        <p:spPr>
          <a:xfrm>
            <a:off x="6954473" y="3229761"/>
            <a:ext cx="226503" cy="199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2FE7503-3AFE-4A4F-9041-6B539030A169}"/>
              </a:ext>
            </a:extLst>
          </p:cNvPr>
          <p:cNvCxnSpPr>
            <a:cxnSpLocks/>
          </p:cNvCxnSpPr>
          <p:nvPr/>
        </p:nvCxnSpPr>
        <p:spPr>
          <a:xfrm>
            <a:off x="8816829" y="3490642"/>
            <a:ext cx="151002" cy="510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7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Full </a:t>
                </a:r>
                <a:r>
                  <a:rPr lang="nl-NL" dirty="0" err="1"/>
                  <a:t>entrainment</a:t>
                </a:r>
                <a:r>
                  <a:rPr lang="nl-NL" dirty="0"/>
                  <a:t>,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4E943FAC-E543-45DB-8A1C-D2B46CF4C6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000" y="1604465"/>
            <a:ext cx="5760000" cy="3852000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CDDC82-3F49-473A-9F15-F393257083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8756" y="1604465"/>
            <a:ext cx="5760000" cy="39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/>
              <p:nvPr/>
            </p:nvSpPr>
            <p:spPr>
              <a:xfrm>
                <a:off x="838200" y="5728995"/>
                <a:ext cx="1114055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8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800" dirty="0"/>
                  <a:t> = 0.16:  1.8 mm </a:t>
                </a:r>
                <a:r>
                  <a:rPr lang="nl-NL" sz="2800" dirty="0" err="1"/>
                  <a:t>areal</a:t>
                </a:r>
                <a:r>
                  <a:rPr lang="nl-NL" sz="2800" dirty="0"/>
                  <a:t> </a:t>
                </a:r>
                <a:r>
                  <a:rPr lang="nl-NL" sz="2800" dirty="0" err="1"/>
                  <a:t>mean</a:t>
                </a:r>
                <a:r>
                  <a:rPr lang="nl-NL" sz="2800" dirty="0"/>
                  <a:t> </a:t>
                </a:r>
                <a:r>
                  <a:rPr lang="nl-NL" sz="2800" dirty="0" err="1"/>
                  <a:t>precipitation</a:t>
                </a:r>
                <a:r>
                  <a:rPr lang="nl-NL" sz="2800" dirty="0"/>
                  <a:t> </a:t>
                </a: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8995"/>
                <a:ext cx="11140556" cy="542136"/>
              </a:xfrm>
              <a:prstGeom prst="rect">
                <a:avLst/>
              </a:prstGeom>
              <a:blipFill>
                <a:blip r:embed="rId5"/>
                <a:stretch>
                  <a:fillRect l="-1149" t="-11236" b="-280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4601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154</TotalTime>
  <Words>611</Words>
  <Application>Microsoft Office PowerPoint</Application>
  <PresentationFormat>Breedbeeld</PresentationFormat>
  <Paragraphs>144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Kantoorthema</vt:lpstr>
      <vt:lpstr>Cloud: parcel? Model?</vt:lpstr>
      <vt:lpstr>Content</vt:lpstr>
      <vt:lpstr>PowerPoint-presentatie</vt:lpstr>
      <vt:lpstr>PowerPoint-presentatie</vt:lpstr>
      <vt:lpstr>Dynamic entrainment</vt:lpstr>
      <vt:lpstr>Environmental profile + assumptions</vt:lpstr>
      <vt:lpstr>No entrainment</vt:lpstr>
      <vt:lpstr>Constant entrainment, μ0</vt:lpstr>
      <vt:lpstr>Full entrainment, μ= μ_0+C_(inv,r)/R_eq </vt:lpstr>
      <vt:lpstr>Full entrainment, μ= μ_0+C_(inv,r)/R_eq </vt:lpstr>
      <vt:lpstr>Very sensitive</vt:lpstr>
      <vt:lpstr>Change of μ0  to 0</vt:lpstr>
      <vt:lpstr>Change of μ0  to 1e-5</vt:lpstr>
      <vt:lpstr>Change initial Req</vt:lpstr>
      <vt:lpstr>Change initial Req: 5000 m</vt:lpstr>
      <vt:lpstr>Sensitivity cloud water to ice conversion</vt:lpstr>
      <vt:lpstr>Sensitivity upper air moisture</vt:lpstr>
      <vt:lpstr>Discussion</vt:lpstr>
      <vt:lpstr>Discussion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Edward Groot</cp:lastModifiedBy>
  <cp:revision>82</cp:revision>
  <dcterms:created xsi:type="dcterms:W3CDTF">2018-10-15T18:47:26Z</dcterms:created>
  <dcterms:modified xsi:type="dcterms:W3CDTF">2018-10-25T13:38:51Z</dcterms:modified>
</cp:coreProperties>
</file>