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6" r:id="rId5"/>
    <p:sldId id="259" r:id="rId6"/>
    <p:sldId id="261" r:id="rId7"/>
    <p:sldId id="263" r:id="rId8"/>
    <p:sldId id="260" r:id="rId9"/>
    <p:sldId id="262" r:id="rId10"/>
    <p:sldId id="269" r:id="rId11"/>
    <p:sldId id="265" r:id="rId12"/>
    <p:sldId id="264" r:id="rId13"/>
    <p:sldId id="266" r:id="rId14"/>
    <p:sldId id="268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A041"/>
    <a:srgbClr val="A8BC9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7F26B-50BE-4B90-BBAD-94363C730E70}" v="6" dt="2018-10-18T19:04:4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D6F7F26B-50BE-4B90-BBAD-94363C730E70}"/>
    <pc:docChg chg="addSld modSld sldOrd">
      <pc:chgData name="Chenxi Qiu" userId="2835ca6ba4230f20" providerId="LiveId" clId="{D6F7F26B-50BE-4B90-BBAD-94363C730E70}" dt="2018-10-18T19:04:48.576" v="4" actId="207"/>
      <pc:docMkLst>
        <pc:docMk/>
      </pc:docMkLst>
      <pc:sldChg chg="modSp">
        <pc:chgData name="Chenxi Qiu" userId="2835ca6ba4230f20" providerId="LiveId" clId="{D6F7F26B-50BE-4B90-BBAD-94363C730E70}" dt="2018-10-18T19:04:48.576" v="4" actId="207"/>
        <pc:sldMkLst>
          <pc:docMk/>
          <pc:sldMk cId="4033933710" sldId="256"/>
        </pc:sldMkLst>
        <pc:spChg chg="mod">
          <ac:chgData name="Chenxi Qiu" userId="2835ca6ba4230f20" providerId="LiveId" clId="{D6F7F26B-50BE-4B90-BBAD-94363C730E70}" dt="2018-10-18T19:04:33.014" v="3" actId="207"/>
          <ac:spMkLst>
            <pc:docMk/>
            <pc:sldMk cId="4033933710" sldId="256"/>
            <ac:spMk id="17" creationId="{FD66C9E8-CE61-4A3D-BEF3-E5AB1346365D}"/>
          </ac:spMkLst>
        </pc:spChg>
        <pc:spChg chg="mod">
          <ac:chgData name="Chenxi Qiu" userId="2835ca6ba4230f20" providerId="LiveId" clId="{D6F7F26B-50BE-4B90-BBAD-94363C730E70}" dt="2018-10-18T19:04:48.576" v="4" actId="207"/>
          <ac:spMkLst>
            <pc:docMk/>
            <pc:sldMk cId="4033933710" sldId="256"/>
            <ac:spMk id="18" creationId="{ED2C6FD9-B817-4B76-A364-6A37863579E3}"/>
          </ac:spMkLst>
        </pc:spChg>
      </pc:sldChg>
      <pc:sldChg chg="add ord">
        <pc:chgData name="Chenxi Qiu" userId="2835ca6ba4230f20" providerId="LiveId" clId="{D6F7F26B-50BE-4B90-BBAD-94363C730E70}" dt="2018-10-18T19:00:20.426" v="1"/>
        <pc:sldMkLst>
          <pc:docMk/>
          <pc:sldMk cId="180446468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E3E9A-BAE1-435A-92E7-1B19A7E89171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3D734-B365-4FFE-9B0E-36405F1FAB1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23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1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3D734-B365-4FFE-9B0E-36405F1FAB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33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39FDF-AE30-440C-95CE-FEF360AF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BDCFD8-24C3-4F35-8AA7-09D041C4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B8E0E4-AE3F-46DF-91E6-ED0BCDA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4CF428-8FC1-49DC-B327-A179602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5F784-FBCD-460E-BDEE-5D5689BD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0F29-2F49-46AB-B1E6-9B60F9DB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80412-1C7D-4466-A1E4-56C5B512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ADD3CB-0D7F-49E4-95A0-4E50D6D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35042-5B10-4028-B9CB-F03FE2D0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CCB4E8-4330-4CB4-9848-166B568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17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54CB4D-F720-46CD-9A8B-655A9562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8550A1A-4A7F-475C-AA40-23499C02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3AE6B-F833-40D1-9664-244423F2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AD01A-66E6-40DD-903C-1443EB6F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C5CD17-C612-4936-BFA6-5FBBB3C7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2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4BA7E-6E8E-4AE2-AE3C-1C128C8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428928-ABC4-4CDE-A1E2-F15F0D54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077176-623B-4856-98D3-2B1D1BD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ADE44F-9AAC-4F07-9573-7FBE0A8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45E0FE-BA24-4819-8F46-47D9DA9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C01D0-203F-4A32-AED7-994E52B8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A97486E-4991-4116-982C-D4FF199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6742A-F80D-465A-AE21-9F4B70B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94725-6487-47AC-9E7F-F7B0C57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BA4A15-98D0-41E1-9B08-A653727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08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39DC-E9B4-4BE0-9220-4C798673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F03A3-3A3C-4C50-B017-F1588EB7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99B6F5-4F01-4F73-B193-BE147B52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72F5A-A258-4EBC-B571-5DCEE8F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82C584-2042-4B31-9436-83A6409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7903B0-A220-438C-BA76-42D9DD9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5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EFE87-2A32-4A78-A9DB-5CABDC59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2A1F58-E5D5-4A72-9906-15569B35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7C1B9E-ECF9-4C7E-B038-DC94A38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212A3C-33F7-42B4-AABC-6D311FC3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394DDBD-9275-404E-B3E4-5FEE9FE2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FA4A3CC-CF8F-41AE-80F4-1607B216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702BEB-555E-4EF5-A750-F2865E2F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A27BA9D-E732-490F-A510-9EC4992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D806C-AB9F-4A3C-847C-A008C0CB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6B4E95-65A9-415F-9C81-2027B72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46A012-5695-499B-B7AB-9FA4426F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498D05-A4CC-4961-A287-B2FE0723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3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25783E-6F1E-491A-9E8B-21F80F4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9EBDBD2-73B0-4BAD-9EF0-7B357ECA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5C62F0-40CB-4A1A-8D2D-8D37E6E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C237F-2FDE-4B05-A172-90EDF049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D45235-511E-4A52-9D99-0E772096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6F8AA7-7264-47F3-978C-695880A29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1E0194-E4C0-4475-B4C6-E819F41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D2DBD8-6B50-4F68-B541-46A643BE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A6CE76-6B35-4317-8B69-962ACE20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6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B53D-1F55-47F7-9FB3-A47057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267D1E-893E-4774-AE92-39B2AA0A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51B07D-C15E-40E6-92DC-A5CE776E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A2EF31-7EA0-4FFE-BB9B-1D6032B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987F50-95D3-40A4-812B-94F12116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A083AB-942C-44F2-BB21-B0940E7E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41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C759B51-E739-4A9E-AAC0-E08CECA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ED87ED-FA11-4279-855C-F3F05B4D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9FD965-6FB3-4DFF-A379-3D072777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8EB7-E1EC-4125-A900-79B98438A0A3}" type="datetimeFigureOut">
              <a:rPr lang="nl-NL" smtClean="0"/>
              <a:t>26-10-2018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F3CE7-D335-41A7-95B5-F0E726F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447CEF-8328-4565-AE23-3B40282F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73E9-B73F-4071-BCEA-AD3C272F935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5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D46264-6571-474A-8EC6-116F049A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Cloud: </a:t>
            </a:r>
            <a:r>
              <a:rPr lang="nl-NL" dirty="0" err="1"/>
              <a:t>parcel</a:t>
            </a:r>
            <a:r>
              <a:rPr lang="nl-NL" dirty="0"/>
              <a:t>? Model?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93231001-78FE-4E28-9860-BED0460E9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Chenxi</a:t>
            </a:r>
            <a:r>
              <a:rPr lang="nl-NL" dirty="0"/>
              <a:t> </a:t>
            </a:r>
            <a:r>
              <a:rPr lang="nl-NL" dirty="0" err="1"/>
              <a:t>Qiu</a:t>
            </a:r>
            <a:r>
              <a:rPr lang="nl-NL" dirty="0"/>
              <a:t> &amp; Edward Groot</a:t>
            </a:r>
          </a:p>
        </p:txBody>
      </p:sp>
    </p:spTree>
    <p:extLst>
      <p:ext uri="{BB962C8B-B14F-4D97-AF65-F5344CB8AC3E}">
        <p14:creationId xmlns:p14="http://schemas.microsoft.com/office/powerpoint/2010/main" val="236817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A2BF0-D171-442A-86B0-ED91792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sensitive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Both momentum eq.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phase</a:t>
                </a:r>
                <a:r>
                  <a:rPr lang="nl-NL" dirty="0"/>
                  <a:t> of </a:t>
                </a:r>
                <a:r>
                  <a:rPr lang="nl-NL" dirty="0" err="1"/>
                  <a:t>cloud</a:t>
                </a:r>
                <a:r>
                  <a:rPr lang="nl-NL" dirty="0"/>
                  <a:t> content</a:t>
                </a:r>
              </a:p>
              <a:p>
                <a:r>
                  <a:rPr lang="nl-NL" dirty="0"/>
                  <a:t>Minor changes </a:t>
                </a:r>
              </a:p>
              <a:p>
                <a:pPr marL="0" indent="0">
                  <a:buNone/>
                </a:pPr>
                <a:r>
                  <a:rPr lang="nl-NL" dirty="0"/>
                  <a:t>(</a:t>
                </a:r>
                <a:r>
                  <a:rPr lang="nl-NL" dirty="0" err="1"/>
                  <a:t>including</a:t>
                </a:r>
                <a:r>
                  <a:rPr lang="nl-NL" dirty="0"/>
                  <a:t> time step)</a:t>
                </a:r>
              </a:p>
              <a:p>
                <a:pPr marL="0" indent="0">
                  <a:buNone/>
                </a:pPr>
                <a:r>
                  <a:rPr lang="nl-NL" dirty="0"/>
                  <a:t>lead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different </a:t>
                </a:r>
                <a:r>
                  <a:rPr lang="nl-NL" dirty="0" err="1"/>
                  <a:t>results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D740059-EDED-4EF1-A387-A561A842C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>
            <a:extLst>
              <a:ext uri="{FF2B5EF4-FFF2-40B4-BE49-F238E27FC236}">
                <a16:creationId xmlns:a16="http://schemas.microsoft.com/office/drawing/2014/main" id="{992710F3-33ED-48D1-AF48-34B4C379076F}"/>
              </a:ext>
            </a:extLst>
          </p:cNvPr>
          <p:cNvPicPr/>
          <p:nvPr/>
        </p:nvPicPr>
        <p:blipFill rotWithShape="1">
          <a:blip r:embed="rId3"/>
          <a:srcRect l="72796" t="47366" r="12309" b="9396"/>
          <a:stretch/>
        </p:blipFill>
        <p:spPr>
          <a:xfrm>
            <a:off x="5759384" y="3836709"/>
            <a:ext cx="1812023" cy="2593910"/>
          </a:xfrm>
          <a:prstGeom prst="rect">
            <a:avLst/>
          </a:prstGeom>
        </p:spPr>
      </p:pic>
      <p:sp>
        <p:nvSpPr>
          <p:cNvPr id="6" name="Pijl: omhoog 5">
            <a:extLst>
              <a:ext uri="{FF2B5EF4-FFF2-40B4-BE49-F238E27FC236}">
                <a16:creationId xmlns:a16="http://schemas.microsoft.com/office/drawing/2014/main" id="{AFA81E3D-3AC4-4623-9FAE-E2B5C35269FC}"/>
              </a:ext>
            </a:extLst>
          </p:cNvPr>
          <p:cNvSpPr/>
          <p:nvPr/>
        </p:nvSpPr>
        <p:spPr>
          <a:xfrm rot="10800000">
            <a:off x="6630256" y="4311941"/>
            <a:ext cx="363894" cy="6801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A33DD2B-1897-4275-9608-4995BC90D0E2}"/>
              </a:ext>
            </a:extLst>
          </p:cNvPr>
          <p:cNvCxnSpPr/>
          <p:nvPr/>
        </p:nvCxnSpPr>
        <p:spPr>
          <a:xfrm>
            <a:off x="6665396" y="4555222"/>
            <a:ext cx="293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Tijdelijke aanduiding voor inhoud 5">
            <a:extLst>
              <a:ext uri="{FF2B5EF4-FFF2-40B4-BE49-F238E27FC236}">
                <a16:creationId xmlns:a16="http://schemas.microsoft.com/office/drawing/2014/main" id="{C0156D51-3251-4ADF-9B69-56DBA67AD65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239" t="46073" r="33178" b="794"/>
          <a:stretch/>
        </p:blipFill>
        <p:spPr>
          <a:xfrm>
            <a:off x="7865023" y="4731360"/>
            <a:ext cx="3316812" cy="2104054"/>
          </a:xfrm>
          <a:prstGeom prst="rect">
            <a:avLst/>
          </a:prstGeom>
        </p:spPr>
      </p:pic>
      <p:sp>
        <p:nvSpPr>
          <p:cNvPr id="10" name="Pijl: omhoog 9">
            <a:extLst>
              <a:ext uri="{FF2B5EF4-FFF2-40B4-BE49-F238E27FC236}">
                <a16:creationId xmlns:a16="http://schemas.microsoft.com/office/drawing/2014/main" id="{B5F237F3-3C3B-4A71-B6E6-B180BCC1BEEC}"/>
              </a:ext>
            </a:extLst>
          </p:cNvPr>
          <p:cNvSpPr/>
          <p:nvPr/>
        </p:nvSpPr>
        <p:spPr>
          <a:xfrm rot="7557376">
            <a:off x="8696877" y="3354347"/>
            <a:ext cx="363895" cy="12532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87DF0450-2F43-49E7-9E73-327B56865C31}"/>
              </a:ext>
            </a:extLst>
          </p:cNvPr>
          <p:cNvSpPr/>
          <p:nvPr/>
        </p:nvSpPr>
        <p:spPr>
          <a:xfrm rot="11769117">
            <a:off x="8696876" y="3629464"/>
            <a:ext cx="363895" cy="8325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6DD5938-1DA3-4CF4-A12F-28BECE8EFC21}"/>
              </a:ext>
            </a:extLst>
          </p:cNvPr>
          <p:cNvCxnSpPr>
            <a:cxnSpLocks/>
          </p:cNvCxnSpPr>
          <p:nvPr/>
        </p:nvCxnSpPr>
        <p:spPr>
          <a:xfrm>
            <a:off x="8201242" y="4219662"/>
            <a:ext cx="35144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E2563CCE-62A2-4336-888E-48A8DE3FFDE7}"/>
              </a:ext>
            </a:extLst>
          </p:cNvPr>
          <p:cNvSpPr txBox="1"/>
          <p:nvPr/>
        </p:nvSpPr>
        <p:spPr>
          <a:xfrm>
            <a:off x="11327628" y="3344266"/>
            <a:ext cx="7761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 err="1"/>
              <a:t>T</a:t>
            </a:r>
            <a:r>
              <a:rPr lang="nl-NL" dirty="0" err="1"/>
              <a:t>melt</a:t>
            </a:r>
            <a:endParaRPr lang="nl-NL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28F5FC-AA39-4E73-9E44-79550EC3C9FD}"/>
              </a:ext>
            </a:extLst>
          </p:cNvPr>
          <p:cNvSpPr/>
          <p:nvPr/>
        </p:nvSpPr>
        <p:spPr>
          <a:xfrm>
            <a:off x="6241409" y="4127383"/>
            <a:ext cx="234892" cy="18455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32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89C51-19ED-46C5-8803-29295A5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B40810-3A24-4A63-978C-29F51998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4.40 mm</a:t>
            </a:r>
          </a:p>
        </p:txBody>
      </p:sp>
      <p:pic>
        <p:nvPicPr>
          <p:cNvPr id="9" name="Afbeelding 76">
            <a:extLst>
              <a:ext uri="{FF2B5EF4-FFF2-40B4-BE49-F238E27FC236}">
                <a16:creationId xmlns:a16="http://schemas.microsoft.com/office/drawing/2014/main" id="{0800ED32-DCB1-486E-B18C-DB06263A3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000" y="1690688"/>
            <a:ext cx="5760000" cy="3852278"/>
          </a:xfrm>
          <a:prstGeom prst="rect">
            <a:avLst/>
          </a:prstGeom>
        </p:spPr>
      </p:pic>
      <p:pic>
        <p:nvPicPr>
          <p:cNvPr id="10" name="Afbeelding 78">
            <a:extLst>
              <a:ext uri="{FF2B5EF4-FFF2-40B4-BE49-F238E27FC236}">
                <a16:creationId xmlns:a16="http://schemas.microsoft.com/office/drawing/2014/main" id="{29BCFAB7-6899-4B82-9521-32F322AEA4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6673" y="1690688"/>
            <a:ext cx="5593992" cy="3874472"/>
          </a:xfrm>
          <a:prstGeom prst="rect">
            <a:avLst/>
          </a:prstGeom>
        </p:spPr>
      </p:pic>
      <p:pic>
        <p:nvPicPr>
          <p:cNvPr id="11" name="Afbeelding 1">
            <a:extLst>
              <a:ext uri="{FF2B5EF4-FFF2-40B4-BE49-F238E27FC236}">
                <a16:creationId xmlns:a16="http://schemas.microsoft.com/office/drawing/2014/main" id="{DF85EB97-5F82-4ABC-BB6E-8A72970307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327" y="4566920"/>
            <a:ext cx="2879725" cy="1925955"/>
          </a:xfrm>
          <a:prstGeom prst="rect">
            <a:avLst/>
          </a:prstGeom>
        </p:spPr>
      </p:pic>
      <p:pic>
        <p:nvPicPr>
          <p:cNvPr id="12" name="Afbeelding 74">
            <a:extLst>
              <a:ext uri="{FF2B5EF4-FFF2-40B4-BE49-F238E27FC236}">
                <a16:creationId xmlns:a16="http://schemas.microsoft.com/office/drawing/2014/main" id="{4FFBAA79-BBAF-4E9D-AB80-8C83C40F36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976275" y="4532629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FC6-EB6F-4E3C-98CB-F89F3B8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of </a:t>
            </a:r>
            <a:r>
              <a:rPr lang="el-GR" dirty="0"/>
              <a:t>μ</a:t>
            </a:r>
            <a:r>
              <a:rPr lang="nl-NL" sz="2600" dirty="0"/>
              <a:t>0 </a:t>
            </a:r>
            <a:r>
              <a:rPr lang="nl-NL" dirty="0"/>
              <a:t> to 2e-5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B87CF-042D-4048-805A-290F2414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015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Mean areal precipitation of 4.29 mm</a:t>
            </a:r>
          </a:p>
          <a:p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more </a:t>
            </a:r>
            <a:r>
              <a:rPr lang="nl-NL" dirty="0" err="1"/>
              <a:t>experiments</a:t>
            </a:r>
            <a:endParaRPr lang="nl-NL" dirty="0"/>
          </a:p>
        </p:txBody>
      </p:sp>
      <p:pic>
        <p:nvPicPr>
          <p:cNvPr id="10" name="Afbeelding 109">
            <a:extLst>
              <a:ext uri="{FF2B5EF4-FFF2-40B4-BE49-F238E27FC236}">
                <a16:creationId xmlns:a16="http://schemas.microsoft.com/office/drawing/2014/main" id="{CF5516CD-B4C7-4258-A456-D74DB67F4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936" y="1690688"/>
            <a:ext cx="5511296" cy="3685945"/>
          </a:xfrm>
          <a:prstGeom prst="rect">
            <a:avLst/>
          </a:prstGeom>
        </p:spPr>
      </p:pic>
      <p:pic>
        <p:nvPicPr>
          <p:cNvPr id="8" name="Afbeelding 1">
            <a:extLst>
              <a:ext uri="{FF2B5EF4-FFF2-40B4-BE49-F238E27FC236}">
                <a16:creationId xmlns:a16="http://schemas.microsoft.com/office/drawing/2014/main" id="{104F789D-6E53-4832-B9B2-8ABEAE9FAE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27" y="3823970"/>
            <a:ext cx="2879725" cy="1925955"/>
          </a:xfrm>
          <a:prstGeom prst="rect">
            <a:avLst/>
          </a:prstGeom>
        </p:spPr>
      </p:pic>
      <p:pic>
        <p:nvPicPr>
          <p:cNvPr id="11" name="Afbeelding 111">
            <a:extLst>
              <a:ext uri="{FF2B5EF4-FFF2-40B4-BE49-F238E27FC236}">
                <a16:creationId xmlns:a16="http://schemas.microsoft.com/office/drawing/2014/main" id="{E0BA8CF6-AB2A-46EA-9DBB-47D065DA96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1841" y="1742770"/>
            <a:ext cx="5126039" cy="3550361"/>
          </a:xfrm>
          <a:prstGeom prst="rect">
            <a:avLst/>
          </a:prstGeom>
        </p:spPr>
      </p:pic>
      <p:pic>
        <p:nvPicPr>
          <p:cNvPr id="9" name="Afbeelding 74">
            <a:extLst>
              <a:ext uri="{FF2B5EF4-FFF2-40B4-BE49-F238E27FC236}">
                <a16:creationId xmlns:a16="http://schemas.microsoft.com/office/drawing/2014/main" id="{15602D78-24EE-4698-82B1-ED6A9C712EB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06948" y="4430799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7D614-4360-4620-8CBB-EE41AA2C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53B14-C8BF-4AE2-BE07-01E99411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Reference </a:t>
            </a:r>
            <a:r>
              <a:rPr lang="nl-NL" dirty="0" err="1"/>
              <a:t>value</a:t>
            </a:r>
            <a:r>
              <a:rPr lang="nl-NL" dirty="0"/>
              <a:t>: 2500 m; </a:t>
            </a:r>
            <a:r>
              <a:rPr lang="nl-NL" dirty="0" err="1"/>
              <a:t>reasonable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300-5000 m</a:t>
            </a:r>
          </a:p>
          <a:p>
            <a:r>
              <a:rPr lang="nl-NL" dirty="0"/>
              <a:t>No </a:t>
            </a:r>
            <a:r>
              <a:rPr lang="nl-NL" dirty="0" err="1"/>
              <a:t>cloud</a:t>
            </a:r>
            <a:r>
              <a:rPr lang="nl-NL" dirty="0"/>
              <a:t> at 10 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negligible</a:t>
            </a:r>
            <a:r>
              <a:rPr lang="nl-NL" dirty="0"/>
              <a:t> at 100 m</a:t>
            </a:r>
          </a:p>
          <a:p>
            <a:r>
              <a:rPr lang="nl-NL" dirty="0"/>
              <a:t>At 500 m: </a:t>
            </a:r>
            <a:r>
              <a:rPr lang="nl-NL" dirty="0" err="1"/>
              <a:t>cloud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negligble</a:t>
            </a:r>
            <a:r>
              <a:rPr lang="nl-NL" dirty="0"/>
              <a:t> ice content,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(&lt;0.1 mm)</a:t>
            </a:r>
          </a:p>
          <a:p>
            <a:r>
              <a:rPr lang="nl-NL" dirty="0"/>
              <a:t>But </a:t>
            </a:r>
            <a:r>
              <a:rPr lang="nl-NL" dirty="0" err="1"/>
              <a:t>cloud</a:t>
            </a:r>
            <a:r>
              <a:rPr lang="nl-NL" dirty="0"/>
              <a:t> has </a:t>
            </a:r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environmental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</a:t>
            </a:r>
            <a:r>
              <a:rPr lang="nl-NL" dirty="0" err="1"/>
              <a:t>z</a:t>
            </a:r>
            <a:r>
              <a:rPr lang="nl-NL" dirty="0"/>
              <a:t> = 2.5-3 km</a:t>
            </a:r>
          </a:p>
          <a:p>
            <a:r>
              <a:rPr lang="nl-NL" dirty="0" err="1"/>
              <a:t>With</a:t>
            </a:r>
            <a:r>
              <a:rPr lang="nl-NL" dirty="0"/>
              <a:t> 2500 m: </a:t>
            </a:r>
            <a:r>
              <a:rPr lang="nl-NL" dirty="0" err="1"/>
              <a:t>result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shown</a:t>
            </a:r>
            <a:r>
              <a:rPr lang="nl-NL" dirty="0"/>
              <a:t> as “full </a:t>
            </a:r>
            <a:r>
              <a:rPr lang="nl-NL" dirty="0" err="1"/>
              <a:t>entrainment</a:t>
            </a:r>
            <a:r>
              <a:rPr lang="nl-NL" dirty="0"/>
              <a:t>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33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D8F9-61D4-43C3-B4D3-66D44DA9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R</a:t>
            </a:r>
            <a:r>
              <a:rPr lang="nl-NL" sz="2600" dirty="0" err="1"/>
              <a:t>eq</a:t>
            </a:r>
            <a:r>
              <a:rPr lang="nl-NL" dirty="0"/>
              <a:t>: 5000 m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34F0CB6-650B-4FD5-ACDE-568F38B132F9}"/>
              </a:ext>
            </a:extLst>
          </p:cNvPr>
          <p:cNvSpPr txBox="1"/>
          <p:nvPr/>
        </p:nvSpPr>
        <p:spPr>
          <a:xfrm>
            <a:off x="838200" y="5701004"/>
            <a:ext cx="5238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600" dirty="0"/>
              <a:t>Mean areal precipitation is 9.22 mm.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CCF60-71B5-44ED-BD41-5C36A6392B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91" y="1690688"/>
            <a:ext cx="5238998" cy="3503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92930-2273-4496-AF1F-A07CAEA4D6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4710" y="1690688"/>
            <a:ext cx="5058946" cy="3503789"/>
          </a:xfrm>
          <a:prstGeom prst="rect">
            <a:avLst/>
          </a:prstGeom>
        </p:spPr>
      </p:pic>
      <p:pic>
        <p:nvPicPr>
          <p:cNvPr id="12" name="Afbeelding 1">
            <a:extLst>
              <a:ext uri="{FF2B5EF4-FFF2-40B4-BE49-F238E27FC236}">
                <a16:creationId xmlns:a16="http://schemas.microsoft.com/office/drawing/2014/main" id="{B5C2268E-8D92-4163-973F-432C17F505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2821" y="3429000"/>
            <a:ext cx="2879725" cy="1925955"/>
          </a:xfrm>
          <a:prstGeom prst="rect">
            <a:avLst/>
          </a:prstGeom>
        </p:spPr>
      </p:pic>
      <p:pic>
        <p:nvPicPr>
          <p:cNvPr id="13" name="Afbeelding 74">
            <a:extLst>
              <a:ext uri="{FF2B5EF4-FFF2-40B4-BE49-F238E27FC236}">
                <a16:creationId xmlns:a16="http://schemas.microsoft.com/office/drawing/2014/main" id="{85BDE278-9FCE-4759-8AE5-181C9D229D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03931" y="4170044"/>
            <a:ext cx="287972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2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DDA9-E5EA-448A-9FA9-23122FCC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water </a:t>
            </a:r>
            <a:r>
              <a:rPr lang="nl-NL" dirty="0" err="1"/>
              <a:t>to</a:t>
            </a:r>
            <a:r>
              <a:rPr lang="nl-NL" dirty="0"/>
              <a:t> ice </a:t>
            </a:r>
            <a:r>
              <a:rPr lang="nl-NL" dirty="0" err="1"/>
              <a:t>conversion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5281AA-9F0C-4F28-9024-D59857D9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If we set the ice initiation lower, little ice is initiated and less (mostly “warm”) precipitation can be produced</a:t>
            </a:r>
          </a:p>
          <a:p>
            <a:r>
              <a:rPr lang="nl-NL" dirty="0"/>
              <a:t>At </a:t>
            </a:r>
            <a:r>
              <a:rPr lang="nl-NL" dirty="0" err="1"/>
              <a:t>superfast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(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3.7 mm): 100% ice at 260 K</a:t>
            </a:r>
          </a:p>
          <a:p>
            <a:r>
              <a:rPr lang="nl-NL" dirty="0"/>
              <a:t>Heat of </a:t>
            </a:r>
            <a:r>
              <a:rPr lang="nl-NL" dirty="0" err="1"/>
              <a:t>fusion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important </a:t>
            </a:r>
            <a:r>
              <a:rPr lang="nl-NL" dirty="0" err="1"/>
              <a:t>buoyancy</a:t>
            </a:r>
            <a:r>
              <a:rPr lang="nl-NL" dirty="0"/>
              <a:t> push, </a:t>
            </a:r>
            <a:r>
              <a:rPr lang="nl-NL" dirty="0" err="1"/>
              <a:t>although</a:t>
            </a:r>
            <a:r>
              <a:rPr lang="nl-NL" dirty="0"/>
              <a:t> small (&lt; 2K)</a:t>
            </a:r>
          </a:p>
          <a:p>
            <a:pPr marL="0" indent="0">
              <a:buNone/>
            </a:pPr>
            <a:r>
              <a:rPr lang="nl-NL" dirty="0"/>
              <a:t>Cconv=50                                                 Cconv=1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21C8-A074-4657-B1E7-69E695750B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521" y="4658360"/>
            <a:ext cx="2743200" cy="1834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4C643-7EA6-4442-9A02-EAB0281433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2800" y="4658360"/>
            <a:ext cx="2743200" cy="1899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DB074-BC38-4F30-AA71-0EE97D9A52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8913" y="4723765"/>
            <a:ext cx="2743200" cy="1834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B14E7-4C4E-4C5A-B883-8D6485BE4F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282113" y="4723765"/>
            <a:ext cx="2743200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F950-99E1-47B5-9898-05B147DE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air </a:t>
            </a:r>
            <a:r>
              <a:rPr lang="nl-NL" dirty="0" err="1"/>
              <a:t>moisture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E801D1-F5F6-4361-8352-F56FC525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Reduction</a:t>
            </a:r>
            <a:r>
              <a:rPr lang="nl-NL" dirty="0"/>
              <a:t> of </a:t>
            </a:r>
            <a:r>
              <a:rPr lang="nl-NL" dirty="0" err="1"/>
              <a:t>moisture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 km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61E4587-CBCD-4AE6-BD42-E4519232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55352"/>
              </p:ext>
            </p:extLst>
          </p:nvPr>
        </p:nvGraphicFramePr>
        <p:xfrm>
          <a:off x="1402642" y="2660188"/>
          <a:ext cx="4430944" cy="187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72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2215472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r>
                        <a:rPr lang="nl-NL" dirty="0" err="1"/>
                        <a:t>Reduction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r>
                        <a:rPr lang="nl-NL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 </a:t>
            </a:r>
            <a:r>
              <a:rPr lang="nl-NL" dirty="0" err="1"/>
              <a:t>excluded</a:t>
            </a:r>
            <a:r>
              <a:rPr lang="nl-NL" dirty="0"/>
              <a:t> in </a:t>
            </a:r>
            <a:r>
              <a:rPr lang="nl-NL" dirty="0" err="1"/>
              <a:t>parcel</a:t>
            </a:r>
            <a:r>
              <a:rPr lang="nl-NL" dirty="0"/>
              <a:t> model, but </a:t>
            </a:r>
            <a:r>
              <a:rPr lang="nl-NL" dirty="0" err="1"/>
              <a:t>essential</a:t>
            </a:r>
            <a:r>
              <a:rPr lang="nl-NL" dirty="0"/>
              <a:t> as “</a:t>
            </a:r>
            <a:r>
              <a:rPr lang="nl-NL" dirty="0" err="1"/>
              <a:t>sorting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”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1CA6A9D-E94B-4825-B5DA-2185C837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79" y="3579143"/>
            <a:ext cx="5719233" cy="27327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B61189F-C93B-4CAA-86FC-2A7C9AF094F7}"/>
              </a:ext>
            </a:extLst>
          </p:cNvPr>
          <p:cNvGrpSpPr/>
          <p:nvPr/>
        </p:nvGrpSpPr>
        <p:grpSpPr>
          <a:xfrm>
            <a:off x="447384" y="2862886"/>
            <a:ext cx="5725886" cy="3817257"/>
            <a:chOff x="447384" y="2862886"/>
            <a:chExt cx="5725886" cy="3817257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FCC45E5-4BF8-45B8-81CA-E6D24A88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4" y="2862886"/>
              <a:ext cx="5725886" cy="3817257"/>
            </a:xfrm>
            <a:prstGeom prst="rect">
              <a:avLst/>
            </a:prstGeom>
          </p:spPr>
        </p:pic>
        <p:sp>
          <p:nvSpPr>
            <p:cNvPr id="7" name="Pijl: omhoog 6">
              <a:extLst>
                <a:ext uri="{FF2B5EF4-FFF2-40B4-BE49-F238E27FC236}">
                  <a16:creationId xmlns:a16="http://schemas.microsoft.com/office/drawing/2014/main" id="{B2A059C3-7F6C-4800-AD2B-5F783CA8F8F1}"/>
                </a:ext>
              </a:extLst>
            </p:cNvPr>
            <p:cNvSpPr/>
            <p:nvPr/>
          </p:nvSpPr>
          <p:spPr>
            <a:xfrm>
              <a:off x="1669001" y="4466504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0" name="Pijl: omlaag 9">
              <a:extLst>
                <a:ext uri="{FF2B5EF4-FFF2-40B4-BE49-F238E27FC236}">
                  <a16:creationId xmlns:a16="http://schemas.microsoft.com/office/drawing/2014/main" id="{FE5D7AB6-79B2-4190-A343-8D3B159F4C53}"/>
                </a:ext>
              </a:extLst>
            </p:cNvPr>
            <p:cNvSpPr/>
            <p:nvPr/>
          </p:nvSpPr>
          <p:spPr>
            <a:xfrm>
              <a:off x="3156749" y="4664982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58864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6F5DD-6FD3-4E8C-A745-02251B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9C6D3A-87E7-4946-8583-E1F25941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No </a:t>
            </a:r>
            <a:r>
              <a:rPr lang="nl-NL" dirty="0" err="1"/>
              <a:t>oscillatory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in </a:t>
            </a:r>
            <a:r>
              <a:rPr lang="nl-NL" dirty="0" err="1"/>
              <a:t>reality</a:t>
            </a:r>
            <a:r>
              <a:rPr lang="nl-NL" dirty="0"/>
              <a:t>, but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dissipation</a:t>
            </a:r>
            <a:r>
              <a:rPr lang="nl-NL" dirty="0"/>
              <a:t> or </a:t>
            </a:r>
            <a:r>
              <a:rPr lang="nl-NL" dirty="0" err="1"/>
              <a:t>persistance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horizontal</a:t>
            </a:r>
            <a:r>
              <a:rPr lang="nl-NL" dirty="0"/>
              <a:t> </a:t>
            </a:r>
            <a:r>
              <a:rPr lang="nl-NL" dirty="0" err="1"/>
              <a:t>dynamics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model, </a:t>
            </a:r>
            <a:r>
              <a:rPr lang="nl-NL" dirty="0" err="1"/>
              <a:t>condensed</a:t>
            </a:r>
            <a:r>
              <a:rPr lang="nl-NL" dirty="0"/>
              <a:t> water or ice is </a:t>
            </a:r>
            <a:r>
              <a:rPr lang="nl-NL" dirty="0" err="1"/>
              <a:t>either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but does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somewhere</a:t>
            </a:r>
            <a:endParaRPr lang="nl-NL" dirty="0"/>
          </a:p>
          <a:p>
            <a:pPr>
              <a:buFont typeface="Wingdings" panose="05000000000000000000" pitchFamily="2" charset="2"/>
              <a:buChar char="à"/>
            </a:pPr>
            <a:r>
              <a:rPr lang="nl-NL" dirty="0" err="1"/>
              <a:t>Interaction</a:t>
            </a:r>
            <a:r>
              <a:rPr lang="nl-NL" dirty="0"/>
              <a:t> </a:t>
            </a:r>
            <a:r>
              <a:rPr lang="nl-NL" dirty="0" err="1"/>
              <a:t>parcel</a:t>
            </a:r>
            <a:r>
              <a:rPr lang="nl-NL" dirty="0"/>
              <a:t> &amp; </a:t>
            </a:r>
            <a:r>
              <a:rPr lang="nl-NL" dirty="0" err="1"/>
              <a:t>cloud</a:t>
            </a:r>
            <a:r>
              <a:rPr lang="nl-NL" dirty="0"/>
              <a:t> content</a:t>
            </a:r>
          </a:p>
          <a:p>
            <a:r>
              <a:rPr lang="nl-NL" dirty="0" err="1"/>
              <a:t>Limitation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model</a:t>
            </a:r>
          </a:p>
          <a:p>
            <a:r>
              <a:rPr lang="nl-NL" dirty="0"/>
              <a:t>Over-</a:t>
            </a:r>
            <a:r>
              <a:rPr lang="nl-NL" dirty="0" err="1"/>
              <a:t>sensitivity</a:t>
            </a:r>
            <a:r>
              <a:rPr lang="nl-NL" dirty="0"/>
              <a:t> of mixed </a:t>
            </a:r>
            <a:r>
              <a:rPr lang="nl-NL" dirty="0" err="1"/>
              <a:t>clouds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260-273 K </a:t>
            </a:r>
            <a:r>
              <a:rPr lang="nl-NL" dirty="0" err="1"/>
              <a:t>temperature</a:t>
            </a:r>
            <a:r>
              <a:rPr lang="nl-NL" dirty="0"/>
              <a:t>?</a:t>
            </a:r>
          </a:p>
          <a:p>
            <a:r>
              <a:rPr lang="nl-NL" dirty="0"/>
              <a:t>But in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parameterizations</a:t>
            </a:r>
            <a:r>
              <a:rPr lang="nl-NL" dirty="0"/>
              <a:t> (</a:t>
            </a:r>
            <a:r>
              <a:rPr lang="nl-NL" dirty="0" err="1"/>
              <a:t>foremost</a:t>
            </a:r>
            <a:r>
              <a:rPr lang="nl-NL" dirty="0"/>
              <a:t>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ice) are </a:t>
            </a:r>
            <a:r>
              <a:rPr lang="nl-NL" dirty="0" err="1"/>
              <a:t>hugely</a:t>
            </a:r>
            <a:r>
              <a:rPr lang="nl-NL" dirty="0"/>
              <a:t> </a:t>
            </a:r>
            <a:r>
              <a:rPr lang="nl-NL" dirty="0" err="1"/>
              <a:t>simplified</a:t>
            </a:r>
            <a:endParaRPr lang="nl-NL" dirty="0"/>
          </a:p>
          <a:p>
            <a:r>
              <a:rPr lang="nl-NL" dirty="0"/>
              <a:t>No </a:t>
            </a:r>
            <a:r>
              <a:rPr lang="nl-NL" dirty="0" err="1"/>
              <a:t>sublimation</a:t>
            </a:r>
            <a:r>
              <a:rPr lang="nl-NL" dirty="0"/>
              <a:t>/</a:t>
            </a:r>
            <a:r>
              <a:rPr lang="nl-NL" dirty="0" err="1"/>
              <a:t>riming</a:t>
            </a:r>
            <a:r>
              <a:rPr lang="nl-NL" dirty="0"/>
              <a:t> (via liquid water)</a:t>
            </a:r>
          </a:p>
          <a:p>
            <a:pPr marL="0" indent="0">
              <a:buNone/>
            </a:pP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6AA666-8894-44D4-A001-C0B322650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8" t="42583" r="53131" b="12679"/>
          <a:stretch/>
        </p:blipFill>
        <p:spPr>
          <a:xfrm>
            <a:off x="9506082" y="4720058"/>
            <a:ext cx="2155372" cy="177281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731639-ED07-4680-9DF7-7C12EB41D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1" t="3372" r="30328" b="-800"/>
          <a:stretch/>
        </p:blipFill>
        <p:spPr>
          <a:xfrm>
            <a:off x="6932645" y="1097666"/>
            <a:ext cx="1931437" cy="6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7177-A056-4861-8DC4-BC3D644E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007F0-E954-4FFA-97EE-0C8C4366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77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C088-5F0F-4B9A-B186-E1573BA5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6A6F12-7725-4578-8DE2-659D27C4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content</a:t>
            </a:r>
          </a:p>
        </p:txBody>
      </p:sp>
    </p:spTree>
    <p:extLst>
      <p:ext uri="{BB962C8B-B14F-4D97-AF65-F5344CB8AC3E}">
        <p14:creationId xmlns:p14="http://schemas.microsoft.com/office/powerpoint/2010/main" val="2219289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4FB4A-BFFA-49D1-9E2C-095DBFCE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6DD05A-90C0-4BC3-9E8B-D6AB724B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786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AE99A5D-E712-4200-84D4-93AF1C6911F3}"/>
              </a:ext>
            </a:extLst>
          </p:cNvPr>
          <p:cNvSpPr/>
          <p:nvPr/>
        </p:nvSpPr>
        <p:spPr>
          <a:xfrm>
            <a:off x="2859667" y="406027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θ</a:t>
            </a:r>
            <a:endParaRPr lang="nl-NL" dirty="0"/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534E7D7D-9DBF-434B-9813-A56AF8916AF1}"/>
              </a:ext>
            </a:extLst>
          </p:cNvPr>
          <p:cNvSpPr/>
          <p:nvPr/>
        </p:nvSpPr>
        <p:spPr>
          <a:xfrm>
            <a:off x="5242030" y="4071249"/>
            <a:ext cx="2776755" cy="4781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Melting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1A6F792-C53C-4684-8B61-4484FF2C1383}"/>
              </a:ext>
            </a:extLst>
          </p:cNvPr>
          <p:cNvSpPr/>
          <p:nvPr/>
        </p:nvSpPr>
        <p:spPr>
          <a:xfrm>
            <a:off x="450385" y="4785923"/>
            <a:ext cx="2332139" cy="4781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Condensation</a:t>
            </a:r>
          </a:p>
        </p:txBody>
      </p:sp>
      <p:sp>
        <p:nvSpPr>
          <p:cNvPr id="2" name="Pijl: links 1">
            <a:extLst>
              <a:ext uri="{FF2B5EF4-FFF2-40B4-BE49-F238E27FC236}">
                <a16:creationId xmlns:a16="http://schemas.microsoft.com/office/drawing/2014/main" id="{6AAB492B-F60D-4EF7-999C-D27234BF2911}"/>
              </a:ext>
            </a:extLst>
          </p:cNvPr>
          <p:cNvSpPr/>
          <p:nvPr/>
        </p:nvSpPr>
        <p:spPr>
          <a:xfrm>
            <a:off x="565061" y="4052860"/>
            <a:ext cx="2140321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Evaporation</a:t>
            </a:r>
          </a:p>
        </p:txBody>
      </p:sp>
      <p:sp>
        <p:nvSpPr>
          <p:cNvPr id="6" name="Pijl: links 5">
            <a:extLst>
              <a:ext uri="{FF2B5EF4-FFF2-40B4-BE49-F238E27FC236}">
                <a16:creationId xmlns:a16="http://schemas.microsoft.com/office/drawing/2014/main" id="{0C023C0F-4A02-4DB9-9FF1-EA9135286D01}"/>
              </a:ext>
            </a:extLst>
          </p:cNvPr>
          <p:cNvSpPr/>
          <p:nvPr/>
        </p:nvSpPr>
        <p:spPr>
          <a:xfrm>
            <a:off x="5322645" y="4785923"/>
            <a:ext cx="2737607" cy="47817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Freezing (&amp;ice deposition)</a:t>
            </a:r>
          </a:p>
        </p:txBody>
      </p:sp>
      <p:sp>
        <p:nvSpPr>
          <p:cNvPr id="3" name="Pijl: omhoog/omlaag 2">
            <a:extLst>
              <a:ext uri="{FF2B5EF4-FFF2-40B4-BE49-F238E27FC236}">
                <a16:creationId xmlns:a16="http://schemas.microsoft.com/office/drawing/2014/main" id="{71E6161D-DC1E-49E0-878E-6A3A35F786FA}"/>
              </a:ext>
            </a:extLst>
          </p:cNvPr>
          <p:cNvSpPr/>
          <p:nvPr/>
        </p:nvSpPr>
        <p:spPr>
          <a:xfrm>
            <a:off x="3527363" y="2035309"/>
            <a:ext cx="526582" cy="16777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1AE5E851-36DB-4713-922A-CEAE58B1768A}"/>
              </a:ext>
            </a:extLst>
          </p:cNvPr>
          <p:cNvSpPr/>
          <p:nvPr/>
        </p:nvSpPr>
        <p:spPr>
          <a:xfrm>
            <a:off x="8256964" y="1980782"/>
            <a:ext cx="2332139" cy="1308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60C98B-9917-42A0-83FD-A5F59DB5BD18}"/>
              </a:ext>
            </a:extLst>
          </p:cNvPr>
          <p:cNvSpPr/>
          <p:nvPr/>
        </p:nvSpPr>
        <p:spPr>
          <a:xfrm>
            <a:off x="10628252" y="2387647"/>
            <a:ext cx="1563748" cy="486561"/>
          </a:xfrm>
          <a:prstGeom prst="leftRightArrow">
            <a:avLst>
              <a:gd name="adj1" fmla="val 5348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C47547E-73C5-4726-9813-2BCB54BBA1D4}"/>
              </a:ext>
            </a:extLst>
          </p:cNvPr>
          <p:cNvSpPr txBox="1"/>
          <p:nvPr/>
        </p:nvSpPr>
        <p:spPr>
          <a:xfrm>
            <a:off x="10784850" y="2396037"/>
            <a:ext cx="116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Buoyancy</a:t>
            </a:r>
            <a:r>
              <a:rPr lang="nl-NL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18A21050-17C0-4920-AD75-4B0E254BB8F3}"/>
              </a:ext>
            </a:extLst>
          </p:cNvPr>
          <p:cNvSpPr/>
          <p:nvPr/>
        </p:nvSpPr>
        <p:spPr>
          <a:xfrm>
            <a:off x="5480209" y="2396037"/>
            <a:ext cx="2776755" cy="47817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Cloud content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E2F06AC-316D-49E6-A27A-73317C6C6B1C}"/>
              </a:ext>
            </a:extLst>
          </p:cNvPr>
          <p:cNvSpPr/>
          <p:nvPr/>
        </p:nvSpPr>
        <p:spPr>
          <a:xfrm>
            <a:off x="9653727" y="5353155"/>
            <a:ext cx="2332139" cy="144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/>
              <a:t>Mass</a:t>
            </a:r>
            <a:endParaRPr lang="nl-NL" dirty="0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938F40A8-15E6-44FB-B5DE-8C31B1D743A5}"/>
              </a:ext>
            </a:extLst>
          </p:cNvPr>
          <p:cNvSpPr/>
          <p:nvPr/>
        </p:nvSpPr>
        <p:spPr>
          <a:xfrm>
            <a:off x="10505209" y="3692133"/>
            <a:ext cx="629174" cy="167779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Mixing</a:t>
            </a:r>
            <a:endParaRPr lang="nl-NL" dirty="0"/>
          </a:p>
        </p:txBody>
      </p:sp>
      <p:sp>
        <p:nvSpPr>
          <p:cNvPr id="10" name="Pijl: omhoog 9">
            <a:extLst>
              <a:ext uri="{FF2B5EF4-FFF2-40B4-BE49-F238E27FC236}">
                <a16:creationId xmlns:a16="http://schemas.microsoft.com/office/drawing/2014/main" id="{C30C6287-9427-4088-B17B-E6F90DFCAE11}"/>
              </a:ext>
            </a:extLst>
          </p:cNvPr>
          <p:cNvSpPr/>
          <p:nvPr/>
        </p:nvSpPr>
        <p:spPr>
          <a:xfrm>
            <a:off x="9024553" y="269431"/>
            <a:ext cx="629174" cy="17113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Mixing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3ADA734-2949-4935-B355-46417E631D2E}"/>
              </a:ext>
            </a:extLst>
          </p:cNvPr>
          <p:cNvSpPr/>
          <p:nvPr/>
        </p:nvSpPr>
        <p:spPr>
          <a:xfrm>
            <a:off x="930764" y="586847"/>
            <a:ext cx="6946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dynamic</a:t>
            </a:r>
            <a:r>
              <a:rPr lang="nl-NL" sz="3600" dirty="0"/>
              <a:t> </a:t>
            </a:r>
            <a:r>
              <a:rPr lang="nl-NL" sz="3600" dirty="0" err="1"/>
              <a:t>equations</a:t>
            </a:r>
            <a:r>
              <a:rPr lang="nl-NL" sz="3600" dirty="0"/>
              <a:t> – sources/</a:t>
            </a:r>
            <a:r>
              <a:rPr lang="nl-NL" sz="3600" dirty="0" err="1"/>
              <a:t>sinks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0650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55924BAB-0FA9-4485-98C4-471C28D50C04}"/>
              </a:ext>
            </a:extLst>
          </p:cNvPr>
          <p:cNvSpPr/>
          <p:nvPr/>
        </p:nvSpPr>
        <p:spPr>
          <a:xfrm>
            <a:off x="3472563" y="830249"/>
            <a:ext cx="2191326" cy="91276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VAPOR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0DED5-0658-411A-9E12-8D124AA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378" y="4896820"/>
            <a:ext cx="1953144" cy="22194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458A9A3-9F0D-4B77-8D05-5D1B5034C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10" y="2993257"/>
            <a:ext cx="1769243" cy="235899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9F5F6-B8AB-4C4A-B4BC-FBFA84DA6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3674378" y="2768432"/>
            <a:ext cx="1953144" cy="1431367"/>
          </a:xfrm>
          <a:prstGeom prst="rect">
            <a:avLst/>
          </a:prstGeom>
        </p:spPr>
      </p:pic>
      <p:sp>
        <p:nvSpPr>
          <p:cNvPr id="17" name="Pijl: omhoog 16">
            <a:extLst>
              <a:ext uri="{FF2B5EF4-FFF2-40B4-BE49-F238E27FC236}">
                <a16:creationId xmlns:a16="http://schemas.microsoft.com/office/drawing/2014/main" id="{FD66C9E8-CE61-4A3D-BEF3-E5AB1346365D}"/>
              </a:ext>
            </a:extLst>
          </p:cNvPr>
          <p:cNvSpPr/>
          <p:nvPr/>
        </p:nvSpPr>
        <p:spPr>
          <a:xfrm>
            <a:off x="3450038" y="4228134"/>
            <a:ext cx="1023456" cy="978408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</a:t>
            </a:r>
          </a:p>
          <a:p>
            <a:pPr algn="ctr"/>
            <a:r>
              <a:rPr lang="nl-NL" dirty="0"/>
              <a:t>0°C</a:t>
            </a:r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ED2C6FD9-B817-4B76-A364-6A37863579E3}"/>
              </a:ext>
            </a:extLst>
          </p:cNvPr>
          <p:cNvSpPr/>
          <p:nvPr/>
        </p:nvSpPr>
        <p:spPr>
          <a:xfrm>
            <a:off x="5036559" y="4228134"/>
            <a:ext cx="994094" cy="978408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</a:t>
            </a:r>
          </a:p>
          <a:p>
            <a:pPr algn="ctr"/>
            <a:r>
              <a:rPr lang="nl-NL" dirty="0"/>
              <a:t>-38 °C</a:t>
            </a:r>
          </a:p>
        </p:txBody>
      </p:sp>
      <p:sp>
        <p:nvSpPr>
          <p:cNvPr id="23" name="Pijl: draaiend 22">
            <a:extLst>
              <a:ext uri="{FF2B5EF4-FFF2-40B4-BE49-F238E27FC236}">
                <a16:creationId xmlns:a16="http://schemas.microsoft.com/office/drawing/2014/main" id="{DCEB45DD-17EC-4CF1-B10F-F2FD6079CF39}"/>
              </a:ext>
            </a:extLst>
          </p:cNvPr>
          <p:cNvSpPr/>
          <p:nvPr/>
        </p:nvSpPr>
        <p:spPr>
          <a:xfrm>
            <a:off x="3990975" y="1761689"/>
            <a:ext cx="1039390" cy="6184499"/>
          </a:xfrm>
          <a:prstGeom prst="circularArrow">
            <a:avLst>
              <a:gd name="adj1" fmla="val 12500"/>
              <a:gd name="adj2" fmla="val 3121348"/>
              <a:gd name="adj3" fmla="val 20457681"/>
              <a:gd name="adj4" fmla="val 15650472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4CA8833-2BD7-4F82-866C-D26A85596C74}"/>
              </a:ext>
            </a:extLst>
          </p:cNvPr>
          <p:cNvSpPr txBox="1"/>
          <p:nvPr/>
        </p:nvSpPr>
        <p:spPr>
          <a:xfrm>
            <a:off x="4739550" y="4348006"/>
            <a:ext cx="30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1F24D949-0CA9-4EC5-810C-761F6B41F560}"/>
              </a:ext>
            </a:extLst>
          </p:cNvPr>
          <p:cNvSpPr/>
          <p:nvPr/>
        </p:nvSpPr>
        <p:spPr>
          <a:xfrm>
            <a:off x="6700007" y="5361976"/>
            <a:ext cx="662730" cy="4574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10F9B5B7-D4FC-406C-8D76-BA1B677BAF9C}"/>
              </a:ext>
            </a:extLst>
          </p:cNvPr>
          <p:cNvSpPr/>
          <p:nvPr/>
        </p:nvSpPr>
        <p:spPr>
          <a:xfrm>
            <a:off x="6711846" y="5886319"/>
            <a:ext cx="662730" cy="4574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53A212E-B983-46A5-9A9C-1334F52ACD6F}"/>
              </a:ext>
            </a:extLst>
          </p:cNvPr>
          <p:cNvSpPr txBox="1"/>
          <p:nvPr/>
        </p:nvSpPr>
        <p:spPr>
          <a:xfrm>
            <a:off x="7471794" y="5361976"/>
            <a:ext cx="1319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First step</a:t>
            </a:r>
          </a:p>
          <a:p>
            <a:endParaRPr lang="nl-NL" dirty="0"/>
          </a:p>
          <a:p>
            <a:r>
              <a:rPr lang="nl-NL" dirty="0"/>
              <a:t>Second step</a:t>
            </a:r>
          </a:p>
          <a:p>
            <a:endParaRPr lang="nl-NL" dirty="0"/>
          </a:p>
          <a:p>
            <a:r>
              <a:rPr lang="nl-NL" dirty="0"/>
              <a:t>Third step</a:t>
            </a:r>
          </a:p>
          <a:p>
            <a:endParaRPr lang="nl-NL" dirty="0"/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BBE118BC-0C7A-40EA-9244-A35C44D1A512}"/>
              </a:ext>
            </a:extLst>
          </p:cNvPr>
          <p:cNvSpPr/>
          <p:nvPr/>
        </p:nvSpPr>
        <p:spPr>
          <a:xfrm>
            <a:off x="6711846" y="6433617"/>
            <a:ext cx="662730" cy="4574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44207483-BDB9-4C2E-9627-060FECDBE526}"/>
              </a:ext>
            </a:extLst>
          </p:cNvPr>
          <p:cNvSpPr/>
          <p:nvPr/>
        </p:nvSpPr>
        <p:spPr>
          <a:xfrm>
            <a:off x="5754849" y="3647114"/>
            <a:ext cx="1710698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L </a:t>
            </a:r>
            <a:r>
              <a:rPr lang="nl-NL" dirty="0"/>
              <a:t>&gt; W</a:t>
            </a:r>
            <a:r>
              <a:rPr lang="nl-NL" sz="1200" dirty="0"/>
              <a:t>L.thres</a:t>
            </a:r>
            <a:endParaRPr lang="nl-NL" dirty="0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CCACAB15-8593-4A65-9C74-AA32D75572E7}"/>
              </a:ext>
            </a:extLst>
          </p:cNvPr>
          <p:cNvSpPr/>
          <p:nvPr/>
        </p:nvSpPr>
        <p:spPr>
          <a:xfrm>
            <a:off x="5754847" y="4855094"/>
            <a:ext cx="1710699" cy="3963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</a:t>
            </a:r>
            <a:r>
              <a:rPr lang="nl-NL" sz="1200" dirty="0"/>
              <a:t>I</a:t>
            </a:r>
            <a:r>
              <a:rPr lang="nl-NL" dirty="0"/>
              <a:t> &gt; W</a:t>
            </a:r>
            <a:r>
              <a:rPr lang="nl-NL" sz="1200" dirty="0"/>
              <a:t>I.thres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09895159-86A8-4C34-B103-0D99E8388EF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9348" y="2411696"/>
            <a:ext cx="1788568" cy="2430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06D1672-E3C9-4822-9CC6-87D1E4EF362E}"/>
              </a:ext>
            </a:extLst>
          </p:cNvPr>
          <p:cNvSpPr/>
          <p:nvPr/>
        </p:nvSpPr>
        <p:spPr>
          <a:xfrm>
            <a:off x="4730229" y="1761689"/>
            <a:ext cx="980479" cy="10063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</a:t>
            </a:r>
          </a:p>
          <a:p>
            <a:pPr algn="ctr"/>
            <a:r>
              <a:rPr lang="nl-NL" sz="1200" dirty="0"/>
              <a:t>100% RH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01714165-5CDD-4116-8B14-4B7F4CAE0A0B}"/>
              </a:ext>
            </a:extLst>
          </p:cNvPr>
          <p:cNvSpPr txBox="1"/>
          <p:nvPr/>
        </p:nvSpPr>
        <p:spPr>
          <a:xfrm>
            <a:off x="6568808" y="1986155"/>
            <a:ext cx="2834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Parameterization based on  Rotstayn et al. (2000), between 0 and -38°C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2671585-3F0E-40F1-9D4C-DE80C738B35A}"/>
              </a:ext>
            </a:extLst>
          </p:cNvPr>
          <p:cNvSpPr txBox="1"/>
          <p:nvPr/>
        </p:nvSpPr>
        <p:spPr>
          <a:xfrm>
            <a:off x="6292461" y="3387607"/>
            <a:ext cx="6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Slow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40E5769-136B-462E-9213-F9621A8C754A}"/>
              </a:ext>
            </a:extLst>
          </p:cNvPr>
          <p:cNvSpPr txBox="1"/>
          <p:nvPr/>
        </p:nvSpPr>
        <p:spPr>
          <a:xfrm>
            <a:off x="6327662" y="4603517"/>
            <a:ext cx="5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Fast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6493298-AC88-43C1-B40B-1BCDC388973E}"/>
              </a:ext>
            </a:extLst>
          </p:cNvPr>
          <p:cNvSpPr/>
          <p:nvPr/>
        </p:nvSpPr>
        <p:spPr>
          <a:xfrm>
            <a:off x="6517916" y="1962520"/>
            <a:ext cx="2675511" cy="946965"/>
          </a:xfrm>
          <a:prstGeom prst="rect">
            <a:avLst/>
          </a:prstGeom>
          <a:noFill/>
          <a:ln w="5715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2A474B91-C08D-44B8-B39F-845D4B8DC981}"/>
              </a:ext>
            </a:extLst>
          </p:cNvPr>
          <p:cNvSpPr/>
          <p:nvPr/>
        </p:nvSpPr>
        <p:spPr>
          <a:xfrm>
            <a:off x="3372465" y="1762098"/>
            <a:ext cx="1023456" cy="1006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</a:p>
          <a:p>
            <a:pPr algn="ctr"/>
            <a:r>
              <a:rPr lang="nl-NL" sz="1200" dirty="0"/>
              <a:t>&lt;100% RH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7D07DDE-ACDE-46A4-9A31-FCFC9B677BB1}"/>
              </a:ext>
            </a:extLst>
          </p:cNvPr>
          <p:cNvSpPr/>
          <p:nvPr/>
        </p:nvSpPr>
        <p:spPr>
          <a:xfrm>
            <a:off x="2221180" y="243209"/>
            <a:ext cx="6838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3600" dirty="0"/>
              <a:t>Model: </a:t>
            </a:r>
            <a:r>
              <a:rPr lang="nl-NL" sz="3600" dirty="0" err="1"/>
              <a:t>moisture</a:t>
            </a:r>
            <a:r>
              <a:rPr lang="nl-NL" sz="3600" dirty="0"/>
              <a:t> &amp; </a:t>
            </a:r>
            <a:r>
              <a:rPr lang="nl-NL" sz="3600" dirty="0" err="1"/>
              <a:t>cloud</a:t>
            </a:r>
            <a:r>
              <a:rPr lang="nl-NL" sz="3600" dirty="0"/>
              <a:t> </a:t>
            </a:r>
            <a:r>
              <a:rPr lang="nl-NL" sz="3600" dirty="0" err="1"/>
              <a:t>processes</a:t>
            </a:r>
            <a:endParaRPr lang="nl-NL" sz="3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2F8514A-99C4-407D-A6DE-DC24FE985F6C}"/>
              </a:ext>
            </a:extLst>
          </p:cNvPr>
          <p:cNvSpPr/>
          <p:nvPr/>
        </p:nvSpPr>
        <p:spPr>
          <a:xfrm>
            <a:off x="5944119" y="3019986"/>
            <a:ext cx="5271963" cy="23419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B0E3270-0458-4101-8D49-991A0B5D4D48}"/>
              </a:ext>
            </a:extLst>
          </p:cNvPr>
          <p:cNvSpPr txBox="1"/>
          <p:nvPr/>
        </p:nvSpPr>
        <p:spPr>
          <a:xfrm>
            <a:off x="9193427" y="3606777"/>
            <a:ext cx="2035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500" b="1" dirty="0" err="1"/>
              <a:t>Leaves</a:t>
            </a:r>
            <a:r>
              <a:rPr lang="nl-NL" sz="2500" b="1" dirty="0"/>
              <a:t> </a:t>
            </a:r>
            <a:r>
              <a:rPr lang="nl-NL" sz="2500" b="1" dirty="0" err="1"/>
              <a:t>parcel</a:t>
            </a:r>
            <a:r>
              <a:rPr lang="nl-NL" sz="25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3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E73A3-1355-4E2C-A227-766E984F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entrainment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process</a:t>
                </a:r>
                <a:r>
                  <a:rPr lang="nl-NL" dirty="0"/>
                  <a:t> </a:t>
                </a:r>
                <a:r>
                  <a:rPr lang="nl-NL" dirty="0" err="1"/>
                  <a:t>depends</a:t>
                </a:r>
                <a:r>
                  <a:rPr lang="nl-NL" dirty="0"/>
                  <a:t>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</a:t>
                </a:r>
                <a:r>
                  <a:rPr lang="nl-NL" dirty="0" err="1"/>
                  <a:t>also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AB40E63D-2D32-4E3C-8092-04ACA0186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F99B-0EE7-4ED7-A299-44BAB844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Environmental profile</a:t>
            </a:r>
            <a:br>
              <a:rPr lang="nl-NL" dirty="0"/>
            </a:br>
            <a:r>
              <a:rPr lang="nl-NL" dirty="0"/>
              <a:t> + assumptions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BE1E43-A2B5-419B-8121-31D74063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2083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 err="1"/>
              <a:t>Slightly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, </a:t>
            </a:r>
            <a:r>
              <a:rPr lang="nl-NL" dirty="0" err="1"/>
              <a:t>assuming</a:t>
            </a:r>
            <a:r>
              <a:rPr lang="nl-NL" dirty="0"/>
              <a:t> </a:t>
            </a:r>
            <a:r>
              <a:rPr lang="nl-NL" dirty="0" err="1"/>
              <a:t>enriched</a:t>
            </a:r>
            <a:r>
              <a:rPr lang="nl-NL" dirty="0"/>
              <a:t> </a:t>
            </a:r>
            <a:r>
              <a:rPr lang="nl-NL" dirty="0" err="1"/>
              <a:t>moisture</a:t>
            </a:r>
            <a:r>
              <a:rPr lang="nl-NL" dirty="0"/>
              <a:t> at ±3 km</a:t>
            </a:r>
          </a:p>
          <a:p>
            <a:r>
              <a:rPr lang="nl-NL" dirty="0" err="1"/>
              <a:t>Classical</a:t>
            </a:r>
            <a:r>
              <a:rPr lang="nl-NL" dirty="0"/>
              <a:t> “</a:t>
            </a:r>
            <a:r>
              <a:rPr lang="nl-NL" dirty="0" err="1"/>
              <a:t>surface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” </a:t>
            </a:r>
            <a:r>
              <a:rPr lang="nl-NL" dirty="0" err="1"/>
              <a:t>convection</a:t>
            </a:r>
            <a:r>
              <a:rPr lang="nl-NL" dirty="0"/>
              <a:t> 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r>
              <a:rPr lang="nl-NL" dirty="0" err="1"/>
              <a:t>Initial</a:t>
            </a:r>
            <a:r>
              <a:rPr lang="nl-NL" dirty="0"/>
              <a:t> small </a:t>
            </a:r>
            <a:r>
              <a:rPr lang="nl-NL" dirty="0" err="1"/>
              <a:t>disturbance</a:t>
            </a:r>
            <a:r>
              <a:rPr lang="nl-NL" dirty="0"/>
              <a:t> T &amp; water </a:t>
            </a:r>
            <a:r>
              <a:rPr lang="nl-NL" dirty="0" err="1"/>
              <a:t>vapor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Convective</a:t>
            </a:r>
            <a:r>
              <a:rPr lang="nl-NL" dirty="0"/>
              <a:t> </a:t>
            </a:r>
            <a:r>
              <a:rPr lang="nl-NL" dirty="0" err="1"/>
              <a:t>rain</a:t>
            </a:r>
            <a:r>
              <a:rPr lang="nl-NL" dirty="0"/>
              <a:t> event in Gelderland &amp; Overijssel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07841E8-E7E6-47E5-A4A8-E5802F4C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156" y="1599261"/>
            <a:ext cx="4405644" cy="4804066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F558856C-789B-4568-B99C-5803EC82BEF1}"/>
              </a:ext>
            </a:extLst>
          </p:cNvPr>
          <p:cNvSpPr/>
          <p:nvPr/>
        </p:nvSpPr>
        <p:spPr>
          <a:xfrm rot="20695542">
            <a:off x="7212782" y="4484874"/>
            <a:ext cx="377067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73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AFC62-FD0A-4F8D-A092-71BC8398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3" y="-62415"/>
            <a:ext cx="10515600" cy="1325563"/>
          </a:xfrm>
        </p:spPr>
        <p:txBody>
          <a:bodyPr/>
          <a:lstStyle/>
          <a:p>
            <a:r>
              <a:rPr lang="nl-NL" dirty="0"/>
              <a:t>No entrainment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0406"/>
            <a:ext cx="10515600" cy="855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Mean precipitation over the final area of the parcel: 4.40 mm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29D51-2C4E-4161-A300-B95E17C4B09C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D3BEEF-0A05-4A7B-862F-1A2FD92B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1" name="Rechte verbindingslijn met pijl 20">
              <a:extLst>
                <a:ext uri="{FF2B5EF4-FFF2-40B4-BE49-F238E27FC236}">
                  <a16:creationId xmlns:a16="http://schemas.microsoft.com/office/drawing/2014/main" id="{FCD07487-9DB9-490A-BDFF-6BA641D59E0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EEA09009-03DE-4775-8EC4-2A99CA15D182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31" name="Rechte verbindingslijn met pijl 30">
              <a:extLst>
                <a:ext uri="{FF2B5EF4-FFF2-40B4-BE49-F238E27FC236}">
                  <a16:creationId xmlns:a16="http://schemas.microsoft.com/office/drawing/2014/main" id="{F2FE7503-3AFE-4A4F-9041-6B539030A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37A11698-88E0-489C-9C4D-BA7D673D75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14989A34-F50F-48E1-9E4D-3BF32D1B597D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B2F80E8-0B7B-4EE6-A305-DF8175BD5C20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775819-6A4D-4E9B-A743-E7B3A6BDC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7" name="Rechte verbindingslijn met pijl 6">
              <a:extLst>
                <a:ext uri="{FF2B5EF4-FFF2-40B4-BE49-F238E27FC236}">
                  <a16:creationId xmlns:a16="http://schemas.microsoft.com/office/drawing/2014/main" id="{D4C08364-174B-44CC-86D6-42AB72A8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DB66DD8-E646-45B4-A504-92053FBAA8E0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1F51107-6225-416E-881B-B4B75B3F9ACD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0AE1338-8324-4FE0-B499-55F66D4BF283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4516B7C9-70F2-44C0-99FB-9B50B4ED2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8F930C24-6994-45E2-8199-4B6439C5D1B8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B16D4925-91BC-4307-8C05-4D0707AA520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kstvak 22">
              <a:extLst>
                <a:ext uri="{FF2B5EF4-FFF2-40B4-BE49-F238E27FC236}">
                  <a16:creationId xmlns:a16="http://schemas.microsoft.com/office/drawing/2014/main" id="{AAE333A6-A813-42BE-B347-427D7959BCF9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61AFC62-FD0A-4F8D-A092-71BC83987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1360E9-C1C5-4FD5-9D70-A385221D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5645"/>
            <a:ext cx="10515600" cy="681318"/>
          </a:xfrm>
        </p:spPr>
        <p:txBody>
          <a:bodyPr>
            <a:normAutofit fontScale="70000" lnSpcReduction="20000"/>
          </a:bodyPr>
          <a:lstStyle/>
          <a:p>
            <a:endParaRPr lang="nl-NL" dirty="0"/>
          </a:p>
          <a:p>
            <a:pPr marL="0" indent="0">
              <a:buNone/>
            </a:pPr>
            <a:r>
              <a:rPr lang="nl-NL" dirty="0"/>
              <a:t>Cinvr = 0.00, Mean precipitation over the final area of the parcel: 3.97 mm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C85FB0-8517-4390-80A9-6B0E346DE8D6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835B1D7-88E6-4F40-876F-45893777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0" name="Rechte verbindingslijn met pijl 6">
              <a:extLst>
                <a:ext uri="{FF2B5EF4-FFF2-40B4-BE49-F238E27FC236}">
                  <a16:creationId xmlns:a16="http://schemas.microsoft.com/office/drawing/2014/main" id="{40187047-7278-40B1-9F39-91976BA47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kstvak 9">
              <a:extLst>
                <a:ext uri="{FF2B5EF4-FFF2-40B4-BE49-F238E27FC236}">
                  <a16:creationId xmlns:a16="http://schemas.microsoft.com/office/drawing/2014/main" id="{A8755A24-E690-41C3-BC25-1EA129E354FF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24" name="Rechte verbindingslijn met pijl 11">
              <a:extLst>
                <a:ext uri="{FF2B5EF4-FFF2-40B4-BE49-F238E27FC236}">
                  <a16:creationId xmlns:a16="http://schemas.microsoft.com/office/drawing/2014/main" id="{B381922A-309C-41C9-8A8F-4781BEE3CDF3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vak 12">
              <a:extLst>
                <a:ext uri="{FF2B5EF4-FFF2-40B4-BE49-F238E27FC236}">
                  <a16:creationId xmlns:a16="http://schemas.microsoft.com/office/drawing/2014/main" id="{3A6D3F98-3179-4520-982F-3E27A91FA11A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27" name="Rechte verbindingslijn met pijl 15">
              <a:extLst>
                <a:ext uri="{FF2B5EF4-FFF2-40B4-BE49-F238E27FC236}">
                  <a16:creationId xmlns:a16="http://schemas.microsoft.com/office/drawing/2014/main" id="{6473D6C3-D527-4235-A746-D37EFDF61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18">
              <a:extLst>
                <a:ext uri="{FF2B5EF4-FFF2-40B4-BE49-F238E27FC236}">
                  <a16:creationId xmlns:a16="http://schemas.microsoft.com/office/drawing/2014/main" id="{66EAF2E5-7F3C-4F51-B779-28BD0194A517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C26E812-4CCF-4853-9B60-AB5F6E45195A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22">
              <a:extLst>
                <a:ext uri="{FF2B5EF4-FFF2-40B4-BE49-F238E27FC236}">
                  <a16:creationId xmlns:a16="http://schemas.microsoft.com/office/drawing/2014/main" id="{DAEC76ED-C257-46F4-A12C-1CA110B3387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BB982A7-F587-42CD-B968-727D64679ED5}"/>
              </a:ext>
            </a:extLst>
          </p:cNvPr>
          <p:cNvGrpSpPr/>
          <p:nvPr/>
        </p:nvGrpSpPr>
        <p:grpSpPr>
          <a:xfrm>
            <a:off x="6070175" y="1505874"/>
            <a:ext cx="5676945" cy="3931920"/>
            <a:chOff x="6070175" y="1505874"/>
            <a:chExt cx="5676945" cy="39319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CB82E-A22D-4F0B-B987-2B3F4A9B4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6" name="Rechte verbindingslijn met pijl 20">
              <a:extLst>
                <a:ext uri="{FF2B5EF4-FFF2-40B4-BE49-F238E27FC236}">
                  <a16:creationId xmlns:a16="http://schemas.microsoft.com/office/drawing/2014/main" id="{CB454E6C-6E8D-4710-89E6-8F8F7C209877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FEC93E9A-7556-48C1-A690-EBD69E0BF9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kstvak 22">
              <a:extLst>
                <a:ext uri="{FF2B5EF4-FFF2-40B4-BE49-F238E27FC236}">
                  <a16:creationId xmlns:a16="http://schemas.microsoft.com/office/drawing/2014/main" id="{3BB2442A-2C13-4D41-8B09-D4DA19D0CC66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04A8276E-8981-4801-8143-F423E2C61E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83312DA9-D86E-4994-8C9B-F647741E14B1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2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Full entrainment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52DF2836-4722-48AC-A323-791646F1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/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8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800" dirty="0"/>
                  <a:t> = 0.16:  4.99 mm areal mean precipitation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6D2E32AD-49B9-4E12-AF17-D22B6FDA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995"/>
                <a:ext cx="11140556" cy="973023"/>
              </a:xfrm>
              <a:prstGeom prst="rect">
                <a:avLst/>
              </a:prstGeom>
              <a:blipFill>
                <a:blip r:embed="rId4"/>
                <a:stretch>
                  <a:fillRect l="-1149" t="-6289" b="-17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Afbeelding 74">
            <a:extLst>
              <a:ext uri="{FF2B5EF4-FFF2-40B4-BE49-F238E27FC236}">
                <a16:creationId xmlns:a16="http://schemas.microsoft.com/office/drawing/2014/main" id="{DCF8C37B-87DC-4536-9CC8-561B44197E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8756" y="1661754"/>
            <a:ext cx="5663932" cy="39229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0A0B42-7210-4BF3-B24D-09399A03F9B9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11" name="Afbeelding 1">
              <a:extLst>
                <a:ext uri="{FF2B5EF4-FFF2-40B4-BE49-F238E27FC236}">
                  <a16:creationId xmlns:a16="http://schemas.microsoft.com/office/drawing/2014/main" id="{A896D4D3-9D3B-459A-8532-26228A2F853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cxnSp>
          <p:nvCxnSpPr>
            <p:cNvPr id="14" name="Rechte verbindingslijn met pijl 6">
              <a:extLst>
                <a:ext uri="{FF2B5EF4-FFF2-40B4-BE49-F238E27FC236}">
                  <a16:creationId xmlns:a16="http://schemas.microsoft.com/office/drawing/2014/main" id="{CA3DB65B-28F1-43CA-BA32-04A865E4C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vak 9">
              <a:extLst>
                <a:ext uri="{FF2B5EF4-FFF2-40B4-BE49-F238E27FC236}">
                  <a16:creationId xmlns:a16="http://schemas.microsoft.com/office/drawing/2014/main" id="{E274B901-F649-4B54-9246-4568106A303C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6" name="Rechte verbindingslijn met pijl 11">
              <a:extLst>
                <a:ext uri="{FF2B5EF4-FFF2-40B4-BE49-F238E27FC236}">
                  <a16:creationId xmlns:a16="http://schemas.microsoft.com/office/drawing/2014/main" id="{01D9A768-25A9-41DB-8D76-83FA8761EDDF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2">
              <a:extLst>
                <a:ext uri="{FF2B5EF4-FFF2-40B4-BE49-F238E27FC236}">
                  <a16:creationId xmlns:a16="http://schemas.microsoft.com/office/drawing/2014/main" id="{5BCABCFE-CE8F-4F7F-B886-B1BF9D5DB10F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8" name="Rechte verbindingslijn met pijl 15">
              <a:extLst>
                <a:ext uri="{FF2B5EF4-FFF2-40B4-BE49-F238E27FC236}">
                  <a16:creationId xmlns:a16="http://schemas.microsoft.com/office/drawing/2014/main" id="{98287909-C9ED-4BE1-83CF-1B67A6064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FBCC7F10-7205-4392-BAAA-64D2DA80CF9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09D9E556-F6DC-4D0B-A4D2-B7401A1BB820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46F80D53-984E-4B6D-A06A-2FEF5FC48A21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75935E53-0758-41BE-A82B-E39F69C94AF0}"/>
              </a:ext>
            </a:extLst>
          </p:cNvPr>
          <p:cNvSpPr txBox="1"/>
          <p:nvPr/>
        </p:nvSpPr>
        <p:spPr>
          <a:xfrm>
            <a:off x="7099847" y="305656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</a:p>
        </p:txBody>
      </p:sp>
      <p:cxnSp>
        <p:nvCxnSpPr>
          <p:cNvPr id="24" name="Rechte verbindingslijn met pijl 20">
            <a:extLst>
              <a:ext uri="{FF2B5EF4-FFF2-40B4-BE49-F238E27FC236}">
                <a16:creationId xmlns:a16="http://schemas.microsoft.com/office/drawing/2014/main" id="{2C1D50CA-ADB3-4468-B0AB-1D0DB249A43E}"/>
              </a:ext>
            </a:extLst>
          </p:cNvPr>
          <p:cNvCxnSpPr>
            <a:cxnSpLocks/>
          </p:cNvCxnSpPr>
          <p:nvPr/>
        </p:nvCxnSpPr>
        <p:spPr>
          <a:xfrm>
            <a:off x="7147073" y="2513055"/>
            <a:ext cx="688632" cy="474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A2229A-C462-4826-BEB2-02C9C3780FF3}"/>
              </a:ext>
            </a:extLst>
          </p:cNvPr>
          <p:cNvCxnSpPr>
            <a:cxnSpLocks/>
          </p:cNvCxnSpPr>
          <p:nvPr/>
        </p:nvCxnSpPr>
        <p:spPr>
          <a:xfrm rot="5400000">
            <a:off x="6471885" y="4310454"/>
            <a:ext cx="543104" cy="3"/>
          </a:xfrm>
          <a:prstGeom prst="curvedConnector3">
            <a:avLst>
              <a:gd name="adj1" fmla="val 6295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60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hout]]</Template>
  <TotalTime>0</TotalTime>
  <Words>649</Words>
  <Application>Microsoft Office PowerPoint</Application>
  <PresentationFormat>Widescreen</PresentationFormat>
  <Paragraphs>145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Kantoorthema</vt:lpstr>
      <vt:lpstr>Cloud: parcel? Model?</vt:lpstr>
      <vt:lpstr>Content</vt:lpstr>
      <vt:lpstr>PowerPoint Presentation</vt:lpstr>
      <vt:lpstr>PowerPoint Presentation</vt:lpstr>
      <vt:lpstr>Dynamic entrainment</vt:lpstr>
      <vt:lpstr>Environmental profile  + assumptions</vt:lpstr>
      <vt:lpstr>No entrainment</vt:lpstr>
      <vt:lpstr>Constant entrainment μ_0=5×〖10〗^(-5)</vt:lpstr>
      <vt:lpstr>Full entrainment μ= μ_0+C_(inv,r)/R_eq </vt:lpstr>
      <vt:lpstr>Very sensitive</vt:lpstr>
      <vt:lpstr>Change of μ0  to 0</vt:lpstr>
      <vt:lpstr>Change of μ0  to 2e-5</vt:lpstr>
      <vt:lpstr>Change initial Req</vt:lpstr>
      <vt:lpstr>Change initial Req: 5000 m</vt:lpstr>
      <vt:lpstr>Sensitivity cloud water to ice conversion</vt:lpstr>
      <vt:lpstr>Sensitivity upper air moisture</vt:lpstr>
      <vt:lpstr>Discussion</vt:lpstr>
      <vt:lpstr>Discussion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</dc:creator>
  <cp:lastModifiedBy>Qiu, C. (Chenxi)</cp:lastModifiedBy>
  <cp:revision>104</cp:revision>
  <dcterms:created xsi:type="dcterms:W3CDTF">2018-10-15T18:47:26Z</dcterms:created>
  <dcterms:modified xsi:type="dcterms:W3CDTF">2018-10-26T14:34:35Z</dcterms:modified>
</cp:coreProperties>
</file>