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6" r:id="rId2"/>
    <p:sldId id="258" r:id="rId3"/>
    <p:sldId id="257" r:id="rId4"/>
    <p:sldId id="256" r:id="rId5"/>
    <p:sldId id="259" r:id="rId6"/>
    <p:sldId id="261" r:id="rId7"/>
    <p:sldId id="263" r:id="rId8"/>
    <p:sldId id="260" r:id="rId9"/>
    <p:sldId id="262" r:id="rId10"/>
    <p:sldId id="267" r:id="rId11"/>
    <p:sldId id="269" r:id="rId12"/>
    <p:sldId id="265" r:id="rId13"/>
    <p:sldId id="264" r:id="rId14"/>
    <p:sldId id="266" r:id="rId15"/>
    <p:sldId id="268" r:id="rId16"/>
    <p:sldId id="270" r:id="rId17"/>
    <p:sldId id="275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E32"/>
    <a:srgbClr val="67A041"/>
    <a:srgbClr val="A8BC9B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7F26B-50BE-4B90-BBAD-94363C730E70}" v="6" dt="2018-10-18T19:04:48.5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xi Qiu" userId="2835ca6ba4230f20" providerId="LiveId" clId="{D6F7F26B-50BE-4B90-BBAD-94363C730E70}"/>
    <pc:docChg chg="addSld modSld sldOrd">
      <pc:chgData name="Chenxi Qiu" userId="2835ca6ba4230f20" providerId="LiveId" clId="{D6F7F26B-50BE-4B90-BBAD-94363C730E70}" dt="2018-10-18T19:04:48.576" v="4" actId="207"/>
      <pc:docMkLst>
        <pc:docMk/>
      </pc:docMkLst>
      <pc:sldChg chg="modSp">
        <pc:chgData name="Chenxi Qiu" userId="2835ca6ba4230f20" providerId="LiveId" clId="{D6F7F26B-50BE-4B90-BBAD-94363C730E70}" dt="2018-10-18T19:04:48.576" v="4" actId="207"/>
        <pc:sldMkLst>
          <pc:docMk/>
          <pc:sldMk cId="4033933710" sldId="256"/>
        </pc:sldMkLst>
        <pc:spChg chg="mod">
          <ac:chgData name="Chenxi Qiu" userId="2835ca6ba4230f20" providerId="LiveId" clId="{D6F7F26B-50BE-4B90-BBAD-94363C730E70}" dt="2018-10-18T19:04:33.014" v="3" actId="207"/>
          <ac:spMkLst>
            <pc:docMk/>
            <pc:sldMk cId="4033933710" sldId="256"/>
            <ac:spMk id="17" creationId="{FD66C9E8-CE61-4A3D-BEF3-E5AB1346365D}"/>
          </ac:spMkLst>
        </pc:spChg>
        <pc:spChg chg="mod">
          <ac:chgData name="Chenxi Qiu" userId="2835ca6ba4230f20" providerId="LiveId" clId="{D6F7F26B-50BE-4B90-BBAD-94363C730E70}" dt="2018-10-18T19:04:48.576" v="4" actId="207"/>
          <ac:spMkLst>
            <pc:docMk/>
            <pc:sldMk cId="4033933710" sldId="256"/>
            <ac:spMk id="18" creationId="{ED2C6FD9-B817-4B76-A364-6A37863579E3}"/>
          </ac:spMkLst>
        </pc:spChg>
      </pc:sldChg>
      <pc:sldChg chg="add ord">
        <pc:chgData name="Chenxi Qiu" userId="2835ca6ba4230f20" providerId="LiveId" clId="{D6F7F26B-50BE-4B90-BBAD-94363C730E70}" dt="2018-10-18T19:00:20.426" v="1"/>
        <pc:sldMkLst>
          <pc:docMk/>
          <pc:sldMk cId="1804464680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E3E9A-BAE1-435A-92E7-1B19A7E89171}" type="datetimeFigureOut">
              <a:rPr lang="nl-NL" smtClean="0"/>
              <a:t>25-10-2018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3D734-B365-4FFE-9B0E-36405F1FAB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7233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D734-B365-4FFE-9B0E-36405F1FAB16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033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39FDF-AE30-440C-95CE-FEF360AF4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5BDCFD8-24C3-4F35-8AA7-09D041C4D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4B8E0E4-AE3F-46DF-91E6-ED0BCDA8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25-10-2018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4CF428-8FC1-49DC-B327-A1796021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95F784-FBCD-460E-BDEE-5D5689BD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567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20F29-2F49-46AB-B1E6-9B60F9DB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0A80412-1C7D-4466-A1E4-56C5B5120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ADD3CB-0D7F-49E4-95A0-4E50D6D7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25-10-2018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935042-5B10-4028-B9CB-F03FE2D0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CCB4E8-4330-4CB4-9848-166B568D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417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A54CB4D-F720-46CD-9A8B-655A9562E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8550A1A-4A7F-475C-AA40-23499C029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D3AE6B-F833-40D1-9664-244423F2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25-10-2018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2AD01A-66E6-40DD-903C-1443EB6F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C5CD17-C612-4936-BFA6-5FBBB3C7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423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4BA7E-6E8E-4AE2-AE3C-1C128C8F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428928-ABC4-4CDE-A1E2-F15F0D54A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077176-623B-4856-98D3-2B1D1BDA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25-10-2018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ADE44F-9AAC-4F07-9573-7FBE0A81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45E0FE-BA24-4819-8F46-47D9DA9B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91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C01D0-203F-4A32-AED7-994E52B8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A97486E-4991-4116-982C-D4FF199DB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B6742A-F80D-465A-AE21-9F4B70B8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25-10-2018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E94725-6487-47AC-9E7F-F7B0C57D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BA4A15-98D0-41E1-9B08-A653727D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087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F39DC-E9B4-4BE0-9220-4C798673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AF03A3-3A3C-4C50-B017-F1588EB7F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899B6F5-4F01-4F73-B193-BE147B521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172F5A-A258-4EBC-B571-5DCEE8FE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25-10-2018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82C584-2042-4B31-9436-83A64090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57903B0-A220-438C-BA76-42D9DD96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25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EFE87-2A32-4A78-A9DB-5CABDC59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2A1F58-E5D5-4A72-9906-15569B35F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A7C1B9E-ECF9-4C7E-B038-DC94A3835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5212A3C-33F7-42B4-AABC-6D311FC34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394DDBD-9275-404E-B3E4-5FEE9FE2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FA4A3CC-CF8F-41AE-80F4-1607B216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25-10-2018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F702BEB-555E-4EF5-A750-F2865E2F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A27BA9D-E732-490F-A510-9EC4992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857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D806C-AB9F-4A3C-847C-A008C0CB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76B4E95-65A9-415F-9C81-2027B72F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25-10-2018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B46A012-5695-499B-B7AB-9FA4426F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4498D05-A4CC-4961-A287-B2FE0723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238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E25783E-6F1E-491A-9E8B-21F80F4F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25-10-2018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9EBDBD2-73B0-4BAD-9EF0-7B357ECA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5C62F0-40CB-4A1A-8D2D-8D37E6E5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97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C237F-2FDE-4B05-A172-90EDF049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D45235-511E-4A52-9D99-0E772096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6F8AA7-7264-47F3-978C-695880A29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51E0194-E4C0-4475-B4C6-E819F41D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25-10-2018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D2DBD8-6B50-4F68-B541-46A643BE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DA6CE76-6B35-4317-8B69-962ACE20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486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EB53D-1F55-47F7-9FB3-A470572F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6267D1E-893E-4774-AE92-39B2AA0A5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051B07D-C15E-40E6-92DC-A5CE776E0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8A2EF31-7EA0-4FFE-BB9B-1D6032BE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25-10-2018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4987F50-95D3-40A4-812B-94F12116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9A083AB-942C-44F2-BB21-B0940E7E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41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C759B51-E739-4A9E-AAC0-E08CECA0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BED87ED-FA11-4279-855C-F3F05B4D5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9FD965-6FB3-4DFF-A379-3D072777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88EB7-E1EC-4125-A900-79B98438A0A3}" type="datetimeFigureOut">
              <a:rPr lang="nl-NL" smtClean="0"/>
              <a:t>25-10-2018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7F3CE7-D335-41A7-95B5-F0E726F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447CEF-8328-4565-AE23-3B40282F9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854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7D46264-6571-474A-8EC6-116F049AD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Cloud: </a:t>
            </a:r>
            <a:r>
              <a:rPr lang="nl-NL" dirty="0" err="1"/>
              <a:t>parcel</a:t>
            </a:r>
            <a:r>
              <a:rPr lang="nl-NL" dirty="0"/>
              <a:t>? Model?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93231001-78FE-4E28-9860-BED0460E98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Chenxi</a:t>
            </a:r>
            <a:r>
              <a:rPr lang="nl-NL" dirty="0"/>
              <a:t> </a:t>
            </a:r>
            <a:r>
              <a:rPr lang="nl-NL" dirty="0" err="1"/>
              <a:t>Qiu</a:t>
            </a:r>
            <a:r>
              <a:rPr lang="nl-NL" dirty="0"/>
              <a:t> &amp; Edward Groot</a:t>
            </a:r>
          </a:p>
        </p:txBody>
      </p:sp>
    </p:spTree>
    <p:extLst>
      <p:ext uri="{BB962C8B-B14F-4D97-AF65-F5344CB8AC3E}">
        <p14:creationId xmlns:p14="http://schemas.microsoft.com/office/powerpoint/2010/main" val="236817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2DF2836-4722-48AC-A323-791646F1BD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nl-NL" dirty="0"/>
                  <a:t>Full </a:t>
                </a:r>
                <a:r>
                  <a:rPr lang="nl-NL" dirty="0" err="1"/>
                  <a:t>entrainment</a:t>
                </a:r>
                <a:r>
                  <a:rPr lang="nl-NL" dirty="0"/>
                  <a:t>,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𝑖𝑛𝑣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2DF2836-4722-48AC-A323-791646F1B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Afbeelding 4">
            <a:extLst>
              <a:ext uri="{FF2B5EF4-FFF2-40B4-BE49-F238E27FC236}">
                <a16:creationId xmlns:a16="http://schemas.microsoft.com/office/drawing/2014/main" id="{4E943FAC-E543-45DB-8A1C-D2B46CF4C69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6000" y="1604465"/>
            <a:ext cx="5760000" cy="3852000"/>
          </a:xfrm>
          <a:prstGeom prst="rect">
            <a:avLst/>
          </a:prstGeom>
        </p:spPr>
      </p:pic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38CDDC82-3F49-473A-9F15-F393257083B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18756" y="1604465"/>
            <a:ext cx="5760000" cy="396000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6D2E32AD-49B9-4E12-AF17-D22B6FDAE4B3}"/>
              </a:ext>
            </a:extLst>
          </p:cNvPr>
          <p:cNvSpPr txBox="1"/>
          <p:nvPr/>
        </p:nvSpPr>
        <p:spPr>
          <a:xfrm>
            <a:off x="838200" y="5728995"/>
            <a:ext cx="11140556" cy="54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Very</a:t>
            </a:r>
            <a:r>
              <a:rPr lang="nl-NL" sz="2800" dirty="0"/>
              <a:t> </a:t>
            </a:r>
            <a:r>
              <a:rPr lang="nl-NL" sz="2800" dirty="0" err="1"/>
              <a:t>sensitive</a:t>
            </a:r>
            <a:r>
              <a:rPr lang="nl-NL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98134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0A2BF0-D171-442A-86B0-ED917923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sensitive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740059-EDED-4EF1-A387-A561A842C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Both momentum </a:t>
            </a:r>
            <a:r>
              <a:rPr lang="nl-NL" dirty="0" err="1"/>
              <a:t>eq</a:t>
            </a:r>
            <a:r>
              <a:rPr lang="nl-NL" dirty="0"/>
              <a:t>.</a:t>
            </a:r>
          </a:p>
          <a:p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phase</a:t>
            </a:r>
            <a:r>
              <a:rPr lang="nl-NL" dirty="0"/>
              <a:t> of </a:t>
            </a:r>
            <a:r>
              <a:rPr lang="nl-NL" dirty="0" err="1"/>
              <a:t>cloud</a:t>
            </a:r>
            <a:r>
              <a:rPr lang="nl-NL" dirty="0"/>
              <a:t> content</a:t>
            </a:r>
          </a:p>
          <a:p>
            <a:r>
              <a:rPr lang="nl-NL" dirty="0"/>
              <a:t>Minor changes </a:t>
            </a:r>
          </a:p>
          <a:p>
            <a:pPr marL="0" indent="0">
              <a:buNone/>
            </a:pPr>
            <a:r>
              <a:rPr lang="nl-NL" dirty="0"/>
              <a:t>(</a:t>
            </a:r>
            <a:r>
              <a:rPr lang="nl-NL" dirty="0" err="1"/>
              <a:t>including</a:t>
            </a:r>
            <a:r>
              <a:rPr lang="nl-NL" dirty="0"/>
              <a:t> time step)</a:t>
            </a:r>
          </a:p>
          <a:p>
            <a:pPr marL="0" indent="0">
              <a:buNone/>
            </a:pPr>
            <a:r>
              <a:rPr lang="nl-NL" dirty="0"/>
              <a:t>lead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very</a:t>
            </a:r>
            <a:r>
              <a:rPr lang="nl-NL" dirty="0"/>
              <a:t> different </a:t>
            </a:r>
            <a:r>
              <a:rPr lang="nl-NL" dirty="0" err="1"/>
              <a:t>results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EC66C04-7755-43BD-96C2-450A2EDE0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639" y="1382195"/>
            <a:ext cx="7106812" cy="1011897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992710F3-33ED-48D1-AF48-34B4C379076F}"/>
              </a:ext>
            </a:extLst>
          </p:cNvPr>
          <p:cNvPicPr/>
          <p:nvPr/>
        </p:nvPicPr>
        <p:blipFill rotWithShape="1">
          <a:blip r:embed="rId3"/>
          <a:srcRect l="72796" t="47366" r="12309" b="9396"/>
          <a:stretch/>
        </p:blipFill>
        <p:spPr>
          <a:xfrm>
            <a:off x="5645793" y="2824741"/>
            <a:ext cx="1812023" cy="2593910"/>
          </a:xfrm>
          <a:prstGeom prst="rect">
            <a:avLst/>
          </a:prstGeom>
        </p:spPr>
      </p:pic>
      <p:sp>
        <p:nvSpPr>
          <p:cNvPr id="6" name="Pijl: omhoog 5">
            <a:extLst>
              <a:ext uri="{FF2B5EF4-FFF2-40B4-BE49-F238E27FC236}">
                <a16:creationId xmlns:a16="http://schemas.microsoft.com/office/drawing/2014/main" id="{AFA81E3D-3AC4-4623-9FAE-E2B5C35269FC}"/>
              </a:ext>
            </a:extLst>
          </p:cNvPr>
          <p:cNvSpPr/>
          <p:nvPr/>
        </p:nvSpPr>
        <p:spPr>
          <a:xfrm rot="10800000">
            <a:off x="6301502" y="2529029"/>
            <a:ext cx="363894" cy="6801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2A33DD2B-1897-4275-9608-4995BC90D0E2}"/>
              </a:ext>
            </a:extLst>
          </p:cNvPr>
          <p:cNvCxnSpPr/>
          <p:nvPr/>
        </p:nvCxnSpPr>
        <p:spPr>
          <a:xfrm>
            <a:off x="6665396" y="4555222"/>
            <a:ext cx="2936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Tijdelijke aanduiding voor inhoud 5">
            <a:extLst>
              <a:ext uri="{FF2B5EF4-FFF2-40B4-BE49-F238E27FC236}">
                <a16:creationId xmlns:a16="http://schemas.microsoft.com/office/drawing/2014/main" id="{C0156D51-3251-4ADF-9B69-56DBA67AD654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9239" t="46073" r="33178" b="794"/>
          <a:stretch/>
        </p:blipFill>
        <p:spPr>
          <a:xfrm>
            <a:off x="7894558" y="3164800"/>
            <a:ext cx="3316812" cy="2104054"/>
          </a:xfrm>
          <a:prstGeom prst="rect">
            <a:avLst/>
          </a:prstGeom>
        </p:spPr>
      </p:pic>
      <p:sp>
        <p:nvSpPr>
          <p:cNvPr id="10" name="Pijl: omhoog 9">
            <a:extLst>
              <a:ext uri="{FF2B5EF4-FFF2-40B4-BE49-F238E27FC236}">
                <a16:creationId xmlns:a16="http://schemas.microsoft.com/office/drawing/2014/main" id="{B5F237F3-3C3B-4A71-B6E6-B180BCC1BEEC}"/>
              </a:ext>
            </a:extLst>
          </p:cNvPr>
          <p:cNvSpPr/>
          <p:nvPr/>
        </p:nvSpPr>
        <p:spPr>
          <a:xfrm rot="7557376">
            <a:off x="8245268" y="2143039"/>
            <a:ext cx="363895" cy="12532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Pijl: omhoog 10">
            <a:extLst>
              <a:ext uri="{FF2B5EF4-FFF2-40B4-BE49-F238E27FC236}">
                <a16:creationId xmlns:a16="http://schemas.microsoft.com/office/drawing/2014/main" id="{87DF0450-2F43-49E7-9E73-327B56865C31}"/>
              </a:ext>
            </a:extLst>
          </p:cNvPr>
          <p:cNvSpPr/>
          <p:nvPr/>
        </p:nvSpPr>
        <p:spPr>
          <a:xfrm rot="11769117">
            <a:off x="8130098" y="2235445"/>
            <a:ext cx="363895" cy="8325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36DD5938-1DA3-4CF4-A12F-28BECE8EFC21}"/>
              </a:ext>
            </a:extLst>
          </p:cNvPr>
          <p:cNvCxnSpPr>
            <a:cxnSpLocks/>
          </p:cNvCxnSpPr>
          <p:nvPr/>
        </p:nvCxnSpPr>
        <p:spPr>
          <a:xfrm>
            <a:off x="7813155" y="3590488"/>
            <a:ext cx="35144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vak 15">
            <a:extLst>
              <a:ext uri="{FF2B5EF4-FFF2-40B4-BE49-F238E27FC236}">
                <a16:creationId xmlns:a16="http://schemas.microsoft.com/office/drawing/2014/main" id="{E2563CCE-62A2-4336-888E-48A8DE3FFDE7}"/>
              </a:ext>
            </a:extLst>
          </p:cNvPr>
          <p:cNvSpPr txBox="1"/>
          <p:nvPr/>
        </p:nvSpPr>
        <p:spPr>
          <a:xfrm>
            <a:off x="11327628" y="3344266"/>
            <a:ext cx="7761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600" dirty="0" err="1"/>
              <a:t>T</a:t>
            </a:r>
            <a:r>
              <a:rPr lang="nl-NL" dirty="0" err="1"/>
              <a:t>melt</a:t>
            </a:r>
            <a:endParaRPr lang="nl-NL" dirty="0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1028F5FC-AA39-4E73-9E44-79550EC3C9FD}"/>
              </a:ext>
            </a:extLst>
          </p:cNvPr>
          <p:cNvSpPr/>
          <p:nvPr/>
        </p:nvSpPr>
        <p:spPr>
          <a:xfrm>
            <a:off x="6241409" y="4127383"/>
            <a:ext cx="234892" cy="18455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0326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89C51-19ED-46C5-8803-29295A53B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Change of </a:t>
            </a:r>
            <a:r>
              <a:rPr lang="el-GR" dirty="0"/>
              <a:t>μ</a:t>
            </a:r>
            <a:r>
              <a:rPr lang="nl-NL" sz="2600" dirty="0"/>
              <a:t>0 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0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B40810-3A24-4A63-978C-29F519980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areal</a:t>
            </a:r>
            <a:r>
              <a:rPr lang="nl-NL" dirty="0"/>
              <a:t> </a:t>
            </a:r>
            <a:r>
              <a:rPr lang="nl-NL" dirty="0" err="1"/>
              <a:t>precipitation</a:t>
            </a:r>
            <a:r>
              <a:rPr lang="nl-NL" dirty="0"/>
              <a:t> of 4.6 mm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AF75F50-8052-4A06-B831-EAE9BC2E0E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6000" y="1690688"/>
            <a:ext cx="5760000" cy="3852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9656B44B-CD01-484A-B085-1BA94A3D22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19997" y="1553888"/>
            <a:ext cx="5760000" cy="39888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5B7FC0C-1D58-4D22-8E79-9C15B5F7D89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6588" y="3548288"/>
            <a:ext cx="2880000" cy="1926000"/>
          </a:xfrm>
          <a:prstGeom prst="rect">
            <a:avLst/>
          </a:prstGeom>
        </p:spPr>
      </p:pic>
      <p:pic>
        <p:nvPicPr>
          <p:cNvPr id="8" name="Tijdelijke aanduiding voor inhoud 5">
            <a:extLst>
              <a:ext uri="{FF2B5EF4-FFF2-40B4-BE49-F238E27FC236}">
                <a16:creationId xmlns:a16="http://schemas.microsoft.com/office/drawing/2014/main" id="{76DF2B51-21B8-4617-8842-6B24391A03A8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092585" y="4001294"/>
            <a:ext cx="28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77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E3FC6-EB6F-4E3C-98CB-F89F3B8E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Change of </a:t>
            </a:r>
            <a:r>
              <a:rPr lang="el-GR" dirty="0"/>
              <a:t>μ</a:t>
            </a:r>
            <a:r>
              <a:rPr lang="nl-NL" sz="2600" dirty="0"/>
              <a:t>0 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1e-5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EB87CF-042D-4048-805A-290F24147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54015"/>
          </a:xfrm>
        </p:spPr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areal</a:t>
            </a:r>
            <a:r>
              <a:rPr lang="nl-NL" dirty="0"/>
              <a:t> </a:t>
            </a:r>
            <a:r>
              <a:rPr lang="nl-NL" dirty="0" err="1"/>
              <a:t>precipitation</a:t>
            </a:r>
            <a:r>
              <a:rPr lang="nl-NL" dirty="0"/>
              <a:t> of 7.2 mm</a:t>
            </a:r>
          </a:p>
          <a:p>
            <a:r>
              <a:rPr lang="nl-NL" dirty="0"/>
              <a:t> We </a:t>
            </a:r>
            <a:r>
              <a:rPr lang="nl-NL" dirty="0" err="1"/>
              <a:t>did</a:t>
            </a:r>
            <a:r>
              <a:rPr lang="nl-NL" dirty="0"/>
              <a:t> more </a:t>
            </a:r>
            <a:r>
              <a:rPr lang="nl-NL" dirty="0" err="1"/>
              <a:t>experiments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E255F90-22ED-4731-B51A-39AB676CF8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0686" y="1503000"/>
            <a:ext cx="5760000" cy="3852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5C02C3D-37EB-4870-8951-6C6DEABFE7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61316" y="1169396"/>
            <a:ext cx="5760000" cy="39888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3020E1D4-FA2F-47FC-9FD7-0841AC71101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3952" y="3278320"/>
            <a:ext cx="2880000" cy="1926000"/>
          </a:xfrm>
          <a:prstGeom prst="rect">
            <a:avLst/>
          </a:prstGeom>
        </p:spPr>
      </p:pic>
      <p:pic>
        <p:nvPicPr>
          <p:cNvPr id="7" name="Tijdelijke aanduiding voor inhoud 5">
            <a:extLst>
              <a:ext uri="{FF2B5EF4-FFF2-40B4-BE49-F238E27FC236}">
                <a16:creationId xmlns:a16="http://schemas.microsoft.com/office/drawing/2014/main" id="{D37410DD-007F-41F2-96AE-001F6420FF09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312000" y="4214320"/>
            <a:ext cx="28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3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7D614-4360-4620-8CBB-EE41AA2C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Change </a:t>
            </a:r>
            <a:r>
              <a:rPr lang="nl-NL" dirty="0" err="1"/>
              <a:t>initial</a:t>
            </a:r>
            <a:r>
              <a:rPr lang="nl-NL" dirty="0"/>
              <a:t> </a:t>
            </a:r>
            <a:r>
              <a:rPr lang="nl-NL" dirty="0" err="1"/>
              <a:t>R</a:t>
            </a:r>
            <a:r>
              <a:rPr lang="nl-NL" sz="2600" dirty="0" err="1"/>
              <a:t>eq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B53B14-C8BF-4AE2-BE07-01E99411C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Reference </a:t>
            </a:r>
            <a:r>
              <a:rPr lang="nl-NL" dirty="0" err="1"/>
              <a:t>value</a:t>
            </a:r>
            <a:r>
              <a:rPr lang="nl-NL" dirty="0"/>
              <a:t>: 2500 m; </a:t>
            </a:r>
            <a:r>
              <a:rPr lang="nl-NL" dirty="0" err="1"/>
              <a:t>reasonable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300-5000 m</a:t>
            </a:r>
          </a:p>
          <a:p>
            <a:r>
              <a:rPr lang="nl-NL" dirty="0"/>
              <a:t>No </a:t>
            </a:r>
            <a:r>
              <a:rPr lang="nl-NL" dirty="0" err="1"/>
              <a:t>cloud</a:t>
            </a:r>
            <a:r>
              <a:rPr lang="nl-NL" dirty="0"/>
              <a:t> at 10 m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negligible</a:t>
            </a:r>
            <a:r>
              <a:rPr lang="nl-NL" dirty="0"/>
              <a:t> at 100 m</a:t>
            </a:r>
          </a:p>
          <a:p>
            <a:r>
              <a:rPr lang="nl-NL" dirty="0"/>
              <a:t>At 500 m: </a:t>
            </a:r>
            <a:r>
              <a:rPr lang="nl-NL" dirty="0" err="1"/>
              <a:t>cloud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negligble</a:t>
            </a:r>
            <a:r>
              <a:rPr lang="nl-NL" dirty="0"/>
              <a:t> ice content, </a:t>
            </a: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little</a:t>
            </a:r>
            <a:r>
              <a:rPr lang="nl-NL" dirty="0"/>
              <a:t> </a:t>
            </a:r>
            <a:r>
              <a:rPr lang="nl-NL" dirty="0" err="1"/>
              <a:t>precipitation</a:t>
            </a:r>
            <a:r>
              <a:rPr lang="nl-NL" dirty="0"/>
              <a:t> (&lt;0.1 mm)</a:t>
            </a:r>
          </a:p>
          <a:p>
            <a:r>
              <a:rPr lang="nl-NL" dirty="0"/>
              <a:t>But </a:t>
            </a:r>
            <a:r>
              <a:rPr lang="nl-NL" dirty="0" err="1"/>
              <a:t>cloud</a:t>
            </a:r>
            <a:r>
              <a:rPr lang="nl-NL" dirty="0"/>
              <a:t> has </a:t>
            </a:r>
            <a:r>
              <a:rPr lang="nl-NL" dirty="0" err="1"/>
              <a:t>relevance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environmental</a:t>
            </a:r>
            <a:r>
              <a:rPr lang="nl-NL" dirty="0"/>
              <a:t> </a:t>
            </a:r>
            <a:r>
              <a:rPr lang="nl-NL" dirty="0" err="1"/>
              <a:t>moisture</a:t>
            </a:r>
            <a:r>
              <a:rPr lang="nl-NL" dirty="0"/>
              <a:t> at </a:t>
            </a:r>
            <a:r>
              <a:rPr lang="nl-NL" dirty="0" err="1"/>
              <a:t>z</a:t>
            </a:r>
            <a:r>
              <a:rPr lang="nl-NL" dirty="0"/>
              <a:t> = 2.5-3 km</a:t>
            </a:r>
          </a:p>
          <a:p>
            <a:r>
              <a:rPr lang="nl-NL" dirty="0" err="1"/>
              <a:t>With</a:t>
            </a:r>
            <a:r>
              <a:rPr lang="nl-NL" dirty="0"/>
              <a:t> 2500 m: </a:t>
            </a:r>
            <a:r>
              <a:rPr lang="nl-NL" dirty="0" err="1"/>
              <a:t>result</a:t>
            </a:r>
            <a:r>
              <a:rPr lang="nl-NL" dirty="0"/>
              <a:t> </a:t>
            </a:r>
            <a:r>
              <a:rPr lang="nl-NL" dirty="0" err="1"/>
              <a:t>already</a:t>
            </a:r>
            <a:r>
              <a:rPr lang="nl-NL" dirty="0"/>
              <a:t> </a:t>
            </a:r>
            <a:r>
              <a:rPr lang="nl-NL" dirty="0" err="1"/>
              <a:t>shown</a:t>
            </a:r>
            <a:r>
              <a:rPr lang="nl-NL" dirty="0"/>
              <a:t> as “full </a:t>
            </a:r>
            <a:r>
              <a:rPr lang="nl-NL" dirty="0" err="1"/>
              <a:t>entrainment</a:t>
            </a:r>
            <a:r>
              <a:rPr lang="nl-NL" dirty="0"/>
              <a:t>”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7331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AD8F9-61D4-43C3-B4D3-66D44DA9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Change </a:t>
            </a:r>
            <a:r>
              <a:rPr lang="nl-NL" dirty="0" err="1"/>
              <a:t>initial</a:t>
            </a:r>
            <a:r>
              <a:rPr lang="nl-NL" dirty="0"/>
              <a:t> </a:t>
            </a:r>
            <a:r>
              <a:rPr lang="nl-NL" dirty="0" err="1"/>
              <a:t>R</a:t>
            </a:r>
            <a:r>
              <a:rPr lang="nl-NL" sz="2600" dirty="0" err="1"/>
              <a:t>eq</a:t>
            </a:r>
            <a:r>
              <a:rPr lang="nl-NL" dirty="0"/>
              <a:t>: 5000 m</a:t>
            </a:r>
          </a:p>
        </p:txBody>
      </p:sp>
      <p:pic>
        <p:nvPicPr>
          <p:cNvPr id="4" name="Picture 82">
            <a:extLst>
              <a:ext uri="{FF2B5EF4-FFF2-40B4-BE49-F238E27FC236}">
                <a16:creationId xmlns:a16="http://schemas.microsoft.com/office/drawing/2014/main" id="{64930577-2CA1-45A5-BB69-23BC06EA24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6000" y="1564981"/>
            <a:ext cx="5760000" cy="3852000"/>
          </a:xfrm>
          <a:prstGeom prst="rect">
            <a:avLst/>
          </a:prstGeom>
        </p:spPr>
      </p:pic>
      <p:pic>
        <p:nvPicPr>
          <p:cNvPr id="5" name="Picture 84">
            <a:extLst>
              <a:ext uri="{FF2B5EF4-FFF2-40B4-BE49-F238E27FC236}">
                <a16:creationId xmlns:a16="http://schemas.microsoft.com/office/drawing/2014/main" id="{473A4B01-D491-45C3-909F-B4DA547666B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441019"/>
            <a:ext cx="5760000" cy="39888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3154F41-6541-4B02-960E-4149A5AE443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6588" y="3548288"/>
            <a:ext cx="2880000" cy="1926000"/>
          </a:xfrm>
          <a:prstGeom prst="rect">
            <a:avLst/>
          </a:prstGeom>
        </p:spPr>
      </p:pic>
      <p:pic>
        <p:nvPicPr>
          <p:cNvPr id="7" name="Tijdelijke aanduiding voor inhoud 5">
            <a:extLst>
              <a:ext uri="{FF2B5EF4-FFF2-40B4-BE49-F238E27FC236}">
                <a16:creationId xmlns:a16="http://schemas.microsoft.com/office/drawing/2014/main" id="{9ED4FBC5-F708-484E-8F47-D287F81ED8C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745728" y="3021579"/>
            <a:ext cx="2880000" cy="1980000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F34F0CB6-650B-4FD5-ACDE-568F38B132F9}"/>
              </a:ext>
            </a:extLst>
          </p:cNvPr>
          <p:cNvSpPr txBox="1"/>
          <p:nvPr/>
        </p:nvSpPr>
        <p:spPr>
          <a:xfrm>
            <a:off x="838200" y="5701004"/>
            <a:ext cx="52389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600" dirty="0" err="1"/>
              <a:t>Mean</a:t>
            </a:r>
            <a:r>
              <a:rPr lang="nl-NL" sz="2600" dirty="0"/>
              <a:t> </a:t>
            </a:r>
            <a:r>
              <a:rPr lang="nl-NL" sz="2600" dirty="0" err="1"/>
              <a:t>areal</a:t>
            </a:r>
            <a:r>
              <a:rPr lang="nl-NL" sz="2600" dirty="0"/>
              <a:t> </a:t>
            </a:r>
            <a:r>
              <a:rPr lang="nl-NL" sz="2600" dirty="0" err="1"/>
              <a:t>precipitation</a:t>
            </a:r>
            <a:r>
              <a:rPr lang="nl-NL" sz="2600" dirty="0"/>
              <a:t> is 13.5 mm. </a:t>
            </a:r>
          </a:p>
        </p:txBody>
      </p:sp>
    </p:spTree>
    <p:extLst>
      <p:ext uri="{BB962C8B-B14F-4D97-AF65-F5344CB8AC3E}">
        <p14:creationId xmlns:p14="http://schemas.microsoft.com/office/powerpoint/2010/main" val="150972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D9DDA9-E5EA-448A-9FA9-23122FCC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Sensitivity</a:t>
            </a:r>
            <a:r>
              <a:rPr lang="nl-NL" dirty="0"/>
              <a:t> </a:t>
            </a:r>
            <a:r>
              <a:rPr lang="nl-NL" dirty="0" err="1"/>
              <a:t>cloud</a:t>
            </a:r>
            <a:r>
              <a:rPr lang="nl-NL" dirty="0"/>
              <a:t> water </a:t>
            </a:r>
            <a:r>
              <a:rPr lang="nl-NL" dirty="0" err="1"/>
              <a:t>to</a:t>
            </a:r>
            <a:r>
              <a:rPr lang="nl-NL" dirty="0"/>
              <a:t> ice </a:t>
            </a:r>
            <a:r>
              <a:rPr lang="nl-NL" dirty="0" err="1"/>
              <a:t>conversion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5281AA-9F0C-4F28-9024-D59857D94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If</a:t>
            </a:r>
            <a:r>
              <a:rPr lang="nl-NL" dirty="0"/>
              <a:t> we set </a:t>
            </a:r>
            <a:r>
              <a:rPr lang="nl-NL" dirty="0" err="1"/>
              <a:t>the</a:t>
            </a:r>
            <a:r>
              <a:rPr lang="nl-NL" dirty="0"/>
              <a:t> ice </a:t>
            </a:r>
            <a:r>
              <a:rPr lang="nl-NL" dirty="0" err="1"/>
              <a:t>initiation</a:t>
            </a:r>
            <a:r>
              <a:rPr lang="nl-NL" dirty="0"/>
              <a:t> </a:t>
            </a:r>
            <a:r>
              <a:rPr lang="nl-NL" dirty="0" err="1"/>
              <a:t>lower</a:t>
            </a:r>
            <a:r>
              <a:rPr lang="nl-NL" dirty="0"/>
              <a:t>, no ice is </a:t>
            </a:r>
            <a:r>
              <a:rPr lang="nl-NL" dirty="0" err="1"/>
              <a:t>initiated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less</a:t>
            </a:r>
            <a:r>
              <a:rPr lang="nl-NL" dirty="0"/>
              <a:t> (</a:t>
            </a:r>
            <a:r>
              <a:rPr lang="nl-NL" dirty="0" err="1"/>
              <a:t>only</a:t>
            </a:r>
            <a:r>
              <a:rPr lang="nl-NL" dirty="0"/>
              <a:t> “warm”) </a:t>
            </a:r>
            <a:r>
              <a:rPr lang="nl-NL" dirty="0" err="1"/>
              <a:t>precipitation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produced</a:t>
            </a:r>
            <a:endParaRPr lang="nl-NL" dirty="0"/>
          </a:p>
          <a:p>
            <a:r>
              <a:rPr lang="nl-NL" dirty="0"/>
              <a:t>At </a:t>
            </a:r>
            <a:r>
              <a:rPr lang="nl-NL" dirty="0" err="1"/>
              <a:t>superfast</a:t>
            </a:r>
            <a:r>
              <a:rPr lang="nl-NL" dirty="0"/>
              <a:t> </a:t>
            </a:r>
            <a:r>
              <a:rPr lang="nl-NL" dirty="0" err="1"/>
              <a:t>rate</a:t>
            </a:r>
            <a:r>
              <a:rPr lang="nl-NL" dirty="0"/>
              <a:t> (</a:t>
            </a:r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precipitation</a:t>
            </a:r>
            <a:r>
              <a:rPr lang="nl-NL" dirty="0"/>
              <a:t> 3.7 mm): 100% ice at 260 K</a:t>
            </a:r>
          </a:p>
          <a:p>
            <a:r>
              <a:rPr lang="nl-NL" dirty="0"/>
              <a:t>Heat of </a:t>
            </a:r>
            <a:r>
              <a:rPr lang="nl-NL" dirty="0" err="1"/>
              <a:t>fusion</a:t>
            </a:r>
            <a:r>
              <a:rPr lang="nl-NL" dirty="0"/>
              <a:t>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important </a:t>
            </a:r>
            <a:r>
              <a:rPr lang="nl-NL" dirty="0" err="1"/>
              <a:t>buoyancy</a:t>
            </a:r>
            <a:r>
              <a:rPr lang="nl-NL" dirty="0"/>
              <a:t> push, </a:t>
            </a:r>
            <a:r>
              <a:rPr lang="nl-NL" dirty="0" err="1"/>
              <a:t>although</a:t>
            </a:r>
            <a:r>
              <a:rPr lang="nl-NL" dirty="0"/>
              <a:t> small (&lt; 2K)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pic>
        <p:nvPicPr>
          <p:cNvPr id="4" name="Picture 118">
            <a:extLst>
              <a:ext uri="{FF2B5EF4-FFF2-40B4-BE49-F238E27FC236}">
                <a16:creationId xmlns:a16="http://schemas.microsoft.com/office/drawing/2014/main" id="{EAD8210E-6AB0-408E-B09D-BED60AB86C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4320000" cy="2880000"/>
          </a:xfrm>
          <a:prstGeom prst="rect">
            <a:avLst/>
          </a:prstGeom>
        </p:spPr>
      </p:pic>
      <p:pic>
        <p:nvPicPr>
          <p:cNvPr id="5" name="Picture 120">
            <a:extLst>
              <a:ext uri="{FF2B5EF4-FFF2-40B4-BE49-F238E27FC236}">
                <a16:creationId xmlns:a16="http://schemas.microsoft.com/office/drawing/2014/main" id="{B073DEED-F9BB-4776-8C12-8CF2F439DE0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89307" y="3978000"/>
            <a:ext cx="43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52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AF950-99E1-47B5-9898-05B147DE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Sensitivity</a:t>
            </a:r>
            <a:r>
              <a:rPr lang="nl-NL" dirty="0"/>
              <a:t> </a:t>
            </a:r>
            <a:r>
              <a:rPr lang="nl-NL" dirty="0" err="1"/>
              <a:t>upper</a:t>
            </a:r>
            <a:r>
              <a:rPr lang="nl-NL" dirty="0"/>
              <a:t> air </a:t>
            </a:r>
            <a:r>
              <a:rPr lang="nl-NL" dirty="0" err="1"/>
              <a:t>moisture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E801D1-F5F6-4361-8352-F56FC5255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Reduction</a:t>
            </a:r>
            <a:r>
              <a:rPr lang="nl-NL" dirty="0"/>
              <a:t> of </a:t>
            </a:r>
            <a:r>
              <a:rPr lang="nl-NL" dirty="0" err="1"/>
              <a:t>moisture</a:t>
            </a:r>
            <a:r>
              <a:rPr lang="nl-NL" dirty="0"/>
              <a:t> </a:t>
            </a:r>
            <a:r>
              <a:rPr lang="nl-NL" dirty="0" err="1"/>
              <a:t>above</a:t>
            </a:r>
            <a:r>
              <a:rPr lang="nl-NL" dirty="0"/>
              <a:t> 2 km</a:t>
            </a:r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161E4587-CBCD-4AE6-BD42-E45192328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786309"/>
              </p:ext>
            </p:extLst>
          </p:nvPr>
        </p:nvGraphicFramePr>
        <p:xfrm>
          <a:off x="1135356" y="2646120"/>
          <a:ext cx="4430944" cy="1764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472">
                  <a:extLst>
                    <a:ext uri="{9D8B030D-6E8A-4147-A177-3AD203B41FA5}">
                      <a16:colId xmlns:a16="http://schemas.microsoft.com/office/drawing/2014/main" val="2606592587"/>
                    </a:ext>
                  </a:extLst>
                </a:gridCol>
                <a:gridCol w="2215472">
                  <a:extLst>
                    <a:ext uri="{9D8B030D-6E8A-4147-A177-3AD203B41FA5}">
                      <a16:colId xmlns:a16="http://schemas.microsoft.com/office/drawing/2014/main" val="3718566810"/>
                    </a:ext>
                  </a:extLst>
                </a:gridCol>
              </a:tblGrid>
              <a:tr h="374938">
                <a:tc>
                  <a:txBody>
                    <a:bodyPr/>
                    <a:lstStyle/>
                    <a:p>
                      <a:r>
                        <a:rPr lang="nl-NL" dirty="0" err="1"/>
                        <a:t>Reduction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Precipitation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reduction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382512"/>
                  </a:ext>
                </a:extLst>
              </a:tr>
              <a:tr h="374938">
                <a:tc>
                  <a:txBody>
                    <a:bodyPr/>
                    <a:lstStyle/>
                    <a:p>
                      <a:r>
                        <a:rPr lang="nl-NL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857273"/>
                  </a:ext>
                </a:extLst>
              </a:tr>
              <a:tr h="374938">
                <a:tc>
                  <a:txBody>
                    <a:bodyPr/>
                    <a:lstStyle/>
                    <a:p>
                      <a:r>
                        <a:rPr lang="nl-NL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44013"/>
                  </a:ext>
                </a:extLst>
              </a:tr>
              <a:tr h="374938">
                <a:tc>
                  <a:txBody>
                    <a:bodyPr/>
                    <a:lstStyle/>
                    <a:p>
                      <a:r>
                        <a:rPr lang="nl-NL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42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736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6F5DD-6FD3-4E8C-A745-02251B4F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Discussion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9C6D3A-87E7-4946-8583-E1F25941B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Horizontal</a:t>
            </a:r>
            <a:r>
              <a:rPr lang="nl-NL" dirty="0"/>
              <a:t> </a:t>
            </a:r>
            <a:r>
              <a:rPr lang="nl-NL" dirty="0" err="1"/>
              <a:t>dynamics</a:t>
            </a:r>
            <a:r>
              <a:rPr lang="nl-NL" dirty="0"/>
              <a:t> </a:t>
            </a:r>
            <a:r>
              <a:rPr lang="nl-NL" dirty="0" err="1"/>
              <a:t>excluded</a:t>
            </a:r>
            <a:r>
              <a:rPr lang="nl-NL" dirty="0"/>
              <a:t> in </a:t>
            </a:r>
            <a:r>
              <a:rPr lang="nl-NL" dirty="0" err="1"/>
              <a:t>parcel</a:t>
            </a:r>
            <a:r>
              <a:rPr lang="nl-NL" dirty="0"/>
              <a:t> model, but </a:t>
            </a:r>
            <a:r>
              <a:rPr lang="nl-NL" dirty="0" err="1"/>
              <a:t>essential</a:t>
            </a:r>
            <a:r>
              <a:rPr lang="nl-NL" dirty="0"/>
              <a:t> as “</a:t>
            </a:r>
            <a:r>
              <a:rPr lang="nl-NL" dirty="0" err="1"/>
              <a:t>sorting</a:t>
            </a:r>
            <a:r>
              <a:rPr lang="nl-NL" dirty="0"/>
              <a:t> </a:t>
            </a:r>
            <a:r>
              <a:rPr lang="nl-NL" dirty="0" err="1"/>
              <a:t>mechanism</a:t>
            </a:r>
            <a:r>
              <a:rPr lang="nl-NL" dirty="0"/>
              <a:t>”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FCC45E5-4BF8-45B8-81CA-E6D24A883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84" y="2862886"/>
            <a:ext cx="5725886" cy="3817257"/>
          </a:xfrm>
          <a:prstGeom prst="rect">
            <a:avLst/>
          </a:prstGeom>
        </p:spPr>
      </p:pic>
      <p:sp>
        <p:nvSpPr>
          <p:cNvPr id="7" name="Pijl: omhoog 6">
            <a:extLst>
              <a:ext uri="{FF2B5EF4-FFF2-40B4-BE49-F238E27FC236}">
                <a16:creationId xmlns:a16="http://schemas.microsoft.com/office/drawing/2014/main" id="{B2A059C3-7F6C-4800-AD2B-5F783CA8F8F1}"/>
              </a:ext>
            </a:extLst>
          </p:cNvPr>
          <p:cNvSpPr/>
          <p:nvPr/>
        </p:nvSpPr>
        <p:spPr>
          <a:xfrm>
            <a:off x="1669001" y="4466504"/>
            <a:ext cx="656947" cy="13080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1CA6A9D-E94B-4825-B5DA-2185C8375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979" y="3579143"/>
            <a:ext cx="5719233" cy="2732757"/>
          </a:xfrm>
          <a:prstGeom prst="rect">
            <a:avLst/>
          </a:prstGeom>
        </p:spPr>
      </p:pic>
      <p:sp>
        <p:nvSpPr>
          <p:cNvPr id="10" name="Pijl: omlaag 9">
            <a:extLst>
              <a:ext uri="{FF2B5EF4-FFF2-40B4-BE49-F238E27FC236}">
                <a16:creationId xmlns:a16="http://schemas.microsoft.com/office/drawing/2014/main" id="{FE5D7AB6-79B2-4190-A343-8D3B159F4C53}"/>
              </a:ext>
            </a:extLst>
          </p:cNvPr>
          <p:cNvSpPr/>
          <p:nvPr/>
        </p:nvSpPr>
        <p:spPr>
          <a:xfrm>
            <a:off x="3156749" y="4664982"/>
            <a:ext cx="172377" cy="413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8643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6F5DD-6FD3-4E8C-A745-02251B4F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Discussion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9C6D3A-87E7-4946-8583-E1F25941B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No </a:t>
            </a:r>
            <a:r>
              <a:rPr lang="nl-NL" dirty="0" err="1"/>
              <a:t>oscillatory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 in </a:t>
            </a:r>
            <a:r>
              <a:rPr lang="nl-NL" dirty="0" err="1"/>
              <a:t>reality</a:t>
            </a:r>
            <a:r>
              <a:rPr lang="nl-NL" dirty="0"/>
              <a:t>, but </a:t>
            </a:r>
            <a:r>
              <a:rPr lang="nl-NL" dirty="0" err="1"/>
              <a:t>either</a:t>
            </a:r>
            <a:r>
              <a:rPr lang="nl-NL" dirty="0"/>
              <a:t> </a:t>
            </a:r>
            <a:r>
              <a:rPr lang="nl-NL" dirty="0" err="1"/>
              <a:t>dissipation</a:t>
            </a:r>
            <a:r>
              <a:rPr lang="nl-NL" dirty="0"/>
              <a:t> or </a:t>
            </a:r>
            <a:r>
              <a:rPr lang="nl-NL" dirty="0" err="1"/>
              <a:t>persistance</a:t>
            </a:r>
            <a:r>
              <a:rPr lang="nl-NL" dirty="0"/>
              <a:t>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role</a:t>
            </a:r>
            <a:r>
              <a:rPr lang="nl-NL" dirty="0"/>
              <a:t> of </a:t>
            </a:r>
            <a:r>
              <a:rPr lang="nl-NL" dirty="0" err="1"/>
              <a:t>horizontal</a:t>
            </a:r>
            <a:r>
              <a:rPr lang="nl-NL" dirty="0"/>
              <a:t> </a:t>
            </a:r>
            <a:r>
              <a:rPr lang="nl-NL" dirty="0" err="1"/>
              <a:t>dynamics</a:t>
            </a:r>
            <a:endParaRPr lang="nl-NL" dirty="0"/>
          </a:p>
          <a:p>
            <a:r>
              <a:rPr lang="nl-NL" dirty="0"/>
              <a:t>In </a:t>
            </a:r>
            <a:r>
              <a:rPr lang="nl-NL" dirty="0" err="1"/>
              <a:t>this</a:t>
            </a:r>
            <a:r>
              <a:rPr lang="nl-NL" dirty="0"/>
              <a:t> model, </a:t>
            </a:r>
            <a:r>
              <a:rPr lang="nl-NL" dirty="0" err="1"/>
              <a:t>condensed</a:t>
            </a:r>
            <a:r>
              <a:rPr lang="nl-NL" dirty="0"/>
              <a:t> water or ice is </a:t>
            </a:r>
            <a:r>
              <a:rPr lang="nl-NL" dirty="0" err="1"/>
              <a:t>either</a:t>
            </a:r>
            <a:r>
              <a:rPr lang="nl-NL" dirty="0"/>
              <a:t> </a:t>
            </a:r>
            <a:r>
              <a:rPr lang="nl-NL" dirty="0" err="1"/>
              <a:t>inside</a:t>
            </a:r>
            <a:r>
              <a:rPr lang="nl-NL" dirty="0"/>
              <a:t> or </a:t>
            </a:r>
            <a:r>
              <a:rPr lang="nl-NL" dirty="0" err="1"/>
              <a:t>outside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parcel</a:t>
            </a:r>
            <a:r>
              <a:rPr lang="nl-NL" dirty="0"/>
              <a:t> but does </a:t>
            </a:r>
            <a:r>
              <a:rPr lang="nl-NL" dirty="0" err="1"/>
              <a:t>not</a:t>
            </a:r>
            <a:r>
              <a:rPr lang="nl-NL" dirty="0"/>
              <a:t> go </a:t>
            </a:r>
            <a:r>
              <a:rPr lang="nl-NL" dirty="0" err="1"/>
              <a:t>somewhere</a:t>
            </a:r>
            <a:endParaRPr lang="nl-NL" dirty="0"/>
          </a:p>
          <a:p>
            <a:pPr>
              <a:buFont typeface="Wingdings" panose="05000000000000000000" pitchFamily="2" charset="2"/>
              <a:buChar char="à"/>
            </a:pPr>
            <a:r>
              <a:rPr lang="nl-NL" dirty="0" err="1"/>
              <a:t>Interaction</a:t>
            </a:r>
            <a:r>
              <a:rPr lang="nl-NL" dirty="0"/>
              <a:t> </a:t>
            </a:r>
            <a:r>
              <a:rPr lang="nl-NL" dirty="0" err="1"/>
              <a:t>parcel</a:t>
            </a:r>
            <a:r>
              <a:rPr lang="nl-NL" dirty="0"/>
              <a:t> &amp; </a:t>
            </a:r>
            <a:r>
              <a:rPr lang="nl-NL" dirty="0" err="1"/>
              <a:t>cloud</a:t>
            </a:r>
            <a:r>
              <a:rPr lang="nl-NL" dirty="0"/>
              <a:t> content</a:t>
            </a:r>
          </a:p>
          <a:p>
            <a:r>
              <a:rPr lang="nl-NL" dirty="0" err="1"/>
              <a:t>Limitation</a:t>
            </a:r>
            <a:r>
              <a:rPr lang="nl-NL" dirty="0"/>
              <a:t> of </a:t>
            </a:r>
            <a:r>
              <a:rPr lang="nl-NL" dirty="0" err="1"/>
              <a:t>parcel</a:t>
            </a:r>
            <a:r>
              <a:rPr lang="nl-NL" dirty="0"/>
              <a:t> model</a:t>
            </a:r>
          </a:p>
          <a:p>
            <a:r>
              <a:rPr lang="nl-NL" dirty="0"/>
              <a:t>Over-</a:t>
            </a:r>
            <a:r>
              <a:rPr lang="nl-NL" dirty="0" err="1"/>
              <a:t>sensitivity</a:t>
            </a:r>
            <a:r>
              <a:rPr lang="nl-NL" dirty="0"/>
              <a:t> of mixed </a:t>
            </a:r>
            <a:r>
              <a:rPr lang="nl-NL" dirty="0" err="1"/>
              <a:t>clouds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260-273 K </a:t>
            </a:r>
            <a:r>
              <a:rPr lang="nl-NL" dirty="0" err="1"/>
              <a:t>temperature</a:t>
            </a:r>
            <a:r>
              <a:rPr lang="nl-NL" dirty="0"/>
              <a:t>?</a:t>
            </a:r>
          </a:p>
          <a:p>
            <a:r>
              <a:rPr lang="nl-NL" dirty="0"/>
              <a:t>But in </a:t>
            </a:r>
            <a:r>
              <a:rPr lang="nl-NL" dirty="0" err="1"/>
              <a:t>general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parameterizations</a:t>
            </a:r>
            <a:r>
              <a:rPr lang="nl-NL" dirty="0"/>
              <a:t> (</a:t>
            </a:r>
            <a:r>
              <a:rPr lang="nl-NL" dirty="0" err="1"/>
              <a:t>foremost</a:t>
            </a:r>
            <a:r>
              <a:rPr lang="nl-NL" dirty="0"/>
              <a:t> </a:t>
            </a:r>
            <a:r>
              <a:rPr lang="nl-NL" dirty="0" err="1"/>
              <a:t>conversion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ice) are </a:t>
            </a:r>
            <a:r>
              <a:rPr lang="nl-NL" dirty="0" err="1"/>
              <a:t>hugely</a:t>
            </a:r>
            <a:r>
              <a:rPr lang="nl-NL" dirty="0"/>
              <a:t> </a:t>
            </a:r>
            <a:r>
              <a:rPr lang="nl-NL" dirty="0" err="1"/>
              <a:t>simplified</a:t>
            </a:r>
            <a:endParaRPr lang="nl-NL" dirty="0"/>
          </a:p>
          <a:p>
            <a:r>
              <a:rPr lang="nl-NL" dirty="0"/>
              <a:t>No </a:t>
            </a:r>
            <a:r>
              <a:rPr lang="nl-NL" dirty="0" err="1"/>
              <a:t>sublimation</a:t>
            </a:r>
            <a:r>
              <a:rPr lang="nl-NL" dirty="0"/>
              <a:t>/</a:t>
            </a:r>
            <a:r>
              <a:rPr lang="nl-NL" dirty="0" err="1"/>
              <a:t>riming</a:t>
            </a:r>
            <a:r>
              <a:rPr lang="nl-NL" dirty="0"/>
              <a:t> (via liquid water)</a:t>
            </a:r>
          </a:p>
          <a:p>
            <a:pPr marL="0" indent="0">
              <a:buNone/>
            </a:pPr>
            <a:r>
              <a:rPr lang="nl-NL" dirty="0"/>
              <a:t>  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06AA666-8894-44D4-A001-C0B322650B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58" t="42583" r="53131" b="12679"/>
          <a:stretch/>
        </p:blipFill>
        <p:spPr>
          <a:xfrm>
            <a:off x="9506082" y="4720058"/>
            <a:ext cx="2155372" cy="1772817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EB731639-ED07-4680-9DF7-7C12EB41D5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91" t="3372" r="30328" b="-800"/>
          <a:stretch/>
        </p:blipFill>
        <p:spPr>
          <a:xfrm>
            <a:off x="6932645" y="1097666"/>
            <a:ext cx="1931437" cy="63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0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AC088-5F0F-4B9A-B186-E1573BA5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6A6F12-7725-4578-8DE2-659D27C4C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The content</a:t>
            </a:r>
          </a:p>
        </p:txBody>
      </p:sp>
    </p:spTree>
    <p:extLst>
      <p:ext uri="{BB962C8B-B14F-4D97-AF65-F5344CB8AC3E}">
        <p14:creationId xmlns:p14="http://schemas.microsoft.com/office/powerpoint/2010/main" val="2219289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337177-A056-4861-8DC4-BC3D644E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E007F0-E954-4FFA-97EE-0C8C43667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779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4FB4A-BFFA-49D1-9E2C-095DBFCE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attention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6DD05A-90C0-4BC3-9E8B-D6AB724B2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786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2AE99A5D-E712-4200-84D4-93AF1C6911F3}"/>
              </a:ext>
            </a:extLst>
          </p:cNvPr>
          <p:cNvSpPr/>
          <p:nvPr/>
        </p:nvSpPr>
        <p:spPr>
          <a:xfrm>
            <a:off x="3070368" y="5025009"/>
            <a:ext cx="2332139" cy="144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200" dirty="0"/>
              <a:t>θ</a:t>
            </a:r>
            <a:endParaRPr lang="nl-NL" dirty="0"/>
          </a:p>
        </p:txBody>
      </p:sp>
      <p:sp>
        <p:nvSpPr>
          <p:cNvPr id="5" name="Pijl: rechts 4">
            <a:extLst>
              <a:ext uri="{FF2B5EF4-FFF2-40B4-BE49-F238E27FC236}">
                <a16:creationId xmlns:a16="http://schemas.microsoft.com/office/drawing/2014/main" id="{534E7D7D-9DBF-434B-9813-A56AF8916AF1}"/>
              </a:ext>
            </a:extLst>
          </p:cNvPr>
          <p:cNvSpPr/>
          <p:nvPr/>
        </p:nvSpPr>
        <p:spPr>
          <a:xfrm>
            <a:off x="5402507" y="5146650"/>
            <a:ext cx="2776755" cy="4781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Melting</a:t>
            </a: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11A6F792-C53C-4684-8B61-4484FF2C1383}"/>
              </a:ext>
            </a:extLst>
          </p:cNvPr>
          <p:cNvSpPr/>
          <p:nvPr/>
        </p:nvSpPr>
        <p:spPr>
          <a:xfrm>
            <a:off x="293613" y="5746462"/>
            <a:ext cx="2776755" cy="4781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Condensation</a:t>
            </a:r>
          </a:p>
        </p:txBody>
      </p:sp>
      <p:sp>
        <p:nvSpPr>
          <p:cNvPr id="2" name="Pijl: links 1">
            <a:extLst>
              <a:ext uri="{FF2B5EF4-FFF2-40B4-BE49-F238E27FC236}">
                <a16:creationId xmlns:a16="http://schemas.microsoft.com/office/drawing/2014/main" id="{6AAB492B-F60D-4EF7-999C-D27234BF2911}"/>
              </a:ext>
            </a:extLst>
          </p:cNvPr>
          <p:cNvSpPr/>
          <p:nvPr/>
        </p:nvSpPr>
        <p:spPr>
          <a:xfrm>
            <a:off x="293613" y="5146650"/>
            <a:ext cx="2776755" cy="47817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Evaporation</a:t>
            </a:r>
          </a:p>
        </p:txBody>
      </p:sp>
      <p:sp>
        <p:nvSpPr>
          <p:cNvPr id="6" name="Pijl: links 5">
            <a:extLst>
              <a:ext uri="{FF2B5EF4-FFF2-40B4-BE49-F238E27FC236}">
                <a16:creationId xmlns:a16="http://schemas.microsoft.com/office/drawing/2014/main" id="{0C023C0F-4A02-4DB9-9FF1-EA9135286D01}"/>
              </a:ext>
            </a:extLst>
          </p:cNvPr>
          <p:cNvSpPr/>
          <p:nvPr/>
        </p:nvSpPr>
        <p:spPr>
          <a:xfrm>
            <a:off x="5402507" y="5746462"/>
            <a:ext cx="2737607" cy="47817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Freezing (&amp;ice deposition)</a:t>
            </a:r>
          </a:p>
        </p:txBody>
      </p:sp>
      <p:sp>
        <p:nvSpPr>
          <p:cNvPr id="3" name="Pijl: omhoog/omlaag 2">
            <a:extLst>
              <a:ext uri="{FF2B5EF4-FFF2-40B4-BE49-F238E27FC236}">
                <a16:creationId xmlns:a16="http://schemas.microsoft.com/office/drawing/2014/main" id="{71E6161D-DC1E-49E0-878E-6A3A35F786FA}"/>
              </a:ext>
            </a:extLst>
          </p:cNvPr>
          <p:cNvSpPr/>
          <p:nvPr/>
        </p:nvSpPr>
        <p:spPr>
          <a:xfrm>
            <a:off x="3921850" y="3347211"/>
            <a:ext cx="526582" cy="16777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Mixing</a:t>
            </a:r>
            <a:endParaRPr lang="nl-NL" dirty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1AE5E851-36DB-4713-922A-CEAE58B1768A}"/>
              </a:ext>
            </a:extLst>
          </p:cNvPr>
          <p:cNvSpPr/>
          <p:nvPr/>
        </p:nvSpPr>
        <p:spPr>
          <a:xfrm>
            <a:off x="8256964" y="1980782"/>
            <a:ext cx="2332139" cy="1308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</a:p>
        </p:txBody>
      </p:sp>
      <p:sp>
        <p:nvSpPr>
          <p:cNvPr id="12" name="Pijl: links/rechts 11">
            <a:extLst>
              <a:ext uri="{FF2B5EF4-FFF2-40B4-BE49-F238E27FC236}">
                <a16:creationId xmlns:a16="http://schemas.microsoft.com/office/drawing/2014/main" id="{4D60C98B-9917-42A0-83FD-A5F59DB5BD18}"/>
              </a:ext>
            </a:extLst>
          </p:cNvPr>
          <p:cNvSpPr/>
          <p:nvPr/>
        </p:nvSpPr>
        <p:spPr>
          <a:xfrm>
            <a:off x="10628252" y="2387647"/>
            <a:ext cx="1563748" cy="486561"/>
          </a:xfrm>
          <a:prstGeom prst="leftRightArrow">
            <a:avLst>
              <a:gd name="adj1" fmla="val 5348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AC47547E-73C5-4726-9813-2BCB54BBA1D4}"/>
              </a:ext>
            </a:extLst>
          </p:cNvPr>
          <p:cNvSpPr txBox="1"/>
          <p:nvPr/>
        </p:nvSpPr>
        <p:spPr>
          <a:xfrm>
            <a:off x="10784850" y="2396037"/>
            <a:ext cx="116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Buoyancy</a:t>
            </a:r>
            <a:r>
              <a:rPr lang="nl-NL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14" name="Pijl: links 13">
            <a:extLst>
              <a:ext uri="{FF2B5EF4-FFF2-40B4-BE49-F238E27FC236}">
                <a16:creationId xmlns:a16="http://schemas.microsoft.com/office/drawing/2014/main" id="{18A21050-17C0-4920-AD75-4B0E254BB8F3}"/>
              </a:ext>
            </a:extLst>
          </p:cNvPr>
          <p:cNvSpPr/>
          <p:nvPr/>
        </p:nvSpPr>
        <p:spPr>
          <a:xfrm>
            <a:off x="5480209" y="2396037"/>
            <a:ext cx="2776755" cy="47817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Cloud content</a:t>
            </a:r>
          </a:p>
        </p:txBody>
      </p:sp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AE2F06AC-316D-49E6-A27A-73317C6C6B1C}"/>
              </a:ext>
            </a:extLst>
          </p:cNvPr>
          <p:cNvSpPr/>
          <p:nvPr/>
        </p:nvSpPr>
        <p:spPr>
          <a:xfrm>
            <a:off x="9653727" y="5353155"/>
            <a:ext cx="2332139" cy="144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Mass</a:t>
            </a:r>
            <a:endParaRPr lang="nl-NL" dirty="0"/>
          </a:p>
        </p:txBody>
      </p:sp>
      <p:sp>
        <p:nvSpPr>
          <p:cNvPr id="16" name="Pijl: omlaag 15">
            <a:extLst>
              <a:ext uri="{FF2B5EF4-FFF2-40B4-BE49-F238E27FC236}">
                <a16:creationId xmlns:a16="http://schemas.microsoft.com/office/drawing/2014/main" id="{938F40A8-15E6-44FB-B5DE-8C31B1D743A5}"/>
              </a:ext>
            </a:extLst>
          </p:cNvPr>
          <p:cNvSpPr/>
          <p:nvPr/>
        </p:nvSpPr>
        <p:spPr>
          <a:xfrm>
            <a:off x="10505209" y="3692133"/>
            <a:ext cx="629174" cy="16777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Mixing</a:t>
            </a:r>
            <a:endParaRPr lang="nl-NL" dirty="0"/>
          </a:p>
        </p:txBody>
      </p:sp>
      <p:sp>
        <p:nvSpPr>
          <p:cNvPr id="10" name="Pijl: omhoog 9">
            <a:extLst>
              <a:ext uri="{FF2B5EF4-FFF2-40B4-BE49-F238E27FC236}">
                <a16:creationId xmlns:a16="http://schemas.microsoft.com/office/drawing/2014/main" id="{C30C6287-9427-4088-B17B-E6F90DFCAE11}"/>
              </a:ext>
            </a:extLst>
          </p:cNvPr>
          <p:cNvSpPr/>
          <p:nvPr/>
        </p:nvSpPr>
        <p:spPr>
          <a:xfrm>
            <a:off x="9024553" y="269431"/>
            <a:ext cx="629174" cy="171135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Mixing</a:t>
            </a:r>
            <a:endParaRPr lang="nl-NL" dirty="0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63ADA734-2949-4935-B355-46417E631D2E}"/>
              </a:ext>
            </a:extLst>
          </p:cNvPr>
          <p:cNvSpPr/>
          <p:nvPr/>
        </p:nvSpPr>
        <p:spPr>
          <a:xfrm>
            <a:off x="930764" y="586847"/>
            <a:ext cx="69464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600" dirty="0"/>
              <a:t>Model: </a:t>
            </a:r>
            <a:r>
              <a:rPr lang="nl-NL" sz="3600" dirty="0" err="1"/>
              <a:t>dynamic</a:t>
            </a:r>
            <a:r>
              <a:rPr lang="nl-NL" sz="3600" dirty="0"/>
              <a:t> </a:t>
            </a:r>
            <a:r>
              <a:rPr lang="nl-NL" sz="3600" dirty="0" err="1"/>
              <a:t>equations</a:t>
            </a:r>
            <a:r>
              <a:rPr lang="nl-NL" sz="3600" dirty="0"/>
              <a:t> – sources/</a:t>
            </a:r>
            <a:r>
              <a:rPr lang="nl-NL" sz="3600" dirty="0" err="1"/>
              <a:t>sinks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106507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55924BAB-0FA9-4485-98C4-471C28D50C04}"/>
              </a:ext>
            </a:extLst>
          </p:cNvPr>
          <p:cNvSpPr/>
          <p:nvPr/>
        </p:nvSpPr>
        <p:spPr>
          <a:xfrm>
            <a:off x="3472563" y="830249"/>
            <a:ext cx="2191326" cy="91276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VAPOR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5B0DED5-0658-411A-9E12-8D124AAF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78" y="4896820"/>
            <a:ext cx="1953144" cy="221948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458A9A3-9F0D-4B77-8D05-5D1B5034C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610" y="2993257"/>
            <a:ext cx="1769243" cy="2358991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B9E9F5F6-B8AB-4C4A-B4BC-FBFA84DA66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3674378" y="2768432"/>
            <a:ext cx="1953144" cy="1431367"/>
          </a:xfrm>
          <a:prstGeom prst="rect">
            <a:avLst/>
          </a:prstGeom>
        </p:spPr>
      </p:pic>
      <p:sp>
        <p:nvSpPr>
          <p:cNvPr id="17" name="Pijl: omhoog 16">
            <a:extLst>
              <a:ext uri="{FF2B5EF4-FFF2-40B4-BE49-F238E27FC236}">
                <a16:creationId xmlns:a16="http://schemas.microsoft.com/office/drawing/2014/main" id="{FD66C9E8-CE61-4A3D-BEF3-E5AB1346365D}"/>
              </a:ext>
            </a:extLst>
          </p:cNvPr>
          <p:cNvSpPr/>
          <p:nvPr/>
        </p:nvSpPr>
        <p:spPr>
          <a:xfrm>
            <a:off x="3450038" y="4228134"/>
            <a:ext cx="1023456" cy="978408"/>
          </a:xfrm>
          <a:prstGeom prst="upArrow">
            <a:avLst/>
          </a:prstGeom>
          <a:solidFill>
            <a:srgbClr val="70AD47"/>
          </a:solidFill>
          <a:ln>
            <a:solidFill>
              <a:srgbClr val="507E3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</a:t>
            </a:r>
          </a:p>
          <a:p>
            <a:pPr algn="ctr"/>
            <a:r>
              <a:rPr lang="nl-NL" dirty="0"/>
              <a:t>0°C</a:t>
            </a:r>
          </a:p>
        </p:txBody>
      </p:sp>
      <p:sp>
        <p:nvSpPr>
          <p:cNvPr id="18" name="Pijl: omlaag 17">
            <a:extLst>
              <a:ext uri="{FF2B5EF4-FFF2-40B4-BE49-F238E27FC236}">
                <a16:creationId xmlns:a16="http://schemas.microsoft.com/office/drawing/2014/main" id="{ED2C6FD9-B817-4B76-A364-6A37863579E3}"/>
              </a:ext>
            </a:extLst>
          </p:cNvPr>
          <p:cNvSpPr/>
          <p:nvPr/>
        </p:nvSpPr>
        <p:spPr>
          <a:xfrm>
            <a:off x="5036559" y="4228134"/>
            <a:ext cx="994094" cy="978408"/>
          </a:xfrm>
          <a:prstGeom prst="downArrow">
            <a:avLst/>
          </a:prstGeom>
          <a:solidFill>
            <a:srgbClr val="70AD47"/>
          </a:solidFill>
          <a:ln>
            <a:solidFill>
              <a:srgbClr val="507E3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</a:t>
            </a:r>
          </a:p>
          <a:p>
            <a:pPr algn="ctr"/>
            <a:r>
              <a:rPr lang="nl-NL" dirty="0"/>
              <a:t>-38 °C</a:t>
            </a:r>
          </a:p>
        </p:txBody>
      </p:sp>
      <p:sp>
        <p:nvSpPr>
          <p:cNvPr id="23" name="Pijl: draaiend 22">
            <a:extLst>
              <a:ext uri="{FF2B5EF4-FFF2-40B4-BE49-F238E27FC236}">
                <a16:creationId xmlns:a16="http://schemas.microsoft.com/office/drawing/2014/main" id="{DCEB45DD-17EC-4CF1-B10F-F2FD6079CF39}"/>
              </a:ext>
            </a:extLst>
          </p:cNvPr>
          <p:cNvSpPr/>
          <p:nvPr/>
        </p:nvSpPr>
        <p:spPr>
          <a:xfrm>
            <a:off x="3990975" y="1761689"/>
            <a:ext cx="1039390" cy="6184499"/>
          </a:xfrm>
          <a:prstGeom prst="circularArrow">
            <a:avLst>
              <a:gd name="adj1" fmla="val 12500"/>
              <a:gd name="adj2" fmla="val 3121348"/>
              <a:gd name="adj3" fmla="val 20457681"/>
              <a:gd name="adj4" fmla="val 15650472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74CA8833-2BD7-4F82-866C-D26A85596C74}"/>
              </a:ext>
            </a:extLst>
          </p:cNvPr>
          <p:cNvSpPr txBox="1"/>
          <p:nvPr/>
        </p:nvSpPr>
        <p:spPr>
          <a:xfrm>
            <a:off x="4730229" y="4363210"/>
            <a:ext cx="30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1F24D949-0CA9-4EC5-810C-761F6B41F560}"/>
              </a:ext>
            </a:extLst>
          </p:cNvPr>
          <p:cNvSpPr/>
          <p:nvPr/>
        </p:nvSpPr>
        <p:spPr>
          <a:xfrm>
            <a:off x="6700007" y="5361976"/>
            <a:ext cx="662730" cy="4574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Pijl: rechts 26">
            <a:extLst>
              <a:ext uri="{FF2B5EF4-FFF2-40B4-BE49-F238E27FC236}">
                <a16:creationId xmlns:a16="http://schemas.microsoft.com/office/drawing/2014/main" id="{10F9B5B7-D4FC-406C-8D76-BA1B677BAF9C}"/>
              </a:ext>
            </a:extLst>
          </p:cNvPr>
          <p:cNvSpPr/>
          <p:nvPr/>
        </p:nvSpPr>
        <p:spPr>
          <a:xfrm>
            <a:off x="6711846" y="5886319"/>
            <a:ext cx="662730" cy="4574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553A212E-B983-46A5-9A9C-1334F52ACD6F}"/>
              </a:ext>
            </a:extLst>
          </p:cNvPr>
          <p:cNvSpPr txBox="1"/>
          <p:nvPr/>
        </p:nvSpPr>
        <p:spPr>
          <a:xfrm>
            <a:off x="7471794" y="5361976"/>
            <a:ext cx="13190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First step</a:t>
            </a:r>
          </a:p>
          <a:p>
            <a:endParaRPr lang="nl-NL" dirty="0"/>
          </a:p>
          <a:p>
            <a:r>
              <a:rPr lang="nl-NL" dirty="0"/>
              <a:t>Second step</a:t>
            </a:r>
          </a:p>
          <a:p>
            <a:endParaRPr lang="nl-NL" dirty="0"/>
          </a:p>
          <a:p>
            <a:r>
              <a:rPr lang="nl-NL" dirty="0"/>
              <a:t>Third step</a:t>
            </a:r>
          </a:p>
          <a:p>
            <a:endParaRPr lang="nl-NL" dirty="0"/>
          </a:p>
        </p:txBody>
      </p:sp>
      <p:sp>
        <p:nvSpPr>
          <p:cNvPr id="29" name="Pijl: rechts 28">
            <a:extLst>
              <a:ext uri="{FF2B5EF4-FFF2-40B4-BE49-F238E27FC236}">
                <a16:creationId xmlns:a16="http://schemas.microsoft.com/office/drawing/2014/main" id="{BBE118BC-0C7A-40EA-9244-A35C44D1A512}"/>
              </a:ext>
            </a:extLst>
          </p:cNvPr>
          <p:cNvSpPr/>
          <p:nvPr/>
        </p:nvSpPr>
        <p:spPr>
          <a:xfrm>
            <a:off x="6711846" y="6433617"/>
            <a:ext cx="662730" cy="4574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Pijl: rechts 29">
            <a:extLst>
              <a:ext uri="{FF2B5EF4-FFF2-40B4-BE49-F238E27FC236}">
                <a16:creationId xmlns:a16="http://schemas.microsoft.com/office/drawing/2014/main" id="{44207483-BDB9-4C2E-9627-060FECDBE526}"/>
              </a:ext>
            </a:extLst>
          </p:cNvPr>
          <p:cNvSpPr/>
          <p:nvPr/>
        </p:nvSpPr>
        <p:spPr>
          <a:xfrm>
            <a:off x="5754849" y="3647114"/>
            <a:ext cx="1710698" cy="3963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  <a:r>
              <a:rPr lang="nl-NL" sz="1200" dirty="0"/>
              <a:t>L </a:t>
            </a:r>
            <a:r>
              <a:rPr lang="nl-NL" dirty="0"/>
              <a:t>&gt; W</a:t>
            </a:r>
            <a:r>
              <a:rPr lang="nl-NL" sz="1200" dirty="0"/>
              <a:t>L.thres</a:t>
            </a:r>
            <a:endParaRPr lang="nl-NL" dirty="0"/>
          </a:p>
        </p:txBody>
      </p:sp>
      <p:sp>
        <p:nvSpPr>
          <p:cNvPr id="31" name="Pijl: rechts 30">
            <a:extLst>
              <a:ext uri="{FF2B5EF4-FFF2-40B4-BE49-F238E27FC236}">
                <a16:creationId xmlns:a16="http://schemas.microsoft.com/office/drawing/2014/main" id="{CCACAB15-8593-4A65-9C74-AA32D75572E7}"/>
              </a:ext>
            </a:extLst>
          </p:cNvPr>
          <p:cNvSpPr/>
          <p:nvPr/>
        </p:nvSpPr>
        <p:spPr>
          <a:xfrm>
            <a:off x="5754847" y="4855094"/>
            <a:ext cx="1710699" cy="3963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  <a:r>
              <a:rPr lang="nl-NL" sz="1200" dirty="0"/>
              <a:t>I</a:t>
            </a:r>
            <a:r>
              <a:rPr lang="nl-NL" dirty="0"/>
              <a:t> &gt; W</a:t>
            </a:r>
            <a:r>
              <a:rPr lang="nl-NL" sz="1200" dirty="0"/>
              <a:t>I.thres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09895159-86A8-4C34-B103-0D99E8388EF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29348" y="2411696"/>
            <a:ext cx="1788568" cy="24307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Pijl: omlaag 10">
            <a:extLst>
              <a:ext uri="{FF2B5EF4-FFF2-40B4-BE49-F238E27FC236}">
                <a16:creationId xmlns:a16="http://schemas.microsoft.com/office/drawing/2014/main" id="{B06D1672-E3C9-4822-9CC6-87D1E4EF362E}"/>
              </a:ext>
            </a:extLst>
          </p:cNvPr>
          <p:cNvSpPr/>
          <p:nvPr/>
        </p:nvSpPr>
        <p:spPr>
          <a:xfrm>
            <a:off x="4730229" y="1761689"/>
            <a:ext cx="980479" cy="100632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  <a:p>
            <a:pPr algn="ctr"/>
            <a:r>
              <a:rPr lang="nl-NL" dirty="0"/>
              <a:t>C</a:t>
            </a:r>
          </a:p>
          <a:p>
            <a:pPr algn="ctr"/>
            <a:r>
              <a:rPr lang="nl-NL" sz="1200" dirty="0"/>
              <a:t>100% RH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01714165-5CDD-4116-8B14-4B7F4CAE0A0B}"/>
              </a:ext>
            </a:extLst>
          </p:cNvPr>
          <p:cNvSpPr txBox="1"/>
          <p:nvPr/>
        </p:nvSpPr>
        <p:spPr>
          <a:xfrm>
            <a:off x="6568808" y="1986155"/>
            <a:ext cx="2834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Parameterization based on  Rotstayn et al. (2000), between 0 and -38°C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2671585-3F0E-40F1-9D4C-DE80C738B35A}"/>
              </a:ext>
            </a:extLst>
          </p:cNvPr>
          <p:cNvSpPr txBox="1"/>
          <p:nvPr/>
        </p:nvSpPr>
        <p:spPr>
          <a:xfrm>
            <a:off x="6292461" y="3387607"/>
            <a:ext cx="64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Slow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E40E5769-136B-462E-9213-F9621A8C754A}"/>
              </a:ext>
            </a:extLst>
          </p:cNvPr>
          <p:cNvSpPr txBox="1"/>
          <p:nvPr/>
        </p:nvSpPr>
        <p:spPr>
          <a:xfrm>
            <a:off x="6327662" y="4603517"/>
            <a:ext cx="56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Fast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36493298-AC88-43C1-B40B-1BCDC388973E}"/>
              </a:ext>
            </a:extLst>
          </p:cNvPr>
          <p:cNvSpPr/>
          <p:nvPr/>
        </p:nvSpPr>
        <p:spPr>
          <a:xfrm>
            <a:off x="6517916" y="1962520"/>
            <a:ext cx="2675511" cy="946965"/>
          </a:xfrm>
          <a:prstGeom prst="rect">
            <a:avLst/>
          </a:prstGeom>
          <a:noFill/>
          <a:ln w="57150"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: omhoog 15">
            <a:extLst>
              <a:ext uri="{FF2B5EF4-FFF2-40B4-BE49-F238E27FC236}">
                <a16:creationId xmlns:a16="http://schemas.microsoft.com/office/drawing/2014/main" id="{2A474B91-C08D-44B8-B39F-845D4B8DC981}"/>
              </a:ext>
            </a:extLst>
          </p:cNvPr>
          <p:cNvSpPr/>
          <p:nvPr/>
        </p:nvSpPr>
        <p:spPr>
          <a:xfrm>
            <a:off x="3372465" y="1762098"/>
            <a:ext cx="1023456" cy="100633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</a:t>
            </a:r>
          </a:p>
          <a:p>
            <a:pPr algn="ctr"/>
            <a:r>
              <a:rPr lang="nl-NL" sz="1200" dirty="0"/>
              <a:t>&lt;100% RH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7D07DDE-ACDE-46A4-9A31-FCFC9B677BB1}"/>
              </a:ext>
            </a:extLst>
          </p:cNvPr>
          <p:cNvSpPr/>
          <p:nvPr/>
        </p:nvSpPr>
        <p:spPr>
          <a:xfrm>
            <a:off x="2221180" y="243209"/>
            <a:ext cx="6838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600" dirty="0"/>
              <a:t>Model: </a:t>
            </a:r>
            <a:r>
              <a:rPr lang="nl-NL" sz="3600" dirty="0" err="1"/>
              <a:t>moisture</a:t>
            </a:r>
            <a:r>
              <a:rPr lang="nl-NL" sz="3600" dirty="0"/>
              <a:t> &amp; </a:t>
            </a:r>
            <a:r>
              <a:rPr lang="nl-NL" sz="3600" dirty="0" err="1"/>
              <a:t>cloud</a:t>
            </a:r>
            <a:r>
              <a:rPr lang="nl-NL" sz="3600" dirty="0"/>
              <a:t> </a:t>
            </a:r>
            <a:r>
              <a:rPr lang="nl-NL" sz="3600" dirty="0" err="1"/>
              <a:t>processes</a:t>
            </a:r>
            <a:endParaRPr lang="nl-NL" sz="3600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2F8514A-99C4-407D-A6DE-DC24FE985F6C}"/>
              </a:ext>
            </a:extLst>
          </p:cNvPr>
          <p:cNvSpPr/>
          <p:nvPr/>
        </p:nvSpPr>
        <p:spPr>
          <a:xfrm>
            <a:off x="5944119" y="3019986"/>
            <a:ext cx="5271963" cy="23419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762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4B0E3270-0458-4101-8D49-991A0B5D4D48}"/>
              </a:ext>
            </a:extLst>
          </p:cNvPr>
          <p:cNvSpPr txBox="1"/>
          <p:nvPr/>
        </p:nvSpPr>
        <p:spPr>
          <a:xfrm>
            <a:off x="9080677" y="3296873"/>
            <a:ext cx="20353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500" b="1" dirty="0" err="1"/>
              <a:t>Leaves</a:t>
            </a:r>
            <a:r>
              <a:rPr lang="nl-NL" sz="2500" b="1" dirty="0"/>
              <a:t> </a:t>
            </a:r>
            <a:r>
              <a:rPr lang="nl-NL" sz="2500" b="1" dirty="0" err="1"/>
              <a:t>parcel</a:t>
            </a:r>
            <a:r>
              <a:rPr lang="nl-NL" sz="25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393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AE73A3-1355-4E2C-A227-766E984F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Dynamic</a:t>
            </a:r>
            <a:r>
              <a:rPr lang="nl-NL" dirty="0"/>
              <a:t> </a:t>
            </a:r>
            <a:r>
              <a:rPr lang="nl-NL" dirty="0" err="1"/>
              <a:t>entrainment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AB40E63D-2D32-4E3C-8092-04ACA0186E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Environmental air is </a:t>
                </a:r>
                <a:r>
                  <a:rPr lang="nl-NL" dirty="0" err="1"/>
                  <a:t>trapped</a:t>
                </a:r>
                <a:r>
                  <a:rPr lang="nl-NL" dirty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convective</a:t>
                </a:r>
                <a:r>
                  <a:rPr lang="nl-NL" dirty="0"/>
                  <a:t> </a:t>
                </a:r>
                <a:r>
                  <a:rPr lang="nl-NL" dirty="0" err="1"/>
                  <a:t>cloud</a:t>
                </a:r>
                <a:r>
                  <a:rPr lang="nl-NL" dirty="0"/>
                  <a:t>; (</a:t>
                </a:r>
                <a:r>
                  <a:rPr lang="nl-NL" dirty="0" err="1"/>
                  <a:t>vertical</a:t>
                </a:r>
                <a:r>
                  <a:rPr lang="nl-NL" dirty="0"/>
                  <a:t>) </a:t>
                </a:r>
                <a:r>
                  <a:rPr lang="nl-NL" dirty="0" err="1"/>
                  <a:t>length</a:t>
                </a:r>
                <a:r>
                  <a:rPr lang="nl-NL" dirty="0"/>
                  <a:t> </a:t>
                </a:r>
                <a:r>
                  <a:rPr lang="nl-NL" dirty="0" err="1"/>
                  <a:t>scale</a:t>
                </a:r>
                <a:r>
                  <a:rPr lang="nl-NL" dirty="0"/>
                  <a:t> of </a:t>
                </a:r>
                <a:r>
                  <a:rPr lang="nl-NL" dirty="0" err="1"/>
                  <a:t>this</a:t>
                </a:r>
                <a:r>
                  <a:rPr lang="nl-NL" dirty="0"/>
                  <a:t> </a:t>
                </a:r>
                <a:r>
                  <a:rPr lang="nl-NL" dirty="0" err="1"/>
                  <a:t>process</a:t>
                </a:r>
                <a:r>
                  <a:rPr lang="nl-NL" dirty="0"/>
                  <a:t> </a:t>
                </a:r>
                <a:r>
                  <a:rPr lang="nl-NL" dirty="0" err="1"/>
                  <a:t>depends</a:t>
                </a:r>
                <a:r>
                  <a:rPr lang="nl-NL" dirty="0"/>
                  <a:t> on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parcel</a:t>
                </a:r>
                <a:r>
                  <a:rPr lang="nl-NL" dirty="0"/>
                  <a:t> </a:t>
                </a:r>
                <a:r>
                  <a:rPr lang="nl-NL" dirty="0" err="1"/>
                  <a:t>size</a:t>
                </a:r>
                <a:endParaRPr lang="nl-NL" dirty="0"/>
              </a:p>
              <a:p>
                <a14:m>
                  <m:oMath xmlns:m="http://schemas.openxmlformats.org/officeDocument/2006/math"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𝑖𝑛𝑣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nl-NL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nl-NL" dirty="0"/>
                  <a:t> “equivalent radius”, </a:t>
                </a:r>
                <a:r>
                  <a:rPr lang="nl-NL" dirty="0" err="1"/>
                  <a:t>assuming</a:t>
                </a:r>
                <a:r>
                  <a:rPr lang="nl-NL" dirty="0"/>
                  <a:t> CP is </a:t>
                </a:r>
                <a:r>
                  <a:rPr lang="nl-NL" dirty="0" err="1"/>
                  <a:t>spherical</a:t>
                </a:r>
                <a:endParaRPr lang="nl-NL" dirty="0"/>
              </a:p>
              <a:p>
                <a:r>
                  <a:rPr lang="nl-NL" dirty="0" err="1"/>
                  <a:t>Conservation</a:t>
                </a:r>
                <a:r>
                  <a:rPr lang="nl-NL" dirty="0"/>
                  <a:t> (of water) check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el-GR" dirty="0"/>
                  <a:t>μ</a:t>
                </a:r>
                <a:r>
                  <a:rPr lang="nl-NL" dirty="0"/>
                  <a:t> set </a:t>
                </a:r>
                <a:r>
                  <a:rPr lang="nl-NL" dirty="0" err="1"/>
                  <a:t>to</a:t>
                </a:r>
                <a:r>
                  <a:rPr lang="nl-NL" dirty="0"/>
                  <a:t> 0</a:t>
                </a:r>
              </a:p>
              <a:p>
                <a:r>
                  <a:rPr lang="nl-NL" dirty="0" err="1"/>
                  <a:t>Many</a:t>
                </a:r>
                <a:r>
                  <a:rPr lang="nl-NL" dirty="0"/>
                  <a:t> </a:t>
                </a:r>
                <a:r>
                  <a:rPr lang="nl-NL" dirty="0" err="1"/>
                  <a:t>other</a:t>
                </a:r>
                <a:r>
                  <a:rPr lang="nl-NL" dirty="0"/>
                  <a:t> parameters are </a:t>
                </a:r>
                <a:r>
                  <a:rPr lang="nl-NL" dirty="0" err="1"/>
                  <a:t>also</a:t>
                </a:r>
                <a:r>
                  <a:rPr lang="nl-NL" dirty="0"/>
                  <a:t> set </a:t>
                </a:r>
                <a:r>
                  <a:rPr lang="nl-NL" dirty="0" err="1"/>
                  <a:t>to</a:t>
                </a:r>
                <a:r>
                  <a:rPr lang="nl-NL" dirty="0"/>
                  <a:t> a </a:t>
                </a:r>
                <a:r>
                  <a:rPr lang="nl-NL" dirty="0" err="1"/>
                  <a:t>reference</a:t>
                </a:r>
                <a:r>
                  <a:rPr lang="nl-NL" dirty="0"/>
                  <a:t> </a:t>
                </a:r>
                <a:r>
                  <a:rPr lang="nl-NL" dirty="0" err="1"/>
                  <a:t>value</a:t>
                </a:r>
                <a:r>
                  <a:rPr lang="nl-NL" dirty="0"/>
                  <a:t>, e.g. </a:t>
                </a:r>
                <a:r>
                  <a:rPr lang="nl-NL" dirty="0" err="1"/>
                  <a:t>initial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=2500 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then</a:t>
                </a:r>
                <a:r>
                  <a:rPr lang="nl-NL" dirty="0"/>
                  <a:t> </a:t>
                </a:r>
                <a:r>
                  <a:rPr lang="nl-NL" dirty="0" err="1"/>
                  <a:t>varied</a:t>
                </a: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AB40E63D-2D32-4E3C-8092-04ACA0186E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3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BF99B-0EE7-4ED7-A299-44BAB844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Environmental</a:t>
            </a:r>
            <a:r>
              <a:rPr lang="nl-NL" dirty="0"/>
              <a:t> profile + </a:t>
            </a:r>
            <a:r>
              <a:rPr lang="nl-NL" dirty="0" err="1"/>
              <a:t>assumptions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BE1E43-A2B5-419B-8121-31D74063B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Observations</a:t>
            </a:r>
            <a:r>
              <a:rPr lang="nl-NL" dirty="0"/>
              <a:t> of August 26th 2010 12 UTC/GMT in Essen (Germany)</a:t>
            </a:r>
          </a:p>
          <a:p>
            <a:r>
              <a:rPr lang="nl-NL" dirty="0" err="1"/>
              <a:t>Slightly</a:t>
            </a:r>
            <a:r>
              <a:rPr lang="nl-NL" dirty="0"/>
              <a:t> </a:t>
            </a:r>
            <a:r>
              <a:rPr lang="nl-NL" dirty="0" err="1"/>
              <a:t>modified</a:t>
            </a:r>
            <a:r>
              <a:rPr lang="nl-NL" dirty="0"/>
              <a:t>, </a:t>
            </a:r>
            <a:r>
              <a:rPr lang="nl-NL" dirty="0" err="1"/>
              <a:t>assuming</a:t>
            </a:r>
            <a:r>
              <a:rPr lang="nl-NL" dirty="0"/>
              <a:t> </a:t>
            </a:r>
            <a:r>
              <a:rPr lang="nl-NL" dirty="0" err="1"/>
              <a:t>enriched</a:t>
            </a:r>
            <a:r>
              <a:rPr lang="nl-NL" dirty="0"/>
              <a:t> </a:t>
            </a:r>
            <a:r>
              <a:rPr lang="nl-NL" dirty="0" err="1"/>
              <a:t>moisture</a:t>
            </a:r>
            <a:r>
              <a:rPr lang="nl-NL" dirty="0"/>
              <a:t> at ±3 km</a:t>
            </a:r>
          </a:p>
          <a:p>
            <a:r>
              <a:rPr lang="nl-NL" dirty="0" err="1"/>
              <a:t>Classical</a:t>
            </a:r>
            <a:r>
              <a:rPr lang="nl-NL" dirty="0"/>
              <a:t> “</a:t>
            </a:r>
            <a:r>
              <a:rPr lang="nl-NL" dirty="0" err="1"/>
              <a:t>surface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” </a:t>
            </a:r>
            <a:r>
              <a:rPr lang="nl-NL" dirty="0" err="1"/>
              <a:t>convection</a:t>
            </a:r>
            <a:r>
              <a:rPr lang="nl-NL" dirty="0"/>
              <a:t> </a:t>
            </a:r>
          </a:p>
          <a:p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interpolations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nearest</a:t>
            </a:r>
            <a:r>
              <a:rPr lang="nl-NL" dirty="0"/>
              <a:t> levels</a:t>
            </a:r>
          </a:p>
          <a:p>
            <a:r>
              <a:rPr lang="nl-NL" dirty="0" err="1"/>
              <a:t>Initial</a:t>
            </a:r>
            <a:r>
              <a:rPr lang="nl-NL" dirty="0"/>
              <a:t> small </a:t>
            </a:r>
            <a:r>
              <a:rPr lang="nl-NL" dirty="0" err="1"/>
              <a:t>disturbance</a:t>
            </a:r>
            <a:r>
              <a:rPr lang="nl-NL" dirty="0"/>
              <a:t> T &amp; water </a:t>
            </a:r>
            <a:r>
              <a:rPr lang="nl-NL" dirty="0" err="1"/>
              <a:t>vapor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Convective</a:t>
            </a:r>
            <a:r>
              <a:rPr lang="nl-NL" dirty="0"/>
              <a:t> </a:t>
            </a:r>
            <a:r>
              <a:rPr lang="nl-NL" dirty="0" err="1"/>
              <a:t>rain</a:t>
            </a:r>
            <a:r>
              <a:rPr lang="nl-NL" dirty="0"/>
              <a:t> event in Gelderland &amp; Overijssel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07841E8-E7E6-47E5-A4A8-E5802F4CC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931" y="2704168"/>
            <a:ext cx="3599962" cy="3925523"/>
          </a:xfrm>
          <a:prstGeom prst="rect">
            <a:avLst/>
          </a:prstGeom>
        </p:spPr>
      </p:pic>
      <p:sp>
        <p:nvSpPr>
          <p:cNvPr id="6" name="Pijl: rechts 5">
            <a:extLst>
              <a:ext uri="{FF2B5EF4-FFF2-40B4-BE49-F238E27FC236}">
                <a16:creationId xmlns:a16="http://schemas.microsoft.com/office/drawing/2014/main" id="{F558856C-789B-4568-B99C-5803EC82BEF1}"/>
              </a:ext>
            </a:extLst>
          </p:cNvPr>
          <p:cNvSpPr/>
          <p:nvPr/>
        </p:nvSpPr>
        <p:spPr>
          <a:xfrm rot="21279874">
            <a:off x="8125663" y="4787380"/>
            <a:ext cx="2608976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373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Afbeelding 19">
            <a:extLst>
              <a:ext uri="{FF2B5EF4-FFF2-40B4-BE49-F238E27FC236}">
                <a16:creationId xmlns:a16="http://schemas.microsoft.com/office/drawing/2014/main" id="{28E9F2D1-5409-44A3-8CA2-449374425D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50597" y="1207920"/>
            <a:ext cx="5760000" cy="3988800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7600410A-5D56-4841-8991-9A64AEB73E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5584" y="1346921"/>
            <a:ext cx="5760000" cy="3852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61AFC62-FD0A-4F8D-A092-71BC8398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No </a:t>
            </a:r>
            <a:r>
              <a:rPr lang="nl-NL" dirty="0" err="1"/>
              <a:t>entrainment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1360E9-C1C5-4FD5-9D70-A385221D7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precipitation</a:t>
            </a:r>
            <a:r>
              <a:rPr lang="nl-NL" dirty="0"/>
              <a:t> over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final</a:t>
            </a:r>
            <a:r>
              <a:rPr lang="nl-NL" dirty="0"/>
              <a:t> area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parcel</a:t>
            </a:r>
            <a:r>
              <a:rPr lang="nl-NL" dirty="0"/>
              <a:t>: 6.9 mm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D4C08364-174B-44CC-86D6-42AB72A82B14}"/>
              </a:ext>
            </a:extLst>
          </p:cNvPr>
          <p:cNvCxnSpPr>
            <a:cxnSpLocks/>
          </p:cNvCxnSpPr>
          <p:nvPr/>
        </p:nvCxnSpPr>
        <p:spPr>
          <a:xfrm flipV="1">
            <a:off x="1657425" y="3229761"/>
            <a:ext cx="1337445" cy="4401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5DB66DD8-E646-45B4-A504-92053FBAA8E0}"/>
              </a:ext>
            </a:extLst>
          </p:cNvPr>
          <p:cNvSpPr txBox="1"/>
          <p:nvPr/>
        </p:nvSpPr>
        <p:spPr>
          <a:xfrm rot="20536432">
            <a:off x="1614231" y="308825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isotherms</a:t>
            </a:r>
            <a:endParaRPr lang="nl-NL" dirty="0"/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E1F51107-6225-416E-881B-B4B75B3F9ACD}"/>
              </a:ext>
            </a:extLst>
          </p:cNvPr>
          <p:cNvCxnSpPr/>
          <p:nvPr/>
        </p:nvCxnSpPr>
        <p:spPr>
          <a:xfrm flipV="1">
            <a:off x="1291905" y="2600587"/>
            <a:ext cx="0" cy="1069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>
            <a:extLst>
              <a:ext uri="{FF2B5EF4-FFF2-40B4-BE49-F238E27FC236}">
                <a16:creationId xmlns:a16="http://schemas.microsoft.com/office/drawing/2014/main" id="{90AE1338-8324-4FE0-B499-55F66D4BF283}"/>
              </a:ext>
            </a:extLst>
          </p:cNvPr>
          <p:cNvSpPr txBox="1"/>
          <p:nvPr/>
        </p:nvSpPr>
        <p:spPr>
          <a:xfrm rot="16200000">
            <a:off x="1064682" y="317555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Z (m)</a:t>
            </a:r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4516B7C9-70F2-44C0-99FB-9B50B4ED2D65}"/>
              </a:ext>
            </a:extLst>
          </p:cNvPr>
          <p:cNvCxnSpPr>
            <a:cxnSpLocks/>
          </p:cNvCxnSpPr>
          <p:nvPr/>
        </p:nvCxnSpPr>
        <p:spPr>
          <a:xfrm flipV="1">
            <a:off x="2902591" y="4471333"/>
            <a:ext cx="880844" cy="276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8F930C24-6994-45E2-8199-4B6439C5D1B8}"/>
              </a:ext>
            </a:extLst>
          </p:cNvPr>
          <p:cNvSpPr txBox="1"/>
          <p:nvPr/>
        </p:nvSpPr>
        <p:spPr>
          <a:xfrm rot="20453860">
            <a:off x="3028249" y="442508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 °C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FCD07487-9DB9-490A-BDFF-6BA641D59E0B}"/>
              </a:ext>
            </a:extLst>
          </p:cNvPr>
          <p:cNvCxnSpPr>
            <a:cxnSpLocks/>
          </p:cNvCxnSpPr>
          <p:nvPr/>
        </p:nvCxnSpPr>
        <p:spPr>
          <a:xfrm>
            <a:off x="7180976" y="1699261"/>
            <a:ext cx="1141930" cy="2867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EEA09009-03DE-4775-8EC4-2A99CA15D182}"/>
              </a:ext>
            </a:extLst>
          </p:cNvPr>
          <p:cNvSpPr txBox="1"/>
          <p:nvPr/>
        </p:nvSpPr>
        <p:spPr>
          <a:xfrm rot="806772">
            <a:off x="7634873" y="156459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time</a:t>
            </a:r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0FB85C4A-D1D6-42BD-B9F1-9B2FE89F2432}"/>
              </a:ext>
            </a:extLst>
          </p:cNvPr>
          <p:cNvCxnSpPr>
            <a:cxnSpLocks/>
          </p:cNvCxnSpPr>
          <p:nvPr/>
        </p:nvCxnSpPr>
        <p:spPr>
          <a:xfrm>
            <a:off x="10403633" y="2533483"/>
            <a:ext cx="496462" cy="219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65BDB741-4717-49A8-A230-F18F74E7905F}"/>
              </a:ext>
            </a:extLst>
          </p:cNvPr>
          <p:cNvCxnSpPr>
            <a:cxnSpLocks/>
          </p:cNvCxnSpPr>
          <p:nvPr/>
        </p:nvCxnSpPr>
        <p:spPr>
          <a:xfrm flipH="1">
            <a:off x="8850385" y="3135257"/>
            <a:ext cx="1684190" cy="15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2CAFA677-30B3-4909-846E-1B9ECF7B1BFB}"/>
              </a:ext>
            </a:extLst>
          </p:cNvPr>
          <p:cNvCxnSpPr/>
          <p:nvPr/>
        </p:nvCxnSpPr>
        <p:spPr>
          <a:xfrm>
            <a:off x="6883682" y="2827263"/>
            <a:ext cx="226503" cy="199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F2FE7503-3AFE-4A4F-9041-6B539030A169}"/>
              </a:ext>
            </a:extLst>
          </p:cNvPr>
          <p:cNvCxnSpPr>
            <a:cxnSpLocks/>
          </p:cNvCxnSpPr>
          <p:nvPr/>
        </p:nvCxnSpPr>
        <p:spPr>
          <a:xfrm flipH="1">
            <a:off x="9825135" y="3533914"/>
            <a:ext cx="429208" cy="4673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63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Afbeelding 34">
            <a:extLst>
              <a:ext uri="{FF2B5EF4-FFF2-40B4-BE49-F238E27FC236}">
                <a16:creationId xmlns:a16="http://schemas.microsoft.com/office/drawing/2014/main" id="{793871C7-6CBD-47AA-958C-FD0F33D4F7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8943" y="1332057"/>
            <a:ext cx="5760000" cy="3852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61AFC62-FD0A-4F8D-A092-71BC8398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Constant </a:t>
            </a:r>
            <a:r>
              <a:rPr lang="nl-NL" dirty="0" err="1"/>
              <a:t>entrainment</a:t>
            </a:r>
            <a:r>
              <a:rPr lang="nl-NL" dirty="0"/>
              <a:t>, </a:t>
            </a:r>
            <a:r>
              <a:rPr lang="el-GR" dirty="0"/>
              <a:t>μ</a:t>
            </a:r>
            <a:r>
              <a:rPr lang="nl-NL" sz="2600" dirty="0"/>
              <a:t>0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1360E9-C1C5-4FD5-9D70-A385221D7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precipitation</a:t>
            </a:r>
            <a:r>
              <a:rPr lang="nl-NL" dirty="0"/>
              <a:t> over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final</a:t>
            </a:r>
            <a:r>
              <a:rPr lang="nl-NL" dirty="0"/>
              <a:t> area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parcel</a:t>
            </a:r>
            <a:r>
              <a:rPr lang="nl-NL" dirty="0"/>
              <a:t>: 3.6 mm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5C2A99D-3E03-4580-AD6D-B6FB9FDFC58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92006" y="1305813"/>
            <a:ext cx="5760000" cy="3988800"/>
          </a:xfrm>
          <a:prstGeom prst="rect">
            <a:avLst/>
          </a:prstGeom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D4C08364-174B-44CC-86D6-42AB72A82B14}"/>
              </a:ext>
            </a:extLst>
          </p:cNvPr>
          <p:cNvCxnSpPr>
            <a:cxnSpLocks/>
          </p:cNvCxnSpPr>
          <p:nvPr/>
        </p:nvCxnSpPr>
        <p:spPr>
          <a:xfrm flipV="1">
            <a:off x="1657425" y="3229761"/>
            <a:ext cx="1337445" cy="4401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5DB66DD8-E646-45B4-A504-92053FBAA8E0}"/>
              </a:ext>
            </a:extLst>
          </p:cNvPr>
          <p:cNvSpPr txBox="1"/>
          <p:nvPr/>
        </p:nvSpPr>
        <p:spPr>
          <a:xfrm rot="20536432">
            <a:off x="1614231" y="308825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isotherms</a:t>
            </a:r>
            <a:endParaRPr lang="nl-NL" dirty="0"/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E1F51107-6225-416E-881B-B4B75B3F9ACD}"/>
              </a:ext>
            </a:extLst>
          </p:cNvPr>
          <p:cNvCxnSpPr/>
          <p:nvPr/>
        </p:nvCxnSpPr>
        <p:spPr>
          <a:xfrm flipV="1">
            <a:off x="1291905" y="2600587"/>
            <a:ext cx="0" cy="1069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>
            <a:extLst>
              <a:ext uri="{FF2B5EF4-FFF2-40B4-BE49-F238E27FC236}">
                <a16:creationId xmlns:a16="http://schemas.microsoft.com/office/drawing/2014/main" id="{90AE1338-8324-4FE0-B499-55F66D4BF283}"/>
              </a:ext>
            </a:extLst>
          </p:cNvPr>
          <p:cNvSpPr txBox="1"/>
          <p:nvPr/>
        </p:nvSpPr>
        <p:spPr>
          <a:xfrm rot="16200000">
            <a:off x="1064682" y="317555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Z (m)</a:t>
            </a:r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4516B7C9-70F2-44C0-99FB-9B50B4ED2D65}"/>
              </a:ext>
            </a:extLst>
          </p:cNvPr>
          <p:cNvCxnSpPr>
            <a:cxnSpLocks/>
          </p:cNvCxnSpPr>
          <p:nvPr/>
        </p:nvCxnSpPr>
        <p:spPr>
          <a:xfrm flipV="1">
            <a:off x="2902591" y="4471333"/>
            <a:ext cx="880844" cy="276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8F930C24-6994-45E2-8199-4B6439C5D1B8}"/>
              </a:ext>
            </a:extLst>
          </p:cNvPr>
          <p:cNvSpPr txBox="1"/>
          <p:nvPr/>
        </p:nvSpPr>
        <p:spPr>
          <a:xfrm rot="20453860">
            <a:off x="3028249" y="442508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 °C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FCD07487-9DB9-490A-BDFF-6BA641D59E0B}"/>
              </a:ext>
            </a:extLst>
          </p:cNvPr>
          <p:cNvCxnSpPr>
            <a:cxnSpLocks/>
          </p:cNvCxnSpPr>
          <p:nvPr/>
        </p:nvCxnSpPr>
        <p:spPr>
          <a:xfrm>
            <a:off x="7180976" y="1699261"/>
            <a:ext cx="1107347" cy="3895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EEA09009-03DE-4775-8EC4-2A99CA15D182}"/>
              </a:ext>
            </a:extLst>
          </p:cNvPr>
          <p:cNvSpPr txBox="1"/>
          <p:nvPr/>
        </p:nvSpPr>
        <p:spPr>
          <a:xfrm rot="1364707">
            <a:off x="7541703" y="163238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time</a:t>
            </a:r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0FB85C4A-D1D6-42BD-B9F1-9B2FE89F2432}"/>
              </a:ext>
            </a:extLst>
          </p:cNvPr>
          <p:cNvCxnSpPr/>
          <p:nvPr/>
        </p:nvCxnSpPr>
        <p:spPr>
          <a:xfrm>
            <a:off x="9815119" y="2801923"/>
            <a:ext cx="461395" cy="427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65BDB741-4717-49A8-A230-F18F74E7905F}"/>
              </a:ext>
            </a:extLst>
          </p:cNvPr>
          <p:cNvCxnSpPr/>
          <p:nvPr/>
        </p:nvCxnSpPr>
        <p:spPr>
          <a:xfrm flipH="1" flipV="1">
            <a:off x="8850385" y="3151188"/>
            <a:ext cx="553674" cy="2044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2CAFA677-30B3-4909-846E-1B9ECF7B1BFB}"/>
              </a:ext>
            </a:extLst>
          </p:cNvPr>
          <p:cNvCxnSpPr/>
          <p:nvPr/>
        </p:nvCxnSpPr>
        <p:spPr>
          <a:xfrm>
            <a:off x="6954473" y="3229761"/>
            <a:ext cx="226503" cy="199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F2FE7503-3AFE-4A4F-9041-6B539030A169}"/>
              </a:ext>
            </a:extLst>
          </p:cNvPr>
          <p:cNvCxnSpPr>
            <a:cxnSpLocks/>
          </p:cNvCxnSpPr>
          <p:nvPr/>
        </p:nvCxnSpPr>
        <p:spPr>
          <a:xfrm>
            <a:off x="8816829" y="3490642"/>
            <a:ext cx="151002" cy="5106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27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2DF2836-4722-48AC-A323-791646F1BD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nl-NL" dirty="0"/>
                  <a:t>Full </a:t>
                </a:r>
                <a:r>
                  <a:rPr lang="nl-NL" dirty="0" err="1"/>
                  <a:t>entrainment</a:t>
                </a:r>
                <a:r>
                  <a:rPr lang="nl-NL" dirty="0"/>
                  <a:t>,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𝑖𝑛𝑣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2DF2836-4722-48AC-A323-791646F1B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Afbeelding 4">
            <a:extLst>
              <a:ext uri="{FF2B5EF4-FFF2-40B4-BE49-F238E27FC236}">
                <a16:creationId xmlns:a16="http://schemas.microsoft.com/office/drawing/2014/main" id="{4E943FAC-E543-45DB-8A1C-D2B46CF4C69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6000" y="1604465"/>
            <a:ext cx="5760000" cy="3852000"/>
          </a:xfrm>
          <a:prstGeom prst="rect">
            <a:avLst/>
          </a:prstGeom>
        </p:spPr>
      </p:pic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38CDDC82-3F49-473A-9F15-F393257083B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18756" y="1604465"/>
            <a:ext cx="5760000" cy="39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6D2E32AD-49B9-4E12-AF17-D22B6FDAE4B3}"/>
                  </a:ext>
                </a:extLst>
              </p:cNvPr>
              <p:cNvSpPr txBox="1"/>
              <p:nvPr/>
            </p:nvSpPr>
            <p:spPr>
              <a:xfrm>
                <a:off x="838200" y="5728995"/>
                <a:ext cx="11140556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dirty="0"/>
                  <a:t>Reference run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sz="2800" dirty="0"/>
                  <a:t> = 5e-5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𝑖𝑛𝑣</m:t>
                        </m:r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nl-NL" sz="2800" dirty="0"/>
                  <a:t> = 0.16:  1.8 mm </a:t>
                </a:r>
                <a:r>
                  <a:rPr lang="nl-NL" sz="2800" dirty="0" err="1"/>
                  <a:t>areal</a:t>
                </a:r>
                <a:r>
                  <a:rPr lang="nl-NL" sz="2800" dirty="0"/>
                  <a:t> </a:t>
                </a:r>
                <a:r>
                  <a:rPr lang="nl-NL" sz="2800" dirty="0" err="1"/>
                  <a:t>mean</a:t>
                </a:r>
                <a:r>
                  <a:rPr lang="nl-NL" sz="2800" dirty="0"/>
                  <a:t> </a:t>
                </a:r>
                <a:r>
                  <a:rPr lang="nl-NL" sz="2800" dirty="0" err="1"/>
                  <a:t>precipitation</a:t>
                </a:r>
                <a:r>
                  <a:rPr lang="nl-NL" sz="2800" dirty="0"/>
                  <a:t> </a:t>
                </a:r>
              </a:p>
            </p:txBody>
          </p:sp>
        </mc:Choice>
        <mc:Fallback xmlns="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6D2E32AD-49B9-4E12-AF17-D22B6FDAE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28995"/>
                <a:ext cx="11140556" cy="542136"/>
              </a:xfrm>
              <a:prstGeom prst="rect">
                <a:avLst/>
              </a:prstGeom>
              <a:blipFill>
                <a:blip r:embed="rId5"/>
                <a:stretch>
                  <a:fillRect l="-1149" t="-11236" b="-2809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46016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hout]]</Template>
  <TotalTime>287</TotalTime>
  <Words>630</Words>
  <Application>Microsoft Office PowerPoint</Application>
  <PresentationFormat>Breedbeeld</PresentationFormat>
  <Paragraphs>147</Paragraphs>
  <Slides>21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Kantoorthema</vt:lpstr>
      <vt:lpstr>Cloud: parcel? Model?</vt:lpstr>
      <vt:lpstr>Content</vt:lpstr>
      <vt:lpstr>PowerPoint-presentatie</vt:lpstr>
      <vt:lpstr>PowerPoint-presentatie</vt:lpstr>
      <vt:lpstr>Dynamic entrainment</vt:lpstr>
      <vt:lpstr>Environmental profile + assumptions</vt:lpstr>
      <vt:lpstr>No entrainment</vt:lpstr>
      <vt:lpstr>Constant entrainment, μ0</vt:lpstr>
      <vt:lpstr>Full entrainment, μ= μ_0+C_(inv,r)/R_eq </vt:lpstr>
      <vt:lpstr>Full entrainment, μ= μ_0+C_(inv,r)/R_eq </vt:lpstr>
      <vt:lpstr>Very sensitive</vt:lpstr>
      <vt:lpstr>Change of μ0  to 0</vt:lpstr>
      <vt:lpstr>Change of μ0  to 1e-5</vt:lpstr>
      <vt:lpstr>Change initial Req</vt:lpstr>
      <vt:lpstr>Change initial Req: 5000 m</vt:lpstr>
      <vt:lpstr>Sensitivity cloud water to ice conversion</vt:lpstr>
      <vt:lpstr>Sensitivity upper air moisture</vt:lpstr>
      <vt:lpstr>Discussion</vt:lpstr>
      <vt:lpstr>Discussion</vt:lpstr>
      <vt:lpstr>Conclusion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Edward</dc:creator>
  <cp:lastModifiedBy>Edward Groot</cp:lastModifiedBy>
  <cp:revision>87</cp:revision>
  <dcterms:created xsi:type="dcterms:W3CDTF">2018-10-15T18:47:26Z</dcterms:created>
  <dcterms:modified xsi:type="dcterms:W3CDTF">2018-10-25T17:00:49Z</dcterms:modified>
</cp:coreProperties>
</file>