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6" r:id="rId5"/>
    <p:sldId id="259" r:id="rId6"/>
    <p:sldId id="261" r:id="rId7"/>
    <p:sldId id="263" r:id="rId8"/>
    <p:sldId id="260" r:id="rId9"/>
    <p:sldId id="262" r:id="rId10"/>
    <p:sldId id="269" r:id="rId11"/>
    <p:sldId id="265" r:id="rId12"/>
    <p:sldId id="264" r:id="rId13"/>
    <p:sldId id="266" r:id="rId14"/>
    <p:sldId id="268" r:id="rId15"/>
    <p:sldId id="270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A041"/>
    <a:srgbClr val="A8BC9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7F26B-50BE-4B90-BBAD-94363C730E70}" v="6" dt="2018-10-18T19:04:48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D6F7F26B-50BE-4B90-BBAD-94363C730E70}"/>
    <pc:docChg chg="addSld modSld sldOrd">
      <pc:chgData name="Chenxi Qiu" userId="2835ca6ba4230f20" providerId="LiveId" clId="{D6F7F26B-50BE-4B90-BBAD-94363C730E70}" dt="2018-10-18T19:04:48.576" v="4" actId="207"/>
      <pc:docMkLst>
        <pc:docMk/>
      </pc:docMkLst>
      <pc:sldChg chg="modSp">
        <pc:chgData name="Chenxi Qiu" userId="2835ca6ba4230f20" providerId="LiveId" clId="{D6F7F26B-50BE-4B90-BBAD-94363C730E70}" dt="2018-10-18T19:04:48.576" v="4" actId="207"/>
        <pc:sldMkLst>
          <pc:docMk/>
          <pc:sldMk cId="4033933710" sldId="256"/>
        </pc:sldMkLst>
        <pc:spChg chg="mod">
          <ac:chgData name="Chenxi Qiu" userId="2835ca6ba4230f20" providerId="LiveId" clId="{D6F7F26B-50BE-4B90-BBAD-94363C730E70}" dt="2018-10-18T19:04:33.014" v="3" actId="207"/>
          <ac:spMkLst>
            <pc:docMk/>
            <pc:sldMk cId="4033933710" sldId="256"/>
            <ac:spMk id="17" creationId="{FD66C9E8-CE61-4A3D-BEF3-E5AB1346365D}"/>
          </ac:spMkLst>
        </pc:spChg>
        <pc:spChg chg="mod">
          <ac:chgData name="Chenxi Qiu" userId="2835ca6ba4230f20" providerId="LiveId" clId="{D6F7F26B-50BE-4B90-BBAD-94363C730E70}" dt="2018-10-18T19:04:48.576" v="4" actId="207"/>
          <ac:spMkLst>
            <pc:docMk/>
            <pc:sldMk cId="4033933710" sldId="256"/>
            <ac:spMk id="18" creationId="{ED2C6FD9-B817-4B76-A364-6A37863579E3}"/>
          </ac:spMkLst>
        </pc:spChg>
      </pc:sldChg>
      <pc:sldChg chg="add ord">
        <pc:chgData name="Chenxi Qiu" userId="2835ca6ba4230f20" providerId="LiveId" clId="{D6F7F26B-50BE-4B90-BBAD-94363C730E70}" dt="2018-10-18T19:00:20.426" v="1"/>
        <pc:sldMkLst>
          <pc:docMk/>
          <pc:sldMk cId="180446468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E3E9A-BAE1-435A-92E7-1B19A7E89171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D734-B365-4FFE-9B0E-36405F1FAB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23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14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3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D46264-6571-474A-8EC6-116F049A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Cloud: </a:t>
            </a:r>
            <a:r>
              <a:rPr lang="nl-NL" dirty="0" err="1"/>
              <a:t>parcel</a:t>
            </a:r>
            <a:r>
              <a:rPr lang="nl-NL" dirty="0"/>
              <a:t>? Model?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3231001-78FE-4E28-9860-BED0460E9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Chenxi</a:t>
            </a:r>
            <a:r>
              <a:rPr lang="nl-NL" dirty="0"/>
              <a:t> </a:t>
            </a:r>
            <a:r>
              <a:rPr lang="nl-NL" dirty="0" err="1"/>
              <a:t>Qiu</a:t>
            </a:r>
            <a:r>
              <a:rPr lang="nl-NL" dirty="0"/>
              <a:t> &amp; Edward Groot</a:t>
            </a:r>
          </a:p>
        </p:txBody>
      </p:sp>
    </p:spTree>
    <p:extLst>
      <p:ext uri="{BB962C8B-B14F-4D97-AF65-F5344CB8AC3E}">
        <p14:creationId xmlns:p14="http://schemas.microsoft.com/office/powerpoint/2010/main" val="236817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A2BF0-D171-442A-86B0-ED917923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sensitive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D740059-EDED-4EF1-A387-A561A842C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Both momentum eq.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phase</a:t>
                </a:r>
                <a:r>
                  <a:rPr lang="nl-NL" dirty="0"/>
                  <a:t> of </a:t>
                </a:r>
                <a:r>
                  <a:rPr lang="nl-NL" dirty="0" err="1"/>
                  <a:t>cloud</a:t>
                </a:r>
                <a:r>
                  <a:rPr lang="nl-NL" dirty="0"/>
                  <a:t> content</a:t>
                </a:r>
              </a:p>
              <a:p>
                <a:r>
                  <a:rPr lang="nl-NL" dirty="0"/>
                  <a:t>Minor changes </a:t>
                </a:r>
              </a:p>
              <a:p>
                <a:pPr marL="0" indent="0">
                  <a:buNone/>
                </a:pPr>
                <a:r>
                  <a:rPr lang="nl-NL" dirty="0"/>
                  <a:t>(</a:t>
                </a:r>
                <a:r>
                  <a:rPr lang="nl-NL" dirty="0" err="1"/>
                  <a:t>including</a:t>
                </a:r>
                <a:r>
                  <a:rPr lang="nl-NL" dirty="0"/>
                  <a:t> time step)</a:t>
                </a:r>
              </a:p>
              <a:p>
                <a:pPr marL="0" indent="0">
                  <a:buNone/>
                </a:pPr>
                <a:r>
                  <a:rPr lang="nl-NL" dirty="0"/>
                  <a:t>lead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different </a:t>
                </a:r>
                <a:r>
                  <a:rPr lang="nl-NL" dirty="0" err="1"/>
                  <a:t>results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D740059-EDED-4EF1-A387-A561A842C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992710F3-33ED-48D1-AF48-34B4C379076F}"/>
              </a:ext>
            </a:extLst>
          </p:cNvPr>
          <p:cNvPicPr/>
          <p:nvPr/>
        </p:nvPicPr>
        <p:blipFill rotWithShape="1">
          <a:blip r:embed="rId3"/>
          <a:srcRect l="72796" t="47366" r="12309" b="9396"/>
          <a:stretch/>
        </p:blipFill>
        <p:spPr>
          <a:xfrm>
            <a:off x="5759384" y="3836709"/>
            <a:ext cx="1812023" cy="2593910"/>
          </a:xfrm>
          <a:prstGeom prst="rect">
            <a:avLst/>
          </a:prstGeom>
        </p:spPr>
      </p:pic>
      <p:sp>
        <p:nvSpPr>
          <p:cNvPr id="6" name="Pijl: omhoog 5">
            <a:extLst>
              <a:ext uri="{FF2B5EF4-FFF2-40B4-BE49-F238E27FC236}">
                <a16:creationId xmlns:a16="http://schemas.microsoft.com/office/drawing/2014/main" id="{AFA81E3D-3AC4-4623-9FAE-E2B5C35269FC}"/>
              </a:ext>
            </a:extLst>
          </p:cNvPr>
          <p:cNvSpPr/>
          <p:nvPr/>
        </p:nvSpPr>
        <p:spPr>
          <a:xfrm rot="10800000">
            <a:off x="6630256" y="4311941"/>
            <a:ext cx="363894" cy="6801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A33DD2B-1897-4275-9608-4995BC90D0E2}"/>
              </a:ext>
            </a:extLst>
          </p:cNvPr>
          <p:cNvCxnSpPr/>
          <p:nvPr/>
        </p:nvCxnSpPr>
        <p:spPr>
          <a:xfrm>
            <a:off x="6665396" y="4555222"/>
            <a:ext cx="293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C0156D51-3251-4ADF-9B69-56DBA67AD654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9239" t="46073" r="33178" b="794"/>
          <a:stretch/>
        </p:blipFill>
        <p:spPr>
          <a:xfrm>
            <a:off x="7865023" y="4731360"/>
            <a:ext cx="3316812" cy="2104054"/>
          </a:xfrm>
          <a:prstGeom prst="rect">
            <a:avLst/>
          </a:prstGeom>
        </p:spPr>
      </p:pic>
      <p:sp>
        <p:nvSpPr>
          <p:cNvPr id="10" name="Pijl: omhoog 9">
            <a:extLst>
              <a:ext uri="{FF2B5EF4-FFF2-40B4-BE49-F238E27FC236}">
                <a16:creationId xmlns:a16="http://schemas.microsoft.com/office/drawing/2014/main" id="{B5F237F3-3C3B-4A71-B6E6-B180BCC1BEEC}"/>
              </a:ext>
            </a:extLst>
          </p:cNvPr>
          <p:cNvSpPr/>
          <p:nvPr/>
        </p:nvSpPr>
        <p:spPr>
          <a:xfrm rot="7557376">
            <a:off x="8696877" y="3354347"/>
            <a:ext cx="363895" cy="1253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87DF0450-2F43-49E7-9E73-327B56865C31}"/>
              </a:ext>
            </a:extLst>
          </p:cNvPr>
          <p:cNvSpPr/>
          <p:nvPr/>
        </p:nvSpPr>
        <p:spPr>
          <a:xfrm rot="11769117">
            <a:off x="8696876" y="3629464"/>
            <a:ext cx="363895" cy="832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6DD5938-1DA3-4CF4-A12F-28BECE8EFC21}"/>
              </a:ext>
            </a:extLst>
          </p:cNvPr>
          <p:cNvCxnSpPr>
            <a:cxnSpLocks/>
          </p:cNvCxnSpPr>
          <p:nvPr/>
        </p:nvCxnSpPr>
        <p:spPr>
          <a:xfrm>
            <a:off x="8201242" y="4219662"/>
            <a:ext cx="35144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E2563CCE-62A2-4336-888E-48A8DE3FFDE7}"/>
              </a:ext>
            </a:extLst>
          </p:cNvPr>
          <p:cNvSpPr txBox="1"/>
          <p:nvPr/>
        </p:nvSpPr>
        <p:spPr>
          <a:xfrm>
            <a:off x="11327628" y="3344266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T</a:t>
            </a:r>
            <a:r>
              <a:rPr lang="nl-NL" dirty="0" err="1"/>
              <a:t>melt</a:t>
            </a:r>
            <a:endParaRPr lang="nl-NL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1028F5FC-AA39-4E73-9E44-79550EC3C9FD}"/>
              </a:ext>
            </a:extLst>
          </p:cNvPr>
          <p:cNvSpPr/>
          <p:nvPr/>
        </p:nvSpPr>
        <p:spPr>
          <a:xfrm>
            <a:off x="6241409" y="4127383"/>
            <a:ext cx="234892" cy="1845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89C51-19ED-46C5-8803-29295A53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B40810-3A24-4A63-978C-29F51998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areal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of 4.6 mm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75F50-8052-4A06-B831-EAE9BC2E0E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690688"/>
            <a:ext cx="5760000" cy="3852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656B44B-CD01-484A-B085-1BA94A3D22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9997" y="1553888"/>
            <a:ext cx="5760000" cy="39888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5B7FC0C-1D58-4D22-8E79-9C15B5F7D8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60606" y="3429000"/>
            <a:ext cx="2880000" cy="1926000"/>
          </a:xfrm>
          <a:prstGeom prst="rect">
            <a:avLst/>
          </a:prstGeom>
        </p:spPr>
      </p:pic>
      <p:pic>
        <p:nvPicPr>
          <p:cNvPr id="8" name="Tijdelijke aanduiding voor inhoud 5">
            <a:extLst>
              <a:ext uri="{FF2B5EF4-FFF2-40B4-BE49-F238E27FC236}">
                <a16:creationId xmlns:a16="http://schemas.microsoft.com/office/drawing/2014/main" id="{76DF2B51-21B8-4617-8842-6B24391A03A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87594" y="3429000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3FC6-EB6F-4E3C-98CB-F89F3B8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1e-5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B87CF-042D-4048-805A-290F2414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015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areal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of 7.2 mm</a:t>
            </a:r>
          </a:p>
          <a:p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more </a:t>
            </a:r>
            <a:r>
              <a:rPr lang="nl-NL" dirty="0" err="1"/>
              <a:t>experiments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255F90-22ED-4731-B51A-39AB676CF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686" y="1503000"/>
            <a:ext cx="5760000" cy="3852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5C02C3D-37EB-4870-8951-6C6DEABFE7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1316" y="1169396"/>
            <a:ext cx="5760000" cy="398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020E1D4-FA2F-47FC-9FD7-0841AC7110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952" y="3278320"/>
            <a:ext cx="2880000" cy="1926000"/>
          </a:xfrm>
          <a:prstGeom prst="rect">
            <a:avLst/>
          </a:prstGeom>
        </p:spPr>
      </p:pic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D37410DD-007F-41F2-96AE-001F6420FF0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312000" y="4214320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7D614-4360-4620-8CBB-EE41AA2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B53B14-C8BF-4AE2-BE07-01E99411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value</a:t>
            </a:r>
            <a:r>
              <a:rPr lang="nl-NL" dirty="0"/>
              <a:t>: 2500 m;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300-5000 m</a:t>
            </a:r>
          </a:p>
          <a:p>
            <a:r>
              <a:rPr lang="nl-NL" dirty="0"/>
              <a:t>No </a:t>
            </a:r>
            <a:r>
              <a:rPr lang="nl-NL" dirty="0" err="1"/>
              <a:t>cloud</a:t>
            </a:r>
            <a:r>
              <a:rPr lang="nl-NL" dirty="0"/>
              <a:t> at 10 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negligible</a:t>
            </a:r>
            <a:r>
              <a:rPr lang="nl-NL" dirty="0"/>
              <a:t> at 100 m</a:t>
            </a:r>
          </a:p>
          <a:p>
            <a:r>
              <a:rPr lang="nl-NL" dirty="0"/>
              <a:t>At 500 m: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negligble</a:t>
            </a:r>
            <a:r>
              <a:rPr lang="nl-NL" dirty="0"/>
              <a:t> ice content,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(&lt;0.1 mm)</a:t>
            </a:r>
          </a:p>
          <a:p>
            <a:r>
              <a:rPr lang="nl-NL" dirty="0"/>
              <a:t>But </a:t>
            </a:r>
            <a:r>
              <a:rPr lang="nl-NL" dirty="0" err="1"/>
              <a:t>cloud</a:t>
            </a:r>
            <a:r>
              <a:rPr lang="nl-NL" dirty="0"/>
              <a:t> has </a:t>
            </a:r>
            <a:r>
              <a:rPr lang="nl-NL" dirty="0" err="1"/>
              <a:t>relevance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environmental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</a:t>
            </a:r>
            <a:r>
              <a:rPr lang="nl-NL" dirty="0" err="1"/>
              <a:t>z</a:t>
            </a:r>
            <a:r>
              <a:rPr lang="nl-NL" dirty="0"/>
              <a:t> = 2.5-3 km</a:t>
            </a:r>
          </a:p>
          <a:p>
            <a:r>
              <a:rPr lang="nl-NL" dirty="0" err="1"/>
              <a:t>With</a:t>
            </a:r>
            <a:r>
              <a:rPr lang="nl-NL" dirty="0"/>
              <a:t> 2500 m: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shown</a:t>
            </a:r>
            <a:r>
              <a:rPr lang="nl-NL" dirty="0"/>
              <a:t> as “full </a:t>
            </a:r>
            <a:r>
              <a:rPr lang="nl-NL" dirty="0" err="1"/>
              <a:t>entrainment</a:t>
            </a:r>
            <a:r>
              <a:rPr lang="nl-NL" dirty="0"/>
              <a:t>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33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D8F9-61D4-43C3-B4D3-66D44DA9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r>
              <a:rPr lang="nl-NL" dirty="0"/>
              <a:t>: 5000 m</a:t>
            </a:r>
          </a:p>
        </p:txBody>
      </p:sp>
      <p:pic>
        <p:nvPicPr>
          <p:cNvPr id="4" name="Picture 82">
            <a:extLst>
              <a:ext uri="{FF2B5EF4-FFF2-40B4-BE49-F238E27FC236}">
                <a16:creationId xmlns:a16="http://schemas.microsoft.com/office/drawing/2014/main" id="{64930577-2CA1-45A5-BB69-23BC06EA2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564981"/>
            <a:ext cx="5760000" cy="3852000"/>
          </a:xfrm>
          <a:prstGeom prst="rect">
            <a:avLst/>
          </a:prstGeom>
        </p:spPr>
      </p:pic>
      <p:pic>
        <p:nvPicPr>
          <p:cNvPr id="5" name="Picture 84">
            <a:extLst>
              <a:ext uri="{FF2B5EF4-FFF2-40B4-BE49-F238E27FC236}">
                <a16:creationId xmlns:a16="http://schemas.microsoft.com/office/drawing/2014/main" id="{473A4B01-D491-45C3-909F-B4DA547666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441019"/>
            <a:ext cx="5760000" cy="398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3154F41-6541-4B02-960E-4149A5AE44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588" y="3548288"/>
            <a:ext cx="2880000" cy="1926000"/>
          </a:xfrm>
          <a:prstGeom prst="rect">
            <a:avLst/>
          </a:prstGeom>
        </p:spPr>
      </p:pic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9ED4FBC5-F708-484E-8F47-D287F81ED8C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45728" y="3021579"/>
            <a:ext cx="2880000" cy="19800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34F0CB6-650B-4FD5-ACDE-568F38B132F9}"/>
              </a:ext>
            </a:extLst>
          </p:cNvPr>
          <p:cNvSpPr txBox="1"/>
          <p:nvPr/>
        </p:nvSpPr>
        <p:spPr>
          <a:xfrm>
            <a:off x="838200" y="5701004"/>
            <a:ext cx="5238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Mean</a:t>
            </a:r>
            <a:r>
              <a:rPr lang="nl-NL" sz="2600" dirty="0"/>
              <a:t> </a:t>
            </a:r>
            <a:r>
              <a:rPr lang="nl-NL" sz="2600" dirty="0" err="1"/>
              <a:t>areal</a:t>
            </a:r>
            <a:r>
              <a:rPr lang="nl-NL" sz="2600" dirty="0"/>
              <a:t> </a:t>
            </a:r>
            <a:r>
              <a:rPr lang="nl-NL" sz="2600" dirty="0" err="1"/>
              <a:t>precipitation</a:t>
            </a:r>
            <a:r>
              <a:rPr lang="nl-NL" sz="2600" dirty="0"/>
              <a:t> is 13.5 mm. </a:t>
            </a:r>
          </a:p>
        </p:txBody>
      </p:sp>
    </p:spTree>
    <p:extLst>
      <p:ext uri="{BB962C8B-B14F-4D97-AF65-F5344CB8AC3E}">
        <p14:creationId xmlns:p14="http://schemas.microsoft.com/office/powerpoint/2010/main" val="150972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9DDA9-E5EA-448A-9FA9-23122FCC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water </a:t>
            </a:r>
            <a:r>
              <a:rPr lang="nl-NL" dirty="0" err="1"/>
              <a:t>to</a:t>
            </a:r>
            <a:r>
              <a:rPr lang="nl-NL" dirty="0"/>
              <a:t> ice </a:t>
            </a:r>
            <a:r>
              <a:rPr lang="nl-NL" dirty="0" err="1"/>
              <a:t>conversion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5281AA-9F0C-4F28-9024-D59857D9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we set </a:t>
            </a:r>
            <a:r>
              <a:rPr lang="nl-NL" dirty="0" err="1"/>
              <a:t>the</a:t>
            </a:r>
            <a:r>
              <a:rPr lang="nl-NL" dirty="0"/>
              <a:t> ice </a:t>
            </a:r>
            <a:r>
              <a:rPr lang="nl-NL" dirty="0" err="1"/>
              <a:t>initiation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, no ice is </a:t>
            </a:r>
            <a:r>
              <a:rPr lang="nl-NL" dirty="0" err="1"/>
              <a:t>initiated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“warm”) </a:t>
            </a:r>
            <a:r>
              <a:rPr lang="nl-NL" dirty="0" err="1"/>
              <a:t>precipitation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produced</a:t>
            </a:r>
            <a:endParaRPr lang="nl-NL" dirty="0"/>
          </a:p>
          <a:p>
            <a:r>
              <a:rPr lang="nl-NL" dirty="0"/>
              <a:t>At </a:t>
            </a:r>
            <a:r>
              <a:rPr lang="nl-NL" dirty="0" err="1"/>
              <a:t>superfast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(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3.7 mm): 100% ice at 260 K</a:t>
            </a:r>
          </a:p>
          <a:p>
            <a:r>
              <a:rPr lang="nl-NL" dirty="0"/>
              <a:t>Heat of </a:t>
            </a:r>
            <a:r>
              <a:rPr lang="nl-NL" dirty="0" err="1"/>
              <a:t>fusion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important </a:t>
            </a:r>
            <a:r>
              <a:rPr lang="nl-NL" dirty="0" err="1"/>
              <a:t>buoyancy</a:t>
            </a:r>
            <a:r>
              <a:rPr lang="nl-NL" dirty="0"/>
              <a:t> push, </a:t>
            </a:r>
            <a:r>
              <a:rPr lang="nl-NL" dirty="0" err="1"/>
              <a:t>although</a:t>
            </a:r>
            <a:r>
              <a:rPr lang="nl-NL" dirty="0"/>
              <a:t> small (&lt; 2K)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Picture 118">
            <a:extLst>
              <a:ext uri="{FF2B5EF4-FFF2-40B4-BE49-F238E27FC236}">
                <a16:creationId xmlns:a16="http://schemas.microsoft.com/office/drawing/2014/main" id="{EAD8210E-6AB0-408E-B09D-BED60AB86C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320000" cy="2880000"/>
          </a:xfrm>
          <a:prstGeom prst="rect">
            <a:avLst/>
          </a:prstGeom>
        </p:spPr>
      </p:pic>
      <p:pic>
        <p:nvPicPr>
          <p:cNvPr id="5" name="Picture 120">
            <a:extLst>
              <a:ext uri="{FF2B5EF4-FFF2-40B4-BE49-F238E27FC236}">
                <a16:creationId xmlns:a16="http://schemas.microsoft.com/office/drawing/2014/main" id="{B073DEED-F9BB-4776-8C12-8CF2F439DE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9307" y="3978000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AF950-99E1-47B5-9898-05B147DE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air </a:t>
            </a:r>
            <a:r>
              <a:rPr lang="nl-NL" dirty="0" err="1"/>
              <a:t>moisture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E801D1-F5F6-4361-8352-F56FC525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Reduction</a:t>
            </a:r>
            <a:r>
              <a:rPr lang="nl-NL" dirty="0"/>
              <a:t> of </a:t>
            </a:r>
            <a:r>
              <a:rPr lang="nl-NL" dirty="0" err="1"/>
              <a:t>moisture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2 km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61E4587-CBCD-4AE6-BD42-E4519232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86309"/>
              </p:ext>
            </p:extLst>
          </p:nvPr>
        </p:nvGraphicFramePr>
        <p:xfrm>
          <a:off x="1135356" y="2646120"/>
          <a:ext cx="4430944" cy="176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72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2215472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Precipitation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3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 </a:t>
            </a:r>
            <a:r>
              <a:rPr lang="nl-NL" dirty="0" err="1"/>
              <a:t>excluded</a:t>
            </a:r>
            <a:r>
              <a:rPr lang="nl-NL" dirty="0"/>
              <a:t> in </a:t>
            </a:r>
            <a:r>
              <a:rPr lang="nl-NL" dirty="0" err="1"/>
              <a:t>parcel</a:t>
            </a:r>
            <a:r>
              <a:rPr lang="nl-NL" dirty="0"/>
              <a:t> model, but </a:t>
            </a:r>
            <a:r>
              <a:rPr lang="nl-NL" dirty="0" err="1"/>
              <a:t>essential</a:t>
            </a:r>
            <a:r>
              <a:rPr lang="nl-NL" dirty="0"/>
              <a:t> as “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”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1CA6A9D-E94B-4825-B5DA-2185C837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9" y="3579143"/>
            <a:ext cx="5719233" cy="27327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B61189F-C93B-4CAA-86FC-2A7C9AF094F7}"/>
              </a:ext>
            </a:extLst>
          </p:cNvPr>
          <p:cNvGrpSpPr/>
          <p:nvPr/>
        </p:nvGrpSpPr>
        <p:grpSpPr>
          <a:xfrm>
            <a:off x="447384" y="2862886"/>
            <a:ext cx="5725886" cy="3817257"/>
            <a:chOff x="447384" y="2862886"/>
            <a:chExt cx="5725886" cy="381725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FCC45E5-4BF8-45B8-81CA-E6D24A88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4" y="2862886"/>
              <a:ext cx="5725886" cy="3817257"/>
            </a:xfrm>
            <a:prstGeom prst="rect">
              <a:avLst/>
            </a:prstGeom>
          </p:spPr>
        </p:pic>
        <p:sp>
          <p:nvSpPr>
            <p:cNvPr id="7" name="Pijl: omhoog 6">
              <a:extLst>
                <a:ext uri="{FF2B5EF4-FFF2-40B4-BE49-F238E27FC236}">
                  <a16:creationId xmlns:a16="http://schemas.microsoft.com/office/drawing/2014/main" id="{B2A059C3-7F6C-4800-AD2B-5F783CA8F8F1}"/>
                </a:ext>
              </a:extLst>
            </p:cNvPr>
            <p:cNvSpPr/>
            <p:nvPr/>
          </p:nvSpPr>
          <p:spPr>
            <a:xfrm>
              <a:off x="1669001" y="4466504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0" name="Pijl: omlaag 9">
              <a:extLst>
                <a:ext uri="{FF2B5EF4-FFF2-40B4-BE49-F238E27FC236}">
                  <a16:creationId xmlns:a16="http://schemas.microsoft.com/office/drawing/2014/main" id="{FE5D7AB6-79B2-4190-A343-8D3B159F4C53}"/>
                </a:ext>
              </a:extLst>
            </p:cNvPr>
            <p:cNvSpPr/>
            <p:nvPr/>
          </p:nvSpPr>
          <p:spPr>
            <a:xfrm>
              <a:off x="3156749" y="4664982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58864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No </a:t>
            </a:r>
            <a:r>
              <a:rPr lang="nl-NL" dirty="0" err="1"/>
              <a:t>oscillatory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in </a:t>
            </a:r>
            <a:r>
              <a:rPr lang="nl-NL" dirty="0" err="1"/>
              <a:t>reality</a:t>
            </a:r>
            <a:r>
              <a:rPr lang="nl-NL" dirty="0"/>
              <a:t>, but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dissipation</a:t>
            </a:r>
            <a:r>
              <a:rPr lang="nl-NL" dirty="0"/>
              <a:t> or </a:t>
            </a:r>
            <a:r>
              <a:rPr lang="nl-NL" dirty="0" err="1"/>
              <a:t>persistance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model, </a:t>
            </a:r>
            <a:r>
              <a:rPr lang="nl-NL" dirty="0" err="1"/>
              <a:t>condensed</a:t>
            </a:r>
            <a:r>
              <a:rPr lang="nl-NL" dirty="0"/>
              <a:t> water or ice is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or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but does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somewhere</a:t>
            </a:r>
            <a:endParaRPr lang="nl-NL" dirty="0"/>
          </a:p>
          <a:p>
            <a:pPr>
              <a:buFont typeface="Wingdings" panose="05000000000000000000" pitchFamily="2" charset="2"/>
              <a:buChar char="à"/>
            </a:pPr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&amp;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 err="1"/>
              <a:t>Limitation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model</a:t>
            </a:r>
          </a:p>
          <a:p>
            <a:r>
              <a:rPr lang="nl-NL" dirty="0"/>
              <a:t>Over-</a:t>
            </a:r>
            <a:r>
              <a:rPr lang="nl-NL" dirty="0" err="1"/>
              <a:t>sensitivity</a:t>
            </a:r>
            <a:r>
              <a:rPr lang="nl-NL" dirty="0"/>
              <a:t> of mixed </a:t>
            </a:r>
            <a:r>
              <a:rPr lang="nl-NL" dirty="0" err="1"/>
              <a:t>clouds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260-273 K </a:t>
            </a:r>
            <a:r>
              <a:rPr lang="nl-NL" dirty="0" err="1"/>
              <a:t>temperature</a:t>
            </a:r>
            <a:r>
              <a:rPr lang="nl-NL" dirty="0"/>
              <a:t>?</a:t>
            </a:r>
          </a:p>
          <a:p>
            <a:r>
              <a:rPr lang="nl-NL" dirty="0"/>
              <a:t>But in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parameterizations</a:t>
            </a:r>
            <a:r>
              <a:rPr lang="nl-NL" dirty="0"/>
              <a:t> (</a:t>
            </a:r>
            <a:r>
              <a:rPr lang="nl-NL" dirty="0" err="1"/>
              <a:t>foremost</a:t>
            </a:r>
            <a:r>
              <a:rPr lang="nl-NL" dirty="0"/>
              <a:t>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ice) are </a:t>
            </a:r>
            <a:r>
              <a:rPr lang="nl-NL" dirty="0" err="1"/>
              <a:t>hugely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endParaRPr lang="nl-NL" dirty="0"/>
          </a:p>
          <a:p>
            <a:r>
              <a:rPr lang="nl-NL" dirty="0"/>
              <a:t>No </a:t>
            </a:r>
            <a:r>
              <a:rPr lang="nl-NL" dirty="0" err="1"/>
              <a:t>sublimation</a:t>
            </a:r>
            <a:r>
              <a:rPr lang="nl-NL" dirty="0"/>
              <a:t>/</a:t>
            </a:r>
            <a:r>
              <a:rPr lang="nl-NL" dirty="0" err="1"/>
              <a:t>riming</a:t>
            </a:r>
            <a:r>
              <a:rPr lang="nl-NL" dirty="0"/>
              <a:t> (via liquid water)</a:t>
            </a:r>
          </a:p>
          <a:p>
            <a:pPr marL="0" indent="0">
              <a:buNone/>
            </a:pPr>
            <a:r>
              <a:rPr lang="nl-NL" dirty="0"/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6AA666-8894-44D4-A001-C0B322650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8" t="42583" r="53131" b="12679"/>
          <a:stretch/>
        </p:blipFill>
        <p:spPr>
          <a:xfrm>
            <a:off x="9506082" y="4720058"/>
            <a:ext cx="2155372" cy="177281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B731639-ED07-4680-9DF7-7C12EB41D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1" t="3372" r="30328" b="-800"/>
          <a:stretch/>
        </p:blipFill>
        <p:spPr>
          <a:xfrm>
            <a:off x="6932645" y="1097666"/>
            <a:ext cx="1931437" cy="6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37177-A056-4861-8DC4-BC3D644E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007F0-E954-4FFA-97EE-0C8C4366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C088-5F0F-4B9A-B186-E1573BA5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A6F12-7725-4578-8DE2-659D27C4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content</a:t>
            </a:r>
          </a:p>
        </p:txBody>
      </p:sp>
    </p:spTree>
    <p:extLst>
      <p:ext uri="{BB962C8B-B14F-4D97-AF65-F5344CB8AC3E}">
        <p14:creationId xmlns:p14="http://schemas.microsoft.com/office/powerpoint/2010/main" val="221928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4FB4A-BFFA-49D1-9E2C-095DBFC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DD05A-90C0-4BC3-9E8B-D6AB724B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786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070368" y="5025009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402507" y="5146650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Melting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93613" y="5746462"/>
            <a:ext cx="2776755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Condensation</a:t>
            </a:r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293613" y="5146650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Evaporation</a:t>
            </a: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402507" y="5746462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Freezing (&amp;ice deposition)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921850" y="3347211"/>
            <a:ext cx="526582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8256964" y="1980782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10628252" y="2387647"/>
            <a:ext cx="1563748" cy="486561"/>
          </a:xfrm>
          <a:prstGeom prst="leftRightArrow">
            <a:avLst>
              <a:gd name="adj1" fmla="val 53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10784850" y="2396037"/>
            <a:ext cx="116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Buoyancy</a:t>
            </a:r>
            <a:r>
              <a:rPr lang="nl-N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5480209" y="2396037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653727" y="535315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505209" y="3692133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10" name="Pijl: omhoog 9">
            <a:extLst>
              <a:ext uri="{FF2B5EF4-FFF2-40B4-BE49-F238E27FC236}">
                <a16:creationId xmlns:a16="http://schemas.microsoft.com/office/drawing/2014/main" id="{C30C6287-9427-4088-B17B-E6F90DFCAE11}"/>
              </a:ext>
            </a:extLst>
          </p:cNvPr>
          <p:cNvSpPr/>
          <p:nvPr/>
        </p:nvSpPr>
        <p:spPr>
          <a:xfrm>
            <a:off x="9024553" y="269431"/>
            <a:ext cx="629174" cy="17113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Mixing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3ADA734-2949-4935-B355-46417E631D2E}"/>
              </a:ext>
            </a:extLst>
          </p:cNvPr>
          <p:cNvSpPr/>
          <p:nvPr/>
        </p:nvSpPr>
        <p:spPr>
          <a:xfrm>
            <a:off x="930764" y="586847"/>
            <a:ext cx="6946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dynamic</a:t>
            </a:r>
            <a:r>
              <a:rPr lang="nl-NL" sz="3600" dirty="0"/>
              <a:t> </a:t>
            </a:r>
            <a:r>
              <a:rPr lang="nl-NL" sz="3600" dirty="0" err="1"/>
              <a:t>equations</a:t>
            </a:r>
            <a:r>
              <a:rPr lang="nl-NL" sz="3600" dirty="0"/>
              <a:t> – sources/</a:t>
            </a:r>
            <a:r>
              <a:rPr lang="nl-NL" sz="3600" dirty="0" err="1"/>
              <a:t>sinks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472563" y="830249"/>
            <a:ext cx="2191326" cy="9127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896820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10" y="299325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768432"/>
            <a:ext cx="1953144" cy="1431367"/>
          </a:xfrm>
          <a:prstGeom prst="rect">
            <a:avLst/>
          </a:prstGeom>
        </p:spPr>
      </p:pic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50038" y="4228134"/>
            <a:ext cx="1023456" cy="978408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5036559" y="4228134"/>
            <a:ext cx="994094" cy="978408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3990975" y="1761689"/>
            <a:ext cx="1039390" cy="6184499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39550" y="4348006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6700007" y="5361976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6711846" y="5886319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7471794" y="5361976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6711846" y="6433617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754849" y="3647114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754847" y="4855094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29348" y="2411696"/>
            <a:ext cx="1788568" cy="2430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730229" y="1761689"/>
            <a:ext cx="980479" cy="10063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6568808" y="1986155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(2000),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6292461" y="3387607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327662" y="4603517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6517916" y="1962520"/>
            <a:ext cx="2675511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72465" y="1762098"/>
            <a:ext cx="1023456" cy="1006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7D07DDE-ACDE-46A4-9A31-FCFC9B677BB1}"/>
              </a:ext>
            </a:extLst>
          </p:cNvPr>
          <p:cNvSpPr/>
          <p:nvPr/>
        </p:nvSpPr>
        <p:spPr>
          <a:xfrm>
            <a:off x="2221180" y="243209"/>
            <a:ext cx="6838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moisture</a:t>
            </a:r>
            <a:r>
              <a:rPr lang="nl-NL" sz="3600" dirty="0"/>
              <a:t> &amp; </a:t>
            </a:r>
            <a:r>
              <a:rPr lang="nl-NL" sz="3600" dirty="0" err="1"/>
              <a:t>cloud</a:t>
            </a:r>
            <a:r>
              <a:rPr lang="nl-NL" sz="3600" dirty="0"/>
              <a:t> </a:t>
            </a:r>
            <a:r>
              <a:rPr lang="nl-NL" sz="3600" dirty="0" err="1"/>
              <a:t>processes</a:t>
            </a:r>
            <a:endParaRPr lang="nl-NL" sz="3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2F8514A-99C4-407D-A6DE-DC24FE985F6C}"/>
              </a:ext>
            </a:extLst>
          </p:cNvPr>
          <p:cNvSpPr/>
          <p:nvPr/>
        </p:nvSpPr>
        <p:spPr>
          <a:xfrm>
            <a:off x="5944119" y="3019986"/>
            <a:ext cx="5271963" cy="23419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B0E3270-0458-4101-8D49-991A0B5D4D48}"/>
              </a:ext>
            </a:extLst>
          </p:cNvPr>
          <p:cNvSpPr txBox="1"/>
          <p:nvPr/>
        </p:nvSpPr>
        <p:spPr>
          <a:xfrm>
            <a:off x="9193427" y="3606777"/>
            <a:ext cx="2035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b="1" dirty="0" err="1"/>
              <a:t>Leaves</a:t>
            </a:r>
            <a:r>
              <a:rPr lang="nl-NL" sz="2500" b="1" dirty="0"/>
              <a:t> </a:t>
            </a:r>
            <a:r>
              <a:rPr lang="nl-NL" sz="2500" b="1" dirty="0" err="1"/>
              <a:t>parcel</a:t>
            </a:r>
            <a:r>
              <a:rPr lang="nl-NL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E73A3-1355-4E2C-A227-766E984F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entrainment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process</a:t>
                </a:r>
                <a:r>
                  <a:rPr lang="nl-NL" dirty="0"/>
                  <a:t> </a:t>
                </a:r>
                <a:r>
                  <a:rPr lang="nl-NL" dirty="0" err="1"/>
                  <a:t>depends</a:t>
                </a:r>
                <a:r>
                  <a:rPr lang="nl-NL" dirty="0"/>
                  <a:t>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</a:t>
                </a:r>
                <a:r>
                  <a:rPr lang="nl-NL" dirty="0" err="1"/>
                  <a:t>also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BF99B-0EE7-4ED7-A299-44BAB844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Environmental</a:t>
            </a:r>
            <a:r>
              <a:rPr lang="nl-NL" dirty="0"/>
              <a:t> profile + </a:t>
            </a:r>
            <a:r>
              <a:rPr lang="nl-NL" dirty="0" err="1"/>
              <a:t>assumptions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BE1E43-A2B5-419B-8121-31D74063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2083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 err="1"/>
              <a:t>Slightly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, </a:t>
            </a: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enriched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±3 km</a:t>
            </a:r>
          </a:p>
          <a:p>
            <a:r>
              <a:rPr lang="nl-NL" dirty="0" err="1"/>
              <a:t>Classical</a:t>
            </a:r>
            <a:r>
              <a:rPr lang="nl-NL" dirty="0"/>
              <a:t> “</a:t>
            </a:r>
            <a:r>
              <a:rPr lang="nl-NL" dirty="0" err="1"/>
              <a:t>surface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” </a:t>
            </a:r>
            <a:r>
              <a:rPr lang="nl-NL" dirty="0" err="1"/>
              <a:t>convection</a:t>
            </a:r>
            <a:r>
              <a:rPr lang="nl-NL" dirty="0"/>
              <a:t> 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r>
              <a:rPr lang="nl-NL" dirty="0" err="1"/>
              <a:t>Initial</a:t>
            </a:r>
            <a:r>
              <a:rPr lang="nl-NL" dirty="0"/>
              <a:t> small </a:t>
            </a:r>
            <a:r>
              <a:rPr lang="nl-NL" dirty="0" err="1"/>
              <a:t>disturbance</a:t>
            </a:r>
            <a:r>
              <a:rPr lang="nl-NL" dirty="0"/>
              <a:t> T &amp; water </a:t>
            </a:r>
            <a:r>
              <a:rPr lang="nl-NL" dirty="0" err="1"/>
              <a:t>vapor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Convective</a:t>
            </a:r>
            <a:r>
              <a:rPr lang="nl-NL" dirty="0"/>
              <a:t> </a:t>
            </a:r>
            <a:r>
              <a:rPr lang="nl-NL" dirty="0" err="1"/>
              <a:t>rain</a:t>
            </a:r>
            <a:r>
              <a:rPr lang="nl-NL" dirty="0"/>
              <a:t> event in Gelderland &amp; Overijssel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7841E8-E7E6-47E5-A4A8-E5802F4C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156" y="1599261"/>
            <a:ext cx="4405644" cy="4804066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558856C-789B-4568-B99C-5803EC82BEF1}"/>
              </a:ext>
            </a:extLst>
          </p:cNvPr>
          <p:cNvSpPr/>
          <p:nvPr/>
        </p:nvSpPr>
        <p:spPr>
          <a:xfrm rot="20695542">
            <a:off x="7212782" y="4484874"/>
            <a:ext cx="377067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7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33" y="-62415"/>
            <a:ext cx="10515600" cy="1325563"/>
          </a:xfrm>
        </p:spPr>
        <p:txBody>
          <a:bodyPr/>
          <a:lstStyle/>
          <a:p>
            <a:r>
              <a:rPr lang="nl-NL" dirty="0"/>
              <a:t>No entrainment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0406"/>
            <a:ext cx="10515600" cy="8556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Mean precipitation over the final area of the parcel: 4.40 mm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29D51-2C4E-4161-A300-B95E17C4B09C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D3BEEF-0A05-4A7B-862F-1A2FD92B9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1" name="Rechte verbindingslijn met pijl 20">
              <a:extLst>
                <a:ext uri="{FF2B5EF4-FFF2-40B4-BE49-F238E27FC236}">
                  <a16:creationId xmlns:a16="http://schemas.microsoft.com/office/drawing/2014/main" id="{FCD07487-9DB9-490A-BDFF-6BA641D59E0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EEA09009-03DE-4775-8EC4-2A99CA15D182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31" name="Rechte verbindingslijn met pijl 30">
              <a:extLst>
                <a:ext uri="{FF2B5EF4-FFF2-40B4-BE49-F238E27FC236}">
                  <a16:creationId xmlns:a16="http://schemas.microsoft.com/office/drawing/2014/main" id="{F2FE7503-3AFE-4A4F-9041-6B539030A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37A11698-88E0-489C-9C4D-BA7D673D75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14989A34-F50F-48E1-9E4D-3BF32D1B597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2F80E8-0B7B-4EE6-A305-DF8175BD5C20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775819-6A4D-4E9B-A743-E7B3A6BDC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D4C08364-174B-44CC-86D6-42AB72A82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5DB66DD8-E646-45B4-A504-92053FBAA8E0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E1F51107-6225-416E-881B-B4B75B3F9ACD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90AE1338-8324-4FE0-B499-55F66D4BF283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4516B7C9-70F2-44C0-99FB-9B50B4ED2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8F930C24-6994-45E2-8199-4B6439C5D1B8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B16D4925-91BC-4307-8C05-4D0707AA5200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kstvak 22">
              <a:extLst>
                <a:ext uri="{FF2B5EF4-FFF2-40B4-BE49-F238E27FC236}">
                  <a16:creationId xmlns:a16="http://schemas.microsoft.com/office/drawing/2014/main" id="{AAE333A6-A813-42BE-B347-427D7959BCF9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6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61AFC62-FD0A-4F8D-A092-71BC83987B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61AFC62-FD0A-4F8D-A092-71BC83987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5645"/>
            <a:ext cx="10515600" cy="681318"/>
          </a:xfrm>
        </p:spPr>
        <p:txBody>
          <a:bodyPr>
            <a:normAutofit fontScale="70000" lnSpcReduction="20000"/>
          </a:bodyPr>
          <a:lstStyle/>
          <a:p>
            <a:endParaRPr lang="nl-NL" dirty="0"/>
          </a:p>
          <a:p>
            <a:pPr marL="0" indent="0">
              <a:buNone/>
            </a:pPr>
            <a:r>
              <a:rPr lang="nl-NL" dirty="0"/>
              <a:t>Cinvr = 0.00, Mean precipitation over the final area of the parcel: 3.97 mm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C85FB0-8517-4390-80A9-6B0E346DE8D6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835B1D7-88E6-4F40-876F-458937772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0" name="Rechte verbindingslijn met pijl 6">
              <a:extLst>
                <a:ext uri="{FF2B5EF4-FFF2-40B4-BE49-F238E27FC236}">
                  <a16:creationId xmlns:a16="http://schemas.microsoft.com/office/drawing/2014/main" id="{40187047-7278-40B1-9F39-91976BA47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vak 9">
              <a:extLst>
                <a:ext uri="{FF2B5EF4-FFF2-40B4-BE49-F238E27FC236}">
                  <a16:creationId xmlns:a16="http://schemas.microsoft.com/office/drawing/2014/main" id="{A8755A24-E690-41C3-BC25-1EA129E354FF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24" name="Rechte verbindingslijn met pijl 11">
              <a:extLst>
                <a:ext uri="{FF2B5EF4-FFF2-40B4-BE49-F238E27FC236}">
                  <a16:creationId xmlns:a16="http://schemas.microsoft.com/office/drawing/2014/main" id="{B381922A-309C-41C9-8A8F-4781BEE3CDF3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12">
              <a:extLst>
                <a:ext uri="{FF2B5EF4-FFF2-40B4-BE49-F238E27FC236}">
                  <a16:creationId xmlns:a16="http://schemas.microsoft.com/office/drawing/2014/main" id="{3A6D3F98-3179-4520-982F-3E27A91FA11A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27" name="Rechte verbindingslijn met pijl 15">
              <a:extLst>
                <a:ext uri="{FF2B5EF4-FFF2-40B4-BE49-F238E27FC236}">
                  <a16:creationId xmlns:a16="http://schemas.microsoft.com/office/drawing/2014/main" id="{6473D6C3-D527-4235-A746-D37EFDF61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18">
              <a:extLst>
                <a:ext uri="{FF2B5EF4-FFF2-40B4-BE49-F238E27FC236}">
                  <a16:creationId xmlns:a16="http://schemas.microsoft.com/office/drawing/2014/main" id="{66EAF2E5-7F3C-4F51-B779-28BD0194A517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6C26E812-4CCF-4853-9B60-AB5F6E45195A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22">
              <a:extLst>
                <a:ext uri="{FF2B5EF4-FFF2-40B4-BE49-F238E27FC236}">
                  <a16:creationId xmlns:a16="http://schemas.microsoft.com/office/drawing/2014/main" id="{DAEC76ED-C257-46F4-A12C-1CA110B33871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BB982A7-F587-42CD-B968-727D64679ED5}"/>
              </a:ext>
            </a:extLst>
          </p:cNvPr>
          <p:cNvGrpSpPr/>
          <p:nvPr/>
        </p:nvGrpSpPr>
        <p:grpSpPr>
          <a:xfrm>
            <a:off x="6070175" y="1505874"/>
            <a:ext cx="5676945" cy="3931920"/>
            <a:chOff x="6070175" y="1505874"/>
            <a:chExt cx="5676945" cy="39319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ACB82E-A22D-4F0B-B987-2B3F4A9B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6" name="Rechte verbindingslijn met pijl 20">
              <a:extLst>
                <a:ext uri="{FF2B5EF4-FFF2-40B4-BE49-F238E27FC236}">
                  <a16:creationId xmlns:a16="http://schemas.microsoft.com/office/drawing/2014/main" id="{CB454E6C-6E8D-4710-89E6-8F8F7C209877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FEC93E9A-7556-48C1-A690-EBD69E0BF9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kstvak 22">
              <a:extLst>
                <a:ext uri="{FF2B5EF4-FFF2-40B4-BE49-F238E27FC236}">
                  <a16:creationId xmlns:a16="http://schemas.microsoft.com/office/drawing/2014/main" id="{3BB2442A-2C13-4D41-8B09-D4DA19D0CC66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04A8276E-8981-4801-8143-F423E2C61EA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83312DA9-D86E-4994-8C9B-F647741E14B1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27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entrainment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/>
              <p:nvPr/>
            </p:nvSpPr>
            <p:spPr>
              <a:xfrm>
                <a:off x="838200" y="5728995"/>
                <a:ext cx="11140556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8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800" dirty="0"/>
                  <a:t> = 0.16:  4.99 mm areal mean precipitation</a:t>
                </a:r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8995"/>
                <a:ext cx="11140556" cy="973023"/>
              </a:xfrm>
              <a:prstGeom prst="rect">
                <a:avLst/>
              </a:prstGeom>
              <a:blipFill>
                <a:blip r:embed="rId4"/>
                <a:stretch>
                  <a:fillRect l="-1149" t="-6289" b="-17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Afbeelding 74">
            <a:extLst>
              <a:ext uri="{FF2B5EF4-FFF2-40B4-BE49-F238E27FC236}">
                <a16:creationId xmlns:a16="http://schemas.microsoft.com/office/drawing/2014/main" id="{DCF8C37B-87DC-4536-9CC8-561B44197EE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18756" y="1661754"/>
            <a:ext cx="5663932" cy="392291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0A0B42-7210-4BF3-B24D-09399A03F9B9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11" name="Afbeelding 1">
              <a:extLst>
                <a:ext uri="{FF2B5EF4-FFF2-40B4-BE49-F238E27FC236}">
                  <a16:creationId xmlns:a16="http://schemas.microsoft.com/office/drawing/2014/main" id="{A896D4D3-9D3B-459A-8532-26228A2F853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cxnSp>
          <p:nvCxnSpPr>
            <p:cNvPr id="14" name="Rechte verbindingslijn met pijl 6">
              <a:extLst>
                <a:ext uri="{FF2B5EF4-FFF2-40B4-BE49-F238E27FC236}">
                  <a16:creationId xmlns:a16="http://schemas.microsoft.com/office/drawing/2014/main" id="{CA3DB65B-28F1-43CA-BA32-04A865E4C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vak 9">
              <a:extLst>
                <a:ext uri="{FF2B5EF4-FFF2-40B4-BE49-F238E27FC236}">
                  <a16:creationId xmlns:a16="http://schemas.microsoft.com/office/drawing/2014/main" id="{E274B901-F649-4B54-9246-4568106A303C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6" name="Rechte verbindingslijn met pijl 11">
              <a:extLst>
                <a:ext uri="{FF2B5EF4-FFF2-40B4-BE49-F238E27FC236}">
                  <a16:creationId xmlns:a16="http://schemas.microsoft.com/office/drawing/2014/main" id="{01D9A768-25A9-41DB-8D76-83FA8761EDDF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2">
              <a:extLst>
                <a:ext uri="{FF2B5EF4-FFF2-40B4-BE49-F238E27FC236}">
                  <a16:creationId xmlns:a16="http://schemas.microsoft.com/office/drawing/2014/main" id="{5BCABCFE-CE8F-4F7F-B886-B1BF9D5DB10F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8" name="Rechte verbindingslijn met pijl 15">
              <a:extLst>
                <a:ext uri="{FF2B5EF4-FFF2-40B4-BE49-F238E27FC236}">
                  <a16:creationId xmlns:a16="http://schemas.microsoft.com/office/drawing/2014/main" id="{98287909-C9ED-4BE1-83CF-1B67A6064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FBCC7F10-7205-4392-BAAA-64D2DA80CF9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09D9E556-F6DC-4D0B-A4D2-B7401A1BB820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46F80D53-984E-4B6D-A06A-2FEF5FC48A21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75935E53-0758-41BE-A82B-E39F69C94AF0}"/>
              </a:ext>
            </a:extLst>
          </p:cNvPr>
          <p:cNvSpPr txBox="1"/>
          <p:nvPr/>
        </p:nvSpPr>
        <p:spPr>
          <a:xfrm>
            <a:off x="7099847" y="30565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4" name="Rechte verbindingslijn met pijl 20">
            <a:extLst>
              <a:ext uri="{FF2B5EF4-FFF2-40B4-BE49-F238E27FC236}">
                <a16:creationId xmlns:a16="http://schemas.microsoft.com/office/drawing/2014/main" id="{2C1D50CA-ADB3-4468-B0AB-1D0DB249A43E}"/>
              </a:ext>
            </a:extLst>
          </p:cNvPr>
          <p:cNvCxnSpPr>
            <a:cxnSpLocks/>
          </p:cNvCxnSpPr>
          <p:nvPr/>
        </p:nvCxnSpPr>
        <p:spPr>
          <a:xfrm>
            <a:off x="7147073" y="2513055"/>
            <a:ext cx="688632" cy="474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FA2229A-C462-4826-BEB2-02C9C3780FF3}"/>
              </a:ext>
            </a:extLst>
          </p:cNvPr>
          <p:cNvCxnSpPr>
            <a:cxnSpLocks/>
          </p:cNvCxnSpPr>
          <p:nvPr/>
        </p:nvCxnSpPr>
        <p:spPr>
          <a:xfrm rot="5400000">
            <a:off x="6471885" y="4310454"/>
            <a:ext cx="543104" cy="3"/>
          </a:xfrm>
          <a:prstGeom prst="curvedConnector3">
            <a:avLst>
              <a:gd name="adj1" fmla="val 6295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601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0</TotalTime>
  <Words>646</Words>
  <Application>Microsoft Office PowerPoint</Application>
  <PresentationFormat>Widescreen</PresentationFormat>
  <Paragraphs>142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Kantoorthema</vt:lpstr>
      <vt:lpstr>Cloud: parcel? Model?</vt:lpstr>
      <vt:lpstr>Content</vt:lpstr>
      <vt:lpstr>PowerPoint Presentation</vt:lpstr>
      <vt:lpstr>PowerPoint Presentation</vt:lpstr>
      <vt:lpstr>Dynamic entrainment</vt:lpstr>
      <vt:lpstr>Environmental profile + assumptions</vt:lpstr>
      <vt:lpstr>No entrainment</vt:lpstr>
      <vt:lpstr>Constant entrainment μ_0=5×〖10〗^(-5)</vt:lpstr>
      <vt:lpstr>Full entrainment μ= μ_0+C_(inv,r)/R_eq </vt:lpstr>
      <vt:lpstr>Very sensitive</vt:lpstr>
      <vt:lpstr>Change of μ0  to 0</vt:lpstr>
      <vt:lpstr>Change of μ0  to 1e-5</vt:lpstr>
      <vt:lpstr>Change initial Req</vt:lpstr>
      <vt:lpstr>Change initial Req: 5000 m</vt:lpstr>
      <vt:lpstr>Sensitivity cloud water to ice conversion</vt:lpstr>
      <vt:lpstr>Sensitivity upper air moisture</vt:lpstr>
      <vt:lpstr>Discussion</vt:lpstr>
      <vt:lpstr>Discussion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Qiu, C. (Chenxi)</cp:lastModifiedBy>
  <cp:revision>99</cp:revision>
  <dcterms:created xsi:type="dcterms:W3CDTF">2018-10-15T18:47:26Z</dcterms:created>
  <dcterms:modified xsi:type="dcterms:W3CDTF">2018-10-26T13:42:57Z</dcterms:modified>
</cp:coreProperties>
</file>