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71" r:id="rId5"/>
    <p:sldId id="261" r:id="rId6"/>
    <p:sldId id="257" r:id="rId7"/>
    <p:sldId id="272" r:id="rId8"/>
    <p:sldId id="270" r:id="rId9"/>
    <p:sldId id="262" r:id="rId10"/>
    <p:sldId id="265" r:id="rId11"/>
    <p:sldId id="273" r:id="rId12"/>
    <p:sldId id="274" r:id="rId13"/>
    <p:sldId id="264" r:id="rId14"/>
    <p:sldId id="267" r:id="rId15"/>
  </p:sldIdLst>
  <p:sldSz cx="12190413" cy="6859588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ige driehoek 9">
            <a:extLst>
              <a:ext uri="{FF2B5EF4-FFF2-40B4-BE49-F238E27FC236}">
                <a16:creationId xmlns:a16="http://schemas.microsoft.com/office/drawing/2014/main" id="{7D12C9C8-8C95-4EDE-AB5B-134ACA2B624C}"/>
              </a:ext>
            </a:extLst>
          </p:cNvPr>
          <p:cNvSpPr/>
          <p:nvPr/>
        </p:nvSpPr>
        <p:spPr>
          <a:xfrm>
            <a:off x="0" y="4665223"/>
            <a:ext cx="12199860" cy="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gradFill>
            <a:gsLst>
              <a:gs pos="0">
                <a:srgbClr val="007897"/>
              </a:gs>
              <a:gs pos="50000">
                <a:srgbClr val="4ABBE0"/>
              </a:gs>
              <a:gs pos="100000">
                <a:srgbClr val="007897"/>
              </a:gs>
            </a:gsLst>
            <a:lin ang="3000000"/>
          </a:grad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3" name="Titel 8">
            <a:extLst>
              <a:ext uri="{FF2B5EF4-FFF2-40B4-BE49-F238E27FC236}">
                <a16:creationId xmlns:a16="http://schemas.microsoft.com/office/drawing/2014/main" id="{B3EAC7F8-2AFA-44A5-BFDC-2D3D2C744B6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14281" y="1753014"/>
            <a:ext cx="10361852" cy="1830180"/>
          </a:xfrm>
        </p:spPr>
        <p:txBody>
          <a:bodyPr anchor="b"/>
          <a:lstStyle>
            <a:lvl1pPr algn="r">
              <a:defRPr sz="6400"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4" name="Ondertitel 16">
            <a:extLst>
              <a:ext uri="{FF2B5EF4-FFF2-40B4-BE49-F238E27FC236}">
                <a16:creationId xmlns:a16="http://schemas.microsoft.com/office/drawing/2014/main" id="{C1115813-0AA8-458F-93A1-DF570D2573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281" y="3612446"/>
            <a:ext cx="10361852" cy="1199985"/>
          </a:xfrm>
        </p:spPr>
        <p:txBody>
          <a:bodyPr lIns="60953" rIns="60953"/>
          <a:lstStyle>
            <a:lvl1pPr marL="0" marR="85340" indent="0" algn="r">
              <a:buNone/>
              <a:defRPr>
                <a:solidFill>
                  <a:srgbClr val="464646"/>
                </a:solidFill>
              </a:defRPr>
            </a:lvl1pPr>
          </a:lstStyle>
          <a:p>
            <a:pPr lvl="0"/>
            <a:r>
              <a:rPr lang="nl-NL"/>
              <a:t>Klik om de ondertitelstijl van het model te bewerken</a:t>
            </a:r>
            <a:endParaRPr lang="en-US"/>
          </a:p>
        </p:txBody>
      </p:sp>
      <p:grpSp>
        <p:nvGrpSpPr>
          <p:cNvPr id="5" name="Groep 1">
            <a:extLst>
              <a:ext uri="{FF2B5EF4-FFF2-40B4-BE49-F238E27FC236}">
                <a16:creationId xmlns:a16="http://schemas.microsoft.com/office/drawing/2014/main" id="{A93801EC-1627-4621-B4E7-70C6091EA922}"/>
              </a:ext>
            </a:extLst>
          </p:cNvPr>
          <p:cNvGrpSpPr/>
          <p:nvPr/>
        </p:nvGrpSpPr>
        <p:grpSpPr>
          <a:xfrm>
            <a:off x="-5020" y="4954146"/>
            <a:ext cx="12195435" cy="1912530"/>
            <a:chOff x="-5020" y="4954146"/>
            <a:chExt cx="12195435" cy="1912530"/>
          </a:xfrm>
        </p:grpSpPr>
        <p:sp>
          <p:nvSpPr>
            <p:cNvPr id="6" name="Vrije vorm 6">
              <a:extLst>
                <a:ext uri="{FF2B5EF4-FFF2-40B4-BE49-F238E27FC236}">
                  <a16:creationId xmlns:a16="http://schemas.microsoft.com/office/drawing/2014/main" id="{3B995065-543E-4CB1-BBC0-5E30E1FCA561}"/>
                </a:ext>
              </a:extLst>
            </p:cNvPr>
            <p:cNvSpPr/>
            <p:nvPr/>
          </p:nvSpPr>
          <p:spPr>
            <a:xfrm>
              <a:off x="2249725" y="4954146"/>
              <a:ext cx="9940689" cy="4882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697"/>
                <a:gd name="f7" fmla="val 367"/>
                <a:gd name="f8" fmla="val 218"/>
                <a:gd name="f9" fmla="+- 0 0 -90"/>
                <a:gd name="f10" fmla="*/ f3 1 4697"/>
                <a:gd name="f11" fmla="*/ f4 1 367"/>
                <a:gd name="f12" fmla="+- f7 0 f5"/>
                <a:gd name="f13" fmla="+- f6 0 f5"/>
                <a:gd name="f14" fmla="*/ f9 f0 1"/>
                <a:gd name="f15" fmla="*/ f13 1 4697"/>
                <a:gd name="f16" fmla="*/ f12 1 367"/>
                <a:gd name="f17" fmla="*/ f14 1 f2"/>
                <a:gd name="f18" fmla="*/ 4697 1 f15"/>
                <a:gd name="f19" fmla="*/ 0 1 f16"/>
                <a:gd name="f20" fmla="*/ 367 1 f16"/>
                <a:gd name="f21" fmla="*/ 0 1 f15"/>
                <a:gd name="f22" fmla="*/ 218 1 f16"/>
                <a:gd name="f23" fmla="+- f17 0 f1"/>
                <a:gd name="f24" fmla="*/ f21 f10 1"/>
                <a:gd name="f25" fmla="*/ f18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4" y="f28"/>
                </a:cxn>
                <a:cxn ang="f23">
                  <a:pos x="f25" y="f27"/>
                </a:cxn>
              </a:cxnLst>
              <a:rect l="f24" t="f27" r="f25" b="f26"/>
              <a:pathLst>
                <a:path w="4697" h="367">
                  <a:moveTo>
                    <a:pt x="f6" y="f5"/>
                  </a:moveTo>
                  <a:lnTo>
                    <a:pt x="f6" y="f7"/>
                  </a:lnTo>
                  <a:lnTo>
                    <a:pt x="f5" y="f8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9FCBDC">
                <a:alpha val="4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7" name="Vrije vorm 7">
              <a:extLst>
                <a:ext uri="{FF2B5EF4-FFF2-40B4-BE49-F238E27FC236}">
                  <a16:creationId xmlns:a16="http://schemas.microsoft.com/office/drawing/2014/main" id="{5F1A186B-15B2-41B7-95F1-5582E947EF62}"/>
                </a:ext>
              </a:extLst>
            </p:cNvPr>
            <p:cNvSpPr/>
            <p:nvPr/>
          </p:nvSpPr>
          <p:spPr>
            <a:xfrm>
              <a:off x="47256" y="5238954"/>
              <a:ext cx="12143158" cy="7888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528"/>
                <a:gd name="f8" fmla="val 48"/>
                <a:gd name="f9" fmla="+- 0 0 -90"/>
                <a:gd name="f10" fmla="*/ f3 1 5760"/>
                <a:gd name="f11" fmla="*/ f4 1 528"/>
                <a:gd name="f12" fmla="+- f7 0 f5"/>
                <a:gd name="f13" fmla="+- f6 0 f5"/>
                <a:gd name="f14" fmla="*/ f9 f0 1"/>
                <a:gd name="f15" fmla="*/ f13 1 5760"/>
                <a:gd name="f16" fmla="*/ f12 1 528"/>
                <a:gd name="f17" fmla="*/ f14 1 f2"/>
                <a:gd name="f18" fmla="*/ 0 1 f15"/>
                <a:gd name="f19" fmla="*/ 0 1 f16"/>
                <a:gd name="f20" fmla="*/ 5760 1 f15"/>
                <a:gd name="f21" fmla="*/ 528 1 f16"/>
                <a:gd name="f22" fmla="*/ 48 1 f15"/>
                <a:gd name="f23" fmla="+- f17 0 f1"/>
                <a:gd name="f24" fmla="*/ f18 f10 1"/>
                <a:gd name="f25" fmla="*/ f20 f10 1"/>
                <a:gd name="f26" fmla="*/ f21 f11 1"/>
                <a:gd name="f27" fmla="*/ f19 f11 1"/>
                <a:gd name="f28" fmla="*/ f22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5" y="f27"/>
                </a:cxn>
                <a:cxn ang="f23">
                  <a:pos x="f25" y="f26"/>
                </a:cxn>
                <a:cxn ang="f23">
                  <a:pos x="f28" y="f27"/>
                </a:cxn>
              </a:cxnLst>
              <a:rect l="f24" t="f27" r="f25" b="f26"/>
              <a:pathLst>
                <a:path w="5760" h="528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8" y="f5"/>
                  </a:lnTo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t" anchorCtr="0" compatLnSpc="1">
              <a:noAutofit/>
            </a:bodyPr>
            <a:lstStyle/>
            <a:p>
              <a:pPr marL="0" marR="0" lvl="0" indent="0" algn="l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endParaRPr>
            </a:p>
          </p:txBody>
        </p:sp>
        <p:sp>
          <p:nvSpPr>
            <p:cNvPr id="8" name="Vrije vorm 10">
              <a:extLst>
                <a:ext uri="{FF2B5EF4-FFF2-40B4-BE49-F238E27FC236}">
                  <a16:creationId xmlns:a16="http://schemas.microsoft.com/office/drawing/2014/main" id="{9855C10D-4AB0-4D68-948F-E63BF806E6EB}"/>
                </a:ext>
              </a:extLst>
            </p:cNvPr>
            <p:cNvSpPr/>
            <p:nvPr/>
          </p:nvSpPr>
          <p:spPr>
            <a:xfrm>
              <a:off x="0" y="5002133"/>
              <a:ext cx="12190415" cy="18645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60"/>
                <a:gd name="f7" fmla="val 1248"/>
                <a:gd name="f8" fmla="val 528"/>
                <a:gd name="f9" fmla="+- 0 0 -90"/>
                <a:gd name="f10" fmla="*/ f3 1 5760"/>
                <a:gd name="f11" fmla="*/ f4 1 1248"/>
                <a:gd name="f12" fmla="+- f7 0 f5"/>
                <a:gd name="f13" fmla="+- f6 0 f5"/>
                <a:gd name="f14" fmla="*/ f9 f0 1"/>
                <a:gd name="f15" fmla="*/ f13 1 5760"/>
                <a:gd name="f16" fmla="*/ f12 1 1248"/>
                <a:gd name="f17" fmla="*/ f14 1 f2"/>
                <a:gd name="f18" fmla="*/ 0 1 f15"/>
                <a:gd name="f19" fmla="*/ 0 1 f16"/>
                <a:gd name="f20" fmla="*/ 1248 1 f16"/>
                <a:gd name="f21" fmla="*/ 5760 1 f15"/>
                <a:gd name="f22" fmla="*/ 528 1 f16"/>
                <a:gd name="f23" fmla="+- f17 0 f1"/>
                <a:gd name="f24" fmla="*/ f18 f10 1"/>
                <a:gd name="f25" fmla="*/ f21 f10 1"/>
                <a:gd name="f26" fmla="*/ f20 f11 1"/>
                <a:gd name="f27" fmla="*/ f19 f11 1"/>
                <a:gd name="f28" fmla="*/ f22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24" y="f27"/>
                </a:cxn>
                <a:cxn ang="f23">
                  <a:pos x="f24" y="f26"/>
                </a:cxn>
                <a:cxn ang="f23">
                  <a:pos x="f25" y="f26"/>
                </a:cxn>
                <a:cxn ang="f23">
                  <a:pos x="f25" y="f28"/>
                </a:cxn>
                <a:cxn ang="f23">
                  <a:pos x="f24" y="f27"/>
                </a:cxn>
              </a:cxnLst>
              <a:rect l="f24" t="f27" r="f25" b="f26"/>
              <a:pathLst>
                <a:path w="5760" h="1248">
                  <a:moveTo>
                    <a:pt x="f5" y="f5"/>
                  </a:moveTo>
                  <a:lnTo>
                    <a:pt x="f5" y="f7"/>
                  </a:lnTo>
                  <a:lnTo>
                    <a:pt x="f6" y="f7"/>
                  </a:lnTo>
                  <a:lnTo>
                    <a:pt x="f6" y="f8"/>
                  </a:lnTo>
                  <a:lnTo>
                    <a:pt x="f5" y="f5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sx="49999" sy="49999" algn="t"/>
            </a:blip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1219169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Lucida Sans Unicode"/>
              </a:endParaRPr>
            </a:p>
          </p:txBody>
        </p:sp>
        <p:cxnSp>
          <p:nvCxnSpPr>
            <p:cNvPr id="9" name="Rechte verbindingslijn 11">
              <a:extLst>
                <a:ext uri="{FF2B5EF4-FFF2-40B4-BE49-F238E27FC236}">
                  <a16:creationId xmlns:a16="http://schemas.microsoft.com/office/drawing/2014/main" id="{F182E120-F466-4095-AB69-303FCF01DF7B}"/>
                </a:ext>
              </a:extLst>
            </p:cNvPr>
            <p:cNvCxnSpPr/>
            <p:nvPr/>
          </p:nvCxnSpPr>
          <p:spPr>
            <a:xfrm>
              <a:off x="-5020" y="4998823"/>
              <a:ext cx="12195435" cy="790490"/>
            </a:xfrm>
            <a:prstGeom prst="straightConnector1">
              <a:avLst/>
            </a:prstGeom>
            <a:noFill/>
            <a:ln w="12060" cap="flat">
              <a:solidFill>
                <a:srgbClr val="156D83"/>
              </a:solidFill>
              <a:prstDash val="solid"/>
              <a:miter/>
            </a:ln>
          </p:spPr>
        </p:cxnSp>
      </p:grp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id="{27D1B3D3-3350-48C3-BFAC-EC8EDA5747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271B69EB-85BB-4071-9701-17289DA5431A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11" name="Tijdelijke aanduiding voor voettekst 18">
            <a:extLst>
              <a:ext uri="{FF2B5EF4-FFF2-40B4-BE49-F238E27FC236}">
                <a16:creationId xmlns:a16="http://schemas.microsoft.com/office/drawing/2014/main" id="{2726ED0B-416F-48DC-A230-AB8716A4CED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12" name="Tijdelijke aanduiding voor dianummer 26">
            <a:extLst>
              <a:ext uri="{FF2B5EF4-FFF2-40B4-BE49-F238E27FC236}">
                <a16:creationId xmlns:a16="http://schemas.microsoft.com/office/drawing/2014/main" id="{0DD93787-EC8A-42DC-A2A9-C5208635A4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8CD13BF-D965-4844-B2BE-9563D1B1904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74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4D35B-1894-4FAA-A17A-FA0F989F0B6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3EEE702-F817-4F27-B5AC-0638AA65745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1481684"/>
            <a:ext cx="10971373" cy="438709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A835D3-4B0F-4095-B95A-3C0C21B86A5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F35C32-9AD6-4D25-B7F5-08754BCE3D9C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E61A9F-F47A-412F-83F2-907646C7EBE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961419C-B431-4ED8-AD2E-E71A5FD31B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FCE2E4-4307-4DC1-9A0B-95F2A5C03476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197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43AADE5-39BD-42BD-A1FF-353DF7C83C27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124166" y="274713"/>
            <a:ext cx="2369649" cy="559405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46E0E3A-E978-4370-BA68-1E81E8F31DB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09520" y="274704"/>
            <a:ext cx="8431700" cy="559405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998752A-3842-4DA7-9671-027BB407FF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83FD4-A029-443C-80E1-85D381035F0D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48CEF9-748C-4956-8079-D0A5C6CD8F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2FECE73-E36E-43A9-8E52-C6E40E689D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90859E-1D5C-42CC-8291-86C3A441822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838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EA4912BA-36C5-4B1A-96DF-1AC20D9537F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datum 3">
            <a:extLst>
              <a:ext uri="{FF2B5EF4-FFF2-40B4-BE49-F238E27FC236}">
                <a16:creationId xmlns:a16="http://schemas.microsoft.com/office/drawing/2014/main" id="{57F7C880-8A7A-4C74-A77C-E972C930798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26FBC57-8E0F-44BA-8D3C-ECD59BDCA09D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88E2E87D-B8F9-4BA5-95A4-BEA1E9D58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5BFC64C9-F731-42A0-B147-C34E80546F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0A152F4-782A-4057-8458-102F2BE09BA6}" type="slidenum">
              <a:t>‹nr.›</a:t>
            </a:fld>
            <a:endParaRPr lang="nl-NL"/>
          </a:p>
        </p:txBody>
      </p:sp>
      <p:sp>
        <p:nvSpPr>
          <p:cNvPr id="6" name="Titel 6">
            <a:extLst>
              <a:ext uri="{FF2B5EF4-FFF2-40B4-BE49-F238E27FC236}">
                <a16:creationId xmlns:a16="http://schemas.microsoft.com/office/drawing/2014/main" id="{3E03B535-5D82-4267-A64A-92D88AD249D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225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8C3CC-A908-4AC0-B918-3B245DBBE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3046" y="1059954"/>
            <a:ext cx="10361852" cy="1829220"/>
          </a:xfrm>
        </p:spPr>
        <p:txBody>
          <a:bodyPr anchor="b"/>
          <a:lstStyle>
            <a:lvl1pPr algn="r">
              <a:defRPr sz="6400"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A275899-FEE7-4B7C-AA4A-8E35B4247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29609" y="2932389"/>
            <a:ext cx="6095207" cy="1455221"/>
          </a:xfrm>
        </p:spPr>
        <p:txBody>
          <a:bodyPr/>
          <a:lstStyle>
            <a:lvl1pPr marL="0" indent="0">
              <a:buNone/>
              <a:defRPr sz="31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B9FDEA2-741F-4DC8-9494-8956FB741D1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44CD24A-44E1-432C-9DE5-90B10D00270C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7D80BB5-0472-4507-B964-56331434077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A2D30B-9313-4FD5-A049-92EC2034B08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8BC0E2D-CC20-491B-AEB5-256B68DDD50B}" type="slidenum">
              <a:t>‹nr.›</a:t>
            </a:fld>
            <a:endParaRPr lang="nl-NL"/>
          </a:p>
        </p:txBody>
      </p:sp>
      <p:sp>
        <p:nvSpPr>
          <p:cNvPr id="7" name="Punthaak 6">
            <a:extLst>
              <a:ext uri="{FF2B5EF4-FFF2-40B4-BE49-F238E27FC236}">
                <a16:creationId xmlns:a16="http://schemas.microsoft.com/office/drawing/2014/main" id="{C6AA61B4-805A-47CB-82ED-B243A1F4E494}"/>
              </a:ext>
            </a:extLst>
          </p:cNvPr>
          <p:cNvSpPr/>
          <p:nvPr/>
        </p:nvSpPr>
        <p:spPr>
          <a:xfrm>
            <a:off x="4848276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8" name="Punthaak 7">
            <a:extLst>
              <a:ext uri="{FF2B5EF4-FFF2-40B4-BE49-F238E27FC236}">
                <a16:creationId xmlns:a16="http://schemas.microsoft.com/office/drawing/2014/main" id="{8A6DEB10-C5C4-444D-A725-5C9AC4801BDC}"/>
              </a:ext>
            </a:extLst>
          </p:cNvPr>
          <p:cNvSpPr/>
          <p:nvPr/>
        </p:nvSpPr>
        <p:spPr>
          <a:xfrm>
            <a:off x="4599752" y="3006172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420936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2">
            <a:extLst>
              <a:ext uri="{FF2B5EF4-FFF2-40B4-BE49-F238E27FC236}">
                <a16:creationId xmlns:a16="http://schemas.microsoft.com/office/drawing/2014/main" id="{9024A6C7-B7A5-4CE7-A9D6-1575484218C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520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3" name="Tijdelijke aanduiding voor inhoud 3">
            <a:extLst>
              <a:ext uri="{FF2B5EF4-FFF2-40B4-BE49-F238E27FC236}">
                <a16:creationId xmlns:a16="http://schemas.microsoft.com/office/drawing/2014/main" id="{AC436BE2-64C8-4AB7-8A1B-1F155546760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96797" y="1481675"/>
            <a:ext cx="5384096" cy="4527011"/>
          </a:xfrm>
        </p:spPr>
        <p:txBody>
          <a:bodyPr/>
          <a:lstStyle>
            <a:lvl1pPr>
              <a:defRPr sz="3700">
                <a:solidFill>
                  <a:srgbClr val="FFFFFF"/>
                </a:solidFill>
              </a:defRPr>
            </a:lvl1pPr>
            <a:lvl2pPr>
              <a:defRPr sz="3200">
                <a:solidFill>
                  <a:srgbClr val="FFFFFF"/>
                </a:solidFill>
              </a:defRPr>
            </a:lvl2pPr>
            <a:lvl3pPr>
              <a:defRPr sz="2700">
                <a:solidFill>
                  <a:srgbClr val="FFFFFF"/>
                </a:solidFill>
              </a:defRPr>
            </a:lvl3pPr>
            <a:lvl4pPr>
              <a:defRPr sz="2400"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id="{26B19A20-E394-4A8B-A583-9C18935A8E3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0C06CDED-0794-48E6-88DA-AA6DD9A67F4D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id="{6B4599F4-A50C-4C68-A8EB-14FD02F6F9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C0D301F0-DD1F-49BA-B37A-A6E2CA3A606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5CA2FCD1-5D22-49A7-B0A0-1ACC68F65E38}" type="slidenum">
              <a:t>‹nr.›</a:t>
            </a:fld>
            <a:endParaRPr lang="nl-NL"/>
          </a:p>
        </p:txBody>
      </p:sp>
      <p:sp>
        <p:nvSpPr>
          <p:cNvPr id="7" name="Titel 7">
            <a:extLst>
              <a:ext uri="{FF2B5EF4-FFF2-40B4-BE49-F238E27FC236}">
                <a16:creationId xmlns:a16="http://schemas.microsoft.com/office/drawing/2014/main" id="{54843EC2-500C-49EE-B076-5D33961756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elijking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9924E-6A38-42A3-9053-C8B1CD01C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3112"/>
            <a:ext cx="10971373" cy="114326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F33037-2F4F-4481-A865-B87F5D28B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5411455"/>
            <a:ext cx="5386218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B47F9F9-C405-46B4-94BD-C4B8AEE2AEA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92572" y="5411455"/>
            <a:ext cx="5388330" cy="762179"/>
          </a:xfrm>
          <a:solidFill>
            <a:srgbClr val="2DA2BF"/>
          </a:solidFill>
          <a:ln w="9656">
            <a:solidFill>
              <a:srgbClr val="2DA2BF"/>
            </a:solidFill>
            <a:prstDash val="solid"/>
            <a:miter/>
          </a:ln>
        </p:spPr>
        <p:txBody>
          <a:bodyPr lIns="243833" anchor="ctr"/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A28C528-7E42-4BE8-BAA6-4C9F5017E3E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520" y="1444633"/>
            <a:ext cx="5386218" cy="394267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9543F00-9CDF-438B-B854-73F1393B59E3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92572" y="1444633"/>
            <a:ext cx="5388330" cy="3942673"/>
          </a:xfrm>
        </p:spPr>
        <p:txBody>
          <a:bodyPr/>
          <a:lstStyle>
            <a:lvl1pPr>
              <a:spcBef>
                <a:spcPts val="0"/>
              </a:spcBef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360C936-EDC6-402D-B6C1-91FCA2EA50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8DDB68-B8B9-490D-871F-90D84BD8AE51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AF3F40B-C514-4737-A0E6-21028AF1F6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F6A675F-FC51-41AB-92B9-6060BEEFA3C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B9FEC0-D92E-4409-BEE1-661D5B8EF059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9177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2">
            <a:extLst>
              <a:ext uri="{FF2B5EF4-FFF2-40B4-BE49-F238E27FC236}">
                <a16:creationId xmlns:a16="http://schemas.microsoft.com/office/drawing/2014/main" id="{E9CBE5E7-F300-4C36-B300-9547A63A02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B4862873-DC8D-4C95-AD84-36FD4028D13B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3" name="Tijdelijke aanduiding voor voettekst 3">
            <a:extLst>
              <a:ext uri="{FF2B5EF4-FFF2-40B4-BE49-F238E27FC236}">
                <a16:creationId xmlns:a16="http://schemas.microsoft.com/office/drawing/2014/main" id="{2190FAC7-17F9-4935-93FC-E125BC239EB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4">
            <a:extLst>
              <a:ext uri="{FF2B5EF4-FFF2-40B4-BE49-F238E27FC236}">
                <a16:creationId xmlns:a16="http://schemas.microsoft.com/office/drawing/2014/main" id="{A5C11EC1-7442-431F-81AE-E141A002DF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8CE73D40-F0A5-459B-A9D8-BC76797B4DA5}" type="slidenum">
              <a:t>‹nr.›</a:t>
            </a:fld>
            <a:endParaRPr lang="nl-NL"/>
          </a:p>
        </p:txBody>
      </p:sp>
      <p:sp>
        <p:nvSpPr>
          <p:cNvPr id="5" name="Titel 5">
            <a:extLst>
              <a:ext uri="{FF2B5EF4-FFF2-40B4-BE49-F238E27FC236}">
                <a16:creationId xmlns:a16="http://schemas.microsoft.com/office/drawing/2014/main" id="{4496FC3F-3ADE-4ACC-8614-521043A303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EF5FA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7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86BB13A3-2694-40CF-84E9-79AECBF650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FD6FD0-09A1-4F77-9C60-97FB0FEBCA0F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98EF328-0DDE-4D12-A7C5-35ADF3B21E4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213817-A9A4-4CF6-98C2-115C4A22B06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CF9AA9-119C-4C7A-9C28-2DFE6B10EE84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171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bg>
      <p:bgPr>
        <a:blipFill>
          <a:blip r:embed="rId2"/>
          <a:tile sx="57129" sy="57129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4D6E2-2AA1-41B2-85C6-DC94D7487D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41" y="4877930"/>
            <a:ext cx="9974403" cy="457309"/>
          </a:xfrm>
        </p:spPr>
        <p:txBody>
          <a:bodyPr anchor="t"/>
          <a:lstStyle>
            <a:lvl1pPr algn="r">
              <a:defRPr sz="3300" b="0">
                <a:solidFill>
                  <a:srgbClr val="2DA2BF"/>
                </a:solidFill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FA7EC4D-166E-4010-B8C8-257CB434F19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5892036" y="5356344"/>
            <a:ext cx="5298765" cy="914610"/>
          </a:xfrm>
        </p:spPr>
        <p:txBody>
          <a:bodyPr/>
          <a:lstStyle>
            <a:lvl1pPr marL="0" indent="0" algn="r">
              <a:buNone/>
              <a:defRPr sz="2100"/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73F5A56-B971-412F-BBE4-0D85D5D7EB8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19041" y="274384"/>
            <a:ext cx="9971760" cy="4573060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D837064-6E5E-4B78-87E8-F0149D94843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A2E8E8-88A1-4224-94CA-267BDA1268D9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DF8F021-51D0-4C9C-ACA8-38E2B3DE876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A593F5-EA1E-4F29-878B-C2BE35266B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BA651A-1D76-4EFF-8898-EC7C36491A32}" type="slidenum"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5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bg>
      <p:bgPr>
        <a:gradFill>
          <a:gsLst>
            <a:gs pos="0">
              <a:srgbClr val="B3B3B3"/>
            </a:gs>
            <a:gs pos="100000">
              <a:srgbClr val="A0A0A0"/>
            </a:gs>
          </a:gsLst>
          <a:path path="circle">
            <a:fillToRect l="65000" r="3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ekst 3">
            <a:extLst>
              <a:ext uri="{FF2B5EF4-FFF2-40B4-BE49-F238E27FC236}">
                <a16:creationId xmlns:a16="http://schemas.microsoft.com/office/drawing/2014/main" id="{1EEBD6AC-C32D-46AA-B440-495695FF4D3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521442" y="5444666"/>
            <a:ext cx="9549161" cy="648382"/>
          </a:xfrm>
        </p:spPr>
        <p:txBody>
          <a:bodyPr tIns="0"/>
          <a:lstStyle>
            <a:lvl1pPr marL="0" marR="24387" indent="0" algn="r">
              <a:buNone/>
              <a:defRPr sz="19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31CD7D6-029E-4D9F-A7AF-B14D1F88E9F1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304760" y="190012"/>
            <a:ext cx="11580894" cy="4390134"/>
          </a:xfrm>
          <a:solidFill>
            <a:srgbClr val="464646"/>
          </a:solidFill>
          <a:ln w="9528">
            <a:solidFill>
              <a:srgbClr val="000000"/>
            </a:solidFill>
            <a:prstDash val="solid"/>
          </a:ln>
        </p:spPr>
        <p:txBody>
          <a:bodyPr/>
          <a:lstStyle>
            <a:lvl1pPr marL="0" indent="0">
              <a:buNone/>
              <a:defRPr sz="4300">
                <a:solidFill>
                  <a:srgbClr val="FFFFFF"/>
                </a:solidFill>
              </a:defRPr>
            </a:lvl1pPr>
          </a:lstStyle>
          <a:p>
            <a:pPr lvl="0"/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ijdelijke aanduiding voor datum 4">
            <a:extLst>
              <a:ext uri="{FF2B5EF4-FFF2-40B4-BE49-F238E27FC236}">
                <a16:creationId xmlns:a16="http://schemas.microsoft.com/office/drawing/2014/main" id="{E9510514-EC91-4460-8A1E-8932C06A98E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E637946D-B489-455A-A13E-FEEF5296A21A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5" name="Tijdelijke aanduiding voor voettekst 5">
            <a:extLst>
              <a:ext uri="{FF2B5EF4-FFF2-40B4-BE49-F238E27FC236}">
                <a16:creationId xmlns:a16="http://schemas.microsoft.com/office/drawing/2014/main" id="{7753140F-D08E-472C-84E9-E6A63279B51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endParaRPr lang="nl-NL"/>
          </a:p>
        </p:txBody>
      </p:sp>
      <p:sp>
        <p:nvSpPr>
          <p:cNvPr id="6" name="Tijdelijke aanduiding voor dianummer 6">
            <a:extLst>
              <a:ext uri="{FF2B5EF4-FFF2-40B4-BE49-F238E27FC236}">
                <a16:creationId xmlns:a16="http://schemas.microsoft.com/office/drawing/2014/main" id="{E766EE04-BF31-49A1-9C06-AC6B5667DB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CE6DAC89-57C9-411D-923D-D2012E8BEB39}" type="slidenum">
              <a:t>‹nr.›</a:t>
            </a:fld>
            <a:endParaRPr lang="nl-NL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E77F5187-0C29-4C6B-A46B-35DF3ED830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4760" y="4866244"/>
            <a:ext cx="10765843" cy="562804"/>
          </a:xfrm>
        </p:spPr>
        <p:txBody>
          <a:bodyPr anchor="t"/>
          <a:lstStyle>
            <a:lvl1pPr algn="r">
              <a:defRPr sz="4000" b="0">
                <a:solidFill>
                  <a:srgbClr val="2DA2BF"/>
                </a:solidFill>
                <a:effectLst>
                  <a:outerShdw dist="24999" dir="5400000">
                    <a:srgbClr val="000000"/>
                  </a:outerShdw>
                </a:effectLst>
              </a:defRPr>
            </a:lvl1pPr>
          </a:lstStyle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8" name="Vrije vorm 7">
            <a:extLst>
              <a:ext uri="{FF2B5EF4-FFF2-40B4-BE49-F238E27FC236}">
                <a16:creationId xmlns:a16="http://schemas.microsoft.com/office/drawing/2014/main" id="{3A1317D4-067D-49D3-9047-84539F0799A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9" name="Vrije vorm 8">
            <a:extLst>
              <a:ext uri="{FF2B5EF4-FFF2-40B4-BE49-F238E27FC236}">
                <a16:creationId xmlns:a16="http://schemas.microsoft.com/office/drawing/2014/main" id="{092E6B10-B334-49CF-AAB2-7832991671BB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0" name="Rechthoekige driehoek 9">
            <a:extLst>
              <a:ext uri="{FF2B5EF4-FFF2-40B4-BE49-F238E27FC236}">
                <a16:creationId xmlns:a16="http://schemas.microsoft.com/office/drawing/2014/main" id="{7CDECBA4-9380-477A-8F64-137E0B510611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2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224348BA-7298-4858-BB90-1247A403382B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12" name="Punthaak 11">
            <a:extLst>
              <a:ext uri="{FF2B5EF4-FFF2-40B4-BE49-F238E27FC236}">
                <a16:creationId xmlns:a16="http://schemas.microsoft.com/office/drawing/2014/main" id="{BD176335-36CC-4564-BC4F-840D0BA7516A}"/>
              </a:ext>
            </a:extLst>
          </p:cNvPr>
          <p:cNvSpPr/>
          <p:nvPr/>
        </p:nvSpPr>
        <p:spPr>
          <a:xfrm>
            <a:off x="11550645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sp>
        <p:nvSpPr>
          <p:cNvPr id="13" name="Punthaak 12">
            <a:extLst>
              <a:ext uri="{FF2B5EF4-FFF2-40B4-BE49-F238E27FC236}">
                <a16:creationId xmlns:a16="http://schemas.microsoft.com/office/drawing/2014/main" id="{51465D33-CC73-428E-B243-DE56A359CB82}"/>
              </a:ext>
            </a:extLst>
          </p:cNvPr>
          <p:cNvSpPr/>
          <p:nvPr/>
        </p:nvSpPr>
        <p:spPr>
          <a:xfrm>
            <a:off x="11302121" y="4989597"/>
            <a:ext cx="243806" cy="22865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val 50000"/>
              <a:gd name="f8" fmla="+- 0 0 -360"/>
              <a:gd name="f9" fmla="+- 0 0 -270"/>
              <a:gd name="f10" fmla="+- 0 0 -180"/>
              <a:gd name="f11" fmla="abs f3"/>
              <a:gd name="f12" fmla="abs f4"/>
              <a:gd name="f13" fmla="abs f5"/>
              <a:gd name="f14" fmla="*/ f8 f0 1"/>
              <a:gd name="f15" fmla="*/ f9 f0 1"/>
              <a:gd name="f16" fmla="*/ f10 f0 1"/>
              <a:gd name="f17" fmla="?: f11 f3 1"/>
              <a:gd name="f18" fmla="?: f12 f4 1"/>
              <a:gd name="f19" fmla="?: f13 f5 1"/>
              <a:gd name="f20" fmla="*/ f14 1 f2"/>
              <a:gd name="f21" fmla="*/ f15 1 f2"/>
              <a:gd name="f22" fmla="*/ f16 1 f2"/>
              <a:gd name="f23" fmla="*/ f17 1 21600"/>
              <a:gd name="f24" fmla="*/ f18 1 21600"/>
              <a:gd name="f25" fmla="*/ 21600 f17 1"/>
              <a:gd name="f26" fmla="*/ 21600 f18 1"/>
              <a:gd name="f27" fmla="+- f20 0 f1"/>
              <a:gd name="f28" fmla="+- f21 0 f1"/>
              <a:gd name="f29" fmla="+- f22 0 f1"/>
              <a:gd name="f30" fmla="min f24 f23"/>
              <a:gd name="f31" fmla="*/ f25 1 f19"/>
              <a:gd name="f32" fmla="*/ f26 1 f19"/>
              <a:gd name="f33" fmla="val f31"/>
              <a:gd name="f34" fmla="val f32"/>
              <a:gd name="f35" fmla="*/ f6 f30 1"/>
              <a:gd name="f36" fmla="+- f34 0 f6"/>
              <a:gd name="f37" fmla="+- f33 0 f6"/>
              <a:gd name="f38" fmla="*/ f34 f30 1"/>
              <a:gd name="f39" fmla="*/ f33 f30 1"/>
              <a:gd name="f40" fmla="*/ f36 1 2"/>
              <a:gd name="f41" fmla="min f37 f36"/>
              <a:gd name="f42" fmla="+- f6 f40 0"/>
              <a:gd name="f43" fmla="*/ f41 f7 1"/>
              <a:gd name="f44" fmla="*/ f43 1 100000"/>
              <a:gd name="f45" fmla="*/ f42 f30 1"/>
              <a:gd name="f46" fmla="+- f33 0 f44"/>
              <a:gd name="f47" fmla="*/ f44 f30 1"/>
              <a:gd name="f48" fmla="*/ f46 1 2"/>
              <a:gd name="f49" fmla="+- f46 0 f44"/>
              <a:gd name="f50" fmla="*/ f46 f30 1"/>
              <a:gd name="f51" fmla="?: f49 f44 f6"/>
              <a:gd name="f52" fmla="?: f49 f46 f33"/>
              <a:gd name="f53" fmla="*/ f48 f30 1"/>
              <a:gd name="f54" fmla="*/ f51 f30 1"/>
              <a:gd name="f55" fmla="*/ f52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3" y="f35"/>
              </a:cxn>
              <a:cxn ang="f28">
                <a:pos x="f47" y="f45"/>
              </a:cxn>
              <a:cxn ang="f29">
                <a:pos x="f53" y="f38"/>
              </a:cxn>
            </a:cxnLst>
            <a:rect l="f54" t="f35" r="f55" b="f38"/>
            <a:pathLst>
              <a:path>
                <a:moveTo>
                  <a:pt x="f35" y="f35"/>
                </a:moveTo>
                <a:lnTo>
                  <a:pt x="f50" y="f35"/>
                </a:lnTo>
                <a:lnTo>
                  <a:pt x="f39" y="f45"/>
                </a:lnTo>
                <a:lnTo>
                  <a:pt x="f50" y="f38"/>
                </a:lnTo>
                <a:lnTo>
                  <a:pt x="f35" y="f38"/>
                </a:lnTo>
                <a:lnTo>
                  <a:pt x="f47" y="f45"/>
                </a:lnTo>
                <a:close/>
              </a:path>
            </a:pathLst>
          </a:custGeom>
          <a:gradFill>
            <a:gsLst>
              <a:gs pos="0">
                <a:srgbClr val="1389A6"/>
              </a:gs>
              <a:gs pos="100000">
                <a:srgbClr val="50B8DA"/>
              </a:gs>
            </a:gsLst>
            <a:lin ang="16200000"/>
          </a:gradFill>
          <a:ln w="3172" cap="flat">
            <a:solidFill>
              <a:srgbClr val="1E768C"/>
            </a:solidFill>
            <a:prstDash val="solid"/>
            <a:miter/>
          </a:ln>
          <a:effectLst>
            <a:outerShdw dist="25402" dir="5400000" algn="tl">
              <a:srgbClr val="000000">
                <a:alpha val="46000"/>
              </a:srgbClr>
            </a:outerShdw>
          </a:effectLst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59964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rije vorm 12">
            <a:extLst>
              <a:ext uri="{FF2B5EF4-FFF2-40B4-BE49-F238E27FC236}">
                <a16:creationId xmlns:a16="http://schemas.microsoft.com/office/drawing/2014/main" id="{134D3ABF-1DC6-48C8-A5BD-37D9AFC36D0E}"/>
              </a:ext>
            </a:extLst>
          </p:cNvPr>
          <p:cNvSpPr/>
          <p:nvPr/>
        </p:nvSpPr>
        <p:spPr>
          <a:xfrm>
            <a:off x="665610" y="5946315"/>
            <a:ext cx="6586642" cy="921285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7485"/>
              <a:gd name="f7" fmla="val 337"/>
              <a:gd name="f8" fmla="val 2"/>
              <a:gd name="f9" fmla="val 5558"/>
              <a:gd name="f10" fmla="val 1"/>
              <a:gd name="f11" fmla="+- 0 0 -90"/>
              <a:gd name="f12" fmla="*/ f3 1 7485"/>
              <a:gd name="f13" fmla="*/ f4 1 337"/>
              <a:gd name="f14" fmla="+- f7 0 f5"/>
              <a:gd name="f15" fmla="+- f6 0 f5"/>
              <a:gd name="f16" fmla="*/ f11 f0 1"/>
              <a:gd name="f17" fmla="*/ f15 1 7485"/>
              <a:gd name="f18" fmla="*/ f14 1 337"/>
              <a:gd name="f19" fmla="*/ f16 1 f2"/>
              <a:gd name="f20" fmla="*/ 0 1 f17"/>
              <a:gd name="f21" fmla="*/ 0 1 f18"/>
              <a:gd name="f22" fmla="*/ 5760 1 f17"/>
              <a:gd name="f23" fmla="*/ 528 1 f18"/>
              <a:gd name="f24" fmla="*/ 48 1 f17"/>
              <a:gd name="f25" fmla="*/ 7485 1 f17"/>
              <a:gd name="f26" fmla="*/ 337 1 f18"/>
              <a:gd name="f27" fmla="+- f19 0 f1"/>
              <a:gd name="f28" fmla="*/ f20 f12 1"/>
              <a:gd name="f29" fmla="*/ f25 f12 1"/>
              <a:gd name="f30" fmla="*/ f26 f13 1"/>
              <a:gd name="f31" fmla="*/ f21 f13 1"/>
              <a:gd name="f32" fmla="*/ f22 f12 1"/>
              <a:gd name="f33" fmla="*/ f23 f13 1"/>
              <a:gd name="f34" fmla="*/ f24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28" y="f31"/>
              </a:cxn>
              <a:cxn ang="f27">
                <a:pos x="f32" y="f31"/>
              </a:cxn>
              <a:cxn ang="f27">
                <a:pos x="f32" y="f33"/>
              </a:cxn>
              <a:cxn ang="f27">
                <a:pos x="f34" y="f31"/>
              </a:cxn>
            </a:cxnLst>
            <a:rect l="f28" t="f31" r="f29" b="f30"/>
            <a:pathLst>
              <a:path w="7485" h="337">
                <a:moveTo>
                  <a:pt x="f5" y="f8"/>
                </a:moveTo>
                <a:lnTo>
                  <a:pt x="f6" y="f7"/>
                </a:lnTo>
                <a:lnTo>
                  <a:pt x="f9" y="f7"/>
                </a:lnTo>
                <a:lnTo>
                  <a:pt x="f10" y="f5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3" name="Vrije vorm 11">
            <a:extLst>
              <a:ext uri="{FF2B5EF4-FFF2-40B4-BE49-F238E27FC236}">
                <a16:creationId xmlns:a16="http://schemas.microsoft.com/office/drawing/2014/main" id="{B76D35B3-26A6-4309-A6F9-4F28F57B9CD1}"/>
              </a:ext>
            </a:extLst>
          </p:cNvPr>
          <p:cNvSpPr/>
          <p:nvPr/>
        </p:nvSpPr>
        <p:spPr>
          <a:xfrm>
            <a:off x="647541" y="5940390"/>
            <a:ext cx="4919956" cy="933666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5591"/>
              <a:gd name="f7" fmla="val 588"/>
              <a:gd name="f8" fmla="val 585"/>
              <a:gd name="f9" fmla="val 4415"/>
              <a:gd name="f10" fmla="val 12"/>
              <a:gd name="f11" fmla="val 4"/>
              <a:gd name="f12" fmla="+- 0 0 -90"/>
              <a:gd name="f13" fmla="*/ f3 1 5591"/>
              <a:gd name="f14" fmla="*/ f4 1 588"/>
              <a:gd name="f15" fmla="+- f7 0 f5"/>
              <a:gd name="f16" fmla="+- f6 0 f5"/>
              <a:gd name="f17" fmla="*/ f12 f0 1"/>
              <a:gd name="f18" fmla="*/ f16 1 5591"/>
              <a:gd name="f19" fmla="*/ f15 1 588"/>
              <a:gd name="f20" fmla="*/ f17 1 f2"/>
              <a:gd name="f21" fmla="*/ 0 1 f18"/>
              <a:gd name="f22" fmla="*/ 0 1 f19"/>
              <a:gd name="f23" fmla="*/ 5760 1 f18"/>
              <a:gd name="f24" fmla="*/ 528 1 f19"/>
              <a:gd name="f25" fmla="*/ 48 1 f18"/>
              <a:gd name="f26" fmla="*/ 5591 1 f18"/>
              <a:gd name="f27" fmla="*/ 588 1 f19"/>
              <a:gd name="f28" fmla="+- f20 0 f1"/>
              <a:gd name="f29" fmla="*/ f21 f13 1"/>
              <a:gd name="f30" fmla="*/ f26 f13 1"/>
              <a:gd name="f31" fmla="*/ f27 f14 1"/>
              <a:gd name="f32" fmla="*/ f22 f14 1"/>
              <a:gd name="f33" fmla="*/ f23 f13 1"/>
              <a:gd name="f34" fmla="*/ f24 f14 1"/>
              <a:gd name="f35" fmla="*/ f25 f1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29" y="f32"/>
              </a:cxn>
              <a:cxn ang="f28">
                <a:pos x="f33" y="f32"/>
              </a:cxn>
              <a:cxn ang="f28">
                <a:pos x="f33" y="f34"/>
              </a:cxn>
              <a:cxn ang="f28">
                <a:pos x="f35" y="f32"/>
              </a:cxn>
            </a:cxnLst>
            <a:rect l="f29" t="f32" r="f30" b="f31"/>
            <a:pathLst>
              <a:path w="5591" h="588">
                <a:moveTo>
                  <a:pt x="f5" y="f5"/>
                </a:moveTo>
                <a:lnTo>
                  <a:pt x="f6" y="f8"/>
                </a:lnTo>
                <a:lnTo>
                  <a:pt x="f9" y="f7"/>
                </a:lnTo>
                <a:lnTo>
                  <a:pt x="f10" y="f11"/>
                </a:ln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Lucida Sans Unicode"/>
            </a:endParaRPr>
          </a:p>
        </p:txBody>
      </p:sp>
      <p:sp>
        <p:nvSpPr>
          <p:cNvPr id="4" name="Rechthoekige driehoek 13">
            <a:extLst>
              <a:ext uri="{FF2B5EF4-FFF2-40B4-BE49-F238E27FC236}">
                <a16:creationId xmlns:a16="http://schemas.microsoft.com/office/drawing/2014/main" id="{CF812651-82BB-4550-A0E1-D937A0E90FF7}"/>
              </a:ext>
            </a:extLst>
          </p:cNvPr>
          <p:cNvSpPr/>
          <p:nvPr/>
        </p:nvSpPr>
        <p:spPr>
          <a:xfrm>
            <a:off x="-8055" y="5792605"/>
            <a:ext cx="4535826" cy="10811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-360"/>
              <a:gd name="f8" fmla="+- 0 0 -180"/>
              <a:gd name="f9" fmla="+- 0 0 -90"/>
              <a:gd name="f10" fmla="abs f3"/>
              <a:gd name="f11" fmla="abs f4"/>
              <a:gd name="f12" fmla="abs f5"/>
              <a:gd name="f13" fmla="*/ f7 f0 1"/>
              <a:gd name="f14" fmla="*/ f8 f0 1"/>
              <a:gd name="f15" fmla="*/ f9 f0 1"/>
              <a:gd name="f16" fmla="?: f10 f3 1"/>
              <a:gd name="f17" fmla="?: f11 f4 1"/>
              <a:gd name="f18" fmla="?: f12 f5 1"/>
              <a:gd name="f19" fmla="*/ f13 1 f2"/>
              <a:gd name="f20" fmla="*/ f14 1 f2"/>
              <a:gd name="f21" fmla="*/ f15 1 f2"/>
              <a:gd name="f22" fmla="*/ f16 1 21600"/>
              <a:gd name="f23" fmla="*/ f17 1 21600"/>
              <a:gd name="f24" fmla="*/ 21600 f16 1"/>
              <a:gd name="f25" fmla="*/ 21600 f17 1"/>
              <a:gd name="f26" fmla="+- f19 0 f1"/>
              <a:gd name="f27" fmla="+- f20 0 f1"/>
              <a:gd name="f28" fmla="+- f21 0 f1"/>
              <a:gd name="f29" fmla="min f23 f22"/>
              <a:gd name="f30" fmla="*/ f24 1 f18"/>
              <a:gd name="f31" fmla="*/ f25 1 f18"/>
              <a:gd name="f32" fmla="val f30"/>
              <a:gd name="f33" fmla="val f31"/>
              <a:gd name="f34" fmla="*/ f6 f29 1"/>
              <a:gd name="f35" fmla="+- f33 0 f6"/>
              <a:gd name="f36" fmla="+- f32 0 f6"/>
              <a:gd name="f37" fmla="*/ f33 f29 1"/>
              <a:gd name="f38" fmla="*/ f32 f29 1"/>
              <a:gd name="f39" fmla="*/ f35 1 2"/>
              <a:gd name="f40" fmla="*/ f36 1 2"/>
              <a:gd name="f41" fmla="*/ f36 1 12"/>
              <a:gd name="f42" fmla="*/ f35 7 1"/>
              <a:gd name="f43" fmla="*/ f36 7 1"/>
              <a:gd name="f44" fmla="*/ f35 11 1"/>
              <a:gd name="f45" fmla="+- f6 f39 0"/>
              <a:gd name="f46" fmla="+- f6 f40 0"/>
              <a:gd name="f47" fmla="*/ f42 1 12"/>
              <a:gd name="f48" fmla="*/ f43 1 12"/>
              <a:gd name="f49" fmla="*/ f44 1 12"/>
              <a:gd name="f50" fmla="*/ f41 f29 1"/>
              <a:gd name="f51" fmla="*/ f47 f29 1"/>
              <a:gd name="f52" fmla="*/ f48 f29 1"/>
              <a:gd name="f53" fmla="*/ f49 f29 1"/>
              <a:gd name="f54" fmla="*/ f46 f29 1"/>
              <a:gd name="f55" fmla="*/ f45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34" y="f34"/>
              </a:cxn>
              <a:cxn ang="f27">
                <a:pos x="f34" y="f37"/>
              </a:cxn>
              <a:cxn ang="f27">
                <a:pos x="f38" y="f37"/>
              </a:cxn>
              <a:cxn ang="f28">
                <a:pos x="f54" y="f55"/>
              </a:cxn>
            </a:cxnLst>
            <a:rect l="f50" t="f51" r="f52" b="f53"/>
            <a:pathLst>
              <a:path>
                <a:moveTo>
                  <a:pt x="f34" y="f37"/>
                </a:moveTo>
                <a:lnTo>
                  <a:pt x="f34" y="f34"/>
                </a:lnTo>
                <a:lnTo>
                  <a:pt x="f38" y="f37"/>
                </a:lnTo>
                <a:close/>
              </a:path>
            </a:pathLst>
          </a:custGeom>
          <a:blipFill>
            <a:blip r:embed="rId13">
              <a:alphaModFix/>
            </a:blip>
            <a:stretch>
              <a:fillRect/>
            </a:stretch>
          </a:blipFill>
          <a:ln cap="flat">
            <a:noFill/>
            <a:prstDash val="solid"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FFFFFF"/>
              </a:solidFill>
              <a:uFillTx/>
              <a:latin typeface="Lucida Sans Unicode"/>
            </a:endParaRPr>
          </a:p>
        </p:txBody>
      </p:sp>
      <p:cxnSp>
        <p:nvCxnSpPr>
          <p:cNvPr id="5" name="Rechte verbindingslijn 14">
            <a:extLst>
              <a:ext uri="{FF2B5EF4-FFF2-40B4-BE49-F238E27FC236}">
                <a16:creationId xmlns:a16="http://schemas.microsoft.com/office/drawing/2014/main" id="{BE55019C-9DD0-4B22-BAEB-FD96C189360E}"/>
              </a:ext>
            </a:extLst>
          </p:cNvPr>
          <p:cNvCxnSpPr/>
          <p:nvPr/>
        </p:nvCxnSpPr>
        <p:spPr>
          <a:xfrm>
            <a:off x="-12307" y="5789084"/>
            <a:ext cx="4540086" cy="1084634"/>
          </a:xfrm>
          <a:prstGeom prst="straightConnector1">
            <a:avLst/>
          </a:prstGeom>
          <a:noFill/>
          <a:ln w="12060" cap="flat">
            <a:solidFill>
              <a:srgbClr val="156D83"/>
            </a:solidFill>
            <a:prstDash val="solid"/>
            <a:miter/>
          </a:ln>
        </p:spPr>
      </p:cxnSp>
      <p:sp>
        <p:nvSpPr>
          <p:cNvPr id="6" name="Tijdelijke aanduiding voor titel 8">
            <a:extLst>
              <a:ext uri="{FF2B5EF4-FFF2-40B4-BE49-F238E27FC236}">
                <a16:creationId xmlns:a16="http://schemas.microsoft.com/office/drawing/2014/main" id="{6D7762E1-9EC5-4116-B550-8DB50514B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20" y="274704"/>
            <a:ext cx="10971373" cy="1143265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lvl="0"/>
            <a:r>
              <a:rPr lang="nl-NL"/>
              <a:t>Klik om de stijl te bewerken</a:t>
            </a:r>
            <a:endParaRPr lang="en-US"/>
          </a:p>
        </p:txBody>
      </p:sp>
      <p:sp>
        <p:nvSpPr>
          <p:cNvPr id="7" name="Tijdelijke aanduiding voor tekst 29">
            <a:extLst>
              <a:ext uri="{FF2B5EF4-FFF2-40B4-BE49-F238E27FC236}">
                <a16:creationId xmlns:a16="http://schemas.microsoft.com/office/drawing/2014/main" id="{9C60C54C-190F-421B-8D6A-B11AB6239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20" y="1481675"/>
            <a:ext cx="10971373" cy="45270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t" anchorCtr="0" compatLnSpc="1">
            <a:no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Tijdelijke aanduiding voor datum 9">
            <a:extLst>
              <a:ext uri="{FF2B5EF4-FFF2-40B4-BE49-F238E27FC236}">
                <a16:creationId xmlns:a16="http://schemas.microsoft.com/office/drawing/2014/main" id="{17B1C1AB-2A7F-4C48-8935-8012236E6DF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968206" y="6409431"/>
            <a:ext cx="2559990" cy="365842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763C2124-B44A-45BB-B48C-26B6EB210578}" type="datetime1">
              <a:rPr lang="nl-NL"/>
              <a:pPr lvl="0"/>
              <a:t>5-11-2018</a:t>
            </a:fld>
            <a:endParaRPr lang="nl-NL"/>
          </a:p>
        </p:txBody>
      </p:sp>
      <p:sp>
        <p:nvSpPr>
          <p:cNvPr id="9" name="Tijdelijke aanduiding voor voettekst 21">
            <a:extLst>
              <a:ext uri="{FF2B5EF4-FFF2-40B4-BE49-F238E27FC236}">
                <a16:creationId xmlns:a16="http://schemas.microsoft.com/office/drawing/2014/main" id="{93C1798B-C9F8-4A11-8E7D-A4F3279B000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5839340" y="6409431"/>
            <a:ext cx="3133831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endParaRPr lang="nl-NL"/>
          </a:p>
        </p:txBody>
      </p:sp>
      <p:sp>
        <p:nvSpPr>
          <p:cNvPr id="10" name="Tijdelijke aanduiding voor dianummer 17">
            <a:extLst>
              <a:ext uri="{FF2B5EF4-FFF2-40B4-BE49-F238E27FC236}">
                <a16:creationId xmlns:a16="http://schemas.microsoft.com/office/drawing/2014/main" id="{088AD30C-5A36-4B78-8B8F-28B08758854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28197" y="6409431"/>
            <a:ext cx="487612" cy="365211"/>
          </a:xfrm>
          <a:prstGeom prst="rect">
            <a:avLst/>
          </a:prstGeom>
          <a:noFill/>
          <a:ln>
            <a:noFill/>
          </a:ln>
        </p:spPr>
        <p:txBody>
          <a:bodyPr vert="horz" wrap="square" lIns="121916" tIns="60953" rIns="121916" bIns="60953" anchor="b" anchorCtr="0" compatLnSpc="1">
            <a:noAutofit/>
          </a:bodyPr>
          <a:lstStyle>
            <a:lvl1pPr marL="0" marR="0" lvl="0" indent="0" algn="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nl-NL" sz="1300" b="0" i="0" u="none" strike="noStrike" kern="1200" cap="none" spc="0" baseline="0">
                <a:solidFill>
                  <a:srgbClr val="000000"/>
                </a:solidFill>
                <a:uFillTx/>
                <a:latin typeface="Lucida Sans Unicode"/>
              </a:defRPr>
            </a:lvl1pPr>
          </a:lstStyle>
          <a:p>
            <a:pPr lvl="0"/>
            <a:fld id="{5100A994-3CFA-49B6-9847-DC641F7FDF71}" type="slidenum"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nl-NL" sz="5500" b="1" i="0" u="none" strike="noStrike" kern="1200" cap="none" spc="0" baseline="0">
          <a:solidFill>
            <a:srgbClr val="464646"/>
          </a:solidFill>
          <a:effectLst>
            <a:outerShdw dist="25402" dir="5400000">
              <a:srgbClr val="000000"/>
            </a:outerShdw>
          </a:effectLst>
          <a:uFillTx/>
          <a:latin typeface="Lucida Sans Unicode"/>
        </a:defRPr>
      </a:lvl1pPr>
    </p:titleStyle>
    <p:bodyStyle>
      <a:lvl1pPr marL="487667" marR="0" lvl="0" indent="-341363" algn="l" defTabSz="914400" rtl="0" fontAlgn="auto" hangingPunct="1">
        <a:lnSpc>
          <a:spcPct val="100000"/>
        </a:lnSpc>
        <a:spcBef>
          <a:spcPts val="535"/>
        </a:spcBef>
        <a:spcAft>
          <a:spcPts val="0"/>
        </a:spcAft>
        <a:buClr>
          <a:srgbClr val="2DA2BF"/>
        </a:buClr>
        <a:buSzPct val="68000"/>
        <a:buFont typeface="Wingdings 3"/>
        <a:buChar char=""/>
        <a:tabLst/>
        <a:defRPr lang="nl-NL" sz="36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1pPr>
      <a:lvl2pPr marL="829031" marR="0" lvl="1" indent="-304787" algn="l" defTabSz="914400" rtl="0" fontAlgn="auto" hangingPunct="1">
        <a:lnSpc>
          <a:spcPct val="100000"/>
        </a:lnSpc>
        <a:spcBef>
          <a:spcPts val="430"/>
        </a:spcBef>
        <a:spcAft>
          <a:spcPts val="0"/>
        </a:spcAft>
        <a:buClr>
          <a:srgbClr val="2DA2BF"/>
        </a:buClr>
        <a:buSzPct val="100000"/>
        <a:buFont typeface="Verdana"/>
        <a:buChar char="◦"/>
        <a:tabLst/>
        <a:defRPr lang="nl-NL" sz="31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2pPr>
      <a:lvl3pPr marL="1146017" marR="0" lvl="2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8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3pPr>
      <a:lvl4pPr marL="1523966" marR="0" lvl="3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5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4pPr>
      <a:lvl5pPr marL="1828754" marR="0" lvl="4" indent="-304787" algn="l" defTabSz="914400" rtl="0" fontAlgn="auto" hangingPunct="1">
        <a:lnSpc>
          <a:spcPct val="100000"/>
        </a:lnSpc>
        <a:spcBef>
          <a:spcPts val="465"/>
        </a:spcBef>
        <a:spcAft>
          <a:spcPts val="0"/>
        </a:spcAft>
        <a:buClr>
          <a:srgbClr val="DA1F28"/>
        </a:buClr>
        <a:buSzPct val="100000"/>
        <a:buFont typeface="Wingdings 2"/>
        <a:buChar char=""/>
        <a:tabLst/>
        <a:defRPr lang="nl-NL" sz="2400" b="0" i="0" u="none" strike="noStrike" kern="1200" cap="none" spc="0" baseline="0">
          <a:solidFill>
            <a:srgbClr val="000000"/>
          </a:solidFill>
          <a:uFillTx/>
          <a:latin typeface="Lucida Sans Unicode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CE165-44A4-4CA3-9641-17EFA9C50D3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07312" y="1197031"/>
            <a:ext cx="10207154" cy="1121557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Greenland: Ice deceleration?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9DAB544-C3AD-4778-9853-DB7B739FF4B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71283" y="2565495"/>
            <a:ext cx="8633883" cy="1199985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Edward Groot and Inge van Tongeren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07CE7803-3864-4609-A18F-084F22F548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4">
            <a:extLst>
              <a:ext uri="{FF2B5EF4-FFF2-40B4-BE49-F238E27FC236}">
                <a16:creationId xmlns:a16="http://schemas.microsoft.com/office/drawing/2014/main" id="{FF54D30E-0A0E-4DF2-9A6B-7294812E2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216" y="1622410"/>
            <a:ext cx="5759997" cy="384732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4" name="Tijdelijke aanduiding voor inhoud 5">
            <a:extLst>
              <a:ext uri="{FF2B5EF4-FFF2-40B4-BE49-F238E27FC236}">
                <a16:creationId xmlns:a16="http://schemas.microsoft.com/office/drawing/2014/main" id="{EC89FF22-D11A-47BC-9F06-390486E06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209" y="1622410"/>
            <a:ext cx="5759997" cy="3847328"/>
          </a:xfrm>
        </p:spPr>
      </p:pic>
      <p:sp>
        <p:nvSpPr>
          <p:cNvPr id="5" name="Ovaal 6">
            <a:extLst>
              <a:ext uri="{FF2B5EF4-FFF2-40B4-BE49-F238E27FC236}">
                <a16:creationId xmlns:a16="http://schemas.microsoft.com/office/drawing/2014/main" id="{912D2D81-654A-4450-B1BF-7806E5D5993B}"/>
              </a:ext>
            </a:extLst>
          </p:cNvPr>
          <p:cNvSpPr/>
          <p:nvPr/>
        </p:nvSpPr>
        <p:spPr>
          <a:xfrm>
            <a:off x="1402296" y="4281476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Ovaal 7">
            <a:extLst>
              <a:ext uri="{FF2B5EF4-FFF2-40B4-BE49-F238E27FC236}">
                <a16:creationId xmlns:a16="http://schemas.microsoft.com/office/drawing/2014/main" id="{E4A70B45-F46D-4DF2-85BC-8720CD83E656}"/>
              </a:ext>
            </a:extLst>
          </p:cNvPr>
          <p:cNvSpPr/>
          <p:nvPr/>
        </p:nvSpPr>
        <p:spPr>
          <a:xfrm>
            <a:off x="7703829" y="2110133"/>
            <a:ext cx="643810" cy="707242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158D2927-5ECC-4464-9F35-20BAF5A202C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vs velocity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CD154F19-C8D8-4BFF-9361-72DF70108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767" y="1508769"/>
            <a:ext cx="7722994" cy="5158487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F6879DB-1235-442C-B5B7-1BE5FAA7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Comparing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literature</a:t>
            </a:r>
            <a:r>
              <a:rPr lang="nl-NL"/>
              <a:t>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4E4AF75-7DF7-483F-924A-DC6DD344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r>
              <a:rPr lang="nl-NL" dirty="0"/>
              <a:t> slide?</a:t>
            </a:r>
          </a:p>
        </p:txBody>
      </p:sp>
    </p:spTree>
    <p:extLst>
      <p:ext uri="{BB962C8B-B14F-4D97-AF65-F5344CB8AC3E}">
        <p14:creationId xmlns:p14="http://schemas.microsoft.com/office/powerpoint/2010/main" val="3535474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E6F26F6B-8D0B-49C0-BA62-883E488CD73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Annual</a:t>
            </a:r>
            <a:r>
              <a:rPr lang="nl-NL" dirty="0"/>
              <a:t> </a:t>
            </a:r>
            <a:r>
              <a:rPr lang="nl-NL" dirty="0" err="1"/>
              <a:t>velocity</a:t>
            </a:r>
            <a:r>
              <a:rPr lang="nl-NL" dirty="0"/>
              <a:t> trends: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locally</a:t>
            </a:r>
            <a:r>
              <a:rPr lang="nl-NL" dirty="0"/>
              <a:t> significant (outlet); </a:t>
            </a:r>
            <a:r>
              <a:rPr lang="nl-NL" dirty="0" err="1"/>
              <a:t>thickness</a:t>
            </a:r>
            <a:r>
              <a:rPr lang="nl-NL" dirty="0"/>
              <a:t> effect?</a:t>
            </a:r>
          </a:p>
          <a:p>
            <a:r>
              <a:rPr lang="nl-NL" dirty="0" err="1"/>
              <a:t>Seasonal</a:t>
            </a:r>
            <a:r>
              <a:rPr lang="nl-NL" dirty="0"/>
              <a:t> </a:t>
            </a:r>
            <a:r>
              <a:rPr lang="nl-NL" dirty="0" err="1"/>
              <a:t>cycle</a:t>
            </a:r>
            <a:endParaRPr lang="nl-NL" dirty="0"/>
          </a:p>
          <a:p>
            <a:r>
              <a:rPr lang="nl-NL" dirty="0"/>
              <a:t>Summer </a:t>
            </a:r>
            <a:r>
              <a:rPr lang="nl-NL" dirty="0" err="1"/>
              <a:t>velocity</a:t>
            </a:r>
            <a:r>
              <a:rPr lang="nl-NL" dirty="0"/>
              <a:t> </a:t>
            </a:r>
            <a:r>
              <a:rPr lang="nl-NL" dirty="0" err="1"/>
              <a:t>upper</a:t>
            </a:r>
            <a:r>
              <a:rPr lang="nl-NL" dirty="0"/>
              <a:t> </a:t>
            </a:r>
            <a:r>
              <a:rPr lang="nl-NL" dirty="0" err="1"/>
              <a:t>ablation</a:t>
            </a:r>
            <a:r>
              <a:rPr lang="nl-NL" dirty="0"/>
              <a:t> zone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accelarate</a:t>
            </a:r>
            <a:r>
              <a:rPr lang="nl-NL" dirty="0"/>
              <a:t> at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year’s</a:t>
            </a:r>
            <a:r>
              <a:rPr lang="nl-NL" dirty="0"/>
              <a:t> </a:t>
            </a:r>
            <a:r>
              <a:rPr lang="nl-NL" dirty="0" err="1"/>
              <a:t>melt</a:t>
            </a:r>
            <a:r>
              <a:rPr lang="nl-NL" dirty="0"/>
              <a:t> (</a:t>
            </a:r>
            <a:r>
              <a:rPr lang="nl-NL" dirty="0" err="1"/>
              <a:t>balance</a:t>
            </a:r>
            <a:r>
              <a:rPr lang="nl-NL" dirty="0"/>
              <a:t> </a:t>
            </a:r>
            <a:r>
              <a:rPr lang="nl-NL" dirty="0" err="1"/>
              <a:t>rate</a:t>
            </a:r>
            <a:r>
              <a:rPr lang="nl-NL" dirty="0"/>
              <a:t>)</a:t>
            </a:r>
          </a:p>
          <a:p>
            <a:r>
              <a:rPr lang="nl-NL" dirty="0"/>
              <a:t>Winter </a:t>
            </a:r>
            <a:r>
              <a:rPr lang="nl-NL" dirty="0" err="1"/>
              <a:t>velocity</a:t>
            </a:r>
            <a:r>
              <a:rPr lang="nl-NL" dirty="0"/>
              <a:t> (</a:t>
            </a:r>
            <a:r>
              <a:rPr lang="nl-NL" dirty="0" err="1"/>
              <a:t>somewhat</a:t>
            </a:r>
            <a:r>
              <a:rPr lang="nl-NL" dirty="0"/>
              <a:t> </a:t>
            </a:r>
            <a:r>
              <a:rPr lang="nl-NL" dirty="0" err="1"/>
              <a:t>lower</a:t>
            </a:r>
            <a:r>
              <a:rPr lang="nl-NL" dirty="0"/>
              <a:t>) </a:t>
            </a:r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decelerate</a:t>
            </a:r>
            <a:r>
              <a:rPr lang="nl-NL" dirty="0"/>
              <a:t> </a:t>
            </a:r>
            <a:r>
              <a:rPr lang="nl-NL" dirty="0" err="1"/>
              <a:t>subsequently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642613C-C345-4861-9D23-43827273FE5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862D9B-5262-4B77-9EFC-6070F7366B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03258" y="1197031"/>
            <a:ext cx="5000103" cy="1121557"/>
          </a:xfrm>
        </p:spPr>
        <p:txBody>
          <a:bodyPr/>
          <a:lstStyle/>
          <a:p>
            <a:pPr lvl="0"/>
            <a:r>
              <a:rPr lang="nl-NL"/>
              <a:t>Questions?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F4C0E25C-7444-43A5-B8CF-378FE62B28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Introduction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CFADF599-EF13-4760-8C79-42D8D0FC4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7" y="1556061"/>
            <a:ext cx="10319122" cy="409759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D8F54-D7B4-45A2-9E3E-A08B8D51D8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Seasonal cycle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:a16="http://schemas.microsoft.com/office/drawing/2014/main" id="{7FE3F9EE-2FAD-459D-B03F-B9D2F42C69DC}"/>
              </a:ext>
            </a:extLst>
          </p:cNvPr>
          <p:cNvSpPr/>
          <p:nvPr/>
        </p:nvSpPr>
        <p:spPr>
          <a:xfrm>
            <a:off x="9647148" y="1593168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:a16="http://schemas.microsoft.com/office/drawing/2014/main" id="{2B36BFCB-D379-46E1-B58C-72F70CF87D34}"/>
              </a:ext>
            </a:extLst>
          </p:cNvPr>
          <p:cNvSpPr/>
          <p:nvPr/>
        </p:nvSpPr>
        <p:spPr>
          <a:xfrm>
            <a:off x="208163" y="1506903"/>
            <a:ext cx="1871959" cy="2961531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Start melting season: melting of ice</a:t>
            </a:r>
          </a:p>
        </p:txBody>
      </p:sp>
      <p:sp>
        <p:nvSpPr>
          <p:cNvPr id="5" name="Rechthoek 70">
            <a:extLst>
              <a:ext uri="{FF2B5EF4-FFF2-40B4-BE49-F238E27FC236}">
                <a16:creationId xmlns:a16="http://schemas.microsoft.com/office/drawing/2014/main" id="{9EB90ACC-F326-4A94-9711-AA15A69D1036}"/>
              </a:ext>
            </a:extLst>
          </p:cNvPr>
          <p:cNvSpPr/>
          <p:nvPr/>
        </p:nvSpPr>
        <p:spPr>
          <a:xfrm>
            <a:off x="4453475" y="5206950"/>
            <a:ext cx="2687951" cy="1368472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Autumn: </a:t>
            </a:r>
          </a:p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melt stops</a:t>
            </a:r>
          </a:p>
        </p:txBody>
      </p:sp>
      <p:sp>
        <p:nvSpPr>
          <p:cNvPr id="6" name="Gebogen pijl 71">
            <a:extLst>
              <a:ext uri="{FF2B5EF4-FFF2-40B4-BE49-F238E27FC236}">
                <a16:creationId xmlns:a16="http://schemas.microsoft.com/office/drawing/2014/main" id="{D4ADF174-6BAD-4EA1-BE0E-1EF6BDE9746F}"/>
              </a:ext>
            </a:extLst>
          </p:cNvPr>
          <p:cNvSpPr/>
          <p:nvPr/>
        </p:nvSpPr>
        <p:spPr>
          <a:xfrm rot="16200004">
            <a:off x="1617304" y="3709058"/>
            <a:ext cx="1849181" cy="346700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25000"/>
              <a:gd name="f10" fmla="val 43750"/>
              <a:gd name="f11" fmla="+- 0 0 -360"/>
              <a:gd name="f12" fmla="+- 0 0 -180"/>
              <a:gd name="f13" fmla="+- 0 0 -90"/>
              <a:gd name="f14" fmla="abs f4"/>
              <a:gd name="f15" fmla="abs f5"/>
              <a:gd name="f16" fmla="abs f6"/>
              <a:gd name="f17" fmla="*/ f11 f0 1"/>
              <a:gd name="f18" fmla="*/ f12 f0 1"/>
              <a:gd name="f19" fmla="*/ f13 f0 1"/>
              <a:gd name="f20" fmla="?: f14 f4 1"/>
              <a:gd name="f21" fmla="?: f15 f5 1"/>
              <a:gd name="f22" fmla="?: f16 f6 1"/>
              <a:gd name="f23" fmla="*/ f17 1 f3"/>
              <a:gd name="f24" fmla="*/ f18 1 f3"/>
              <a:gd name="f25" fmla="*/ f19 1 f3"/>
              <a:gd name="f26" fmla="*/ f20 1 21600"/>
              <a:gd name="f27" fmla="*/ f21 1 21600"/>
              <a:gd name="f28" fmla="*/ 21600 f20 1"/>
              <a:gd name="f29" fmla="*/ 21600 f21 1"/>
              <a:gd name="f30" fmla="+- f23 0 f1"/>
              <a:gd name="f31" fmla="+- f24 0 f1"/>
              <a:gd name="f32" fmla="+- f25 0 f1"/>
              <a:gd name="f33" fmla="min f27 f26"/>
              <a:gd name="f34" fmla="*/ f28 1 f22"/>
              <a:gd name="f35" fmla="*/ f29 1 f22"/>
              <a:gd name="f36" fmla="val f34"/>
              <a:gd name="f37" fmla="val f35"/>
              <a:gd name="f38" fmla="*/ f7 f33 1"/>
              <a:gd name="f39" fmla="+- f37 0 f7"/>
              <a:gd name="f40" fmla="+- f36 0 f7"/>
              <a:gd name="f41" fmla="*/ f36 f33 1"/>
              <a:gd name="f42" fmla="*/ f37 f33 1"/>
              <a:gd name="f43" fmla="min f40 f39"/>
              <a:gd name="f44" fmla="*/ f43 f9 1"/>
              <a:gd name="f45" fmla="*/ f43 f10 1"/>
              <a:gd name="f46" fmla="*/ f44 1 100000"/>
              <a:gd name="f47" fmla="*/ f45 1 100000"/>
              <a:gd name="f48" fmla="*/ f46 1 2"/>
              <a:gd name="f49" fmla="+- f36 0 f46"/>
              <a:gd name="f50" fmla="+- f47 0 f46"/>
              <a:gd name="f51" fmla="*/ f47 f33 1"/>
              <a:gd name="f52" fmla="*/ f46 f33 1"/>
              <a:gd name="f53" fmla="+- f46 0 f48"/>
              <a:gd name="f54" fmla="max f50 0"/>
              <a:gd name="f55" fmla="*/ f49 f33 1"/>
              <a:gd name="f56" fmla="*/ f48 f33 1"/>
              <a:gd name="f57" fmla="+- f46 f54 0"/>
              <a:gd name="f58" fmla="+- f53 f46 0"/>
              <a:gd name="f59" fmla="+- f53 f47 0"/>
              <a:gd name="f60" fmla="*/ f53 f33 1"/>
              <a:gd name="f61" fmla="*/ f54 f33 1"/>
              <a:gd name="f62" fmla="+- f58 f53 0"/>
              <a:gd name="f63" fmla="*/ f59 f33 1"/>
              <a:gd name="f64" fmla="*/ f58 f33 1"/>
              <a:gd name="f65" fmla="*/ f57 f33 1"/>
              <a:gd name="f66" fmla="*/ f62 f33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55" y="f38"/>
              </a:cxn>
              <a:cxn ang="f31">
                <a:pos x="f55" y="f66"/>
              </a:cxn>
              <a:cxn ang="f31">
                <a:pos x="f56" y="f42"/>
              </a:cxn>
              <a:cxn ang="f32">
                <a:pos x="f41" y="f52"/>
              </a:cxn>
            </a:cxnLst>
            <a:rect l="f38" t="f38" r="f41" b="f42"/>
            <a:pathLst>
              <a:path>
                <a:moveTo>
                  <a:pt x="f38" y="f42"/>
                </a:moveTo>
                <a:lnTo>
                  <a:pt x="f38" y="f63"/>
                </a:lnTo>
                <a:arcTo wR="f51" hR="f51" stAng="f0" swAng="f1"/>
                <a:lnTo>
                  <a:pt x="f55" y="f60"/>
                </a:lnTo>
                <a:lnTo>
                  <a:pt x="f55" y="f38"/>
                </a:lnTo>
                <a:lnTo>
                  <a:pt x="f41" y="f52"/>
                </a:lnTo>
                <a:lnTo>
                  <a:pt x="f55" y="f66"/>
                </a:lnTo>
                <a:lnTo>
                  <a:pt x="f55" y="f64"/>
                </a:lnTo>
                <a:lnTo>
                  <a:pt x="f65" y="f64"/>
                </a:lnTo>
                <a:arcTo wR="f61" hR="f61" stAng="f2" swAng="f8"/>
                <a:lnTo>
                  <a:pt x="f52" y="f42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7" name="Tekstvak 72">
            <a:extLst>
              <a:ext uri="{FF2B5EF4-FFF2-40B4-BE49-F238E27FC236}">
                <a16:creationId xmlns:a16="http://schemas.microsoft.com/office/drawing/2014/main" id="{17163E10-CBC2-4DED-9B51-5B123119E7DE}"/>
              </a:ext>
            </a:extLst>
          </p:cNvPr>
          <p:cNvSpPr txBox="1"/>
          <p:nvPr/>
        </p:nvSpPr>
        <p:spPr>
          <a:xfrm>
            <a:off x="1491432" y="5962116"/>
            <a:ext cx="2783945" cy="4925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21916" tIns="60953" rIns="121916" bIns="60953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Smaller tunnels</a:t>
            </a:r>
          </a:p>
        </p:txBody>
      </p:sp>
      <p:sp>
        <p:nvSpPr>
          <p:cNvPr id="8" name="Rechthoek 74">
            <a:extLst>
              <a:ext uri="{FF2B5EF4-FFF2-40B4-BE49-F238E27FC236}">
                <a16:creationId xmlns:a16="http://schemas.microsoft.com/office/drawing/2014/main" id="{51850DCA-C672-4BDE-B53F-16D6CEA88AAA}"/>
              </a:ext>
            </a:extLst>
          </p:cNvPr>
          <p:cNvSpPr/>
          <p:nvPr/>
        </p:nvSpPr>
        <p:spPr>
          <a:xfrm>
            <a:off x="6356195" y="1593168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9" name="Rechthoek 75">
            <a:extLst>
              <a:ext uri="{FF2B5EF4-FFF2-40B4-BE49-F238E27FC236}">
                <a16:creationId xmlns:a16="http://schemas.microsoft.com/office/drawing/2014/main" id="{005D5BAF-5A07-4096-8F46-C2BED0576491}"/>
              </a:ext>
            </a:extLst>
          </p:cNvPr>
          <p:cNvSpPr/>
          <p:nvPr/>
        </p:nvSpPr>
        <p:spPr>
          <a:xfrm>
            <a:off x="3189802" y="1536256"/>
            <a:ext cx="2171178" cy="1008345"/>
          </a:xfrm>
          <a:prstGeom prst="rect">
            <a:avLst/>
          </a:prstGeom>
          <a:solidFill>
            <a:srgbClr val="92D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10" name="PIJL-RECHTS 76">
            <a:extLst>
              <a:ext uri="{FF2B5EF4-FFF2-40B4-BE49-F238E27FC236}">
                <a16:creationId xmlns:a16="http://schemas.microsoft.com/office/drawing/2014/main" id="{240180AF-2369-4C62-B199-5C250373D945}"/>
              </a:ext>
            </a:extLst>
          </p:cNvPr>
          <p:cNvSpPr/>
          <p:nvPr/>
        </p:nvSpPr>
        <p:spPr>
          <a:xfrm>
            <a:off x="2234565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RECHTS 77">
            <a:extLst>
              <a:ext uri="{FF2B5EF4-FFF2-40B4-BE49-F238E27FC236}">
                <a16:creationId xmlns:a16="http://schemas.microsoft.com/office/drawing/2014/main" id="{F6FA5B5D-1487-4A93-8A59-63A532974C23}"/>
              </a:ext>
            </a:extLst>
          </p:cNvPr>
          <p:cNvSpPr/>
          <p:nvPr/>
        </p:nvSpPr>
        <p:spPr>
          <a:xfrm>
            <a:off x="5460220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RECHTS 78">
            <a:extLst>
              <a:ext uri="{FF2B5EF4-FFF2-40B4-BE49-F238E27FC236}">
                <a16:creationId xmlns:a16="http://schemas.microsoft.com/office/drawing/2014/main" id="{4917B742-D570-4058-84C2-50105FD12371}"/>
              </a:ext>
            </a:extLst>
          </p:cNvPr>
          <p:cNvSpPr/>
          <p:nvPr/>
        </p:nvSpPr>
        <p:spPr>
          <a:xfrm>
            <a:off x="8715146" y="184525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82">
            <a:extLst>
              <a:ext uri="{FF2B5EF4-FFF2-40B4-BE49-F238E27FC236}">
                <a16:creationId xmlns:a16="http://schemas.microsoft.com/office/drawing/2014/main" id="{98D8993A-44A5-425E-9D46-F48614CB4C1B}"/>
              </a:ext>
            </a:extLst>
          </p:cNvPr>
          <p:cNvSpPr/>
          <p:nvPr/>
        </p:nvSpPr>
        <p:spPr>
          <a:xfrm>
            <a:off x="3189802" y="335870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efficiency</a:t>
            </a:r>
          </a:p>
        </p:txBody>
      </p:sp>
      <p:sp>
        <p:nvSpPr>
          <p:cNvPr id="14" name="PIJL-RECHTS 83">
            <a:extLst>
              <a:ext uri="{FF2B5EF4-FFF2-40B4-BE49-F238E27FC236}">
                <a16:creationId xmlns:a16="http://schemas.microsoft.com/office/drawing/2014/main" id="{5D9965B8-4287-4662-A15D-DE3C9200A6EF}"/>
              </a:ext>
            </a:extLst>
          </p:cNvPr>
          <p:cNvSpPr/>
          <p:nvPr/>
        </p:nvSpPr>
        <p:spPr>
          <a:xfrm>
            <a:off x="2234565" y="361079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PIJL-OMHOOG 87">
            <a:extLst>
              <a:ext uri="{FF2B5EF4-FFF2-40B4-BE49-F238E27FC236}">
                <a16:creationId xmlns:a16="http://schemas.microsoft.com/office/drawing/2014/main" id="{E0CFB952-EAB1-445F-9965-A8866DC3C057}"/>
              </a:ext>
            </a:extLst>
          </p:cNvPr>
          <p:cNvSpPr/>
          <p:nvPr/>
        </p:nvSpPr>
        <p:spPr>
          <a:xfrm>
            <a:off x="3983245" y="2709550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6FF73C-2A03-4D57-8147-6A36072C0DD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sz="5400">
                <a:latin typeface="Calibri" pitchFamily="34"/>
                <a:cs typeface="Calibri" pitchFamily="34"/>
              </a:rPr>
              <a:t>Multi-annual</a:t>
            </a:r>
            <a:r>
              <a:rPr lang="nl-NL" sz="2400">
                <a:latin typeface="Calibri" pitchFamily="34"/>
                <a:cs typeface="Calibri" pitchFamily="34"/>
              </a:rPr>
              <a:t> </a:t>
            </a:r>
            <a:r>
              <a:rPr lang="nl-NL" sz="5400">
                <a:latin typeface="Calibri" pitchFamily="34"/>
                <a:cs typeface="Calibri" pitchFamily="34"/>
              </a:rPr>
              <a:t>timescale</a:t>
            </a:r>
          </a:p>
        </p:txBody>
      </p:sp>
      <p:sp>
        <p:nvSpPr>
          <p:cNvPr id="3" name="Rechthoek 55">
            <a:extLst>
              <a:ext uri="{FF2B5EF4-FFF2-40B4-BE49-F238E27FC236}">
                <a16:creationId xmlns:a16="http://schemas.microsoft.com/office/drawing/2014/main" id="{C4F532CB-9DF5-4022-B5BE-F33CFCF59761}"/>
              </a:ext>
            </a:extLst>
          </p:cNvPr>
          <p:cNvSpPr/>
          <p:nvPr/>
        </p:nvSpPr>
        <p:spPr>
          <a:xfrm>
            <a:off x="9647148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Flow 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velocity</a:t>
            </a:r>
          </a:p>
        </p:txBody>
      </p:sp>
      <p:sp>
        <p:nvSpPr>
          <p:cNvPr id="4" name="Rechthoek 58">
            <a:extLst>
              <a:ext uri="{FF2B5EF4-FFF2-40B4-BE49-F238E27FC236}">
                <a16:creationId xmlns:a16="http://schemas.microsoft.com/office/drawing/2014/main" id="{CD49CC54-CC42-4D44-B61A-596687BC7B6E}"/>
              </a:ext>
            </a:extLst>
          </p:cNvPr>
          <p:cNvSpPr/>
          <p:nvPr/>
        </p:nvSpPr>
        <p:spPr>
          <a:xfrm>
            <a:off x="208163" y="1521150"/>
            <a:ext cx="1871959" cy="3872173"/>
          </a:xfrm>
          <a:prstGeom prst="rect">
            <a:avLst/>
          </a:pr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Sustained melting of ice</a:t>
            </a:r>
          </a:p>
        </p:txBody>
      </p:sp>
      <p:sp>
        <p:nvSpPr>
          <p:cNvPr id="5" name="Rechthoek 74">
            <a:extLst>
              <a:ext uri="{FF2B5EF4-FFF2-40B4-BE49-F238E27FC236}">
                <a16:creationId xmlns:a16="http://schemas.microsoft.com/office/drawing/2014/main" id="{6D923322-8BA7-4B2D-BBC8-561C9FBBE79C}"/>
              </a:ext>
            </a:extLst>
          </p:cNvPr>
          <p:cNvSpPr/>
          <p:nvPr/>
        </p:nvSpPr>
        <p:spPr>
          <a:xfrm>
            <a:off x="6356195" y="292562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Friction  of bed</a:t>
            </a:r>
          </a:p>
        </p:txBody>
      </p:sp>
      <p:sp>
        <p:nvSpPr>
          <p:cNvPr id="6" name="Rechthoek 75">
            <a:extLst>
              <a:ext uri="{FF2B5EF4-FFF2-40B4-BE49-F238E27FC236}">
                <a16:creationId xmlns:a16="http://schemas.microsoft.com/office/drawing/2014/main" id="{7F8B7500-3D8E-41C1-9DDC-7E9DA642F864}"/>
              </a:ext>
            </a:extLst>
          </p:cNvPr>
          <p:cNvSpPr/>
          <p:nvPr/>
        </p:nvSpPr>
        <p:spPr>
          <a:xfrm>
            <a:off x="3189802" y="2929902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Water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Pressure</a:t>
            </a:r>
          </a:p>
        </p:txBody>
      </p:sp>
      <p:sp>
        <p:nvSpPr>
          <p:cNvPr id="7" name="PIJL-RECHTS 77">
            <a:extLst>
              <a:ext uri="{FF2B5EF4-FFF2-40B4-BE49-F238E27FC236}">
                <a16:creationId xmlns:a16="http://schemas.microsoft.com/office/drawing/2014/main" id="{A008C31D-0EA9-44D6-9212-23199DAA95E2}"/>
              </a:ext>
            </a:extLst>
          </p:cNvPr>
          <p:cNvSpPr/>
          <p:nvPr/>
        </p:nvSpPr>
        <p:spPr>
          <a:xfrm>
            <a:off x="5501048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8" name="PIJL-RECHTS 78">
            <a:extLst>
              <a:ext uri="{FF2B5EF4-FFF2-40B4-BE49-F238E27FC236}">
                <a16:creationId xmlns:a16="http://schemas.microsoft.com/office/drawing/2014/main" id="{EB9F061B-0E0B-4955-951C-905FF252099D}"/>
              </a:ext>
            </a:extLst>
          </p:cNvPr>
          <p:cNvSpPr/>
          <p:nvPr/>
        </p:nvSpPr>
        <p:spPr>
          <a:xfrm>
            <a:off x="8715146" y="3177704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9" name="Rechthoek 82">
            <a:extLst>
              <a:ext uri="{FF2B5EF4-FFF2-40B4-BE49-F238E27FC236}">
                <a16:creationId xmlns:a16="http://schemas.microsoft.com/office/drawing/2014/main" id="{ABC3A96E-A705-4477-8064-48DFF2385DA5}"/>
              </a:ext>
            </a:extLst>
          </p:cNvPr>
          <p:cNvSpPr/>
          <p:nvPr/>
        </p:nvSpPr>
        <p:spPr>
          <a:xfrm>
            <a:off x="3189802" y="1269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Drainage</a:t>
            </a:r>
          </a:p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system</a:t>
            </a:r>
          </a:p>
        </p:txBody>
      </p:sp>
      <p:sp>
        <p:nvSpPr>
          <p:cNvPr id="10" name="PIJL-RECHTS 83">
            <a:extLst>
              <a:ext uri="{FF2B5EF4-FFF2-40B4-BE49-F238E27FC236}">
                <a16:creationId xmlns:a16="http://schemas.microsoft.com/office/drawing/2014/main" id="{1B8315B1-A13F-42A2-A174-6EE0FE16DAD8}"/>
              </a:ext>
            </a:extLst>
          </p:cNvPr>
          <p:cNvSpPr/>
          <p:nvPr/>
        </p:nvSpPr>
        <p:spPr>
          <a:xfrm>
            <a:off x="2304214" y="1521140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1" name="PIJL-OMHOOG 87">
            <a:extLst>
              <a:ext uri="{FF2B5EF4-FFF2-40B4-BE49-F238E27FC236}">
                <a16:creationId xmlns:a16="http://schemas.microsoft.com/office/drawing/2014/main" id="{F8D4FE4A-1D50-4EE6-A7A4-D5CE1CEF8F86}"/>
              </a:ext>
            </a:extLst>
          </p:cNvPr>
          <p:cNvSpPr/>
          <p:nvPr/>
        </p:nvSpPr>
        <p:spPr>
          <a:xfrm>
            <a:off x="3929652" y="4017681"/>
            <a:ext cx="671983" cy="504172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*/ f20 f19 1"/>
              <a:gd name="f28" fmla="*/ 21600 f21 1"/>
              <a:gd name="f29" fmla="*/ 0 f21 1"/>
              <a:gd name="f30" fmla="*/ f19 f12 1"/>
              <a:gd name="f31" fmla="*/ f20 f13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2 1"/>
              <a:gd name="f38" fmla="+- f20 0 f34"/>
              <a:gd name="f39" fmla="*/ f36 f13 1"/>
              <a:gd name="f40" fmla="*/ f35 f12 1"/>
              <a:gd name="f41" fmla="*/ f36 f12 1"/>
              <a:gd name="f42" fmla="*/ f38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42" r="f37" b="f39"/>
            <a:pathLst>
              <a:path w="21600" h="21600">
                <a:moveTo>
                  <a:pt x="f19" y="f8"/>
                </a:moveTo>
                <a:lnTo>
                  <a:pt x="f19" y="f20"/>
                </a:lnTo>
                <a:lnTo>
                  <a:pt x="f7" y="f20"/>
                </a:lnTo>
                <a:lnTo>
                  <a:pt x="f9" y="f7"/>
                </a:lnTo>
                <a:lnTo>
                  <a:pt x="f8" y="f20"/>
                </a:lnTo>
                <a:lnTo>
                  <a:pt x="f26" y="f20"/>
                </a:lnTo>
                <a:lnTo>
                  <a:pt x="f26" y="f8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2" name="PIJL-OMLAAG 2">
            <a:extLst>
              <a:ext uri="{FF2B5EF4-FFF2-40B4-BE49-F238E27FC236}">
                <a16:creationId xmlns:a16="http://schemas.microsoft.com/office/drawing/2014/main" id="{9D5C0E5A-3ECD-4AAE-898D-CA5FEF689C0B}"/>
              </a:ext>
            </a:extLst>
          </p:cNvPr>
          <p:cNvSpPr/>
          <p:nvPr/>
        </p:nvSpPr>
        <p:spPr>
          <a:xfrm>
            <a:off x="3939381" y="2442353"/>
            <a:ext cx="671983" cy="432145"/>
          </a:xfrm>
          <a:custGeom>
            <a:avLst>
              <a:gd name="f0" fmla="val 1080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-270"/>
              <a:gd name="f11" fmla="+- 0 0 -90"/>
              <a:gd name="f12" fmla="*/ f5 1 21600"/>
              <a:gd name="f13" fmla="*/ f6 1 21600"/>
              <a:gd name="f14" fmla="+- f8 0 f7"/>
              <a:gd name="f15" fmla="pin 0 f1 10800"/>
              <a:gd name="f16" fmla="pin 0 f0 216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19"/>
              <a:gd name="f27" fmla="+- 21600 0 f20"/>
              <a:gd name="f28" fmla="*/ 0 f21 1"/>
              <a:gd name="f29" fmla="*/ 21600 f21 1"/>
              <a:gd name="f30" fmla="*/ f19 f12 1"/>
              <a:gd name="f31" fmla="*/ f20 f13 1"/>
              <a:gd name="f32" fmla="+- f24 0 f3"/>
              <a:gd name="f33" fmla="+- f25 0 f3"/>
              <a:gd name="f34" fmla="*/ f27 f19 1"/>
              <a:gd name="f35" fmla="*/ f28 1 f21"/>
              <a:gd name="f36" fmla="*/ f29 1 f21"/>
              <a:gd name="f37" fmla="*/ f26 f12 1"/>
              <a:gd name="f38" fmla="*/ f34 1 10800"/>
              <a:gd name="f39" fmla="*/ f35 f13 1"/>
              <a:gd name="f40" fmla="*/ f35 f12 1"/>
              <a:gd name="f41" fmla="*/ f36 f12 1"/>
              <a:gd name="f42" fmla="+- f20 f38 0"/>
              <a:gd name="f43" fmla="*/ f42 f13 1"/>
            </a:gdLst>
            <a:ahLst>
              <a:ahXY gdRefX="f1" minX="f7" maxX="f9" gdRefY="f0" minY="f7" maxY="f8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40" y="f31"/>
              </a:cxn>
              <a:cxn ang="f33">
                <a:pos x="f41" y="f31"/>
              </a:cxn>
            </a:cxnLst>
            <a:rect l="f30" t="f39" r="f37" b="f43"/>
            <a:pathLst>
              <a:path w="21600" h="21600">
                <a:moveTo>
                  <a:pt x="f19" y="f7"/>
                </a:moveTo>
                <a:lnTo>
                  <a:pt x="f19" y="f20"/>
                </a:lnTo>
                <a:lnTo>
                  <a:pt x="f7" y="f20"/>
                </a:lnTo>
                <a:lnTo>
                  <a:pt x="f9" y="f8"/>
                </a:lnTo>
                <a:lnTo>
                  <a:pt x="f8" y="f20"/>
                </a:lnTo>
                <a:lnTo>
                  <a:pt x="f26" y="f20"/>
                </a:lnTo>
                <a:lnTo>
                  <a:pt x="f26" y="f7"/>
                </a:lnTo>
                <a:close/>
              </a:path>
            </a:pathLst>
          </a:custGeom>
          <a:solidFill>
            <a:srgbClr val="C00000"/>
          </a:solidFill>
          <a:ln w="55001" cap="flat">
            <a:solidFill>
              <a:srgbClr val="C0000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3" name="Rechthoek 16">
            <a:extLst>
              <a:ext uri="{FF2B5EF4-FFF2-40B4-BE49-F238E27FC236}">
                <a16:creationId xmlns:a16="http://schemas.microsoft.com/office/drawing/2014/main" id="{681BFF96-7E3F-4068-AB62-166CF8A5B662}"/>
              </a:ext>
            </a:extLst>
          </p:cNvPr>
          <p:cNvSpPr/>
          <p:nvPr/>
        </p:nvSpPr>
        <p:spPr>
          <a:xfrm>
            <a:off x="3180063" y="4637050"/>
            <a:ext cx="2171178" cy="1008345"/>
          </a:xfrm>
          <a:prstGeom prst="rect">
            <a:avLst/>
          </a:prstGeom>
          <a:solidFill>
            <a:srgbClr val="DA1F28"/>
          </a:solidFill>
          <a:ln w="55001" cap="flat">
            <a:solidFill>
              <a:srgbClr val="A0141A"/>
            </a:solidFill>
            <a:prstDash val="solid"/>
            <a:miter/>
          </a:ln>
        </p:spPr>
        <p:txBody>
          <a:bodyPr vert="horz" wrap="square" lIns="121916" tIns="60953" rIns="121916" bIns="60953" anchor="ctr" anchorCtr="0" compatLnSpc="1">
            <a:no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24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Tunnels close less fast</a:t>
            </a:r>
          </a:p>
        </p:txBody>
      </p:sp>
      <p:sp>
        <p:nvSpPr>
          <p:cNvPr id="14" name="PIJL-RECHTS 17">
            <a:extLst>
              <a:ext uri="{FF2B5EF4-FFF2-40B4-BE49-F238E27FC236}">
                <a16:creationId xmlns:a16="http://schemas.microsoft.com/office/drawing/2014/main" id="{22B8851E-48FC-46A9-916C-EA313A366910}"/>
              </a:ext>
            </a:extLst>
          </p:cNvPr>
          <p:cNvSpPr/>
          <p:nvPr/>
        </p:nvSpPr>
        <p:spPr>
          <a:xfrm>
            <a:off x="2240344" y="4889141"/>
            <a:ext cx="767986" cy="504172"/>
          </a:xfrm>
          <a:custGeom>
            <a:avLst>
              <a:gd name="f0" fmla="val 14510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U-vormige pijl 4">
            <a:extLst>
              <a:ext uri="{FF2B5EF4-FFF2-40B4-BE49-F238E27FC236}">
                <a16:creationId xmlns:a16="http://schemas.microsoft.com/office/drawing/2014/main" id="{03BC6FC1-24F6-4649-B4DF-4A2676BA9429}"/>
              </a:ext>
            </a:extLst>
          </p:cNvPr>
          <p:cNvSpPr/>
          <p:nvPr/>
        </p:nvSpPr>
        <p:spPr>
          <a:xfrm rot="10799991">
            <a:off x="318815" y="4150041"/>
            <a:ext cx="10288316" cy="2606680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13826"/>
              <a:gd name="f10" fmla="val 25000"/>
              <a:gd name="f11" fmla="val 43750"/>
              <a:gd name="f12" fmla="val 46970"/>
              <a:gd name="f13" fmla="+- 0 0 -180"/>
              <a:gd name="f14" fmla="+- 0 0 -90"/>
              <a:gd name="f15" fmla="+- 0 0 -360"/>
              <a:gd name="f16" fmla="abs f4"/>
              <a:gd name="f17" fmla="abs f5"/>
              <a:gd name="f18" fmla="abs f6"/>
              <a:gd name="f19" fmla="*/ f13 f0 1"/>
              <a:gd name="f20" fmla="*/ f14 f0 1"/>
              <a:gd name="f21" fmla="*/ f15 f0 1"/>
              <a:gd name="f22" fmla="?: f16 f4 1"/>
              <a:gd name="f23" fmla="?: f17 f5 1"/>
              <a:gd name="f24" fmla="?: f18 f6 1"/>
              <a:gd name="f25" fmla="*/ f19 1 f3"/>
              <a:gd name="f26" fmla="*/ f20 1 f3"/>
              <a:gd name="f27" fmla="*/ f21 1 f3"/>
              <a:gd name="f28" fmla="*/ f22 1 21600"/>
              <a:gd name="f29" fmla="*/ f23 1 21600"/>
              <a:gd name="f30" fmla="*/ 21600 f22 1"/>
              <a:gd name="f31" fmla="*/ 21600 f23 1"/>
              <a:gd name="f32" fmla="+- f25 0 f1"/>
              <a:gd name="f33" fmla="+- f26 0 f1"/>
              <a:gd name="f34" fmla="+- f27 0 f1"/>
              <a:gd name="f35" fmla="min f29 f28"/>
              <a:gd name="f36" fmla="*/ f30 1 f24"/>
              <a:gd name="f37" fmla="*/ f31 1 f24"/>
              <a:gd name="f38" fmla="val f36"/>
              <a:gd name="f39" fmla="val f37"/>
              <a:gd name="f40" fmla="*/ f7 f35 1"/>
              <a:gd name="f41" fmla="+- f39 0 f7"/>
              <a:gd name="f42" fmla="+- f38 0 f7"/>
              <a:gd name="f43" fmla="*/ f38 f35 1"/>
              <a:gd name="f44" fmla="*/ f39 f35 1"/>
              <a:gd name="f45" fmla="min f42 f41"/>
              <a:gd name="f46" fmla="*/ f41 f12 1"/>
              <a:gd name="f47" fmla="*/ f45 f9 1"/>
              <a:gd name="f48" fmla="*/ f45 f10 1"/>
              <a:gd name="f49" fmla="*/ f46 1 100000"/>
              <a:gd name="f50" fmla="*/ f45 f11 1"/>
              <a:gd name="f51" fmla="*/ f47 1 100000"/>
              <a:gd name="f52" fmla="*/ f48 1 100000"/>
              <a:gd name="f53" fmla="*/ f50 1 100000"/>
              <a:gd name="f54" fmla="*/ f49 f35 1"/>
              <a:gd name="f55" fmla="*/ f51 1 2"/>
              <a:gd name="f56" fmla="+- f49 0 f52"/>
              <a:gd name="f57" fmla="+- f53 0 f51"/>
              <a:gd name="f58" fmla="+- f38 0 f52"/>
              <a:gd name="f59" fmla="*/ f53 f35 1"/>
              <a:gd name="f60" fmla="*/ f51 f35 1"/>
              <a:gd name="f61" fmla="+- f52 0 f55"/>
              <a:gd name="f62" fmla="max f57 0"/>
              <a:gd name="f63" fmla="+- f58 0 f52"/>
              <a:gd name="f64" fmla="*/ f56 f35 1"/>
              <a:gd name="f65" fmla="*/ f58 f35 1"/>
              <a:gd name="f66" fmla="*/ f55 f35 1"/>
              <a:gd name="f67" fmla="+- f38 0 f61"/>
              <a:gd name="f68" fmla="+- f51 f62 0"/>
              <a:gd name="f69" fmla="+- f63 f61 0"/>
              <a:gd name="f70" fmla="*/ f63 f35 1"/>
              <a:gd name="f71" fmla="*/ f62 f35 1"/>
              <a:gd name="f72" fmla="+- f67 0 f53"/>
              <a:gd name="f73" fmla="+- f51 f69 0"/>
              <a:gd name="f74" fmla="*/ f67 f35 1"/>
              <a:gd name="f75" fmla="*/ f69 f35 1"/>
              <a:gd name="f76" fmla="*/ f68 f35 1"/>
              <a:gd name="f77" fmla="*/ f73 1 2"/>
              <a:gd name="f78" fmla="*/ f72 f35 1"/>
              <a:gd name="f79" fmla="*/ f77 f35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70" y="f64"/>
              </a:cxn>
              <a:cxn ang="f32">
                <a:pos x="f65" y="f54"/>
              </a:cxn>
              <a:cxn ang="f33">
                <a:pos x="f43" y="f64"/>
              </a:cxn>
              <a:cxn ang="f34">
                <a:pos x="f79" y="f40"/>
              </a:cxn>
              <a:cxn ang="f32">
                <a:pos x="f66" y="f44"/>
              </a:cxn>
            </a:cxnLst>
            <a:rect l="f40" t="f40" r="f43" b="f44"/>
            <a:pathLst>
              <a:path>
                <a:moveTo>
                  <a:pt x="f40" y="f44"/>
                </a:moveTo>
                <a:lnTo>
                  <a:pt x="f40" y="f59"/>
                </a:lnTo>
                <a:arcTo wR="f59" hR="f59" stAng="f0" swAng="f1"/>
                <a:lnTo>
                  <a:pt x="f78" y="f40"/>
                </a:lnTo>
                <a:arcTo wR="f59" hR="f59" stAng="f2" swAng="f1"/>
                <a:lnTo>
                  <a:pt x="f74" y="f64"/>
                </a:lnTo>
                <a:lnTo>
                  <a:pt x="f43" y="f64"/>
                </a:lnTo>
                <a:lnTo>
                  <a:pt x="f65" y="f54"/>
                </a:lnTo>
                <a:lnTo>
                  <a:pt x="f70" y="f64"/>
                </a:lnTo>
                <a:lnTo>
                  <a:pt x="f75" y="f64"/>
                </a:lnTo>
                <a:lnTo>
                  <a:pt x="f75" y="f76"/>
                </a:lnTo>
                <a:arcTo wR="f71" hR="f71" stAng="f7" swAng="f8"/>
                <a:lnTo>
                  <a:pt x="f76" y="f60"/>
                </a:lnTo>
                <a:arcTo wR="f71" hR="f71" stAng="f2" swAng="f8"/>
                <a:lnTo>
                  <a:pt x="f60" y="f44"/>
                </a:lnTo>
                <a:close/>
              </a:path>
            </a:pathLst>
          </a:custGeom>
          <a:solidFill>
            <a:srgbClr val="00B050"/>
          </a:solidFill>
          <a:ln w="55001" cap="flat">
            <a:solidFill>
              <a:srgbClr val="00B050"/>
            </a:solidFill>
            <a:prstDash val="solid"/>
            <a:miter/>
          </a:ln>
        </p:spPr>
        <p:txBody>
          <a:bodyPr vert="horz" wrap="square" lIns="121916" tIns="60953" rIns="121916" bIns="60953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24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: afgeronde hoeken 27">
            <a:extLst>
              <a:ext uri="{FF2B5EF4-FFF2-40B4-BE49-F238E27FC236}">
                <a16:creationId xmlns:a16="http://schemas.microsoft.com/office/drawing/2014/main" id="{63D27C08-A8EF-47FE-869E-F826CB1B428D}"/>
              </a:ext>
            </a:extLst>
          </p:cNvPr>
          <p:cNvSpPr/>
          <p:nvPr/>
        </p:nvSpPr>
        <p:spPr>
          <a:xfrm>
            <a:off x="7256568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3" name="Rechthoek: afgeronde hoeken 13">
            <a:extLst>
              <a:ext uri="{FF2B5EF4-FFF2-40B4-BE49-F238E27FC236}">
                <a16:creationId xmlns:a16="http://schemas.microsoft.com/office/drawing/2014/main" id="{E2B582E4-61B9-4081-930B-ED4C75C63C21}"/>
              </a:ext>
            </a:extLst>
          </p:cNvPr>
          <p:cNvSpPr/>
          <p:nvPr/>
        </p:nvSpPr>
        <p:spPr>
          <a:xfrm>
            <a:off x="4394725" y="227319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4" name="Rechthoek: afgeronde hoeken 5">
            <a:extLst>
              <a:ext uri="{FF2B5EF4-FFF2-40B4-BE49-F238E27FC236}">
                <a16:creationId xmlns:a16="http://schemas.microsoft.com/office/drawing/2014/main" id="{95E3FDC6-A006-412C-B40E-50C311A86A8D}"/>
              </a:ext>
            </a:extLst>
          </p:cNvPr>
          <p:cNvSpPr/>
          <p:nvPr/>
        </p:nvSpPr>
        <p:spPr>
          <a:xfrm>
            <a:off x="34472" y="334441"/>
            <a:ext cx="310062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Raw dataset, cropped</a:t>
            </a:r>
          </a:p>
        </p:txBody>
      </p:sp>
      <p:sp>
        <p:nvSpPr>
          <p:cNvPr id="5" name="Pijl: rechts 11">
            <a:extLst>
              <a:ext uri="{FF2B5EF4-FFF2-40B4-BE49-F238E27FC236}">
                <a16:creationId xmlns:a16="http://schemas.microsoft.com/office/drawing/2014/main" id="{87462B77-91CF-4F52-B444-48901A0B87E2}"/>
              </a:ext>
            </a:extLst>
          </p:cNvPr>
          <p:cNvSpPr/>
          <p:nvPr/>
        </p:nvSpPr>
        <p:spPr>
          <a:xfrm>
            <a:off x="3135084" y="1015578"/>
            <a:ext cx="1240968" cy="873142"/>
          </a:xfrm>
          <a:custGeom>
            <a:avLst>
              <a:gd name="f0" fmla="val 1400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0’s</a:t>
            </a:r>
          </a:p>
        </p:txBody>
      </p:sp>
      <p:sp>
        <p:nvSpPr>
          <p:cNvPr id="6" name="Pijl: rechts 16">
            <a:extLst>
              <a:ext uri="{FF2B5EF4-FFF2-40B4-BE49-F238E27FC236}">
                <a16:creationId xmlns:a16="http://schemas.microsoft.com/office/drawing/2014/main" id="{96A6E639-F45B-4A0F-B93C-EFEF09CBBBB0}"/>
              </a:ext>
            </a:extLst>
          </p:cNvPr>
          <p:cNvSpPr/>
          <p:nvPr/>
        </p:nvSpPr>
        <p:spPr>
          <a:xfrm>
            <a:off x="7380515" y="1015578"/>
            <a:ext cx="1791218" cy="858420"/>
          </a:xfrm>
          <a:custGeom>
            <a:avLst>
              <a:gd name="f0" fmla="val 16424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outliers height</a:t>
            </a:r>
          </a:p>
        </p:txBody>
      </p:sp>
      <p:sp>
        <p:nvSpPr>
          <p:cNvPr id="7" name="Rechthoek: afgeronde hoeken 18">
            <a:extLst>
              <a:ext uri="{FF2B5EF4-FFF2-40B4-BE49-F238E27FC236}">
                <a16:creationId xmlns:a16="http://schemas.microsoft.com/office/drawing/2014/main" id="{992513A8-C179-462A-9EA0-BE6E99C484E1}"/>
              </a:ext>
            </a:extLst>
          </p:cNvPr>
          <p:cNvSpPr/>
          <p:nvPr/>
        </p:nvSpPr>
        <p:spPr>
          <a:xfrm>
            <a:off x="9171733" y="235595"/>
            <a:ext cx="2985790" cy="2250137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8" name="Afbeelding 73">
            <a:extLst>
              <a:ext uri="{FF2B5EF4-FFF2-40B4-BE49-F238E27FC236}">
                <a16:creationId xmlns:a16="http://schemas.microsoft.com/office/drawing/2014/main" id="{F5F674EA-1AAB-4E23-8519-AE308228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89" y="737116"/>
            <a:ext cx="2880003" cy="1735421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vaal 74">
            <a:extLst>
              <a:ext uri="{FF2B5EF4-FFF2-40B4-BE49-F238E27FC236}">
                <a16:creationId xmlns:a16="http://schemas.microsoft.com/office/drawing/2014/main" id="{85502D57-336B-4EBF-BFA6-3E6758C5A628}"/>
              </a:ext>
            </a:extLst>
          </p:cNvPr>
          <p:cNvSpPr/>
          <p:nvPr/>
        </p:nvSpPr>
        <p:spPr>
          <a:xfrm>
            <a:off x="234973" y="737116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0" name="Afbeelding 75">
            <a:extLst>
              <a:ext uri="{FF2B5EF4-FFF2-40B4-BE49-F238E27FC236}">
                <a16:creationId xmlns:a16="http://schemas.microsoft.com/office/drawing/2014/main" id="{A4840F8B-986F-4ABC-AE33-84F7790AC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47" y="59715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Ovaal 76">
            <a:extLst>
              <a:ext uri="{FF2B5EF4-FFF2-40B4-BE49-F238E27FC236}">
                <a16:creationId xmlns:a16="http://schemas.microsoft.com/office/drawing/2014/main" id="{EC8E74C4-F529-4435-82CF-A0B61D85A7CD}"/>
              </a:ext>
            </a:extLst>
          </p:cNvPr>
          <p:cNvSpPr/>
          <p:nvPr/>
        </p:nvSpPr>
        <p:spPr>
          <a:xfrm>
            <a:off x="4407508" y="635663"/>
            <a:ext cx="1048030" cy="1151604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2" name="Afbeelding 77">
            <a:extLst>
              <a:ext uri="{FF2B5EF4-FFF2-40B4-BE49-F238E27FC236}">
                <a16:creationId xmlns:a16="http://schemas.microsoft.com/office/drawing/2014/main" id="{79BD1FD9-47D1-427D-9D06-574A07CA5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631" y="601684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Afbeelding 78">
            <a:extLst>
              <a:ext uri="{FF2B5EF4-FFF2-40B4-BE49-F238E27FC236}">
                <a16:creationId xmlns:a16="http://schemas.microsoft.com/office/drawing/2014/main" id="{DC369DF1-8BD3-4C2B-8330-091255B8E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688" y="3026508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Pijl: gebogen 26">
            <a:extLst>
              <a:ext uri="{FF2B5EF4-FFF2-40B4-BE49-F238E27FC236}">
                <a16:creationId xmlns:a16="http://schemas.microsoft.com/office/drawing/2014/main" id="{E9BB21E2-4B11-47C6-A04E-B7F7DF9E81E2}"/>
              </a:ext>
            </a:extLst>
          </p:cNvPr>
          <p:cNvSpPr/>
          <p:nvPr/>
        </p:nvSpPr>
        <p:spPr>
          <a:xfrm rot="10799991">
            <a:off x="10255553" y="2485713"/>
            <a:ext cx="1413506" cy="1758016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ss"/>
              <a:gd name="f7" fmla="val 0"/>
              <a:gd name="f8" fmla="+- 0 0 5400000"/>
              <a:gd name="f9" fmla="val 30941"/>
              <a:gd name="f10" fmla="val 25000"/>
              <a:gd name="f11" fmla="val 43750"/>
              <a:gd name="f12" fmla="+- 0 0 -360"/>
              <a:gd name="f13" fmla="+- 0 0 -180"/>
              <a:gd name="f14" fmla="+- 0 0 -90"/>
              <a:gd name="f15" fmla="abs f4"/>
              <a:gd name="f16" fmla="abs f5"/>
              <a:gd name="f17" fmla="abs f6"/>
              <a:gd name="f18" fmla="*/ f12 f0 1"/>
              <a:gd name="f19" fmla="*/ f13 f0 1"/>
              <a:gd name="f20" fmla="*/ f14 f0 1"/>
              <a:gd name="f21" fmla="?: f15 f4 1"/>
              <a:gd name="f22" fmla="?: f16 f5 1"/>
              <a:gd name="f23" fmla="?: f17 f6 1"/>
              <a:gd name="f24" fmla="*/ f18 1 f3"/>
              <a:gd name="f25" fmla="*/ f19 1 f3"/>
              <a:gd name="f26" fmla="*/ f20 1 f3"/>
              <a:gd name="f27" fmla="*/ f21 1 21600"/>
              <a:gd name="f28" fmla="*/ f22 1 21600"/>
              <a:gd name="f29" fmla="*/ 21600 f21 1"/>
              <a:gd name="f30" fmla="*/ 21600 f22 1"/>
              <a:gd name="f31" fmla="+- f24 0 f1"/>
              <a:gd name="f32" fmla="+- f25 0 f1"/>
              <a:gd name="f33" fmla="+- f26 0 f1"/>
              <a:gd name="f34" fmla="min f28 f27"/>
              <a:gd name="f35" fmla="*/ f29 1 f23"/>
              <a:gd name="f36" fmla="*/ f30 1 f23"/>
              <a:gd name="f37" fmla="val f35"/>
              <a:gd name="f38" fmla="val f36"/>
              <a:gd name="f39" fmla="*/ f7 f34 1"/>
              <a:gd name="f40" fmla="+- f38 0 f7"/>
              <a:gd name="f41" fmla="+- f37 0 f7"/>
              <a:gd name="f42" fmla="*/ f37 f34 1"/>
              <a:gd name="f43" fmla="*/ f38 f34 1"/>
              <a:gd name="f44" fmla="min f41 f40"/>
              <a:gd name="f45" fmla="*/ f44 f9 1"/>
              <a:gd name="f46" fmla="*/ f44 f10 1"/>
              <a:gd name="f47" fmla="*/ f44 f11 1"/>
              <a:gd name="f48" fmla="*/ f45 1 100000"/>
              <a:gd name="f49" fmla="*/ f46 1 100000"/>
              <a:gd name="f50" fmla="*/ f47 1 100000"/>
              <a:gd name="f51" fmla="*/ f48 1 2"/>
              <a:gd name="f52" fmla="+- f37 0 f49"/>
              <a:gd name="f53" fmla="+- f50 0 f48"/>
              <a:gd name="f54" fmla="*/ f50 f34 1"/>
              <a:gd name="f55" fmla="*/ f49 f34 1"/>
              <a:gd name="f56" fmla="*/ f48 f34 1"/>
              <a:gd name="f57" fmla="+- f49 0 f51"/>
              <a:gd name="f58" fmla="max f53 0"/>
              <a:gd name="f59" fmla="*/ f52 f34 1"/>
              <a:gd name="f60" fmla="*/ f51 f34 1"/>
              <a:gd name="f61" fmla="+- f48 f58 0"/>
              <a:gd name="f62" fmla="+- f57 f48 0"/>
              <a:gd name="f63" fmla="+- f57 f50 0"/>
              <a:gd name="f64" fmla="*/ f57 f34 1"/>
              <a:gd name="f65" fmla="*/ f58 f34 1"/>
              <a:gd name="f66" fmla="+- f62 f57 0"/>
              <a:gd name="f67" fmla="*/ f63 f34 1"/>
              <a:gd name="f68" fmla="*/ f62 f34 1"/>
              <a:gd name="f69" fmla="*/ f61 f34 1"/>
              <a:gd name="f70" fmla="*/ f66 f3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1">
                <a:pos x="f59" y="f39"/>
              </a:cxn>
              <a:cxn ang="f32">
                <a:pos x="f59" y="f70"/>
              </a:cxn>
              <a:cxn ang="f32">
                <a:pos x="f60" y="f43"/>
              </a:cxn>
              <a:cxn ang="f33">
                <a:pos x="f42" y="f55"/>
              </a:cxn>
            </a:cxnLst>
            <a:rect l="f39" t="f39" r="f42" b="f43"/>
            <a:pathLst>
              <a:path>
                <a:moveTo>
                  <a:pt x="f39" y="f43"/>
                </a:moveTo>
                <a:lnTo>
                  <a:pt x="f39" y="f67"/>
                </a:lnTo>
                <a:arcTo wR="f54" hR="f54" stAng="f0" swAng="f1"/>
                <a:lnTo>
                  <a:pt x="f59" y="f64"/>
                </a:lnTo>
                <a:lnTo>
                  <a:pt x="f59" y="f39"/>
                </a:lnTo>
                <a:lnTo>
                  <a:pt x="f42" y="f55"/>
                </a:lnTo>
                <a:lnTo>
                  <a:pt x="f59" y="f70"/>
                </a:lnTo>
                <a:lnTo>
                  <a:pt x="f59" y="f68"/>
                </a:lnTo>
                <a:lnTo>
                  <a:pt x="f69" y="f68"/>
                </a:lnTo>
                <a:arcTo wR="f65" hR="f65" stAng="f2" swAng="f8"/>
                <a:lnTo>
                  <a:pt x="f56" y="f43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000000"/>
              </a:solidFill>
              <a:uFillTx/>
              <a:latin typeface="Calibri" pitchFamily="34"/>
              <a:cs typeface="Calibri" pitchFamily="34"/>
            </a:endParaRPr>
          </a:p>
        </p:txBody>
      </p:sp>
      <p:sp>
        <p:nvSpPr>
          <p:cNvPr id="15" name="Tekstvak 80">
            <a:extLst>
              <a:ext uri="{FF2B5EF4-FFF2-40B4-BE49-F238E27FC236}">
                <a16:creationId xmlns:a16="http://schemas.microsoft.com/office/drawing/2014/main" id="{4CCB3F50-254D-4E0D-8263-9E2822C3578E}"/>
              </a:ext>
            </a:extLst>
          </p:cNvPr>
          <p:cNvSpPr txBox="1"/>
          <p:nvPr/>
        </p:nvSpPr>
        <p:spPr>
          <a:xfrm>
            <a:off x="10345741" y="3689750"/>
            <a:ext cx="123317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</a:t>
            </a:r>
          </a:p>
        </p:txBody>
      </p:sp>
      <p:sp>
        <p:nvSpPr>
          <p:cNvPr id="16" name="Pijl: links 31">
            <a:extLst>
              <a:ext uri="{FF2B5EF4-FFF2-40B4-BE49-F238E27FC236}">
                <a16:creationId xmlns:a16="http://schemas.microsoft.com/office/drawing/2014/main" id="{C03CE675-487E-42B3-922F-3ED1150DC0DF}"/>
              </a:ext>
            </a:extLst>
          </p:cNvPr>
          <p:cNvSpPr/>
          <p:nvPr/>
        </p:nvSpPr>
        <p:spPr>
          <a:xfrm>
            <a:off x="5003395" y="3385337"/>
            <a:ext cx="2253173" cy="858420"/>
          </a:xfrm>
          <a:custGeom>
            <a:avLst>
              <a:gd name="f0" fmla="val 411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*/ f19 f20 1"/>
              <a:gd name="f28" fmla="*/ 21600 f21 1"/>
              <a:gd name="f29" fmla="*/ 0 f21 1"/>
              <a:gd name="f30" fmla="*/ f20 f13 1"/>
              <a:gd name="f31" fmla="*/ f19 f12 1"/>
              <a:gd name="f32" fmla="+- f24 0 f3"/>
              <a:gd name="f33" fmla="+- f25 0 f3"/>
              <a:gd name="f34" fmla="*/ f27 1 10800"/>
              <a:gd name="f35" fmla="*/ f29 1 f21"/>
              <a:gd name="f36" fmla="*/ f28 1 f21"/>
              <a:gd name="f37" fmla="*/ f26 f13 1"/>
              <a:gd name="f38" fmla="+- f19 0 f34"/>
              <a:gd name="f39" fmla="*/ f36 f12 1"/>
              <a:gd name="f40" fmla="*/ f35 f13 1"/>
              <a:gd name="f41" fmla="*/ f36 f13 1"/>
              <a:gd name="f42" fmla="*/ f38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42" t="f30" r="f39" b="f37"/>
            <a:pathLst>
              <a:path w="21600" h="21600">
                <a:moveTo>
                  <a:pt x="f8" y="f20"/>
                </a:moveTo>
                <a:lnTo>
                  <a:pt x="f19" y="f20"/>
                </a:lnTo>
                <a:lnTo>
                  <a:pt x="f19" y="f7"/>
                </a:lnTo>
                <a:lnTo>
                  <a:pt x="f7" y="f9"/>
                </a:lnTo>
                <a:lnTo>
                  <a:pt x="f19" y="f8"/>
                </a:lnTo>
                <a:lnTo>
                  <a:pt x="f19" y="f26"/>
                </a:lnTo>
                <a:lnTo>
                  <a:pt x="f8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Remove instrument re-siting</a:t>
            </a:r>
          </a:p>
        </p:txBody>
      </p:sp>
      <p:sp>
        <p:nvSpPr>
          <p:cNvPr id="17" name="Rechthoek: afgeronde hoeken 32">
            <a:extLst>
              <a:ext uri="{FF2B5EF4-FFF2-40B4-BE49-F238E27FC236}">
                <a16:creationId xmlns:a16="http://schemas.microsoft.com/office/drawing/2014/main" id="{DEFD864E-4B62-4AA3-A05B-3D0338AC149D}"/>
              </a:ext>
            </a:extLst>
          </p:cNvPr>
          <p:cNvSpPr/>
          <p:nvPr/>
        </p:nvSpPr>
        <p:spPr>
          <a:xfrm>
            <a:off x="2004373" y="2733873"/>
            <a:ext cx="2985790" cy="2170273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w"/>
              <a:gd name="f4" fmla="val h"/>
              <a:gd name="f5" fmla="val ss"/>
              <a:gd name="f6" fmla="val 0"/>
              <a:gd name="f7" fmla="*/ 5419351 1 1725033"/>
              <a:gd name="f8" fmla="val 45"/>
              <a:gd name="f9" fmla="val 3600"/>
              <a:gd name="f10" fmla="abs f3"/>
              <a:gd name="f11" fmla="abs f4"/>
              <a:gd name="f12" fmla="abs f5"/>
              <a:gd name="f13" fmla="*/ f7 1 180"/>
              <a:gd name="f14" fmla="+- 0 0 f1"/>
              <a:gd name="f15" fmla="+- f6 f9 0"/>
              <a:gd name="f16" fmla="?: f10 f3 1"/>
              <a:gd name="f17" fmla="?: f11 f4 1"/>
              <a:gd name="f18" fmla="?: f12 f5 1"/>
              <a:gd name="f19" fmla="*/ f8 f13 1"/>
              <a:gd name="f20" fmla="+- f6 0 f15"/>
              <a:gd name="f21" fmla="+- f15 0 f6"/>
              <a:gd name="f22" fmla="*/ f16 1 21600"/>
              <a:gd name="f23" fmla="*/ f17 1 21600"/>
              <a:gd name="f24" fmla="*/ 21600 f16 1"/>
              <a:gd name="f25" fmla="*/ 21600 f17 1"/>
              <a:gd name="f26" fmla="+- 0 0 f19"/>
              <a:gd name="f27" fmla="abs f20"/>
              <a:gd name="f28" fmla="abs f21"/>
              <a:gd name="f29" fmla="?: f20 f14 f1"/>
              <a:gd name="f30" fmla="?: f20 f1 f14"/>
              <a:gd name="f31" fmla="?: f20 f2 f1"/>
              <a:gd name="f32" fmla="?: f20 f1 f2"/>
              <a:gd name="f33" fmla="?: f21 f14 f1"/>
              <a:gd name="f34" fmla="?: f21 f1 f14"/>
              <a:gd name="f35" fmla="?: f20 0 f0"/>
              <a:gd name="f36" fmla="?: f20 f0 0"/>
              <a:gd name="f37" fmla="min f23 f22"/>
              <a:gd name="f38" fmla="*/ f24 1 f18"/>
              <a:gd name="f39" fmla="*/ f25 1 f18"/>
              <a:gd name="f40" fmla="*/ f26 f0 1"/>
              <a:gd name="f41" fmla="?: f20 f32 f31"/>
              <a:gd name="f42" fmla="?: f20 f31 f32"/>
              <a:gd name="f43" fmla="?: f21 f30 f29"/>
              <a:gd name="f44" fmla="val f38"/>
              <a:gd name="f45" fmla="val f39"/>
              <a:gd name="f46" fmla="*/ f40 1 f7"/>
              <a:gd name="f47" fmla="?: f21 f42 f41"/>
              <a:gd name="f48" fmla="*/ f15 f37 1"/>
              <a:gd name="f49" fmla="*/ f6 f37 1"/>
              <a:gd name="f50" fmla="*/ f27 f37 1"/>
              <a:gd name="f51" fmla="*/ f28 f37 1"/>
              <a:gd name="f52" fmla="+- f45 0 f9"/>
              <a:gd name="f53" fmla="+- f44 0 f9"/>
              <a:gd name="f54" fmla="+- f46 0 f1"/>
              <a:gd name="f55" fmla="*/ f45 f37 1"/>
              <a:gd name="f56" fmla="*/ f44 f37 1"/>
              <a:gd name="f57" fmla="+- f45 0 f52"/>
              <a:gd name="f58" fmla="+- f44 0 f53"/>
              <a:gd name="f59" fmla="+- f52 0 f45"/>
              <a:gd name="f60" fmla="+- f53 0 f44"/>
              <a:gd name="f61" fmla="+- f54 f1 0"/>
              <a:gd name="f62" fmla="*/ f52 f37 1"/>
              <a:gd name="f63" fmla="*/ f53 f37 1"/>
              <a:gd name="f64" fmla="abs f57"/>
              <a:gd name="f65" fmla="?: f57 0 f0"/>
              <a:gd name="f66" fmla="?: f57 f0 0"/>
              <a:gd name="f67" fmla="?: f57 f33 f34"/>
              <a:gd name="f68" fmla="abs f58"/>
              <a:gd name="f69" fmla="abs f59"/>
              <a:gd name="f70" fmla="?: f58 f14 f1"/>
              <a:gd name="f71" fmla="?: f58 f1 f14"/>
              <a:gd name="f72" fmla="?: f58 f2 f1"/>
              <a:gd name="f73" fmla="?: f58 f1 f2"/>
              <a:gd name="f74" fmla="abs f60"/>
              <a:gd name="f75" fmla="?: f60 f14 f1"/>
              <a:gd name="f76" fmla="?: f60 f1 f14"/>
              <a:gd name="f77" fmla="?: f60 f36 f35"/>
              <a:gd name="f78" fmla="?: f60 f35 f36"/>
              <a:gd name="f79" fmla="*/ f61 f7 1"/>
              <a:gd name="f80" fmla="?: f21 f66 f65"/>
              <a:gd name="f81" fmla="?: f21 f65 f66"/>
              <a:gd name="f82" fmla="?: f58 f73 f72"/>
              <a:gd name="f83" fmla="?: f58 f72 f73"/>
              <a:gd name="f84" fmla="?: f59 f71 f70"/>
              <a:gd name="f85" fmla="?: f20 f77 f78"/>
              <a:gd name="f86" fmla="?: f20 f75 f76"/>
              <a:gd name="f87" fmla="*/ f79 1 f0"/>
              <a:gd name="f88" fmla="*/ f64 f37 1"/>
              <a:gd name="f89" fmla="*/ f68 f37 1"/>
              <a:gd name="f90" fmla="*/ f69 f37 1"/>
              <a:gd name="f91" fmla="*/ f74 f37 1"/>
              <a:gd name="f92" fmla="?: f57 f80 f81"/>
              <a:gd name="f93" fmla="?: f59 f83 f82"/>
              <a:gd name="f94" fmla="+- 0 0 f87"/>
              <a:gd name="f95" fmla="+- 0 0 f94"/>
              <a:gd name="f96" fmla="*/ f95 f0 1"/>
              <a:gd name="f97" fmla="*/ f96 1 f7"/>
              <a:gd name="f98" fmla="+- f97 0 f1"/>
              <a:gd name="f99" fmla="cos 1 f98"/>
              <a:gd name="f100" fmla="+- 0 0 f99"/>
              <a:gd name="f101" fmla="+- 0 0 f100"/>
              <a:gd name="f102" fmla="val f101"/>
              <a:gd name="f103" fmla="+- 0 0 f102"/>
              <a:gd name="f104" fmla="*/ f9 f103 1"/>
              <a:gd name="f105" fmla="*/ f104 3163 1"/>
              <a:gd name="f106" fmla="*/ f105 1 7636"/>
              <a:gd name="f107" fmla="+- f6 f106 0"/>
              <a:gd name="f108" fmla="+- f44 0 f106"/>
              <a:gd name="f109" fmla="+- f45 0 f106"/>
              <a:gd name="f110" fmla="*/ f107 f37 1"/>
              <a:gd name="f111" fmla="*/ f108 f37 1"/>
              <a:gd name="f112" fmla="*/ f109 f3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0" t="f110" r="f111" b="f112"/>
            <a:pathLst>
              <a:path>
                <a:moveTo>
                  <a:pt x="f48" y="f49"/>
                </a:moveTo>
                <a:arcTo wR="f50" hR="f51" stAng="f47" swAng="f43"/>
                <a:lnTo>
                  <a:pt x="f49" y="f62"/>
                </a:lnTo>
                <a:arcTo wR="f51" hR="f88" stAng="f92" swAng="f67"/>
                <a:lnTo>
                  <a:pt x="f63" y="f55"/>
                </a:lnTo>
                <a:arcTo wR="f89" hR="f90" stAng="f93" swAng="f84"/>
                <a:lnTo>
                  <a:pt x="f56" y="f48"/>
                </a:lnTo>
                <a:arcTo wR="f91" hR="f50" stAng="f85" swAng="f86"/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 pitchFamily="34"/>
              <a:cs typeface="Calibri" pitchFamily="34"/>
            </a:endParaRPr>
          </a:p>
        </p:txBody>
      </p:sp>
      <p:pic>
        <p:nvPicPr>
          <p:cNvPr id="18" name="Afbeelding 83">
            <a:extLst>
              <a:ext uri="{FF2B5EF4-FFF2-40B4-BE49-F238E27FC236}">
                <a16:creationId xmlns:a16="http://schemas.microsoft.com/office/drawing/2014/main" id="{098B1CC1-57BC-42A3-9550-3AAAD39EA6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271" y="3021113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9" name="Afbeelding 84">
            <a:extLst>
              <a:ext uri="{FF2B5EF4-FFF2-40B4-BE49-F238E27FC236}">
                <a16:creationId xmlns:a16="http://schemas.microsoft.com/office/drawing/2014/main" id="{9E75A2C1-1468-4598-A365-2A27844BF8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2590" y="5103632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  <p:cxnSp>
        <p:nvCxnSpPr>
          <p:cNvPr id="20" name="Rechte verbindingslijn 85">
            <a:extLst>
              <a:ext uri="{FF2B5EF4-FFF2-40B4-BE49-F238E27FC236}">
                <a16:creationId xmlns:a16="http://schemas.microsoft.com/office/drawing/2014/main" id="{ED5DDB79-7887-4EE1-8439-2D44C8E82053}"/>
              </a:ext>
            </a:extLst>
          </p:cNvPr>
          <p:cNvCxnSpPr/>
          <p:nvPr/>
        </p:nvCxnSpPr>
        <p:spPr>
          <a:xfrm>
            <a:off x="0" y="5004812"/>
            <a:ext cx="12316410" cy="0"/>
          </a:xfrm>
          <a:prstGeom prst="straightConnector1">
            <a:avLst/>
          </a:prstGeom>
          <a:noFill/>
          <a:ln w="57150" cap="flat">
            <a:solidFill>
              <a:srgbClr val="2DA2BF"/>
            </a:solidFill>
            <a:prstDash val="solid"/>
            <a:miter/>
          </a:ln>
        </p:spPr>
      </p:cxnSp>
      <p:sp>
        <p:nvSpPr>
          <p:cNvPr id="21" name="Pijl: rechts 38">
            <a:extLst>
              <a:ext uri="{FF2B5EF4-FFF2-40B4-BE49-F238E27FC236}">
                <a16:creationId xmlns:a16="http://schemas.microsoft.com/office/drawing/2014/main" id="{CF257037-FE1B-4FE5-B20A-8DF14F12986D}"/>
              </a:ext>
            </a:extLst>
          </p:cNvPr>
          <p:cNvSpPr/>
          <p:nvPr/>
        </p:nvSpPr>
        <p:spPr>
          <a:xfrm>
            <a:off x="3862873" y="5428655"/>
            <a:ext cx="3517641" cy="713067"/>
          </a:xfrm>
          <a:custGeom>
            <a:avLst>
              <a:gd name="f0" fmla="val 19411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solidFill>
            <a:srgbClr val="2DA2BF"/>
          </a:solidFill>
          <a:ln w="55001" cap="flat">
            <a:solidFill>
              <a:srgbClr val="1E768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1219169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nl-NL" sz="1800" b="0" i="0" u="none" strike="noStrike" kern="1200" cap="none" spc="0" baseline="0">
                <a:solidFill>
                  <a:srgbClr val="FFFFFF"/>
                </a:solidFill>
                <a:uFillTx/>
                <a:latin typeface="Calibri" pitchFamily="34"/>
                <a:cs typeface="Calibri" pitchFamily="34"/>
              </a:rPr>
              <a:t>Averaging + remove re-siting</a:t>
            </a:r>
          </a:p>
        </p:txBody>
      </p:sp>
      <p:pic>
        <p:nvPicPr>
          <p:cNvPr id="22" name="Afbeelding 87">
            <a:extLst>
              <a:ext uri="{FF2B5EF4-FFF2-40B4-BE49-F238E27FC236}">
                <a16:creationId xmlns:a16="http://schemas.microsoft.com/office/drawing/2014/main" id="{AAA32AAD-9960-4E8C-AD4F-2CBD8830D3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804" y="5106503"/>
            <a:ext cx="2880003" cy="1641082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76D56F-B67B-475A-BE87-F4B58CA67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</p:spPr>
        <p:txBody>
          <a:bodyPr/>
          <a:lstStyle/>
          <a:p>
            <a:pPr lvl="0"/>
            <a:r>
              <a:rPr lang="nl-NL">
                <a:latin typeface="Calibri" pitchFamily="34"/>
                <a:cs typeface="Calibri" pitchFamily="34"/>
              </a:rPr>
              <a:t>Data processing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541EF08-AEC2-463C-8D7F-E7899DFB5F2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</p:spPr>
            <p:txBody>
              <a:bodyPr/>
              <a:lstStyle/>
              <a:p>
                <a:pPr lvl="0"/>
                <a:r>
                  <a:rPr lang="nl-NL" sz="2800">
                    <a:latin typeface="Calibri" pitchFamily="34"/>
                    <a:cs typeface="Calibri" pitchFamily="34"/>
                  </a:rPr>
                  <a:t>Outliers: outside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± 10</m:t>
                    </m:r>
                    <m:r>
                      <a:rPr lang="nl-NL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nl-NL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800">
                    <a:latin typeface="Calibri" pitchFamily="34"/>
                    <a:cs typeface="Calibri" pitchFamily="34"/>
                  </a:rPr>
                  <a:t>(iterative)</a:t>
                </a:r>
              </a:p>
              <a:p>
                <a:pPr lvl="0"/>
                <a:r>
                  <a:rPr lang="nl-NL" sz="2800">
                    <a:latin typeface="Calibri" pitchFamily="34"/>
                    <a:cs typeface="Calibri" pitchFamily="34"/>
                  </a:rPr>
                  <a:t>After processing the data (previous slide), velocities can be derived</a:t>
                </a:r>
              </a:p>
            </p:txBody>
          </p:sp>
        </mc:Choice>
        <mc:Fallback xmlns="">
          <p:sp>
            <p:nvSpPr>
              <p:cNvPr id="3" name="Tijdelijke aanduiding voor inhoud 2">
                <a:extLst>
                  <a:ext uri="{FF2B5EF4-FFF2-40B4-BE49-F238E27FC236}">
                    <a16:creationId xmlns:a16="http://schemas.microsoft.com/office/drawing/2014/main" id="{8541EF08-AEC2-463C-8D7F-E7899DFB5F2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3" y="1825627"/>
                <a:ext cx="10515600" cy="435133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Afbeelding 10">
            <a:extLst>
              <a:ext uri="{FF2B5EF4-FFF2-40B4-BE49-F238E27FC236}">
                <a16:creationId xmlns:a16="http://schemas.microsoft.com/office/drawing/2014/main" id="{2486C6B5-76F5-40F2-AB3E-74B7323C0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46" y="3366345"/>
            <a:ext cx="5052654" cy="287911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11">
            <a:extLst>
              <a:ext uri="{FF2B5EF4-FFF2-40B4-BE49-F238E27FC236}">
                <a16:creationId xmlns:a16="http://schemas.microsoft.com/office/drawing/2014/main" id="{DA44DDCB-D11E-4646-8C3C-2688AE0E96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944" y="3366345"/>
            <a:ext cx="5976052" cy="287911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51675E7E-A1EA-4FB4-84C4-FBE042AD4E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Mass balance rate time series 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6623158C-8294-47A5-8057-FC2FF2210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2787937"/>
            <a:ext cx="5963030" cy="405517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Ovaal 14">
            <a:extLst>
              <a:ext uri="{FF2B5EF4-FFF2-40B4-BE49-F238E27FC236}">
                <a16:creationId xmlns:a16="http://schemas.microsoft.com/office/drawing/2014/main" id="{BE11FE82-C1BF-48F0-9440-86C5AD145F70}"/>
              </a:ext>
            </a:extLst>
          </p:cNvPr>
          <p:cNvSpPr/>
          <p:nvPr/>
        </p:nvSpPr>
        <p:spPr>
          <a:xfrm>
            <a:off x="8851904" y="4543223"/>
            <a:ext cx="274340" cy="25071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5" name="Ovaal 15">
            <a:extLst>
              <a:ext uri="{FF2B5EF4-FFF2-40B4-BE49-F238E27FC236}">
                <a16:creationId xmlns:a16="http://schemas.microsoft.com/office/drawing/2014/main" id="{F998528A-397C-40A3-A464-22B64A2FE6A2}"/>
              </a:ext>
            </a:extLst>
          </p:cNvPr>
          <p:cNvSpPr/>
          <p:nvPr/>
        </p:nvSpPr>
        <p:spPr>
          <a:xfrm>
            <a:off x="8860008" y="3366872"/>
            <a:ext cx="274340" cy="250717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6" name="Tijdelijke aanduiding voor inhoud 2">
            <a:extLst>
              <a:ext uri="{FF2B5EF4-FFF2-40B4-BE49-F238E27FC236}">
                <a16:creationId xmlns:a16="http://schemas.microsoft.com/office/drawing/2014/main" id="{CBBF0E9A-2BE5-4744-8649-E564C987DD2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 dirty="0"/>
              <a:t>Significant at P &lt; 0.01:</a:t>
            </a:r>
          </a:p>
          <a:p>
            <a:pPr lvl="0"/>
            <a:r>
              <a:rPr lang="nl-NL" dirty="0"/>
              <a:t>Significant at 0.05 &gt; P &gt; 0.01:  </a:t>
            </a:r>
          </a:p>
        </p:txBody>
      </p:sp>
      <p:sp>
        <p:nvSpPr>
          <p:cNvPr id="7" name="Ovaal 14">
            <a:extLst>
              <a:ext uri="{FF2B5EF4-FFF2-40B4-BE49-F238E27FC236}">
                <a16:creationId xmlns:a16="http://schemas.microsoft.com/office/drawing/2014/main" id="{D5D64F44-B794-4A9A-830D-BB92C035F153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5">
            <a:extLst>
              <a:ext uri="{FF2B5EF4-FFF2-40B4-BE49-F238E27FC236}">
                <a16:creationId xmlns:a16="http://schemas.microsoft.com/office/drawing/2014/main" id="{C8F1A24E-3E78-493D-B87C-3ED1A202B754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2">
            <a:extLst>
              <a:ext uri="{FF2B5EF4-FFF2-40B4-BE49-F238E27FC236}">
                <a16:creationId xmlns:a16="http://schemas.microsoft.com/office/drawing/2014/main" id="{7A2A807E-D637-4BA0-9583-FE5A39A8779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/>
              <a:t>Seasonal cylce</a:t>
            </a:r>
          </a:p>
        </p:txBody>
      </p:sp>
      <p:pic>
        <p:nvPicPr>
          <p:cNvPr id="3" name="Afbeelding 3">
            <a:extLst>
              <a:ext uri="{FF2B5EF4-FFF2-40B4-BE49-F238E27FC236}">
                <a16:creationId xmlns:a16="http://schemas.microsoft.com/office/drawing/2014/main" id="{2F59609E-13A5-41A3-91FD-883A1A970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76" y="1197543"/>
            <a:ext cx="7695508" cy="533000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4">
            <a:extLst>
              <a:ext uri="{FF2B5EF4-FFF2-40B4-BE49-F238E27FC236}">
                <a16:creationId xmlns:a16="http://schemas.microsoft.com/office/drawing/2014/main" id="{B7F5E391-A2D9-4A1D-B4A3-C7F5185AB13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nl-NL" dirty="0" err="1"/>
              <a:t>Velocity</a:t>
            </a:r>
            <a:r>
              <a:rPr lang="nl-NL" dirty="0"/>
              <a:t> time series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0A932F-7765-4540-A15D-BC0318FF02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629597"/>
            <a:ext cx="10515600" cy="4351336"/>
          </a:xfrm>
        </p:spPr>
        <p:txBody>
          <a:bodyPr/>
          <a:lstStyle/>
          <a:p>
            <a:pPr lvl="0"/>
            <a:r>
              <a:rPr lang="nl-NL" dirty="0"/>
              <a:t>Significant at P &lt; 0.01:</a:t>
            </a:r>
          </a:p>
          <a:p>
            <a:pPr lvl="0"/>
            <a:r>
              <a:rPr lang="nl-NL" dirty="0"/>
              <a:t>Significant at 0.05 &gt; P &gt; 0.01:  </a:t>
            </a:r>
          </a:p>
        </p:txBody>
      </p:sp>
      <p:pic>
        <p:nvPicPr>
          <p:cNvPr id="4" name="Afbeelding 6">
            <a:extLst>
              <a:ext uri="{FF2B5EF4-FFF2-40B4-BE49-F238E27FC236}">
                <a16:creationId xmlns:a16="http://schemas.microsoft.com/office/drawing/2014/main" id="{F6BCD372-4A6D-47F2-B16A-B2D65D98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6" y="2789678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Afbeelding 7">
            <a:extLst>
              <a:ext uri="{FF2B5EF4-FFF2-40B4-BE49-F238E27FC236}">
                <a16:creationId xmlns:a16="http://schemas.microsoft.com/office/drawing/2014/main" id="{29362972-238A-48AE-9588-7C55A914E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3" y="2797396"/>
            <a:ext cx="5759997" cy="398944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Ovaal 8">
            <a:extLst>
              <a:ext uri="{FF2B5EF4-FFF2-40B4-BE49-F238E27FC236}">
                <a16:creationId xmlns:a16="http://schemas.microsoft.com/office/drawing/2014/main" id="{8AB576F1-ECBF-45BE-9070-2D12CC4C646A}"/>
              </a:ext>
            </a:extLst>
          </p:cNvPr>
          <p:cNvSpPr/>
          <p:nvPr/>
        </p:nvSpPr>
        <p:spPr>
          <a:xfrm>
            <a:off x="5412863" y="5451570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7" name="Ovaal 9">
            <a:extLst>
              <a:ext uri="{FF2B5EF4-FFF2-40B4-BE49-F238E27FC236}">
                <a16:creationId xmlns:a16="http://schemas.microsoft.com/office/drawing/2014/main" id="{1F99B134-9693-4951-9F76-462D7C029DC5}"/>
              </a:ext>
            </a:extLst>
          </p:cNvPr>
          <p:cNvSpPr/>
          <p:nvPr/>
        </p:nvSpPr>
        <p:spPr>
          <a:xfrm>
            <a:off x="5412863" y="4635971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8" name="Ovaal 10">
            <a:extLst>
              <a:ext uri="{FF2B5EF4-FFF2-40B4-BE49-F238E27FC236}">
                <a16:creationId xmlns:a16="http://schemas.microsoft.com/office/drawing/2014/main" id="{CE93836E-CC6A-4F3E-BAB7-D0B9E09F122D}"/>
              </a:ext>
            </a:extLst>
          </p:cNvPr>
          <p:cNvSpPr/>
          <p:nvPr/>
        </p:nvSpPr>
        <p:spPr>
          <a:xfrm>
            <a:off x="5421258" y="424088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Ovaal 11">
            <a:extLst>
              <a:ext uri="{FF2B5EF4-FFF2-40B4-BE49-F238E27FC236}">
                <a16:creationId xmlns:a16="http://schemas.microsoft.com/office/drawing/2014/main" id="{1876E809-81D1-4C89-AAA5-DEA77CC50AA7}"/>
              </a:ext>
            </a:extLst>
          </p:cNvPr>
          <p:cNvSpPr/>
          <p:nvPr/>
        </p:nvSpPr>
        <p:spPr>
          <a:xfrm>
            <a:off x="11168262" y="441199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0" name="Ovaal 12">
            <a:extLst>
              <a:ext uri="{FF2B5EF4-FFF2-40B4-BE49-F238E27FC236}">
                <a16:creationId xmlns:a16="http://schemas.microsoft.com/office/drawing/2014/main" id="{742CD2BD-97AA-4B57-BFB3-0E448CAA7315}"/>
              </a:ext>
            </a:extLst>
          </p:cNvPr>
          <p:cNvSpPr/>
          <p:nvPr/>
        </p:nvSpPr>
        <p:spPr>
          <a:xfrm>
            <a:off x="11180716" y="4826029"/>
            <a:ext cx="228316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1" name="Ovaal 13">
            <a:extLst>
              <a:ext uri="{FF2B5EF4-FFF2-40B4-BE49-F238E27FC236}">
                <a16:creationId xmlns:a16="http://schemas.microsoft.com/office/drawing/2014/main" id="{B7A5660E-436F-4827-AA96-B93252214A4A}"/>
              </a:ext>
            </a:extLst>
          </p:cNvPr>
          <p:cNvSpPr/>
          <p:nvPr/>
        </p:nvSpPr>
        <p:spPr>
          <a:xfrm>
            <a:off x="11168262" y="5167009"/>
            <a:ext cx="349822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00B05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Ovaal 14">
            <a:extLst>
              <a:ext uri="{FF2B5EF4-FFF2-40B4-BE49-F238E27FC236}">
                <a16:creationId xmlns:a16="http://schemas.microsoft.com/office/drawing/2014/main" id="{5CBA3882-E150-4A50-89A8-0538FB29434C}"/>
              </a:ext>
            </a:extLst>
          </p:cNvPr>
          <p:cNvSpPr/>
          <p:nvPr/>
        </p:nvSpPr>
        <p:spPr>
          <a:xfrm>
            <a:off x="6599261" y="1795506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38103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3" name="Ovaal 15">
            <a:extLst>
              <a:ext uri="{FF2B5EF4-FFF2-40B4-BE49-F238E27FC236}">
                <a16:creationId xmlns:a16="http://schemas.microsoft.com/office/drawing/2014/main" id="{A6BE9597-00D6-4A23-BAF8-2D34AA7408EE}"/>
              </a:ext>
            </a:extLst>
          </p:cNvPr>
          <p:cNvSpPr/>
          <p:nvPr/>
        </p:nvSpPr>
        <p:spPr>
          <a:xfrm>
            <a:off x="8255450" y="2388458"/>
            <a:ext cx="239655" cy="261335"/>
          </a:xfrm>
          <a:custGeom>
            <a:avLst/>
            <a:gdLst>
              <a:gd name="f0" fmla="val 21600000"/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+- 0 0 -360"/>
              <a:gd name="f10" fmla="+- 0 0 -180"/>
              <a:gd name="f11" fmla="abs f4"/>
              <a:gd name="f12" fmla="abs f5"/>
              <a:gd name="f13" fmla="abs f6"/>
              <a:gd name="f14" fmla="+- 2700000 f2 0"/>
              <a:gd name="f15" fmla="*/ f9 f1 1"/>
              <a:gd name="f16" fmla="*/ f10 f1 1"/>
              <a:gd name="f17" fmla="?: f11 f4 1"/>
              <a:gd name="f18" fmla="?: f12 f5 1"/>
              <a:gd name="f19" fmla="?: f13 f6 1"/>
              <a:gd name="f20" fmla="+- f14 0 f2"/>
              <a:gd name="f21" fmla="*/ f15 1 f3"/>
              <a:gd name="f22" fmla="*/ f16 1 f3"/>
              <a:gd name="f23" fmla="*/ f17 1 21600"/>
              <a:gd name="f24" fmla="*/ f18 1 21600"/>
              <a:gd name="f25" fmla="*/ 21600 f17 1"/>
              <a:gd name="f26" fmla="*/ 21600 f18 1"/>
              <a:gd name="f27" fmla="+- f20 f2 0"/>
              <a:gd name="f28" fmla="+- f21 0 f2"/>
              <a:gd name="f29" fmla="+- f22 0 f2"/>
              <a:gd name="f30" fmla="min f24 f23"/>
              <a:gd name="f31" fmla="*/ f25 1 f19"/>
              <a:gd name="f32" fmla="*/ f26 1 f19"/>
              <a:gd name="f33" fmla="*/ f27 f8 1"/>
              <a:gd name="f34" fmla="val f31"/>
              <a:gd name="f35" fmla="val f32"/>
              <a:gd name="f36" fmla="*/ f33 1 f1"/>
              <a:gd name="f37" fmla="*/ f7 f30 1"/>
              <a:gd name="f38" fmla="+- f35 0 f7"/>
              <a:gd name="f39" fmla="+- f34 0 f7"/>
              <a:gd name="f40" fmla="+- 0 0 f36"/>
              <a:gd name="f41" fmla="*/ f38 1 2"/>
              <a:gd name="f42" fmla="*/ f39 1 2"/>
              <a:gd name="f43" fmla="+- 0 0 f40"/>
              <a:gd name="f44" fmla="+- f7 f41 0"/>
              <a:gd name="f45" fmla="+- f7 f42 0"/>
              <a:gd name="f46" fmla="*/ f43 f1 1"/>
              <a:gd name="f47" fmla="*/ f42 f30 1"/>
              <a:gd name="f48" fmla="*/ f41 f30 1"/>
              <a:gd name="f49" fmla="*/ f46 1 f8"/>
              <a:gd name="f50" fmla="*/ f44 f30 1"/>
              <a:gd name="f51" fmla="+- f49 0 f2"/>
              <a:gd name="f52" fmla="cos 1 f51"/>
              <a:gd name="f53" fmla="sin 1 f51"/>
              <a:gd name="f54" fmla="+- 0 0 f52"/>
              <a:gd name="f55" fmla="+- 0 0 f53"/>
              <a:gd name="f56" fmla="+- 0 0 f54"/>
              <a:gd name="f57" fmla="+- 0 0 f55"/>
              <a:gd name="f58" fmla="val f56"/>
              <a:gd name="f59" fmla="val f57"/>
              <a:gd name="f60" fmla="*/ f58 f42 1"/>
              <a:gd name="f61" fmla="*/ f59 f41 1"/>
              <a:gd name="f62" fmla="+- f45 0 f60"/>
              <a:gd name="f63" fmla="+- f45 f60 0"/>
              <a:gd name="f64" fmla="+- f44 0 f61"/>
              <a:gd name="f65" fmla="+- f44 f61 0"/>
              <a:gd name="f66" fmla="*/ f62 f30 1"/>
              <a:gd name="f67" fmla="*/ f64 f30 1"/>
              <a:gd name="f68" fmla="*/ f63 f30 1"/>
              <a:gd name="f69" fmla="*/ f65 f3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8">
                <a:pos x="f66" y="f67"/>
              </a:cxn>
              <a:cxn ang="f29">
                <a:pos x="f66" y="f69"/>
              </a:cxn>
              <a:cxn ang="f29">
                <a:pos x="f68" y="f69"/>
              </a:cxn>
              <a:cxn ang="f28">
                <a:pos x="f68" y="f67"/>
              </a:cxn>
            </a:cxnLst>
            <a:rect l="f66" t="f67" r="f68" b="f69"/>
            <a:pathLst>
              <a:path>
                <a:moveTo>
                  <a:pt x="f37" y="f50"/>
                </a:moveTo>
                <a:arcTo wR="f47" hR="f48" stAng="f1" swAng="f0"/>
                <a:close/>
              </a:path>
            </a:pathLst>
          </a:custGeom>
          <a:noFill/>
          <a:ln w="19046" cap="flat">
            <a:solidFill>
              <a:srgbClr val="C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nl-NL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cou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291</TotalTime>
  <Words>193</Words>
  <Application>Microsoft Office PowerPoint</Application>
  <PresentationFormat>Aangepast</PresentationFormat>
  <Paragraphs>51</Paragraphs>
  <Slides>14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Cambria Math</vt:lpstr>
      <vt:lpstr>Lucida Sans Unicode</vt:lpstr>
      <vt:lpstr>Verdana</vt:lpstr>
      <vt:lpstr>Wingdings 2</vt:lpstr>
      <vt:lpstr>Wingdings 3</vt:lpstr>
      <vt:lpstr>Concours</vt:lpstr>
      <vt:lpstr>Greenland: Ice deceleration? </vt:lpstr>
      <vt:lpstr>Introduction</vt:lpstr>
      <vt:lpstr>Seasonal cycle</vt:lpstr>
      <vt:lpstr>Multi-annual timescale</vt:lpstr>
      <vt:lpstr>PowerPoint-presentatie</vt:lpstr>
      <vt:lpstr>Data processing</vt:lpstr>
      <vt:lpstr>Mass balance rate time series </vt:lpstr>
      <vt:lpstr>Seasonal cylce</vt:lpstr>
      <vt:lpstr>Velocity time series</vt:lpstr>
      <vt:lpstr>Mass balance vs velocity</vt:lpstr>
      <vt:lpstr>Mass balance vs velocity</vt:lpstr>
      <vt:lpstr>Discussion slide?</vt:lpstr>
      <vt:lpstr>Conclusion</vt:lpstr>
      <vt:lpstr>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Greenland: Ice deceleration?</dc:title>
  <dc:creator>fam</dc:creator>
  <cp:lastModifiedBy>Edward Groot</cp:lastModifiedBy>
  <cp:revision>20</cp:revision>
  <dcterms:created xsi:type="dcterms:W3CDTF">2018-11-02T10:50:40Z</dcterms:created>
  <dcterms:modified xsi:type="dcterms:W3CDTF">2018-11-05T10:45:00Z</dcterms:modified>
</cp:coreProperties>
</file>