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9" r:id="rId4"/>
    <p:sldId id="271" r:id="rId5"/>
    <p:sldId id="261" r:id="rId6"/>
    <p:sldId id="257" r:id="rId7"/>
    <p:sldId id="272" r:id="rId8"/>
    <p:sldId id="270" r:id="rId9"/>
    <p:sldId id="262" r:id="rId10"/>
    <p:sldId id="265" r:id="rId11"/>
    <p:sldId id="273" r:id="rId12"/>
    <p:sldId id="264" r:id="rId13"/>
    <p:sldId id="274" r:id="rId14"/>
    <p:sldId id="267" r:id="rId15"/>
  </p:sldIdLst>
  <p:sldSz cx="12190413" cy="6859588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Groot" initials="EG" lastIdx="2" clrIdx="0">
    <p:extLst>
      <p:ext uri="{19B8F6BF-5375-455C-9EA6-DF929625EA0E}">
        <p15:presenceInfo xmlns:p15="http://schemas.microsoft.com/office/powerpoint/2012/main" userId="96936e3d595a83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A134E-F5B4-43EA-90B5-1AF9EB561308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AB91B-19F6-4624-A59A-EADDBAF280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73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AB91B-19F6-4624-A59A-EADDBAF2800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82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AB91B-19F6-4624-A59A-EADDBAF2800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21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ige driehoek 9">
            <a:extLst>
              <a:ext uri="{FF2B5EF4-FFF2-40B4-BE49-F238E27FC236}">
                <a16:creationId xmlns:a16="http://schemas.microsoft.com/office/drawing/2014/main" id="{7D12C9C8-8C95-4EDE-AB5B-134ACA2B624C}"/>
              </a:ext>
            </a:extLst>
          </p:cNvPr>
          <p:cNvSpPr/>
          <p:nvPr/>
        </p:nvSpPr>
        <p:spPr>
          <a:xfrm>
            <a:off x="0" y="4665223"/>
            <a:ext cx="121998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3" name="Titel 8">
            <a:extLst>
              <a:ext uri="{FF2B5EF4-FFF2-40B4-BE49-F238E27FC236}">
                <a16:creationId xmlns:a16="http://schemas.microsoft.com/office/drawing/2014/main" id="{B3EAC7F8-2AFA-44A5-BFDC-2D3D2C744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281" y="1753014"/>
            <a:ext cx="10361852" cy="1830180"/>
          </a:xfrm>
        </p:spPr>
        <p:txBody>
          <a:bodyPr anchor="b"/>
          <a:lstStyle>
            <a:lvl1pPr algn="r">
              <a:defRPr sz="6400"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Ondertitel 16">
            <a:extLst>
              <a:ext uri="{FF2B5EF4-FFF2-40B4-BE49-F238E27FC236}">
                <a16:creationId xmlns:a16="http://schemas.microsoft.com/office/drawing/2014/main" id="{C1115813-0AA8-458F-93A1-DF570D2573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281" y="3612446"/>
            <a:ext cx="10361852" cy="1199985"/>
          </a:xfrm>
        </p:spPr>
        <p:txBody>
          <a:bodyPr lIns="60953" rIns="60953"/>
          <a:lstStyle>
            <a:lvl1pPr marL="0" marR="85340" indent="0" algn="r">
              <a:buNone/>
              <a:defRPr>
                <a:solidFill>
                  <a:srgbClr val="464646"/>
                </a:solidFill>
              </a:defRPr>
            </a:lvl1pPr>
          </a:lstStyle>
          <a:p>
            <a:pPr lvl="0"/>
            <a:r>
              <a:rPr lang="nl-NL"/>
              <a:t>Klik om de ondertitelstijl van het model te bewerken</a:t>
            </a:r>
            <a:endParaRPr lang="en-US"/>
          </a:p>
        </p:txBody>
      </p:sp>
      <p:grpSp>
        <p:nvGrpSpPr>
          <p:cNvPr id="5" name="Groep 1">
            <a:extLst>
              <a:ext uri="{FF2B5EF4-FFF2-40B4-BE49-F238E27FC236}">
                <a16:creationId xmlns:a16="http://schemas.microsoft.com/office/drawing/2014/main" id="{A93801EC-1627-4621-B4E7-70C6091EA922}"/>
              </a:ext>
            </a:extLst>
          </p:cNvPr>
          <p:cNvGrpSpPr/>
          <p:nvPr/>
        </p:nvGrpSpPr>
        <p:grpSpPr>
          <a:xfrm>
            <a:off x="-5020" y="4954146"/>
            <a:ext cx="12195435" cy="1912530"/>
            <a:chOff x="-5020" y="4954146"/>
            <a:chExt cx="12195435" cy="1912530"/>
          </a:xfrm>
        </p:grpSpPr>
        <p:sp>
          <p:nvSpPr>
            <p:cNvPr id="6" name="Vrije vorm 6">
              <a:extLst>
                <a:ext uri="{FF2B5EF4-FFF2-40B4-BE49-F238E27FC236}">
                  <a16:creationId xmlns:a16="http://schemas.microsoft.com/office/drawing/2014/main" id="{3B995065-543E-4CB1-BBC0-5E30E1FCA561}"/>
                </a:ext>
              </a:extLst>
            </p:cNvPr>
            <p:cNvSpPr/>
            <p:nvPr/>
          </p:nvSpPr>
          <p:spPr>
            <a:xfrm>
              <a:off x="2249725" y="4954146"/>
              <a:ext cx="9940689" cy="4882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97"/>
                <a:gd name="f7" fmla="val 367"/>
                <a:gd name="f8" fmla="val 218"/>
                <a:gd name="f9" fmla="+- 0 0 -90"/>
                <a:gd name="f10" fmla="*/ f3 1 4697"/>
                <a:gd name="f11" fmla="*/ f4 1 367"/>
                <a:gd name="f12" fmla="+- f7 0 f5"/>
                <a:gd name="f13" fmla="+- f6 0 f5"/>
                <a:gd name="f14" fmla="*/ f9 f0 1"/>
                <a:gd name="f15" fmla="*/ f13 1 4697"/>
                <a:gd name="f16" fmla="*/ f12 1 367"/>
                <a:gd name="f17" fmla="*/ f14 1 f2"/>
                <a:gd name="f18" fmla="*/ 4697 1 f15"/>
                <a:gd name="f19" fmla="*/ 0 1 f16"/>
                <a:gd name="f20" fmla="*/ 367 1 f16"/>
                <a:gd name="f21" fmla="*/ 0 1 f15"/>
                <a:gd name="f22" fmla="*/ 218 1 f16"/>
                <a:gd name="f23" fmla="+- f17 0 f1"/>
                <a:gd name="f24" fmla="*/ f21 f10 1"/>
                <a:gd name="f25" fmla="*/ f18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4" y="f28"/>
                </a:cxn>
                <a:cxn ang="f23">
                  <a:pos x="f25" y="f27"/>
                </a:cxn>
              </a:cxnLst>
              <a:rect l="f24" t="f27" r="f25" b="f26"/>
              <a:pathLst>
                <a:path w="4697" h="367">
                  <a:moveTo>
                    <a:pt x="f6" y="f5"/>
                  </a:moveTo>
                  <a:lnTo>
                    <a:pt x="f6" y="f7"/>
                  </a:lnTo>
                  <a:lnTo>
                    <a:pt x="f5" y="f8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7" name="Vrije vorm 7">
              <a:extLst>
                <a:ext uri="{FF2B5EF4-FFF2-40B4-BE49-F238E27FC236}">
                  <a16:creationId xmlns:a16="http://schemas.microsoft.com/office/drawing/2014/main" id="{5F1A186B-15B2-41B7-95F1-5582E947EF62}"/>
                </a:ext>
              </a:extLst>
            </p:cNvPr>
            <p:cNvSpPr/>
            <p:nvPr/>
          </p:nvSpPr>
          <p:spPr>
            <a:xfrm>
              <a:off x="47256" y="5238954"/>
              <a:ext cx="12143158" cy="7888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528"/>
                <a:gd name="f8" fmla="val 48"/>
                <a:gd name="f9" fmla="+- 0 0 -90"/>
                <a:gd name="f10" fmla="*/ f3 1 5760"/>
                <a:gd name="f11" fmla="*/ f4 1 528"/>
                <a:gd name="f12" fmla="+- f7 0 f5"/>
                <a:gd name="f13" fmla="+- f6 0 f5"/>
                <a:gd name="f14" fmla="*/ f9 f0 1"/>
                <a:gd name="f15" fmla="*/ f13 1 5760"/>
                <a:gd name="f16" fmla="*/ f12 1 528"/>
                <a:gd name="f17" fmla="*/ f14 1 f2"/>
                <a:gd name="f18" fmla="*/ 0 1 f15"/>
                <a:gd name="f19" fmla="*/ 0 1 f16"/>
                <a:gd name="f20" fmla="*/ 5760 1 f15"/>
                <a:gd name="f21" fmla="*/ 528 1 f16"/>
                <a:gd name="f22" fmla="*/ 48 1 f15"/>
                <a:gd name="f23" fmla="+- f17 0 f1"/>
                <a:gd name="f24" fmla="*/ f18 f10 1"/>
                <a:gd name="f25" fmla="*/ f20 f10 1"/>
                <a:gd name="f26" fmla="*/ f21 f11 1"/>
                <a:gd name="f27" fmla="*/ f19 f11 1"/>
                <a:gd name="f28" fmla="*/ f22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8" y="f27"/>
                </a:cxn>
              </a:cxnLst>
              <a:rect l="f24" t="f27" r="f25" b="f26"/>
              <a:pathLst>
                <a:path w="5760" h="52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5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8" name="Vrije vorm 10">
              <a:extLst>
                <a:ext uri="{FF2B5EF4-FFF2-40B4-BE49-F238E27FC236}">
                  <a16:creationId xmlns:a16="http://schemas.microsoft.com/office/drawing/2014/main" id="{9855C10D-4AB0-4D68-948F-E63BF806E6EB}"/>
                </a:ext>
              </a:extLst>
            </p:cNvPr>
            <p:cNvSpPr/>
            <p:nvPr/>
          </p:nvSpPr>
          <p:spPr>
            <a:xfrm>
              <a:off x="0" y="5002133"/>
              <a:ext cx="12190415" cy="18645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1248"/>
                <a:gd name="f8" fmla="val 528"/>
                <a:gd name="f9" fmla="+- 0 0 -90"/>
                <a:gd name="f10" fmla="*/ f3 1 5760"/>
                <a:gd name="f11" fmla="*/ f4 1 1248"/>
                <a:gd name="f12" fmla="+- f7 0 f5"/>
                <a:gd name="f13" fmla="+- f6 0 f5"/>
                <a:gd name="f14" fmla="*/ f9 f0 1"/>
                <a:gd name="f15" fmla="*/ f13 1 5760"/>
                <a:gd name="f16" fmla="*/ f12 1 1248"/>
                <a:gd name="f17" fmla="*/ f14 1 f2"/>
                <a:gd name="f18" fmla="*/ 0 1 f15"/>
                <a:gd name="f19" fmla="*/ 0 1 f16"/>
                <a:gd name="f20" fmla="*/ 1248 1 f16"/>
                <a:gd name="f21" fmla="*/ 5760 1 f15"/>
                <a:gd name="f22" fmla="*/ 528 1 f16"/>
                <a:gd name="f23" fmla="+- f17 0 f1"/>
                <a:gd name="f24" fmla="*/ f18 f10 1"/>
                <a:gd name="f25" fmla="*/ f21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4" y="f26"/>
                </a:cxn>
                <a:cxn ang="f23">
                  <a:pos x="f25" y="f26"/>
                </a:cxn>
                <a:cxn ang="f23">
                  <a:pos x="f25" y="f28"/>
                </a:cxn>
                <a:cxn ang="f23">
                  <a:pos x="f24" y="f27"/>
                </a:cxn>
              </a:cxnLst>
              <a:rect l="f24" t="f27" r="f25" b="f26"/>
              <a:pathLst>
                <a:path w="5760" h="124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5" y="f5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sx="49999" sy="49999" algn="t"/>
            </a:blip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Lucida Sans Unicode"/>
              </a:endParaRPr>
            </a:p>
          </p:txBody>
        </p:sp>
        <p:cxnSp>
          <p:nvCxnSpPr>
            <p:cNvPr id="9" name="Rechte verbindingslijn 11">
              <a:extLst>
                <a:ext uri="{FF2B5EF4-FFF2-40B4-BE49-F238E27FC236}">
                  <a16:creationId xmlns:a16="http://schemas.microsoft.com/office/drawing/2014/main" id="{F182E120-F466-4095-AB69-303FCF01DF7B}"/>
                </a:ext>
              </a:extLst>
            </p:cNvPr>
            <p:cNvCxnSpPr/>
            <p:nvPr/>
          </p:nvCxnSpPr>
          <p:spPr>
            <a:xfrm>
              <a:off x="-5020" y="4998823"/>
              <a:ext cx="12195435" cy="790490"/>
            </a:xfrm>
            <a:prstGeom prst="straightConnector1">
              <a:avLst/>
            </a:prstGeom>
            <a:noFill/>
            <a:ln w="12060" cap="flat">
              <a:solidFill>
                <a:srgbClr val="156D83"/>
              </a:solidFill>
              <a:prstDash val="solid"/>
              <a:miter/>
            </a:ln>
          </p:spPr>
        </p:cxnSp>
      </p:grp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27D1B3D3-3350-48C3-BFAC-EC8EDA5747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71B69EB-85BB-4071-9701-17289DA5431A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11" name="Tijdelijke aanduiding voor voettekst 18">
            <a:extLst>
              <a:ext uri="{FF2B5EF4-FFF2-40B4-BE49-F238E27FC236}">
                <a16:creationId xmlns:a16="http://schemas.microsoft.com/office/drawing/2014/main" id="{2726ED0B-416F-48DC-A230-AB8716A4CE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12" name="Tijdelijke aanduiding voor dianummer 26">
            <a:extLst>
              <a:ext uri="{FF2B5EF4-FFF2-40B4-BE49-F238E27FC236}">
                <a16:creationId xmlns:a16="http://schemas.microsoft.com/office/drawing/2014/main" id="{0DD93787-EC8A-42DC-A2A9-C5208635A4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8CD13BF-D965-4844-B2BE-9563D1B1904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4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4D35B-1894-4FAA-A17A-FA0F989F0B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3EEE702-F817-4F27-B5AC-0638AA6574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1481684"/>
            <a:ext cx="10971373" cy="438709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A835D3-4B0F-4095-B95A-3C0C21B86A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F35C32-9AD6-4D25-B7F5-08754BCE3D9C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E61A9F-F47A-412F-83F2-907646C7EB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61419C-B431-4ED8-AD2E-E71A5FD31B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FCE2E4-4307-4DC1-9A0B-95F2A5C0347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3AADE5-39BD-42BD-A1FF-353DF7C83C2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124166" y="274713"/>
            <a:ext cx="2369649" cy="559405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6E0E3A-E978-4370-BA68-1E81E8F31DB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274704"/>
            <a:ext cx="8431700" cy="559405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98752A-3842-4DA7-9671-027BB407FF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83FD4-A029-443C-80E1-85D381035F0D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48CEF9-748C-4956-8079-D0A5C6CD8F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FECE73-E36E-43A9-8E52-C6E40E689D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0859E-1D5C-42CC-8291-86C3A441822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8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EA4912BA-36C5-4B1A-96DF-1AC20D9537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id="{57F7C880-8A7A-4C74-A77C-E972C93079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6FBC57-8E0F-44BA-8D3C-ECD59BDCA09D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88E2E87D-B8F9-4BA5-95A4-BEA1E9D58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5BFC64C9-F731-42A0-B147-C34E80546F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152F4-782A-4057-8458-102F2BE09BA6}" type="slidenum">
              <a:t>‹nr.›</a:t>
            </a:fld>
            <a:endParaRPr lang="nl-NL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3E03B535-5D82-4267-A64A-92D88AD249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8C3CC-A908-4AC0-B918-3B245DBBE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46" y="1059954"/>
            <a:ext cx="10361852" cy="1829220"/>
          </a:xfrm>
        </p:spPr>
        <p:txBody>
          <a:bodyPr anchor="b"/>
          <a:lstStyle>
            <a:lvl1pPr algn="r">
              <a:defRPr sz="6400"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275899-FEE7-4B7C-AA4A-8E35B4247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9609" y="2932389"/>
            <a:ext cx="6095207" cy="1455221"/>
          </a:xfrm>
        </p:spPr>
        <p:txBody>
          <a:bodyPr/>
          <a:lstStyle>
            <a:lvl1pPr marL="0" indent="0">
              <a:buNone/>
              <a:defRPr sz="31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9FDEA2-741F-4DC8-9494-8956FB741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44CD24A-44E1-432C-9DE5-90B10D00270C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D80BB5-0472-4507-B964-5633143407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A2D30B-9313-4FD5-A049-92EC2034B0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8BC0E2D-CC20-491B-AEB5-256B68DDD50B}" type="slidenum">
              <a:t>‹nr.›</a:t>
            </a:fld>
            <a:endParaRPr lang="nl-NL"/>
          </a:p>
        </p:txBody>
      </p:sp>
      <p:sp>
        <p:nvSpPr>
          <p:cNvPr id="7" name="Punthaak 6">
            <a:extLst>
              <a:ext uri="{FF2B5EF4-FFF2-40B4-BE49-F238E27FC236}">
                <a16:creationId xmlns:a16="http://schemas.microsoft.com/office/drawing/2014/main" id="{C6AA61B4-805A-47CB-82ED-B243A1F4E494}"/>
              </a:ext>
            </a:extLst>
          </p:cNvPr>
          <p:cNvSpPr/>
          <p:nvPr/>
        </p:nvSpPr>
        <p:spPr>
          <a:xfrm>
            <a:off x="4848276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8" name="Punthaak 7">
            <a:extLst>
              <a:ext uri="{FF2B5EF4-FFF2-40B4-BE49-F238E27FC236}">
                <a16:creationId xmlns:a16="http://schemas.microsoft.com/office/drawing/2014/main" id="{8A6DEB10-C5C4-444D-A725-5C9AC4801BDC}"/>
              </a:ext>
            </a:extLst>
          </p:cNvPr>
          <p:cNvSpPr/>
          <p:nvPr/>
        </p:nvSpPr>
        <p:spPr>
          <a:xfrm>
            <a:off x="4599752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0936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9024A6C7-B7A5-4CE7-A9D6-1575484218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520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inhoud 3">
            <a:extLst>
              <a:ext uri="{FF2B5EF4-FFF2-40B4-BE49-F238E27FC236}">
                <a16:creationId xmlns:a16="http://schemas.microsoft.com/office/drawing/2014/main" id="{AC436BE2-64C8-4AB7-8A1B-1F155546760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6797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26B19A20-E394-4A8B-A583-9C18935A8E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C06CDED-0794-48E6-88DA-AA6DD9A67F4D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6B4599F4-A50C-4C68-A8EB-14FD02F6F9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C0D301F0-DD1F-49BA-B37A-A6E2CA3A60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CA2FCD1-5D22-49A7-B0A0-1ACC68F65E38}" type="slidenum">
              <a:t>‹nr.›</a:t>
            </a:fld>
            <a:endParaRPr lang="nl-NL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54843EC2-500C-49EE-B076-5D33961756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9924E-6A38-42A3-9053-C8B1CD01C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3112"/>
            <a:ext cx="10971373" cy="1143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F33037-2F4F-4481-A865-B87F5D28B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5411455"/>
            <a:ext cx="5386218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47F9F9-C405-46B4-94BD-C4B8AEE2AEA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92572" y="5411455"/>
            <a:ext cx="5388330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A28C528-7E42-4BE8-BAA6-4C9F5017E3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520" y="1444633"/>
            <a:ext cx="5386218" cy="394267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9543F00-9CDF-438B-B854-73F1393B59E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2572" y="1444633"/>
            <a:ext cx="5388330" cy="3942673"/>
          </a:xfrm>
        </p:spPr>
        <p:txBody>
          <a:bodyPr/>
          <a:lstStyle>
            <a:lvl1pPr>
              <a:spcBef>
                <a:spcPts val="0"/>
              </a:spcBef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60C936-EDC6-402D-B6C1-91FCA2EA50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DDB68-B8B9-490D-871F-90D84BD8AE51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AF3F40B-C514-4737-A0E6-21028AF1F6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F6A675F-FC51-41AB-92B9-6060BEEFA3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9FEC0-D92E-4409-BEE1-661D5B8EF05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1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2">
            <a:extLst>
              <a:ext uri="{FF2B5EF4-FFF2-40B4-BE49-F238E27FC236}">
                <a16:creationId xmlns:a16="http://schemas.microsoft.com/office/drawing/2014/main" id="{E9CBE5E7-F300-4C36-B300-9547A63A02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4862873-DC8D-4C95-AD84-36FD4028D13B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3" name="Tijdelijke aanduiding voor voettekst 3">
            <a:extLst>
              <a:ext uri="{FF2B5EF4-FFF2-40B4-BE49-F238E27FC236}">
                <a16:creationId xmlns:a16="http://schemas.microsoft.com/office/drawing/2014/main" id="{2190FAC7-17F9-4935-93FC-E125BC239E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4">
            <a:extLst>
              <a:ext uri="{FF2B5EF4-FFF2-40B4-BE49-F238E27FC236}">
                <a16:creationId xmlns:a16="http://schemas.microsoft.com/office/drawing/2014/main" id="{A5C11EC1-7442-431F-81AE-E141A002DF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CE73D40-F0A5-459B-A9D8-BC76797B4DA5}" type="slidenum">
              <a:t>‹nr.›</a:t>
            </a:fld>
            <a:endParaRPr lang="nl-NL"/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4496FC3F-3ADE-4ACC-8614-521043A303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6BB13A3-2694-40CF-84E9-79AECBF65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FD6FD0-09A1-4F77-9C60-97FB0FEBCA0F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98EF328-0DDE-4D12-A7C5-35ADF3B21E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213817-A9A4-4CF6-98C2-115C4A22B0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F9AA9-119C-4C7A-9C28-2DFE6B10EE8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7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4D6E2-2AA1-41B2-85C6-DC94D7487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41" y="4877930"/>
            <a:ext cx="9974403" cy="457309"/>
          </a:xfrm>
        </p:spPr>
        <p:txBody>
          <a:bodyPr anchor="t"/>
          <a:lstStyle>
            <a:lvl1pPr algn="r">
              <a:defRPr sz="3300" b="0">
                <a:solidFill>
                  <a:srgbClr val="2DA2BF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A7EC4D-166E-4010-B8C8-257CB434F19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92036" y="5356344"/>
            <a:ext cx="5298765" cy="914610"/>
          </a:xfrm>
        </p:spPr>
        <p:txBody>
          <a:bodyPr/>
          <a:lstStyle>
            <a:lvl1pPr marL="0" indent="0" algn="r">
              <a:buNone/>
              <a:defRPr sz="21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3F5A56-B971-412F-BBE4-0D85D5D7E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041" y="274384"/>
            <a:ext cx="9971760" cy="4573060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D837064-6E5E-4B78-87E8-F0149D9484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2E8E8-88A1-4224-94CA-267BDA1268D9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DF8F021-51D0-4C9C-ACA8-38E2B3DE8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A593F5-EA1E-4F29-878B-C2BE35266B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BA651A-1D76-4EFF-8898-EC7C36491A3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3">
            <a:extLst>
              <a:ext uri="{FF2B5EF4-FFF2-40B4-BE49-F238E27FC236}">
                <a16:creationId xmlns:a16="http://schemas.microsoft.com/office/drawing/2014/main" id="{1EEBD6AC-C32D-46AA-B440-495695FF4D3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21442" y="5444666"/>
            <a:ext cx="9549161" cy="648382"/>
          </a:xfrm>
        </p:spPr>
        <p:txBody>
          <a:bodyPr tIns="0"/>
          <a:lstStyle>
            <a:lvl1pPr marL="0" marR="24387" indent="0" algn="r">
              <a:buNone/>
              <a:defRPr sz="19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31CD7D6-029E-4D9F-A7AF-B14D1F88E9F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04760" y="190012"/>
            <a:ext cx="11580894" cy="4390134"/>
          </a:xfrm>
          <a:solidFill>
            <a:srgbClr val="464646"/>
          </a:solidFill>
          <a:ln w="9528">
            <a:solidFill>
              <a:srgbClr val="000000"/>
            </a:solidFill>
            <a:prstDash val="solid"/>
          </a:ln>
        </p:spPr>
        <p:txBody>
          <a:bodyPr/>
          <a:lstStyle>
            <a:lvl1pPr marL="0" indent="0">
              <a:buNone/>
              <a:defRPr sz="43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E9510514-EC91-4460-8A1E-8932C06A98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E637946D-B489-455A-A13E-FEEF5296A21A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7753140F-D08E-472C-84E9-E6A63279B5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E766EE04-BF31-49A1-9C06-AC6B5667D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E6DAC89-57C9-411D-923D-D2012E8BEB39}" type="slidenum">
              <a:t>‹nr.›</a:t>
            </a:fld>
            <a:endParaRPr lang="nl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77F5187-0C29-4C6B-A46B-35DF3ED83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760" y="4866244"/>
            <a:ext cx="10765843" cy="562804"/>
          </a:xfrm>
        </p:spPr>
        <p:txBody>
          <a:bodyPr anchor="t"/>
          <a:lstStyle>
            <a:lvl1pPr algn="r">
              <a:defRPr sz="4000" b="0">
                <a:solidFill>
                  <a:srgbClr val="2DA2BF"/>
                </a:solidFill>
                <a:effectLst>
                  <a:outerShdw dist="24999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id="{3A1317D4-067D-49D3-9047-84539F0799A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9" name="Vrije vorm 8">
            <a:extLst>
              <a:ext uri="{FF2B5EF4-FFF2-40B4-BE49-F238E27FC236}">
                <a16:creationId xmlns:a16="http://schemas.microsoft.com/office/drawing/2014/main" id="{092E6B10-B334-49CF-AAB2-7832991671BB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id="{7CDECBA4-9380-477A-8F64-137E0B510611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224348BA-7298-4858-BB90-1247A403382B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12" name="Punthaak 11">
            <a:extLst>
              <a:ext uri="{FF2B5EF4-FFF2-40B4-BE49-F238E27FC236}">
                <a16:creationId xmlns:a16="http://schemas.microsoft.com/office/drawing/2014/main" id="{BD176335-36CC-4564-BC4F-840D0BA7516A}"/>
              </a:ext>
            </a:extLst>
          </p:cNvPr>
          <p:cNvSpPr/>
          <p:nvPr/>
        </p:nvSpPr>
        <p:spPr>
          <a:xfrm>
            <a:off x="11550645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3" name="Punthaak 12">
            <a:extLst>
              <a:ext uri="{FF2B5EF4-FFF2-40B4-BE49-F238E27FC236}">
                <a16:creationId xmlns:a16="http://schemas.microsoft.com/office/drawing/2014/main" id="{51465D33-CC73-428E-B243-DE56A359CB82}"/>
              </a:ext>
            </a:extLst>
          </p:cNvPr>
          <p:cNvSpPr/>
          <p:nvPr/>
        </p:nvSpPr>
        <p:spPr>
          <a:xfrm>
            <a:off x="11302121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996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2">
            <a:extLst>
              <a:ext uri="{FF2B5EF4-FFF2-40B4-BE49-F238E27FC236}">
                <a16:creationId xmlns:a16="http://schemas.microsoft.com/office/drawing/2014/main" id="{134D3ABF-1DC6-48C8-A5BD-37D9AFC36D0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3" name="Vrije vorm 11">
            <a:extLst>
              <a:ext uri="{FF2B5EF4-FFF2-40B4-BE49-F238E27FC236}">
                <a16:creationId xmlns:a16="http://schemas.microsoft.com/office/drawing/2014/main" id="{B76D35B3-26A6-4309-A6F9-4F28F57B9CD1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4" name="Rechthoekige driehoek 13">
            <a:extLst>
              <a:ext uri="{FF2B5EF4-FFF2-40B4-BE49-F238E27FC236}">
                <a16:creationId xmlns:a16="http://schemas.microsoft.com/office/drawing/2014/main" id="{CF812651-82BB-4550-A0E1-D937A0E90FF7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1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5" name="Rechte verbindingslijn 14">
            <a:extLst>
              <a:ext uri="{FF2B5EF4-FFF2-40B4-BE49-F238E27FC236}">
                <a16:creationId xmlns:a16="http://schemas.microsoft.com/office/drawing/2014/main" id="{BE55019C-9DD0-4B22-BAEB-FD96C189360E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6" name="Tijdelijke aanduiding voor titel 8">
            <a:extLst>
              <a:ext uri="{FF2B5EF4-FFF2-40B4-BE49-F238E27FC236}">
                <a16:creationId xmlns:a16="http://schemas.microsoft.com/office/drawing/2014/main" id="{6D7762E1-9EC5-4116-B550-8DB50514B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4704"/>
            <a:ext cx="10971373" cy="114326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7" name="Tijdelijke aanduiding voor tekst 29">
            <a:extLst>
              <a:ext uri="{FF2B5EF4-FFF2-40B4-BE49-F238E27FC236}">
                <a16:creationId xmlns:a16="http://schemas.microsoft.com/office/drawing/2014/main" id="{9C60C54C-190F-421B-8D6A-B11AB6239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1481675"/>
            <a:ext cx="10971373" cy="45270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9">
            <a:extLst>
              <a:ext uri="{FF2B5EF4-FFF2-40B4-BE49-F238E27FC236}">
                <a16:creationId xmlns:a16="http://schemas.microsoft.com/office/drawing/2014/main" id="{17B1C1AB-2A7F-4C48-8935-8012236E6DF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968206" y="6409431"/>
            <a:ext cx="2559990" cy="365842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763C2124-B44A-45BB-B48C-26B6EB210578}" type="datetime1">
              <a:rPr lang="nl-NL"/>
              <a:pPr lvl="0"/>
              <a:t>6-11-2018</a:t>
            </a:fld>
            <a:endParaRPr lang="nl-NL"/>
          </a:p>
        </p:txBody>
      </p:sp>
      <p:sp>
        <p:nvSpPr>
          <p:cNvPr id="9" name="Tijdelijke aanduiding voor voettekst 21">
            <a:extLst>
              <a:ext uri="{FF2B5EF4-FFF2-40B4-BE49-F238E27FC236}">
                <a16:creationId xmlns:a16="http://schemas.microsoft.com/office/drawing/2014/main" id="{93C1798B-C9F8-4A11-8E7D-A4F3279B00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839340" y="6409431"/>
            <a:ext cx="3133831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endParaRPr lang="nl-NL"/>
          </a:p>
        </p:txBody>
      </p:sp>
      <p:sp>
        <p:nvSpPr>
          <p:cNvPr id="10" name="Tijdelijke aanduiding voor dianummer 17">
            <a:extLst>
              <a:ext uri="{FF2B5EF4-FFF2-40B4-BE49-F238E27FC236}">
                <a16:creationId xmlns:a16="http://schemas.microsoft.com/office/drawing/2014/main" id="{088AD30C-5A36-4B78-8B8F-28B0875885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28197" y="6409431"/>
            <a:ext cx="487612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5100A994-3CFA-49B6-9847-DC641F7FDF71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5500" b="1" i="0" u="none" strike="noStrike" kern="1200" cap="none" spc="0" baseline="0">
          <a:solidFill>
            <a:srgbClr val="464646"/>
          </a:solidFill>
          <a:effectLst>
            <a:outerShdw dist="25402" dir="5400000">
              <a:srgbClr val="000000"/>
            </a:outerShdw>
          </a:effectLst>
          <a:uFillTx/>
          <a:latin typeface="Lucida Sans Unicode"/>
        </a:defRPr>
      </a:lvl1pPr>
    </p:titleStyle>
    <p:bodyStyle>
      <a:lvl1pPr marL="487667" marR="0" lvl="0" indent="-341363" algn="l" defTabSz="914400" rtl="0" fontAlgn="auto" hangingPunct="1">
        <a:lnSpc>
          <a:spcPct val="100000"/>
        </a:lnSpc>
        <a:spcBef>
          <a:spcPts val="535"/>
        </a:spcBef>
        <a:spcAft>
          <a:spcPts val="0"/>
        </a:spcAft>
        <a:buClr>
          <a:srgbClr val="2DA2BF"/>
        </a:buClr>
        <a:buSzPct val="68000"/>
        <a:buFont typeface="Wingdings 3"/>
        <a:buChar char=""/>
        <a:tabLst/>
        <a:defRPr lang="nl-NL" sz="36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1pPr>
      <a:lvl2pPr marL="829031" marR="0" lvl="1" indent="-304787" algn="l" defTabSz="914400" rtl="0" fontAlgn="auto" hangingPunct="1">
        <a:lnSpc>
          <a:spcPct val="100000"/>
        </a:lnSpc>
        <a:spcBef>
          <a:spcPts val="430"/>
        </a:spcBef>
        <a:spcAft>
          <a:spcPts val="0"/>
        </a:spcAft>
        <a:buClr>
          <a:srgbClr val="2DA2BF"/>
        </a:buClr>
        <a:buSzPct val="100000"/>
        <a:buFont typeface="Verdana"/>
        <a:buChar char="◦"/>
        <a:tabLst/>
        <a:defRPr lang="nl-NL" sz="31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2pPr>
      <a:lvl3pPr marL="1146017" marR="0" lvl="2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8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3pPr>
      <a:lvl4pPr marL="1523966" marR="0" lvl="3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5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4pPr>
      <a:lvl5pPr marL="1828754" marR="0" lvl="4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4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CE165-44A4-4CA3-9641-17EFA9C50D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07312" y="1197031"/>
            <a:ext cx="10207154" cy="1121557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Greenland: Ice deceleration?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DAB544-C3AD-4778-9853-DB7B739FF4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1283" y="2565495"/>
            <a:ext cx="8633883" cy="1199985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Edward Groot and Inge van Tongeren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07CE7803-3864-4609-A18F-084F22F548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4">
            <a:extLst>
              <a:ext uri="{FF2B5EF4-FFF2-40B4-BE49-F238E27FC236}">
                <a16:creationId xmlns:a16="http://schemas.microsoft.com/office/drawing/2014/main" id="{FF54D30E-0A0E-4DF2-9A6B-7294812E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16" y="1622410"/>
            <a:ext cx="5759997" cy="38473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EC89FF22-D11A-47BC-9F06-390486E06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209" y="1622410"/>
            <a:ext cx="5759997" cy="3847328"/>
          </a:xfrm>
        </p:spPr>
      </p:pic>
      <p:sp>
        <p:nvSpPr>
          <p:cNvPr id="5" name="Ovaal 6">
            <a:extLst>
              <a:ext uri="{FF2B5EF4-FFF2-40B4-BE49-F238E27FC236}">
                <a16:creationId xmlns:a16="http://schemas.microsoft.com/office/drawing/2014/main" id="{912D2D81-654A-4450-B1BF-7806E5D5993B}"/>
              </a:ext>
            </a:extLst>
          </p:cNvPr>
          <p:cNvSpPr/>
          <p:nvPr/>
        </p:nvSpPr>
        <p:spPr>
          <a:xfrm>
            <a:off x="1402296" y="4281476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al 7">
            <a:extLst>
              <a:ext uri="{FF2B5EF4-FFF2-40B4-BE49-F238E27FC236}">
                <a16:creationId xmlns:a16="http://schemas.microsoft.com/office/drawing/2014/main" id="{E4A70B45-F46D-4DF2-85BC-8720CD83E656}"/>
              </a:ext>
            </a:extLst>
          </p:cNvPr>
          <p:cNvSpPr/>
          <p:nvPr/>
        </p:nvSpPr>
        <p:spPr>
          <a:xfrm>
            <a:off x="7703829" y="2110133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158D2927-5ECC-4464-9F35-20BAF5A202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CD154F19-C8D8-4BFF-9361-72DF7010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67" y="1508769"/>
            <a:ext cx="7722994" cy="515848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6F26F6B-8D0B-49C0-BA62-883E488CD7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Seasonal</a:t>
            </a:r>
            <a:r>
              <a:rPr lang="nl-NL" dirty="0"/>
              <a:t> </a:t>
            </a:r>
            <a:r>
              <a:rPr lang="nl-NL" dirty="0" err="1"/>
              <a:t>cycle</a:t>
            </a:r>
            <a:endParaRPr lang="nl-NL" dirty="0"/>
          </a:p>
          <a:p>
            <a:r>
              <a:rPr lang="nl-NL" dirty="0" err="1"/>
              <a:t>Annual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trends: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locally</a:t>
            </a:r>
            <a:r>
              <a:rPr lang="nl-NL" dirty="0"/>
              <a:t> significant (outlet); </a:t>
            </a:r>
            <a:r>
              <a:rPr lang="nl-NL" dirty="0" err="1"/>
              <a:t>thickness</a:t>
            </a:r>
            <a:r>
              <a:rPr lang="nl-NL" dirty="0"/>
              <a:t> effect?</a:t>
            </a:r>
          </a:p>
          <a:p>
            <a:r>
              <a:rPr lang="nl-NL" dirty="0"/>
              <a:t>Summer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ablation</a:t>
            </a:r>
            <a:r>
              <a:rPr lang="nl-NL" dirty="0"/>
              <a:t> zone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accelarate</a:t>
            </a:r>
            <a:r>
              <a:rPr lang="nl-NL" dirty="0"/>
              <a:t> at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year’s</a:t>
            </a:r>
            <a:r>
              <a:rPr lang="nl-NL" dirty="0"/>
              <a:t> </a:t>
            </a:r>
            <a:r>
              <a:rPr lang="nl-NL" dirty="0" err="1"/>
              <a:t>melt</a:t>
            </a:r>
            <a:r>
              <a:rPr lang="nl-NL" dirty="0"/>
              <a:t> (</a:t>
            </a:r>
            <a:r>
              <a:rPr lang="nl-NL" dirty="0" err="1"/>
              <a:t>balance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)</a:t>
            </a:r>
          </a:p>
          <a:p>
            <a:r>
              <a:rPr lang="nl-NL" dirty="0"/>
              <a:t>Winter </a:t>
            </a:r>
            <a:r>
              <a:rPr lang="nl-NL" dirty="0" err="1"/>
              <a:t>velocity</a:t>
            </a:r>
            <a:r>
              <a:rPr lang="nl-NL" dirty="0"/>
              <a:t> (</a:t>
            </a:r>
            <a:r>
              <a:rPr lang="nl-NL" dirty="0" err="1"/>
              <a:t>somewhat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)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decelerate</a:t>
            </a:r>
            <a:r>
              <a:rPr lang="nl-NL" dirty="0"/>
              <a:t> </a:t>
            </a:r>
            <a:r>
              <a:rPr lang="nl-NL" dirty="0" err="1"/>
              <a:t>subsequently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42613C-C345-4861-9D23-43827273FE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F6879DB-1235-442C-B5B7-1BE5FAA7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literature</a:t>
            </a:r>
            <a:r>
              <a:rPr lang="nl-NL"/>
              <a:t>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E4AF75-7DF7-483F-924A-DC6DD344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r>
              <a:rPr lang="nl-NL" dirty="0"/>
              <a:t> slide?</a:t>
            </a:r>
          </a:p>
        </p:txBody>
      </p:sp>
    </p:spTree>
    <p:extLst>
      <p:ext uri="{BB962C8B-B14F-4D97-AF65-F5344CB8AC3E}">
        <p14:creationId xmlns:p14="http://schemas.microsoft.com/office/powerpoint/2010/main" val="353547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62D9B-5262-4B77-9EFC-6070F7366B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03258" y="1197031"/>
            <a:ext cx="5000103" cy="1121557"/>
          </a:xfrm>
        </p:spPr>
        <p:txBody>
          <a:bodyPr/>
          <a:lstStyle/>
          <a:p>
            <a:pPr lvl="0"/>
            <a:r>
              <a:rPr lang="nl-NL"/>
              <a:t>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F4C0E25C-7444-43A5-B8CF-378FE62B28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 dirty="0" err="1">
                <a:latin typeface="Calibri" pitchFamily="34"/>
                <a:cs typeface="Calibri" pitchFamily="34"/>
              </a:rPr>
              <a:t>Introduction</a:t>
            </a:r>
            <a:endParaRPr lang="nl-NL" sz="5400" dirty="0">
              <a:latin typeface="Calibri" pitchFamily="34"/>
              <a:cs typeface="Calibri" pitchFamily="34"/>
            </a:endParaRP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CFADF599-EF13-4760-8C79-42D8D0FC4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48352" y="2641298"/>
            <a:ext cx="10319122" cy="40975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5C849F8-E393-439D-8DEC-D42FA5997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93" y="190758"/>
            <a:ext cx="3079642" cy="2797845"/>
          </a:xfrm>
          <a:prstGeom prst="rect">
            <a:avLst/>
          </a:prstGeom>
        </p:spPr>
      </p:pic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7FFAE781-F9D9-4FE7-A400-0EA211B050F9}"/>
              </a:ext>
            </a:extLst>
          </p:cNvPr>
          <p:cNvSpPr/>
          <p:nvPr/>
        </p:nvSpPr>
        <p:spPr>
          <a:xfrm>
            <a:off x="9846644" y="1722922"/>
            <a:ext cx="981777" cy="5005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Pijl: omlaag 5">
            <a:extLst>
              <a:ext uri="{FF2B5EF4-FFF2-40B4-BE49-F238E27FC236}">
                <a16:creationId xmlns:a16="http://schemas.microsoft.com/office/drawing/2014/main" id="{F02CE6E8-6F50-477F-A68A-4F457E95C258}"/>
              </a:ext>
            </a:extLst>
          </p:cNvPr>
          <p:cNvSpPr/>
          <p:nvPr/>
        </p:nvSpPr>
        <p:spPr>
          <a:xfrm rot="3238106">
            <a:off x="8927553" y="2368077"/>
            <a:ext cx="1058779" cy="94501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588507-35C6-48D5-929D-533F98411B5C}"/>
                  </a:ext>
                </a:extLst>
              </p:cNvPr>
              <p:cNvSpPr txBox="1"/>
              <p:nvPr/>
            </p:nvSpPr>
            <p:spPr>
              <a:xfrm>
                <a:off x="3561347" y="5496026"/>
                <a:ext cx="38982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87667" lvl="0" indent="-341363">
                  <a:spcBef>
                    <a:spcPts val="535"/>
                  </a:spcBef>
                  <a:buClr>
                    <a:srgbClr val="2DA2BF"/>
                  </a:buClr>
                  <a:buSzPct val="68000"/>
                  <a:buFont typeface="Wingdings 3"/>
                  <a:buChar char="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GPS</m:t>
                    </m:r>
                    <m: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sensors</m:t>
                    </m:r>
                  </m:oMath>
                </a14:m>
                <a:endParaRPr lang="nl-NL" sz="2800" dirty="0">
                  <a:solidFill>
                    <a:srgbClr val="000000"/>
                  </a:solidFill>
                  <a:latin typeface="Calibri" pitchFamily="34"/>
                  <a:cs typeface="Calibri" pitchFamily="34"/>
                </a:endParaRPr>
              </a:p>
            </p:txBody>
          </p:sp>
        </mc:Choice>
        <mc:Fallback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588507-35C6-48D5-929D-533F9841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347" y="5496026"/>
                <a:ext cx="38982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D8F54-D7B4-45A2-9E3E-A08B8D51D8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Seasonal cycle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id="{7FE3F9EE-2FAD-459D-B03F-B9D2F42C69DC}"/>
              </a:ext>
            </a:extLst>
          </p:cNvPr>
          <p:cNvSpPr/>
          <p:nvPr/>
        </p:nvSpPr>
        <p:spPr>
          <a:xfrm>
            <a:off x="9647148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id="{2B36BFCB-D379-46E1-B58C-72F70CF87D34}"/>
              </a:ext>
            </a:extLst>
          </p:cNvPr>
          <p:cNvSpPr/>
          <p:nvPr/>
        </p:nvSpPr>
        <p:spPr>
          <a:xfrm>
            <a:off x="208163" y="1506903"/>
            <a:ext cx="1871959" cy="2961531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Start melting season: melting of ice</a:t>
            </a:r>
          </a:p>
        </p:txBody>
      </p:sp>
      <p:sp>
        <p:nvSpPr>
          <p:cNvPr id="5" name="Rechthoek 70">
            <a:extLst>
              <a:ext uri="{FF2B5EF4-FFF2-40B4-BE49-F238E27FC236}">
                <a16:creationId xmlns:a16="http://schemas.microsoft.com/office/drawing/2014/main" id="{9EB90ACC-F326-4A94-9711-AA15A69D1036}"/>
              </a:ext>
            </a:extLst>
          </p:cNvPr>
          <p:cNvSpPr/>
          <p:nvPr/>
        </p:nvSpPr>
        <p:spPr>
          <a:xfrm>
            <a:off x="4453475" y="5206950"/>
            <a:ext cx="2687951" cy="1368472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Autumn: </a:t>
            </a:r>
          </a:p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melt stops</a:t>
            </a:r>
          </a:p>
        </p:txBody>
      </p:sp>
      <p:sp>
        <p:nvSpPr>
          <p:cNvPr id="6" name="Gebogen pijl 71">
            <a:extLst>
              <a:ext uri="{FF2B5EF4-FFF2-40B4-BE49-F238E27FC236}">
                <a16:creationId xmlns:a16="http://schemas.microsoft.com/office/drawing/2014/main" id="{D4ADF174-6BAD-4EA1-BE0E-1EF6BDE9746F}"/>
              </a:ext>
            </a:extLst>
          </p:cNvPr>
          <p:cNvSpPr/>
          <p:nvPr/>
        </p:nvSpPr>
        <p:spPr>
          <a:xfrm rot="16200004">
            <a:off x="1617304" y="3709058"/>
            <a:ext cx="1849181" cy="34670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7" name="Tekstvak 72">
            <a:extLst>
              <a:ext uri="{FF2B5EF4-FFF2-40B4-BE49-F238E27FC236}">
                <a16:creationId xmlns:a16="http://schemas.microsoft.com/office/drawing/2014/main" id="{17163E10-CBC2-4DED-9B51-5B123119E7DE}"/>
              </a:ext>
            </a:extLst>
          </p:cNvPr>
          <p:cNvSpPr txBox="1"/>
          <p:nvPr/>
        </p:nvSpPr>
        <p:spPr>
          <a:xfrm>
            <a:off x="1491432" y="5962116"/>
            <a:ext cx="2783945" cy="492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16" tIns="60953" rIns="121916" bIns="60953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Smaller tunnels</a:t>
            </a:r>
          </a:p>
        </p:txBody>
      </p:sp>
      <p:sp>
        <p:nvSpPr>
          <p:cNvPr id="8" name="Rechthoek 74">
            <a:extLst>
              <a:ext uri="{FF2B5EF4-FFF2-40B4-BE49-F238E27FC236}">
                <a16:creationId xmlns:a16="http://schemas.microsoft.com/office/drawing/2014/main" id="{51850DCA-C672-4BDE-B53F-16D6CEA88AAA}"/>
              </a:ext>
            </a:extLst>
          </p:cNvPr>
          <p:cNvSpPr/>
          <p:nvPr/>
        </p:nvSpPr>
        <p:spPr>
          <a:xfrm>
            <a:off x="6356195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9" name="Rechthoek 75">
            <a:extLst>
              <a:ext uri="{FF2B5EF4-FFF2-40B4-BE49-F238E27FC236}">
                <a16:creationId xmlns:a16="http://schemas.microsoft.com/office/drawing/2014/main" id="{005D5BAF-5A07-4096-8F46-C2BED0576491}"/>
              </a:ext>
            </a:extLst>
          </p:cNvPr>
          <p:cNvSpPr/>
          <p:nvPr/>
        </p:nvSpPr>
        <p:spPr>
          <a:xfrm>
            <a:off x="3189802" y="1536256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10" name="PIJL-RECHTS 76">
            <a:extLst>
              <a:ext uri="{FF2B5EF4-FFF2-40B4-BE49-F238E27FC236}">
                <a16:creationId xmlns:a16="http://schemas.microsoft.com/office/drawing/2014/main" id="{240180AF-2369-4C62-B199-5C250373D945}"/>
              </a:ext>
            </a:extLst>
          </p:cNvPr>
          <p:cNvSpPr/>
          <p:nvPr/>
        </p:nvSpPr>
        <p:spPr>
          <a:xfrm>
            <a:off x="2234565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RECHTS 77">
            <a:extLst>
              <a:ext uri="{FF2B5EF4-FFF2-40B4-BE49-F238E27FC236}">
                <a16:creationId xmlns:a16="http://schemas.microsoft.com/office/drawing/2014/main" id="{F6FA5B5D-1487-4A93-8A59-63A532974C23}"/>
              </a:ext>
            </a:extLst>
          </p:cNvPr>
          <p:cNvSpPr/>
          <p:nvPr/>
        </p:nvSpPr>
        <p:spPr>
          <a:xfrm>
            <a:off x="5460220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RECHTS 78">
            <a:extLst>
              <a:ext uri="{FF2B5EF4-FFF2-40B4-BE49-F238E27FC236}">
                <a16:creationId xmlns:a16="http://schemas.microsoft.com/office/drawing/2014/main" id="{4917B742-D570-4058-84C2-50105FD12371}"/>
              </a:ext>
            </a:extLst>
          </p:cNvPr>
          <p:cNvSpPr/>
          <p:nvPr/>
        </p:nvSpPr>
        <p:spPr>
          <a:xfrm>
            <a:off x="8715146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82">
            <a:extLst>
              <a:ext uri="{FF2B5EF4-FFF2-40B4-BE49-F238E27FC236}">
                <a16:creationId xmlns:a16="http://schemas.microsoft.com/office/drawing/2014/main" id="{98D8993A-44A5-425E-9D46-F48614CB4C1B}"/>
              </a:ext>
            </a:extLst>
          </p:cNvPr>
          <p:cNvSpPr/>
          <p:nvPr/>
        </p:nvSpPr>
        <p:spPr>
          <a:xfrm>
            <a:off x="3189802" y="335870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efficiency</a:t>
            </a:r>
          </a:p>
        </p:txBody>
      </p:sp>
      <p:sp>
        <p:nvSpPr>
          <p:cNvPr id="14" name="PIJL-RECHTS 83">
            <a:extLst>
              <a:ext uri="{FF2B5EF4-FFF2-40B4-BE49-F238E27FC236}">
                <a16:creationId xmlns:a16="http://schemas.microsoft.com/office/drawing/2014/main" id="{5D9965B8-4287-4662-A15D-DE3C9200A6EF}"/>
              </a:ext>
            </a:extLst>
          </p:cNvPr>
          <p:cNvSpPr/>
          <p:nvPr/>
        </p:nvSpPr>
        <p:spPr>
          <a:xfrm>
            <a:off x="2234565" y="361079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PIJL-OMHOOG 87">
            <a:extLst>
              <a:ext uri="{FF2B5EF4-FFF2-40B4-BE49-F238E27FC236}">
                <a16:creationId xmlns:a16="http://schemas.microsoft.com/office/drawing/2014/main" id="{E0CFB952-EAB1-445F-9965-A8866DC3C057}"/>
              </a:ext>
            </a:extLst>
          </p:cNvPr>
          <p:cNvSpPr/>
          <p:nvPr/>
        </p:nvSpPr>
        <p:spPr>
          <a:xfrm>
            <a:off x="3983245" y="2709550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FF73C-2A03-4D57-8147-6A36072C0D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Multi-annual</a:t>
            </a:r>
            <a:r>
              <a:rPr lang="nl-NL" sz="2400">
                <a:latin typeface="Calibri" pitchFamily="34"/>
                <a:cs typeface="Calibri" pitchFamily="34"/>
              </a:rPr>
              <a:t> </a:t>
            </a:r>
            <a:r>
              <a:rPr lang="nl-NL" sz="5400">
                <a:latin typeface="Calibri" pitchFamily="34"/>
                <a:cs typeface="Calibri" pitchFamily="34"/>
              </a:rPr>
              <a:t>timescale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id="{C4F532CB-9DF5-4022-B5BE-F33CFCF59761}"/>
              </a:ext>
            </a:extLst>
          </p:cNvPr>
          <p:cNvSpPr/>
          <p:nvPr/>
        </p:nvSpPr>
        <p:spPr>
          <a:xfrm>
            <a:off x="9647148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id="{CD49CC54-CC42-4D44-B61A-596687BC7B6E}"/>
              </a:ext>
            </a:extLst>
          </p:cNvPr>
          <p:cNvSpPr/>
          <p:nvPr/>
        </p:nvSpPr>
        <p:spPr>
          <a:xfrm>
            <a:off x="208163" y="1521150"/>
            <a:ext cx="1871959" cy="3872173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Sustained melting of ice</a:t>
            </a:r>
          </a:p>
        </p:txBody>
      </p:sp>
      <p:sp>
        <p:nvSpPr>
          <p:cNvPr id="5" name="Rechthoek 74">
            <a:extLst>
              <a:ext uri="{FF2B5EF4-FFF2-40B4-BE49-F238E27FC236}">
                <a16:creationId xmlns:a16="http://schemas.microsoft.com/office/drawing/2014/main" id="{6D923322-8BA7-4B2D-BBC8-561C9FBBE79C}"/>
              </a:ext>
            </a:extLst>
          </p:cNvPr>
          <p:cNvSpPr/>
          <p:nvPr/>
        </p:nvSpPr>
        <p:spPr>
          <a:xfrm>
            <a:off x="6356195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6" name="Rechthoek 75">
            <a:extLst>
              <a:ext uri="{FF2B5EF4-FFF2-40B4-BE49-F238E27FC236}">
                <a16:creationId xmlns:a16="http://schemas.microsoft.com/office/drawing/2014/main" id="{7F8B7500-3D8E-41C1-9DDC-7E9DA642F864}"/>
              </a:ext>
            </a:extLst>
          </p:cNvPr>
          <p:cNvSpPr/>
          <p:nvPr/>
        </p:nvSpPr>
        <p:spPr>
          <a:xfrm>
            <a:off x="3189802" y="292990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7" name="PIJL-RECHTS 77">
            <a:extLst>
              <a:ext uri="{FF2B5EF4-FFF2-40B4-BE49-F238E27FC236}">
                <a16:creationId xmlns:a16="http://schemas.microsoft.com/office/drawing/2014/main" id="{A008C31D-0EA9-44D6-9212-23199DAA95E2}"/>
              </a:ext>
            </a:extLst>
          </p:cNvPr>
          <p:cNvSpPr/>
          <p:nvPr/>
        </p:nvSpPr>
        <p:spPr>
          <a:xfrm>
            <a:off x="5501048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8" name="PIJL-RECHTS 78">
            <a:extLst>
              <a:ext uri="{FF2B5EF4-FFF2-40B4-BE49-F238E27FC236}">
                <a16:creationId xmlns:a16="http://schemas.microsoft.com/office/drawing/2014/main" id="{EB9F061B-0E0B-4955-951C-905FF252099D}"/>
              </a:ext>
            </a:extLst>
          </p:cNvPr>
          <p:cNvSpPr/>
          <p:nvPr/>
        </p:nvSpPr>
        <p:spPr>
          <a:xfrm>
            <a:off x="8715146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9" name="Rechthoek 82">
            <a:extLst>
              <a:ext uri="{FF2B5EF4-FFF2-40B4-BE49-F238E27FC236}">
                <a16:creationId xmlns:a16="http://schemas.microsoft.com/office/drawing/2014/main" id="{ABC3A96E-A705-4477-8064-48DFF2385DA5}"/>
              </a:ext>
            </a:extLst>
          </p:cNvPr>
          <p:cNvSpPr/>
          <p:nvPr/>
        </p:nvSpPr>
        <p:spPr>
          <a:xfrm>
            <a:off x="3189802" y="1269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system</a:t>
            </a:r>
          </a:p>
        </p:txBody>
      </p:sp>
      <p:sp>
        <p:nvSpPr>
          <p:cNvPr id="10" name="PIJL-RECHTS 83">
            <a:extLst>
              <a:ext uri="{FF2B5EF4-FFF2-40B4-BE49-F238E27FC236}">
                <a16:creationId xmlns:a16="http://schemas.microsoft.com/office/drawing/2014/main" id="{1B8315B1-A13F-42A2-A174-6EE0FE16DAD8}"/>
              </a:ext>
            </a:extLst>
          </p:cNvPr>
          <p:cNvSpPr/>
          <p:nvPr/>
        </p:nvSpPr>
        <p:spPr>
          <a:xfrm>
            <a:off x="2304214" y="152114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OMHOOG 87">
            <a:extLst>
              <a:ext uri="{FF2B5EF4-FFF2-40B4-BE49-F238E27FC236}">
                <a16:creationId xmlns:a16="http://schemas.microsoft.com/office/drawing/2014/main" id="{F8D4FE4A-1D50-4EE6-A7A4-D5CE1CEF8F86}"/>
              </a:ext>
            </a:extLst>
          </p:cNvPr>
          <p:cNvSpPr/>
          <p:nvPr/>
        </p:nvSpPr>
        <p:spPr>
          <a:xfrm>
            <a:off x="3929652" y="4017681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OMLAAG 2">
            <a:extLst>
              <a:ext uri="{FF2B5EF4-FFF2-40B4-BE49-F238E27FC236}">
                <a16:creationId xmlns:a16="http://schemas.microsoft.com/office/drawing/2014/main" id="{9D5C0E5A-3ECD-4AAE-898D-CA5FEF689C0B}"/>
              </a:ext>
            </a:extLst>
          </p:cNvPr>
          <p:cNvSpPr/>
          <p:nvPr/>
        </p:nvSpPr>
        <p:spPr>
          <a:xfrm>
            <a:off x="3939381" y="2442353"/>
            <a:ext cx="671983" cy="432145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16">
            <a:extLst>
              <a:ext uri="{FF2B5EF4-FFF2-40B4-BE49-F238E27FC236}">
                <a16:creationId xmlns:a16="http://schemas.microsoft.com/office/drawing/2014/main" id="{681BFF96-7E3F-4068-AB62-166CF8A5B662}"/>
              </a:ext>
            </a:extLst>
          </p:cNvPr>
          <p:cNvSpPr/>
          <p:nvPr/>
        </p:nvSpPr>
        <p:spPr>
          <a:xfrm>
            <a:off x="3180063" y="4637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Tunnels close less fast</a:t>
            </a:r>
          </a:p>
        </p:txBody>
      </p:sp>
      <p:sp>
        <p:nvSpPr>
          <p:cNvPr id="14" name="PIJL-RECHTS 17">
            <a:extLst>
              <a:ext uri="{FF2B5EF4-FFF2-40B4-BE49-F238E27FC236}">
                <a16:creationId xmlns:a16="http://schemas.microsoft.com/office/drawing/2014/main" id="{22B8851E-48FC-46A9-916C-EA313A366910}"/>
              </a:ext>
            </a:extLst>
          </p:cNvPr>
          <p:cNvSpPr/>
          <p:nvPr/>
        </p:nvSpPr>
        <p:spPr>
          <a:xfrm>
            <a:off x="2240344" y="488914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U-vormige pijl 4">
            <a:extLst>
              <a:ext uri="{FF2B5EF4-FFF2-40B4-BE49-F238E27FC236}">
                <a16:creationId xmlns:a16="http://schemas.microsoft.com/office/drawing/2014/main" id="{03BC6FC1-24F6-4649-B4DF-4A2676BA9429}"/>
              </a:ext>
            </a:extLst>
          </p:cNvPr>
          <p:cNvSpPr/>
          <p:nvPr/>
        </p:nvSpPr>
        <p:spPr>
          <a:xfrm rot="10799991">
            <a:off x="318815" y="4150041"/>
            <a:ext cx="10288316" cy="26066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13826"/>
              <a:gd name="f10" fmla="val 25000"/>
              <a:gd name="f11" fmla="val 43750"/>
              <a:gd name="f12" fmla="val 46970"/>
              <a:gd name="f13" fmla="+- 0 0 -180"/>
              <a:gd name="f14" fmla="+- 0 0 -90"/>
              <a:gd name="f15" fmla="+- 0 0 -360"/>
              <a:gd name="f16" fmla="abs f4"/>
              <a:gd name="f17" fmla="abs f5"/>
              <a:gd name="f18" fmla="abs f6"/>
              <a:gd name="f19" fmla="*/ f13 f0 1"/>
              <a:gd name="f20" fmla="*/ f14 f0 1"/>
              <a:gd name="f21" fmla="*/ f15 f0 1"/>
              <a:gd name="f22" fmla="?: f16 f4 1"/>
              <a:gd name="f23" fmla="?: f17 f5 1"/>
              <a:gd name="f24" fmla="?: f18 f6 1"/>
              <a:gd name="f25" fmla="*/ f19 1 f3"/>
              <a:gd name="f26" fmla="*/ f20 1 f3"/>
              <a:gd name="f27" fmla="*/ f21 1 f3"/>
              <a:gd name="f28" fmla="*/ f22 1 21600"/>
              <a:gd name="f29" fmla="*/ f23 1 21600"/>
              <a:gd name="f30" fmla="*/ 21600 f22 1"/>
              <a:gd name="f31" fmla="*/ 21600 f23 1"/>
              <a:gd name="f32" fmla="+- f25 0 f1"/>
              <a:gd name="f33" fmla="+- f26 0 f1"/>
              <a:gd name="f34" fmla="+- f27 0 f1"/>
              <a:gd name="f35" fmla="min f29 f28"/>
              <a:gd name="f36" fmla="*/ f30 1 f24"/>
              <a:gd name="f37" fmla="*/ f31 1 f24"/>
              <a:gd name="f38" fmla="val f36"/>
              <a:gd name="f39" fmla="val f37"/>
              <a:gd name="f40" fmla="*/ f7 f35 1"/>
              <a:gd name="f41" fmla="+- f39 0 f7"/>
              <a:gd name="f42" fmla="+- f38 0 f7"/>
              <a:gd name="f43" fmla="*/ f38 f35 1"/>
              <a:gd name="f44" fmla="*/ f39 f35 1"/>
              <a:gd name="f45" fmla="min f42 f41"/>
              <a:gd name="f46" fmla="*/ f41 f12 1"/>
              <a:gd name="f47" fmla="*/ f45 f9 1"/>
              <a:gd name="f48" fmla="*/ f45 f10 1"/>
              <a:gd name="f49" fmla="*/ f46 1 100000"/>
              <a:gd name="f50" fmla="*/ f45 f11 1"/>
              <a:gd name="f51" fmla="*/ f47 1 100000"/>
              <a:gd name="f52" fmla="*/ f48 1 100000"/>
              <a:gd name="f53" fmla="*/ f50 1 100000"/>
              <a:gd name="f54" fmla="*/ f49 f35 1"/>
              <a:gd name="f55" fmla="*/ f51 1 2"/>
              <a:gd name="f56" fmla="+- f49 0 f52"/>
              <a:gd name="f57" fmla="+- f53 0 f51"/>
              <a:gd name="f58" fmla="+- f38 0 f52"/>
              <a:gd name="f59" fmla="*/ f53 f35 1"/>
              <a:gd name="f60" fmla="*/ f51 f35 1"/>
              <a:gd name="f61" fmla="+- f52 0 f55"/>
              <a:gd name="f62" fmla="max f57 0"/>
              <a:gd name="f63" fmla="+- f58 0 f52"/>
              <a:gd name="f64" fmla="*/ f56 f35 1"/>
              <a:gd name="f65" fmla="*/ f58 f35 1"/>
              <a:gd name="f66" fmla="*/ f55 f35 1"/>
              <a:gd name="f67" fmla="+- f38 0 f61"/>
              <a:gd name="f68" fmla="+- f51 f62 0"/>
              <a:gd name="f69" fmla="+- f63 f61 0"/>
              <a:gd name="f70" fmla="*/ f63 f35 1"/>
              <a:gd name="f71" fmla="*/ f62 f35 1"/>
              <a:gd name="f72" fmla="+- f67 0 f53"/>
              <a:gd name="f73" fmla="+- f51 f69 0"/>
              <a:gd name="f74" fmla="*/ f67 f35 1"/>
              <a:gd name="f75" fmla="*/ f69 f35 1"/>
              <a:gd name="f76" fmla="*/ f68 f35 1"/>
              <a:gd name="f77" fmla="*/ f73 1 2"/>
              <a:gd name="f78" fmla="*/ f72 f35 1"/>
              <a:gd name="f79" fmla="*/ f77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70" y="f64"/>
              </a:cxn>
              <a:cxn ang="f32">
                <a:pos x="f65" y="f54"/>
              </a:cxn>
              <a:cxn ang="f33">
                <a:pos x="f43" y="f64"/>
              </a:cxn>
              <a:cxn ang="f34">
                <a:pos x="f79" y="f40"/>
              </a:cxn>
              <a:cxn ang="f32">
                <a:pos x="f66" y="f44"/>
              </a:cxn>
            </a:cxnLst>
            <a:rect l="f40" t="f40" r="f43" b="f44"/>
            <a:pathLst>
              <a:path>
                <a:moveTo>
                  <a:pt x="f40" y="f44"/>
                </a:moveTo>
                <a:lnTo>
                  <a:pt x="f40" y="f59"/>
                </a:lnTo>
                <a:arcTo wR="f59" hR="f59" stAng="f0" swAng="f1"/>
                <a:lnTo>
                  <a:pt x="f78" y="f40"/>
                </a:lnTo>
                <a:arcTo wR="f59" hR="f59" stAng="f2" swAng="f1"/>
                <a:lnTo>
                  <a:pt x="f74" y="f64"/>
                </a:lnTo>
                <a:lnTo>
                  <a:pt x="f43" y="f64"/>
                </a:lnTo>
                <a:lnTo>
                  <a:pt x="f65" y="f54"/>
                </a:lnTo>
                <a:lnTo>
                  <a:pt x="f70" y="f64"/>
                </a:lnTo>
                <a:lnTo>
                  <a:pt x="f75" y="f64"/>
                </a:lnTo>
                <a:lnTo>
                  <a:pt x="f75" y="f76"/>
                </a:lnTo>
                <a:arcTo wR="f71" hR="f71" stAng="f7" swAng="f8"/>
                <a:lnTo>
                  <a:pt x="f76" y="f60"/>
                </a:lnTo>
                <a:arcTo wR="f71" hR="f71" stAng="f2" swAng="f8"/>
                <a:lnTo>
                  <a:pt x="f60" y="f44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27">
            <a:extLst>
              <a:ext uri="{FF2B5EF4-FFF2-40B4-BE49-F238E27FC236}">
                <a16:creationId xmlns:a16="http://schemas.microsoft.com/office/drawing/2014/main" id="{63D27C08-A8EF-47FE-869E-F826CB1B428D}"/>
              </a:ext>
            </a:extLst>
          </p:cNvPr>
          <p:cNvSpPr/>
          <p:nvPr/>
        </p:nvSpPr>
        <p:spPr>
          <a:xfrm>
            <a:off x="7256568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" name="Rechthoek: afgeronde hoeken 13">
            <a:extLst>
              <a:ext uri="{FF2B5EF4-FFF2-40B4-BE49-F238E27FC236}">
                <a16:creationId xmlns:a16="http://schemas.microsoft.com/office/drawing/2014/main" id="{E2B582E4-61B9-4081-930B-ED4C75C63C21}"/>
              </a:ext>
            </a:extLst>
          </p:cNvPr>
          <p:cNvSpPr/>
          <p:nvPr/>
        </p:nvSpPr>
        <p:spPr>
          <a:xfrm>
            <a:off x="4394725" y="227319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" name="Rechthoek: afgeronde hoeken 5">
            <a:extLst>
              <a:ext uri="{FF2B5EF4-FFF2-40B4-BE49-F238E27FC236}">
                <a16:creationId xmlns:a16="http://schemas.microsoft.com/office/drawing/2014/main" id="{95E3FDC6-A006-412C-B40E-50C311A86A8D}"/>
              </a:ext>
            </a:extLst>
          </p:cNvPr>
          <p:cNvSpPr/>
          <p:nvPr/>
        </p:nvSpPr>
        <p:spPr>
          <a:xfrm>
            <a:off x="34472" y="334441"/>
            <a:ext cx="310062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Raw dataset, cropped</a:t>
            </a:r>
          </a:p>
        </p:txBody>
      </p:sp>
      <p:sp>
        <p:nvSpPr>
          <p:cNvPr id="5" name="Pijl: rechts 11">
            <a:extLst>
              <a:ext uri="{FF2B5EF4-FFF2-40B4-BE49-F238E27FC236}">
                <a16:creationId xmlns:a16="http://schemas.microsoft.com/office/drawing/2014/main" id="{87462B77-91CF-4F52-B444-48901A0B87E2}"/>
              </a:ext>
            </a:extLst>
          </p:cNvPr>
          <p:cNvSpPr/>
          <p:nvPr/>
        </p:nvSpPr>
        <p:spPr>
          <a:xfrm>
            <a:off x="3135084" y="1015578"/>
            <a:ext cx="1240968" cy="873142"/>
          </a:xfrm>
          <a:custGeom>
            <a:avLst>
              <a:gd name="f0" fmla="val 1400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0’s</a:t>
            </a:r>
          </a:p>
        </p:txBody>
      </p:sp>
      <p:sp>
        <p:nvSpPr>
          <p:cNvPr id="6" name="Pijl: rechts 16">
            <a:extLst>
              <a:ext uri="{FF2B5EF4-FFF2-40B4-BE49-F238E27FC236}">
                <a16:creationId xmlns:a16="http://schemas.microsoft.com/office/drawing/2014/main" id="{96A6E639-F45B-4A0F-B93C-EFEF09CBBBB0}"/>
              </a:ext>
            </a:extLst>
          </p:cNvPr>
          <p:cNvSpPr/>
          <p:nvPr/>
        </p:nvSpPr>
        <p:spPr>
          <a:xfrm>
            <a:off x="7380515" y="1015578"/>
            <a:ext cx="1791218" cy="858420"/>
          </a:xfrm>
          <a:custGeom>
            <a:avLst>
              <a:gd name="f0" fmla="val 164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outliers height</a:t>
            </a:r>
          </a:p>
        </p:txBody>
      </p:sp>
      <p:sp>
        <p:nvSpPr>
          <p:cNvPr id="7" name="Rechthoek: afgeronde hoeken 18">
            <a:extLst>
              <a:ext uri="{FF2B5EF4-FFF2-40B4-BE49-F238E27FC236}">
                <a16:creationId xmlns:a16="http://schemas.microsoft.com/office/drawing/2014/main" id="{992513A8-C179-462A-9EA0-BE6E99C484E1}"/>
              </a:ext>
            </a:extLst>
          </p:cNvPr>
          <p:cNvSpPr/>
          <p:nvPr/>
        </p:nvSpPr>
        <p:spPr>
          <a:xfrm>
            <a:off x="9171733" y="235595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8" name="Afbeelding 73">
            <a:extLst>
              <a:ext uri="{FF2B5EF4-FFF2-40B4-BE49-F238E27FC236}">
                <a16:creationId xmlns:a16="http://schemas.microsoft.com/office/drawing/2014/main" id="{F5F674EA-1AAB-4E23-8519-AE308228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9" y="737116"/>
            <a:ext cx="2880003" cy="17354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al 74">
            <a:extLst>
              <a:ext uri="{FF2B5EF4-FFF2-40B4-BE49-F238E27FC236}">
                <a16:creationId xmlns:a16="http://schemas.microsoft.com/office/drawing/2014/main" id="{85502D57-336B-4EBF-BFA6-3E6758C5A628}"/>
              </a:ext>
            </a:extLst>
          </p:cNvPr>
          <p:cNvSpPr/>
          <p:nvPr/>
        </p:nvSpPr>
        <p:spPr>
          <a:xfrm>
            <a:off x="234973" y="737116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0" name="Afbeelding 75">
            <a:extLst>
              <a:ext uri="{FF2B5EF4-FFF2-40B4-BE49-F238E27FC236}">
                <a16:creationId xmlns:a16="http://schemas.microsoft.com/office/drawing/2014/main" id="{A4840F8B-986F-4ABC-AE33-84F7790AC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047" y="59715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Ovaal 76">
            <a:extLst>
              <a:ext uri="{FF2B5EF4-FFF2-40B4-BE49-F238E27FC236}">
                <a16:creationId xmlns:a16="http://schemas.microsoft.com/office/drawing/2014/main" id="{EC8E74C4-F529-4435-82CF-A0B61D85A7CD}"/>
              </a:ext>
            </a:extLst>
          </p:cNvPr>
          <p:cNvSpPr/>
          <p:nvPr/>
        </p:nvSpPr>
        <p:spPr>
          <a:xfrm>
            <a:off x="4407508" y="635663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2" name="Afbeelding 77">
            <a:extLst>
              <a:ext uri="{FF2B5EF4-FFF2-40B4-BE49-F238E27FC236}">
                <a16:creationId xmlns:a16="http://schemas.microsoft.com/office/drawing/2014/main" id="{79BD1FD9-47D1-427D-9D06-574A07CA5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631" y="601684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Afbeelding 78">
            <a:extLst>
              <a:ext uri="{FF2B5EF4-FFF2-40B4-BE49-F238E27FC236}">
                <a16:creationId xmlns:a16="http://schemas.microsoft.com/office/drawing/2014/main" id="{DC369DF1-8BD3-4C2B-8330-091255B8E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688" y="302650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Pijl: gebogen 26">
            <a:extLst>
              <a:ext uri="{FF2B5EF4-FFF2-40B4-BE49-F238E27FC236}">
                <a16:creationId xmlns:a16="http://schemas.microsoft.com/office/drawing/2014/main" id="{E9BB21E2-4B11-47C6-A04E-B7F7DF9E81E2}"/>
              </a:ext>
            </a:extLst>
          </p:cNvPr>
          <p:cNvSpPr/>
          <p:nvPr/>
        </p:nvSpPr>
        <p:spPr>
          <a:xfrm rot="10799991">
            <a:off x="10255553" y="2485713"/>
            <a:ext cx="1413506" cy="175801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30941"/>
              <a:gd name="f10" fmla="val 25000"/>
              <a:gd name="f11" fmla="val 43750"/>
              <a:gd name="f12" fmla="+- 0 0 -360"/>
              <a:gd name="f13" fmla="+- 0 0 -180"/>
              <a:gd name="f14" fmla="+- 0 0 -9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min f41 f40"/>
              <a:gd name="f45" fmla="*/ f44 f9 1"/>
              <a:gd name="f46" fmla="*/ f44 f10 1"/>
              <a:gd name="f47" fmla="*/ f44 f11 1"/>
              <a:gd name="f48" fmla="*/ f45 1 100000"/>
              <a:gd name="f49" fmla="*/ f46 1 100000"/>
              <a:gd name="f50" fmla="*/ f47 1 100000"/>
              <a:gd name="f51" fmla="*/ f48 1 2"/>
              <a:gd name="f52" fmla="+- f37 0 f49"/>
              <a:gd name="f53" fmla="+- f50 0 f48"/>
              <a:gd name="f54" fmla="*/ f50 f34 1"/>
              <a:gd name="f55" fmla="*/ f49 f34 1"/>
              <a:gd name="f56" fmla="*/ f48 f34 1"/>
              <a:gd name="f57" fmla="+- f49 0 f51"/>
              <a:gd name="f58" fmla="max f53 0"/>
              <a:gd name="f59" fmla="*/ f52 f34 1"/>
              <a:gd name="f60" fmla="*/ f51 f34 1"/>
              <a:gd name="f61" fmla="+- f48 f58 0"/>
              <a:gd name="f62" fmla="+- f57 f48 0"/>
              <a:gd name="f63" fmla="+- f57 f50 0"/>
              <a:gd name="f64" fmla="*/ f57 f34 1"/>
              <a:gd name="f65" fmla="*/ f58 f34 1"/>
              <a:gd name="f66" fmla="+- f62 f57 0"/>
              <a:gd name="f67" fmla="*/ f63 f34 1"/>
              <a:gd name="f68" fmla="*/ f62 f34 1"/>
              <a:gd name="f69" fmla="*/ f61 f34 1"/>
              <a:gd name="f70" fmla="*/ f66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59" y="f39"/>
              </a:cxn>
              <a:cxn ang="f32">
                <a:pos x="f59" y="f70"/>
              </a:cxn>
              <a:cxn ang="f32">
                <a:pos x="f60" y="f43"/>
              </a:cxn>
              <a:cxn ang="f33">
                <a:pos x="f42" y="f55"/>
              </a:cxn>
            </a:cxnLst>
            <a:rect l="f39" t="f39" r="f42" b="f43"/>
            <a:pathLst>
              <a:path>
                <a:moveTo>
                  <a:pt x="f39" y="f43"/>
                </a:moveTo>
                <a:lnTo>
                  <a:pt x="f39" y="f67"/>
                </a:lnTo>
                <a:arcTo wR="f54" hR="f54" stAng="f0" swAng="f1"/>
                <a:lnTo>
                  <a:pt x="f59" y="f64"/>
                </a:lnTo>
                <a:lnTo>
                  <a:pt x="f59" y="f39"/>
                </a:lnTo>
                <a:lnTo>
                  <a:pt x="f42" y="f55"/>
                </a:lnTo>
                <a:lnTo>
                  <a:pt x="f59" y="f70"/>
                </a:lnTo>
                <a:lnTo>
                  <a:pt x="f59" y="f68"/>
                </a:lnTo>
                <a:lnTo>
                  <a:pt x="f69" y="f68"/>
                </a:lnTo>
                <a:arcTo wR="f65" hR="f65" stAng="f2" swAng="f8"/>
                <a:lnTo>
                  <a:pt x="f56" y="f43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Tekstvak 80">
            <a:extLst>
              <a:ext uri="{FF2B5EF4-FFF2-40B4-BE49-F238E27FC236}">
                <a16:creationId xmlns:a16="http://schemas.microsoft.com/office/drawing/2014/main" id="{4CCB3F50-254D-4E0D-8263-9E2822C3578E}"/>
              </a:ext>
            </a:extLst>
          </p:cNvPr>
          <p:cNvSpPr txBox="1"/>
          <p:nvPr/>
        </p:nvSpPr>
        <p:spPr>
          <a:xfrm>
            <a:off x="10345741" y="3689750"/>
            <a:ext cx="12331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</a:t>
            </a:r>
          </a:p>
        </p:txBody>
      </p:sp>
      <p:sp>
        <p:nvSpPr>
          <p:cNvPr id="16" name="Pijl: links 31">
            <a:extLst>
              <a:ext uri="{FF2B5EF4-FFF2-40B4-BE49-F238E27FC236}">
                <a16:creationId xmlns:a16="http://schemas.microsoft.com/office/drawing/2014/main" id="{C03CE675-487E-42B3-922F-3ED1150DC0DF}"/>
              </a:ext>
            </a:extLst>
          </p:cNvPr>
          <p:cNvSpPr/>
          <p:nvPr/>
        </p:nvSpPr>
        <p:spPr>
          <a:xfrm>
            <a:off x="5003395" y="3385337"/>
            <a:ext cx="2253173" cy="858420"/>
          </a:xfrm>
          <a:custGeom>
            <a:avLst>
              <a:gd name="f0" fmla="val 411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instrument re-siting</a:t>
            </a:r>
          </a:p>
        </p:txBody>
      </p:sp>
      <p:sp>
        <p:nvSpPr>
          <p:cNvPr id="17" name="Rechthoek: afgeronde hoeken 32">
            <a:extLst>
              <a:ext uri="{FF2B5EF4-FFF2-40B4-BE49-F238E27FC236}">
                <a16:creationId xmlns:a16="http://schemas.microsoft.com/office/drawing/2014/main" id="{DEFD864E-4B62-4AA3-A05B-3D0338AC149D}"/>
              </a:ext>
            </a:extLst>
          </p:cNvPr>
          <p:cNvSpPr/>
          <p:nvPr/>
        </p:nvSpPr>
        <p:spPr>
          <a:xfrm>
            <a:off x="2004373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8" name="Afbeelding 83">
            <a:extLst>
              <a:ext uri="{FF2B5EF4-FFF2-40B4-BE49-F238E27FC236}">
                <a16:creationId xmlns:a16="http://schemas.microsoft.com/office/drawing/2014/main" id="{098B1CC1-57BC-42A3-9550-3AAAD39EA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3249" y="301739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Afbeelding 84">
            <a:extLst>
              <a:ext uri="{FF2B5EF4-FFF2-40B4-BE49-F238E27FC236}">
                <a16:creationId xmlns:a16="http://schemas.microsoft.com/office/drawing/2014/main" id="{9E75A2C1-1468-4598-A365-2A27844BF8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2590" y="510363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0" name="Rechte verbindingslijn 85">
            <a:extLst>
              <a:ext uri="{FF2B5EF4-FFF2-40B4-BE49-F238E27FC236}">
                <a16:creationId xmlns:a16="http://schemas.microsoft.com/office/drawing/2014/main" id="{ED5DDB79-7887-4EE1-8439-2D44C8E82053}"/>
              </a:ext>
            </a:extLst>
          </p:cNvPr>
          <p:cNvCxnSpPr/>
          <p:nvPr/>
        </p:nvCxnSpPr>
        <p:spPr>
          <a:xfrm>
            <a:off x="0" y="5004812"/>
            <a:ext cx="12316410" cy="0"/>
          </a:xfrm>
          <a:prstGeom prst="straightConnector1">
            <a:avLst/>
          </a:prstGeom>
          <a:noFill/>
          <a:ln w="57150" cap="flat">
            <a:solidFill>
              <a:srgbClr val="2DA2BF"/>
            </a:solidFill>
            <a:prstDash val="solid"/>
            <a:miter/>
          </a:ln>
        </p:spPr>
      </p:cxnSp>
      <p:sp>
        <p:nvSpPr>
          <p:cNvPr id="21" name="Pijl: rechts 38">
            <a:extLst>
              <a:ext uri="{FF2B5EF4-FFF2-40B4-BE49-F238E27FC236}">
                <a16:creationId xmlns:a16="http://schemas.microsoft.com/office/drawing/2014/main" id="{CF257037-FE1B-4FE5-B20A-8DF14F12986D}"/>
              </a:ext>
            </a:extLst>
          </p:cNvPr>
          <p:cNvSpPr/>
          <p:nvPr/>
        </p:nvSpPr>
        <p:spPr>
          <a:xfrm>
            <a:off x="3862873" y="5428655"/>
            <a:ext cx="3517641" cy="713067"/>
          </a:xfrm>
          <a:custGeom>
            <a:avLst>
              <a:gd name="f0" fmla="val 1941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 + remove re-siting</a:t>
            </a:r>
          </a:p>
        </p:txBody>
      </p:sp>
      <p:pic>
        <p:nvPicPr>
          <p:cNvPr id="22" name="Afbeelding 87">
            <a:extLst>
              <a:ext uri="{FF2B5EF4-FFF2-40B4-BE49-F238E27FC236}">
                <a16:creationId xmlns:a16="http://schemas.microsoft.com/office/drawing/2014/main" id="{AAA32AAD-9960-4E8C-AD4F-2CBD8830D3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804" y="5124259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Ovaal 74">
            <a:extLst>
              <a:ext uri="{FF2B5EF4-FFF2-40B4-BE49-F238E27FC236}">
                <a16:creationId xmlns:a16="http://schemas.microsoft.com/office/drawing/2014/main" id="{B3D29EE2-EAD3-4542-A46C-569B826B79CD}"/>
              </a:ext>
            </a:extLst>
          </p:cNvPr>
          <p:cNvSpPr/>
          <p:nvPr/>
        </p:nvSpPr>
        <p:spPr>
          <a:xfrm>
            <a:off x="3709852" y="3999285"/>
            <a:ext cx="805082" cy="6141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24" name="Ovaal 74">
            <a:extLst>
              <a:ext uri="{FF2B5EF4-FFF2-40B4-BE49-F238E27FC236}">
                <a16:creationId xmlns:a16="http://schemas.microsoft.com/office/drawing/2014/main" id="{0D210837-C623-4575-BEFF-130F777FDD84}"/>
              </a:ext>
            </a:extLst>
          </p:cNvPr>
          <p:cNvSpPr/>
          <p:nvPr/>
        </p:nvSpPr>
        <p:spPr>
          <a:xfrm>
            <a:off x="9027277" y="3999285"/>
            <a:ext cx="739812" cy="5116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6D56F-B67B-475A-BE87-F4B58CA67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Data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</p:spPr>
            <p:txBody>
              <a:bodyPr/>
              <a:lstStyle/>
              <a:p>
                <a:pPr lvl="0"/>
                <a:r>
                  <a:rPr lang="nl-NL" sz="2800" dirty="0" err="1">
                    <a:latin typeface="Calibri" pitchFamily="34"/>
                    <a:cs typeface="Calibri" pitchFamily="34"/>
                  </a:rPr>
                  <a:t>Outliers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: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outside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± 10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 dirty="0">
                    <a:latin typeface="Calibri" pitchFamily="34"/>
                    <a:cs typeface="Calibri" pitchFamily="34"/>
                  </a:rPr>
                  <a:t>(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iterative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)</a:t>
                </a:r>
              </a:p>
              <a:p>
                <a:pPr lvl="0"/>
                <a:r>
                  <a:rPr lang="nl-NL" sz="2800" dirty="0" err="1">
                    <a:latin typeface="Calibri" pitchFamily="34"/>
                    <a:cs typeface="Calibri" pitchFamily="34"/>
                  </a:rPr>
                  <a:t>After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processing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the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data (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previous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slide),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velocities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can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be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derived</a:t>
                </a:r>
                <a:endParaRPr lang="nl-NL" sz="2800" dirty="0">
                  <a:latin typeface="Calibri" pitchFamily="34"/>
                  <a:cs typeface="Calibri" pitchFamily="34"/>
                </a:endParaRP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10">
            <a:extLst>
              <a:ext uri="{FF2B5EF4-FFF2-40B4-BE49-F238E27FC236}">
                <a16:creationId xmlns:a16="http://schemas.microsoft.com/office/drawing/2014/main" id="{2486C6B5-76F5-40F2-AB3E-74B7323C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6" y="3366345"/>
            <a:ext cx="5052654" cy="2879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11">
            <a:extLst>
              <a:ext uri="{FF2B5EF4-FFF2-40B4-BE49-F238E27FC236}">
                <a16:creationId xmlns:a16="http://schemas.microsoft.com/office/drawing/2014/main" id="{DA44DDCB-D11E-4646-8C3C-2688AE0E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44" y="3366345"/>
            <a:ext cx="5976052" cy="28791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51675E7E-A1EA-4FB4-84C4-FBE042AD4E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rate time series 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6623158C-8294-47A5-8057-FC2FF221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87937"/>
            <a:ext cx="5963030" cy="40551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vaal 14">
            <a:extLst>
              <a:ext uri="{FF2B5EF4-FFF2-40B4-BE49-F238E27FC236}">
                <a16:creationId xmlns:a16="http://schemas.microsoft.com/office/drawing/2014/main" id="{BE11FE82-C1BF-48F0-9440-86C5AD145F70}"/>
              </a:ext>
            </a:extLst>
          </p:cNvPr>
          <p:cNvSpPr/>
          <p:nvPr/>
        </p:nvSpPr>
        <p:spPr>
          <a:xfrm>
            <a:off x="8851904" y="4543223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al 15">
            <a:extLst>
              <a:ext uri="{FF2B5EF4-FFF2-40B4-BE49-F238E27FC236}">
                <a16:creationId xmlns:a16="http://schemas.microsoft.com/office/drawing/2014/main" id="{F998528A-397C-40A3-A464-22B64A2FE6A2}"/>
              </a:ext>
            </a:extLst>
          </p:cNvPr>
          <p:cNvSpPr/>
          <p:nvPr/>
        </p:nvSpPr>
        <p:spPr>
          <a:xfrm>
            <a:off x="8860008" y="3366872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BBF0E9A-2BE5-4744-8649-E564C987DD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sp>
        <p:nvSpPr>
          <p:cNvPr id="7" name="Ovaal 14">
            <a:extLst>
              <a:ext uri="{FF2B5EF4-FFF2-40B4-BE49-F238E27FC236}">
                <a16:creationId xmlns:a16="http://schemas.microsoft.com/office/drawing/2014/main" id="{D5D64F44-B794-4A9A-830D-BB92C035F153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5">
            <a:extLst>
              <a:ext uri="{FF2B5EF4-FFF2-40B4-BE49-F238E27FC236}">
                <a16:creationId xmlns:a16="http://schemas.microsoft.com/office/drawing/2014/main" id="{C8F1A24E-3E78-493D-B87C-3ED1A202B754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7A2A807E-D637-4BA0-9583-FE5A39A877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Seasonal cylce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2F59609E-13A5-41A3-91FD-883A1A9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6" y="1197543"/>
            <a:ext cx="7695508" cy="533000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B7F5E391-A2D9-4A1D-B4A3-C7F5185AB1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Velocity</a:t>
            </a:r>
            <a:r>
              <a:rPr lang="nl-NL" dirty="0"/>
              <a:t> time series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0A932F-7765-4540-A15D-BC0318FF02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pic>
        <p:nvPicPr>
          <p:cNvPr id="4" name="Afbeelding 6">
            <a:extLst>
              <a:ext uri="{FF2B5EF4-FFF2-40B4-BE49-F238E27FC236}">
                <a16:creationId xmlns:a16="http://schemas.microsoft.com/office/drawing/2014/main" id="{F6BCD372-4A6D-47F2-B16A-B2D65D98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6" y="2789678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7">
            <a:extLst>
              <a:ext uri="{FF2B5EF4-FFF2-40B4-BE49-F238E27FC236}">
                <a16:creationId xmlns:a16="http://schemas.microsoft.com/office/drawing/2014/main" id="{29362972-238A-48AE-9588-7C55A914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2797396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al 8">
            <a:extLst>
              <a:ext uri="{FF2B5EF4-FFF2-40B4-BE49-F238E27FC236}">
                <a16:creationId xmlns:a16="http://schemas.microsoft.com/office/drawing/2014/main" id="{8AB576F1-ECBF-45BE-9070-2D12CC4C646A}"/>
              </a:ext>
            </a:extLst>
          </p:cNvPr>
          <p:cNvSpPr/>
          <p:nvPr/>
        </p:nvSpPr>
        <p:spPr>
          <a:xfrm>
            <a:off x="5412863" y="5451570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al 9">
            <a:extLst>
              <a:ext uri="{FF2B5EF4-FFF2-40B4-BE49-F238E27FC236}">
                <a16:creationId xmlns:a16="http://schemas.microsoft.com/office/drawing/2014/main" id="{1F99B134-9693-4951-9F76-462D7C029DC5}"/>
              </a:ext>
            </a:extLst>
          </p:cNvPr>
          <p:cNvSpPr/>
          <p:nvPr/>
        </p:nvSpPr>
        <p:spPr>
          <a:xfrm>
            <a:off x="5412863" y="4635971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id="{CE93836E-CC6A-4F3E-BAB7-D0B9E09F122D}"/>
              </a:ext>
            </a:extLst>
          </p:cNvPr>
          <p:cNvSpPr/>
          <p:nvPr/>
        </p:nvSpPr>
        <p:spPr>
          <a:xfrm>
            <a:off x="5421258" y="424088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Ovaal 11">
            <a:extLst>
              <a:ext uri="{FF2B5EF4-FFF2-40B4-BE49-F238E27FC236}">
                <a16:creationId xmlns:a16="http://schemas.microsoft.com/office/drawing/2014/main" id="{1876E809-81D1-4C89-AAA5-DEA77CC50AA7}"/>
              </a:ext>
            </a:extLst>
          </p:cNvPr>
          <p:cNvSpPr/>
          <p:nvPr/>
        </p:nvSpPr>
        <p:spPr>
          <a:xfrm>
            <a:off x="11168262" y="441199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Ovaal 12">
            <a:extLst>
              <a:ext uri="{FF2B5EF4-FFF2-40B4-BE49-F238E27FC236}">
                <a16:creationId xmlns:a16="http://schemas.microsoft.com/office/drawing/2014/main" id="{742CD2BD-97AA-4B57-BFB3-0E448CAA7315}"/>
              </a:ext>
            </a:extLst>
          </p:cNvPr>
          <p:cNvSpPr/>
          <p:nvPr/>
        </p:nvSpPr>
        <p:spPr>
          <a:xfrm>
            <a:off x="11180716" y="4826029"/>
            <a:ext cx="228316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Ovaal 13">
            <a:extLst>
              <a:ext uri="{FF2B5EF4-FFF2-40B4-BE49-F238E27FC236}">
                <a16:creationId xmlns:a16="http://schemas.microsoft.com/office/drawing/2014/main" id="{B7A5660E-436F-4827-AA96-B93252214A4A}"/>
              </a:ext>
            </a:extLst>
          </p:cNvPr>
          <p:cNvSpPr/>
          <p:nvPr/>
        </p:nvSpPr>
        <p:spPr>
          <a:xfrm>
            <a:off x="11168262" y="5167009"/>
            <a:ext cx="349822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Ovaal 14">
            <a:extLst>
              <a:ext uri="{FF2B5EF4-FFF2-40B4-BE49-F238E27FC236}">
                <a16:creationId xmlns:a16="http://schemas.microsoft.com/office/drawing/2014/main" id="{5CBA3882-E150-4A50-89A8-0538FB29434C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Ovaal 15">
            <a:extLst>
              <a:ext uri="{FF2B5EF4-FFF2-40B4-BE49-F238E27FC236}">
                <a16:creationId xmlns:a16="http://schemas.microsoft.com/office/drawing/2014/main" id="{A6BE9597-00D6-4A23-BAF8-2D34AA7408EE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362</TotalTime>
  <Words>197</Words>
  <Application>Microsoft Office PowerPoint</Application>
  <PresentationFormat>Aangepast</PresentationFormat>
  <Paragraphs>54</Paragraphs>
  <Slides>14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</vt:lpstr>
      <vt:lpstr>Greenland: Ice deceleration? </vt:lpstr>
      <vt:lpstr>Introduction</vt:lpstr>
      <vt:lpstr>Seasonal cycle</vt:lpstr>
      <vt:lpstr>Multi-annual timescale</vt:lpstr>
      <vt:lpstr>PowerPoint-presentatie</vt:lpstr>
      <vt:lpstr>Data processing</vt:lpstr>
      <vt:lpstr>Mass balance rate time series </vt:lpstr>
      <vt:lpstr>Seasonal cylce</vt:lpstr>
      <vt:lpstr>Velocity time series</vt:lpstr>
      <vt:lpstr>Mass balance vs velocity</vt:lpstr>
      <vt:lpstr>Mass balance vs velocity</vt:lpstr>
      <vt:lpstr>Conclusion</vt:lpstr>
      <vt:lpstr>Discussion slide?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Greenland: Ice deceleration?</dc:title>
  <dc:creator>fam</dc:creator>
  <cp:lastModifiedBy>Edward Groot</cp:lastModifiedBy>
  <cp:revision>29</cp:revision>
  <dcterms:created xsi:type="dcterms:W3CDTF">2018-11-02T10:50:40Z</dcterms:created>
  <dcterms:modified xsi:type="dcterms:W3CDTF">2018-11-06T14:09:09Z</dcterms:modified>
</cp:coreProperties>
</file>