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4.png" ContentType="image/png"/>
  <Override PartName="/ppt/media/image38.png" ContentType="image/png"/>
  <Override PartName="/ppt/media/image13.png" ContentType="image/png"/>
  <Override PartName="/ppt/media/image37.png" ContentType="image/png"/>
  <Override PartName="/ppt/media/image12.png" ContentType="image/png"/>
  <Override PartName="/ppt/media/image16.png" ContentType="image/png"/>
  <Override PartName="/ppt/media/image15.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226080"/>
            <a:ext cx="9067680" cy="9424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Results from detection system comparison</a:t>
            </a:r>
            <a:endParaRPr b="0" lang="en-US" sz="4400" spc="-1" strike="noStrike">
              <a:latin typeface="Arial"/>
            </a:endParaRPr>
          </a:p>
        </p:txBody>
      </p:sp>
      <p:sp>
        <p:nvSpPr>
          <p:cNvPr id="77" name="CustomShape 2"/>
          <p:cNvSpPr/>
          <p:nvPr/>
        </p:nvSpPr>
        <p:spPr>
          <a:xfrm>
            <a:off x="504000" y="1326600"/>
            <a:ext cx="9067680" cy="32842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1800" spc="-1" strike="noStrike">
                <a:solidFill>
                  <a:srgbClr val="000000"/>
                </a:solidFill>
                <a:latin typeface="Arial"/>
                <a:ea typeface="DejaVu Sans"/>
              </a:rPr>
              <a:t>(De Vos, 2015)</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Even  though  misclassification  may  occur  in  both  systems,  the  number</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of flashes in FLITS far exceeds KLDN. This diminishes the number of times</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KLDN would reach the weather alarm criterion of 500 TL strokes within 50 *</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50 km2 within 5 minutes.  </a:t>
            </a:r>
            <a:r>
              <a:rPr b="1" i="1" lang="en-US" sz="1800" spc="-1" strike="noStrike">
                <a:solidFill>
                  <a:srgbClr val="000000"/>
                </a:solidFill>
                <a:latin typeface="Arial"/>
                <a:ea typeface="DejaVu Sans"/>
              </a:rPr>
              <a:t>Upon examination however, the situations in which</a:t>
            </a:r>
            <a:endParaRPr b="0" lang="en-US" sz="1800" spc="-1" strike="noStrike">
              <a:latin typeface="Arial"/>
            </a:endParaRPr>
          </a:p>
          <a:p>
            <a:pPr>
              <a:lnSpc>
                <a:spcPct val="100000"/>
              </a:lnSpc>
              <a:spcBef>
                <a:spcPts val="1417"/>
              </a:spcBef>
            </a:pPr>
            <a:r>
              <a:rPr b="1" i="1" lang="en-US" sz="1800" spc="-1" strike="noStrike">
                <a:solidFill>
                  <a:srgbClr val="000000"/>
                </a:solidFill>
                <a:latin typeface="Arial"/>
                <a:ea typeface="DejaVu Sans"/>
              </a:rPr>
              <a:t>FLITS reaches the weather alert criterion are not found by KLDN by just</a:t>
            </a:r>
            <a:endParaRPr b="0" lang="en-US" sz="1800" spc="-1" strike="noStrike">
              <a:latin typeface="Arial"/>
            </a:endParaRPr>
          </a:p>
          <a:p>
            <a:pPr>
              <a:lnSpc>
                <a:spcPct val="100000"/>
              </a:lnSpc>
              <a:spcBef>
                <a:spcPts val="1417"/>
              </a:spcBef>
            </a:pPr>
            <a:r>
              <a:rPr b="1" i="1" lang="en-US" sz="1800" spc="-1" strike="noStrike">
                <a:solidFill>
                  <a:srgbClr val="000000"/>
                </a:solidFill>
                <a:latin typeface="Arial"/>
                <a:ea typeface="DejaVu Sans"/>
              </a:rPr>
              <a:t>diminishing the number of discharges in the weather alarm criterion.  The</a:t>
            </a:r>
            <a:endParaRPr b="0" lang="en-US" sz="1800" spc="-1" strike="noStrike">
              <a:latin typeface="Arial"/>
            </a:endParaRPr>
          </a:p>
          <a:p>
            <a:pPr>
              <a:lnSpc>
                <a:spcPct val="100000"/>
              </a:lnSpc>
              <a:spcBef>
                <a:spcPts val="1417"/>
              </a:spcBef>
            </a:pPr>
            <a:r>
              <a:rPr b="1" i="1" lang="en-US" sz="1800" spc="-1" strike="noStrike">
                <a:solidFill>
                  <a:srgbClr val="000000"/>
                </a:solidFill>
                <a:latin typeface="Arial"/>
                <a:ea typeface="DejaVu Sans"/>
              </a:rPr>
              <a:t>number  of  strokes  detected  by  KLDN  during  FLITS  severe  weather  peaks</a:t>
            </a:r>
            <a:endParaRPr b="0" lang="en-US" sz="1800" spc="-1" strike="noStrike">
              <a:latin typeface="Arial"/>
            </a:endParaRPr>
          </a:p>
          <a:p>
            <a:pPr>
              <a:lnSpc>
                <a:spcPct val="100000"/>
              </a:lnSpc>
              <a:spcBef>
                <a:spcPts val="1417"/>
              </a:spcBef>
            </a:pPr>
            <a:r>
              <a:rPr b="1" i="1" lang="en-US" sz="1800" spc="-1" strike="noStrike">
                <a:solidFill>
                  <a:srgbClr val="000000"/>
                </a:solidFill>
                <a:latin typeface="Arial"/>
                <a:ea typeface="DejaVu Sans"/>
              </a:rPr>
              <a:t>vary between several hundreds to values below 10, therefore making it im-</a:t>
            </a:r>
            <a:endParaRPr b="0" lang="en-US" sz="1800" spc="-1" strike="noStrike">
              <a:latin typeface="Arial"/>
            </a:endParaRPr>
          </a:p>
          <a:p>
            <a:pPr>
              <a:lnSpc>
                <a:spcPct val="100000"/>
              </a:lnSpc>
              <a:spcBef>
                <a:spcPts val="1417"/>
              </a:spcBef>
            </a:pPr>
            <a:r>
              <a:rPr b="1" i="1" lang="en-US" sz="1800" spc="-1" strike="noStrike">
                <a:solidFill>
                  <a:srgbClr val="000000"/>
                </a:solidFill>
                <a:latin typeface="Arial"/>
                <a:ea typeface="DejaVu Sans"/>
              </a:rPr>
              <a:t>possible to distinguish these severe weather peaks from non-severe weather</a:t>
            </a:r>
            <a:r>
              <a:rPr b="0" lang="en-US" sz="1800" spc="-1" strike="noStrike">
                <a:solidFill>
                  <a:srgbClr val="000000"/>
                </a:solidFill>
                <a:latin typeface="Arial"/>
                <a:ea typeface="DejaVu Sans"/>
              </a:rPr>
              <a:t>” </a:t>
            </a: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504000" y="226080"/>
            <a:ext cx="9067680" cy="9424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Today</a:t>
            </a:r>
            <a:endParaRPr b="0" lang="en-US" sz="4400" spc="-1" strike="noStrike">
              <a:latin typeface="Arial"/>
            </a:endParaRPr>
          </a:p>
        </p:txBody>
      </p:sp>
      <p:sp>
        <p:nvSpPr>
          <p:cNvPr id="114" name="CustomShape 2"/>
          <p:cNvSpPr/>
          <p:nvPr/>
        </p:nvSpPr>
        <p:spPr>
          <a:xfrm>
            <a:off x="504000" y="1326600"/>
            <a:ext cx="9067680" cy="424944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2600" spc="-1" strike="noStrike">
                <a:solidFill>
                  <a:srgbClr val="000000"/>
                </a:solidFill>
                <a:latin typeface="Abyssinica SIL"/>
                <a:ea typeface="DejaVu Sans"/>
              </a:rPr>
              <a:t>Starting a shell script; list of steps to be done before execution (some of the next steps)  </a:t>
            </a:r>
            <a:endParaRPr b="0" lang="en-US" sz="26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504000" y="226080"/>
            <a:ext cx="9067680" cy="9424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Graphs with threshold percentiles to train on</a:t>
            </a:r>
            <a:endParaRPr b="0" lang="en-US" sz="4400" spc="-1" strike="noStrike">
              <a:latin typeface="Arial"/>
            </a:endParaRPr>
          </a:p>
        </p:txBody>
      </p:sp>
      <p:sp>
        <p:nvSpPr>
          <p:cNvPr id="116" name="CustomShape 2"/>
          <p:cNvSpPr/>
          <p:nvPr/>
        </p:nvSpPr>
        <p:spPr>
          <a:xfrm>
            <a:off x="504000" y="1326600"/>
            <a:ext cx="9067680" cy="424944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2600" spc="-1" strike="noStrike">
                <a:solidFill>
                  <a:srgbClr val="000000"/>
                </a:solidFill>
                <a:latin typeface="Abyssinica SIL"/>
                <a:ea typeface="DejaVu Sans"/>
              </a:rPr>
              <a:t>No clear and systematic behavior; starting at 75-80 percentile usually very unstable and at 20 the forecast is not optimal </a:t>
            </a:r>
            <a:endParaRPr b="0" lang="en-US" sz="2600" spc="-1" strike="noStrike">
              <a:latin typeface="Arial"/>
            </a:endParaRPr>
          </a:p>
          <a:p>
            <a:pPr>
              <a:lnSpc>
                <a:spcPct val="100000"/>
              </a:lnSpc>
              <a:spcBef>
                <a:spcPts val="1417"/>
              </a:spcBef>
            </a:pPr>
            <a:endParaRPr b="0" lang="en-US" sz="2600" spc="-1" strike="noStrike">
              <a:latin typeface="Arial"/>
            </a:endParaRPr>
          </a:p>
          <a:p>
            <a:pPr>
              <a:lnSpc>
                <a:spcPct val="100000"/>
              </a:lnSpc>
              <a:spcBef>
                <a:spcPts val="1417"/>
              </a:spcBef>
            </a:pPr>
            <a:r>
              <a:rPr b="0" lang="en-US" sz="2600" spc="-1" strike="noStrike">
                <a:solidFill>
                  <a:srgbClr val="000000"/>
                </a:solidFill>
                <a:latin typeface="Abyssinica SIL"/>
                <a:ea typeface="DejaVu Sans"/>
              </a:rPr>
              <a:t>Many example graphs </a:t>
            </a:r>
            <a:endParaRPr b="0" lang="en-US" sz="26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04000" y="226080"/>
            <a:ext cx="9067680" cy="9424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Ensemble CRPSS</a:t>
            </a:r>
            <a:endParaRPr b="0" lang="en-US" sz="4400" spc="-1" strike="noStrike">
              <a:latin typeface="Arial"/>
            </a:endParaRPr>
          </a:p>
        </p:txBody>
      </p:sp>
      <p:sp>
        <p:nvSpPr>
          <p:cNvPr id="118" name="CustomShape 2"/>
          <p:cNvSpPr/>
          <p:nvPr/>
        </p:nvSpPr>
        <p:spPr>
          <a:xfrm>
            <a:off x="504000" y="1326600"/>
            <a:ext cx="9067680" cy="3284280"/>
          </a:xfrm>
          <a:prstGeom prst="rect">
            <a:avLst/>
          </a:prstGeom>
          <a:noFill/>
          <a:ln>
            <a:noFill/>
          </a:ln>
        </p:spPr>
        <p:style>
          <a:lnRef idx="0"/>
          <a:fillRef idx="0"/>
          <a:effectRef idx="0"/>
          <a:fontRef idx="minor"/>
        </p:style>
        <p:txBody>
          <a:bodyPr lIns="0" rIns="0" tIns="0" bIns="0">
            <a:normAutofit/>
          </a:bodyPr>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endParaRPr b="0" lang="en-US" sz="3200" spc="-1" strike="noStrike">
              <a:latin typeface="Arial"/>
            </a:endParaRPr>
          </a:p>
        </p:txBody>
      </p:sp>
      <p:pic>
        <p:nvPicPr>
          <p:cNvPr id="119" name="" descr=""/>
          <p:cNvPicPr/>
          <p:nvPr/>
        </p:nvPicPr>
        <p:blipFill>
          <a:blip r:embed="rId1"/>
          <a:stretch/>
        </p:blipFill>
        <p:spPr>
          <a:xfrm>
            <a:off x="1188720" y="300960"/>
            <a:ext cx="9352440" cy="5275080"/>
          </a:xfrm>
          <a:prstGeom prst="rect">
            <a:avLst/>
          </a:prstGeom>
          <a:ln>
            <a:noFill/>
          </a:ln>
        </p:spPr>
      </p:pic>
      <p:pic>
        <p:nvPicPr>
          <p:cNvPr id="120" name="" descr=""/>
          <p:cNvPicPr/>
          <p:nvPr/>
        </p:nvPicPr>
        <p:blipFill>
          <a:blip r:embed="rId2"/>
          <a:stretch/>
        </p:blipFill>
        <p:spPr>
          <a:xfrm>
            <a:off x="-4233600" y="300960"/>
            <a:ext cx="9352440" cy="5275080"/>
          </a:xfrm>
          <a:prstGeom prst="rect">
            <a:avLst/>
          </a:prstGeom>
          <a:ln>
            <a:noFill/>
          </a:ln>
        </p:spPr>
      </p:pic>
      <p:sp>
        <p:nvSpPr>
          <p:cNvPr id="121" name="Line 3"/>
          <p:cNvSpPr/>
          <p:nvPr/>
        </p:nvSpPr>
        <p:spPr>
          <a:xfrm>
            <a:off x="914400" y="4389120"/>
            <a:ext cx="3474720" cy="360"/>
          </a:xfrm>
          <a:prstGeom prst="line">
            <a:avLst/>
          </a:prstGeom>
          <a:ln>
            <a:solidFill>
              <a:srgbClr val="000000"/>
            </a:solidFill>
          </a:ln>
        </p:spPr>
        <p:style>
          <a:lnRef idx="0"/>
          <a:fillRef idx="0"/>
          <a:effectRef idx="0"/>
          <a:fontRef idx="minor"/>
        </p:style>
      </p:sp>
      <p:sp>
        <p:nvSpPr>
          <p:cNvPr id="122" name="Line 4"/>
          <p:cNvSpPr/>
          <p:nvPr/>
        </p:nvSpPr>
        <p:spPr>
          <a:xfrm>
            <a:off x="914400" y="4114800"/>
            <a:ext cx="3474720" cy="360"/>
          </a:xfrm>
          <a:prstGeom prst="line">
            <a:avLst/>
          </a:prstGeom>
          <a:ln>
            <a:solidFill>
              <a:srgbClr val="000000"/>
            </a:solidFill>
          </a:ln>
        </p:spPr>
        <p:style>
          <a:lnRef idx="0"/>
          <a:fillRef idx="0"/>
          <a:effectRef idx="0"/>
          <a:fontRef idx="minor"/>
        </p:style>
      </p:sp>
      <p:sp>
        <p:nvSpPr>
          <p:cNvPr id="123" name="Line 5"/>
          <p:cNvSpPr/>
          <p:nvPr/>
        </p:nvSpPr>
        <p:spPr>
          <a:xfrm flipV="1">
            <a:off x="3438720" y="3108960"/>
            <a:ext cx="360" cy="1828800"/>
          </a:xfrm>
          <a:prstGeom prst="line">
            <a:avLst/>
          </a:prstGeom>
          <a:ln>
            <a:solidFill>
              <a:srgbClr val="000000"/>
            </a:solidFill>
          </a:ln>
        </p:spPr>
        <p:style>
          <a:lnRef idx="0"/>
          <a:fillRef idx="0"/>
          <a:effectRef idx="0"/>
          <a:fontRef idx="minor"/>
        </p:style>
      </p:sp>
      <p:sp>
        <p:nvSpPr>
          <p:cNvPr id="124" name="Line 6"/>
          <p:cNvSpPr/>
          <p:nvPr/>
        </p:nvSpPr>
        <p:spPr>
          <a:xfrm>
            <a:off x="878400" y="3785040"/>
            <a:ext cx="3474720" cy="360"/>
          </a:xfrm>
          <a:prstGeom prst="line">
            <a:avLst/>
          </a:prstGeom>
          <a:ln>
            <a:solidFill>
              <a:srgbClr val="000000"/>
            </a:solidFill>
          </a:ln>
        </p:spPr>
        <p:style>
          <a:lnRef idx="0"/>
          <a:fillRef idx="0"/>
          <a:effectRef idx="0"/>
          <a:fontRef idx="minor"/>
        </p:style>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504000" y="226080"/>
            <a:ext cx="9067680" cy="9424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Next steps…</a:t>
            </a:r>
            <a:endParaRPr b="0" lang="en-US" sz="4400" spc="-1" strike="noStrike">
              <a:latin typeface="Arial"/>
            </a:endParaRPr>
          </a:p>
        </p:txBody>
      </p:sp>
      <p:sp>
        <p:nvSpPr>
          <p:cNvPr id="126" name="CustomShape 2"/>
          <p:cNvSpPr/>
          <p:nvPr/>
        </p:nvSpPr>
        <p:spPr>
          <a:xfrm>
            <a:off x="504000" y="1326600"/>
            <a:ext cx="9067680" cy="3284280"/>
          </a:xfrm>
          <a:prstGeom prst="rect">
            <a:avLst/>
          </a:prstGeom>
          <a:noFill/>
          <a:ln>
            <a:noFill/>
          </a:ln>
        </p:spPr>
        <p:style>
          <a:lnRef idx="0"/>
          <a:fillRef idx="0"/>
          <a:effectRef idx="0"/>
          <a:fontRef idx="minor"/>
        </p:style>
        <p:txBody>
          <a:bodyPr lIns="0" rIns="0" tIns="0" bIns="0">
            <a:normAutofit/>
          </a:bodyPr>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Steps before starting shell script, one of which is:</a:t>
            </a:r>
            <a:endParaRPr b="0" lang="en-US" sz="3200" spc="-1" strike="noStrike">
              <a:latin typeface="Arial"/>
            </a:endParaRPr>
          </a:p>
          <a:p>
            <a:pPr>
              <a:lnSpc>
                <a:spcPct val="100000"/>
              </a:lnSpc>
              <a:spcBef>
                <a:spcPts val="1417"/>
              </a:spcBef>
            </a:pPr>
            <a:r>
              <a:rPr b="0" lang="en-US" sz="3200" spc="-1" strike="noStrike">
                <a:solidFill>
                  <a:srgbClr val="000000"/>
                </a:solidFill>
                <a:latin typeface="Arial"/>
                <a:ea typeface="DejaVu Sans"/>
              </a:rPr>
              <a:t>Decide about thresholds and percentiles ELR training and verification</a:t>
            </a: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Writing</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Send the codes?</a:t>
            </a: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When to finish some first writing section</a:t>
            </a:r>
            <a:endParaRPr b="0" lang="en-US" sz="3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504000" y="226080"/>
            <a:ext cx="9067680" cy="9424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Climatology 2015-2017</a:t>
            </a:r>
            <a:endParaRPr b="0" lang="en-US" sz="4400" spc="-1" strike="noStrike">
              <a:latin typeface="Arial"/>
            </a:endParaRPr>
          </a:p>
        </p:txBody>
      </p:sp>
      <p:sp>
        <p:nvSpPr>
          <p:cNvPr id="128" name="CustomShape 2"/>
          <p:cNvSpPr/>
          <p:nvPr/>
        </p:nvSpPr>
        <p:spPr>
          <a:xfrm>
            <a:off x="504000" y="1326600"/>
            <a:ext cx="9067680" cy="3284280"/>
          </a:xfrm>
          <a:prstGeom prst="rect">
            <a:avLst/>
          </a:prstGeom>
          <a:noFill/>
          <a:ln>
            <a:noFill/>
          </a:ln>
        </p:spPr>
        <p:style>
          <a:lnRef idx="0"/>
          <a:fillRef idx="0"/>
          <a:effectRef idx="0"/>
          <a:fontRef idx="minor"/>
        </p:style>
        <p:txBody>
          <a:bodyPr lIns="0" rIns="0" tIns="0" bIns="0">
            <a:normAutofit/>
          </a:bodyPr>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Following results are based on the full year, so including winter statistics</a:t>
            </a:r>
            <a:endParaRPr b="0" lang="en-US" sz="32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9" name="" descr=""/>
          <p:cNvPicPr/>
          <p:nvPr/>
        </p:nvPicPr>
        <p:blipFill>
          <a:blip r:embed="rId1"/>
          <a:stretch/>
        </p:blipFill>
        <p:spPr>
          <a:xfrm>
            <a:off x="397800" y="211320"/>
            <a:ext cx="9352800" cy="5275440"/>
          </a:xfrm>
          <a:prstGeom prst="rect">
            <a:avLst/>
          </a:prstGeom>
          <a:ln>
            <a:noFill/>
          </a:ln>
        </p:spPr>
      </p:pic>
      <p:sp>
        <p:nvSpPr>
          <p:cNvPr id="130" name="CustomShape 1"/>
          <p:cNvSpPr/>
          <p:nvPr/>
        </p:nvSpPr>
        <p:spPr>
          <a:xfrm>
            <a:off x="1188720" y="3471840"/>
            <a:ext cx="821520" cy="491760"/>
          </a:xfrm>
          <a:custGeom>
            <a:avLst/>
            <a:gdLst/>
            <a:ahLst/>
            <a:rect l="l" t="t" r="r" b="b"/>
            <a:pathLst>
              <a:path w="2288" h="1372">
                <a:moveTo>
                  <a:pt x="0" y="342"/>
                </a:moveTo>
                <a:lnTo>
                  <a:pt x="1715" y="342"/>
                </a:lnTo>
                <a:lnTo>
                  <a:pt x="1715" y="0"/>
                </a:lnTo>
                <a:lnTo>
                  <a:pt x="2287" y="685"/>
                </a:lnTo>
                <a:lnTo>
                  <a:pt x="1715" y="1371"/>
                </a:lnTo>
                <a:lnTo>
                  <a:pt x="1715" y="1028"/>
                </a:lnTo>
                <a:lnTo>
                  <a:pt x="0" y="1028"/>
                </a:lnTo>
                <a:lnTo>
                  <a:pt x="0" y="342"/>
                </a:lnTo>
              </a:path>
            </a:pathLst>
          </a:custGeom>
          <a:solidFill>
            <a:srgbClr val="729fcf"/>
          </a:solidFill>
          <a:ln>
            <a:solidFill>
              <a:srgbClr val="3465a4"/>
            </a:solidFill>
          </a:ln>
        </p:spPr>
        <p:style>
          <a:lnRef idx="0"/>
          <a:fillRef idx="0"/>
          <a:effectRef idx="0"/>
          <a:fontRef idx="minor"/>
        </p:style>
      </p:sp>
      <p:sp>
        <p:nvSpPr>
          <p:cNvPr id="131" name="CustomShape 2"/>
          <p:cNvSpPr/>
          <p:nvPr/>
        </p:nvSpPr>
        <p:spPr>
          <a:xfrm>
            <a:off x="1097280" y="3530160"/>
            <a:ext cx="1160640" cy="436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2 points</a:t>
            </a:r>
            <a:endParaRPr b="0" lang="en-US"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04000" y="226080"/>
            <a:ext cx="9067680" cy="9424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Climatology 2015-2017</a:t>
            </a:r>
            <a:endParaRPr b="0" lang="en-US" sz="4400" spc="-1" strike="noStrike">
              <a:latin typeface="Arial"/>
            </a:endParaRPr>
          </a:p>
        </p:txBody>
      </p:sp>
      <p:sp>
        <p:nvSpPr>
          <p:cNvPr id="133" name="CustomShape 2"/>
          <p:cNvSpPr/>
          <p:nvPr/>
        </p:nvSpPr>
        <p:spPr>
          <a:xfrm>
            <a:off x="504000" y="1326600"/>
            <a:ext cx="9067680" cy="3284280"/>
          </a:xfrm>
          <a:prstGeom prst="rect">
            <a:avLst/>
          </a:prstGeom>
          <a:noFill/>
          <a:ln>
            <a:noFill/>
          </a:ln>
        </p:spPr>
        <p:style>
          <a:lnRef idx="0"/>
          <a:fillRef idx="0"/>
          <a:effectRef idx="0"/>
          <a:fontRef idx="minor"/>
        </p:style>
        <p:txBody>
          <a:bodyPr lIns="0" rIns="0" tIns="0" bIns="0">
            <a:normAutofit/>
          </a:bodyPr>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Occurrence at least 2 dis. irrespective of region:</a:t>
            </a: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3.8% at night, 7.9% during afternoon (all year!)</a:t>
            </a: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5.4% over all VT combined</a:t>
            </a: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About 10% more with 1 dis.</a:t>
            </a: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About 9% less if &gt; 2 dis. </a:t>
            </a: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About 15% less if &gt; 3 dis.</a:t>
            </a:r>
            <a:endParaRPr b="0" lang="en-US" sz="3200" spc="-1" strike="noStrike">
              <a:latin typeface="Arial"/>
            </a:endParaRPr>
          </a:p>
          <a:p>
            <a:pPr>
              <a:lnSpc>
                <a:spcPct val="100000"/>
              </a:lnSpc>
              <a:spcBef>
                <a:spcPts val="1417"/>
              </a:spcBef>
            </a:pPr>
            <a:endParaRPr b="0" lang="en-US" sz="32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4" name="" descr=""/>
          <p:cNvPicPr/>
          <p:nvPr/>
        </p:nvPicPr>
        <p:blipFill>
          <a:blip r:embed="rId1"/>
          <a:stretch/>
        </p:blipFill>
        <p:spPr>
          <a:xfrm>
            <a:off x="397800" y="211320"/>
            <a:ext cx="9352800" cy="5275440"/>
          </a:xfrm>
          <a:prstGeom prst="rect">
            <a:avLst/>
          </a:prstGeom>
          <a:ln>
            <a:noFill/>
          </a:ln>
        </p:spPr>
      </p:pic>
      <p:sp>
        <p:nvSpPr>
          <p:cNvPr id="135" name="CustomShape 1"/>
          <p:cNvSpPr/>
          <p:nvPr/>
        </p:nvSpPr>
        <p:spPr>
          <a:xfrm>
            <a:off x="1170000" y="2160"/>
            <a:ext cx="2029680" cy="2648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Q0.98:</a:t>
            </a:r>
            <a:endParaRPr b="0" lang="en-US" sz="1800" spc="-1" strike="noStrike">
              <a:latin typeface="Arial"/>
            </a:endParaRPr>
          </a:p>
          <a:p>
            <a:pPr>
              <a:lnSpc>
                <a:spcPct val="100000"/>
              </a:lnSpc>
            </a:pPr>
            <a:r>
              <a:rPr b="0" lang="en-US" sz="1800" spc="-1" strike="noStrike">
                <a:solidFill>
                  <a:srgbClr val="000000"/>
                </a:solidFill>
                <a:latin typeface="Arial"/>
                <a:ea typeface="DejaVu Sans"/>
              </a:rPr>
              <a:t>2015 → 29</a:t>
            </a:r>
            <a:endParaRPr b="0" lang="en-US" sz="1800" spc="-1" strike="noStrike">
              <a:latin typeface="Arial"/>
            </a:endParaRPr>
          </a:p>
          <a:p>
            <a:pPr>
              <a:lnSpc>
                <a:spcPct val="100000"/>
              </a:lnSpc>
            </a:pPr>
            <a:r>
              <a:rPr b="0" lang="en-US" sz="1800" spc="-1" strike="noStrike">
                <a:solidFill>
                  <a:srgbClr val="000000"/>
                </a:solidFill>
                <a:latin typeface="Arial"/>
                <a:ea typeface="DejaVu Sans"/>
              </a:rPr>
              <a:t>2016 → 91</a:t>
            </a:r>
            <a:endParaRPr b="0" lang="en-US" sz="1800" spc="-1" strike="noStrike">
              <a:latin typeface="Arial"/>
            </a:endParaRPr>
          </a:p>
          <a:p>
            <a:pPr>
              <a:lnSpc>
                <a:spcPct val="100000"/>
              </a:lnSpc>
            </a:pPr>
            <a:r>
              <a:rPr b="0" lang="en-US" sz="1800" spc="-1" strike="noStrike">
                <a:solidFill>
                  <a:srgbClr val="000000"/>
                </a:solidFill>
                <a:latin typeface="Arial"/>
                <a:ea typeface="DejaVu Sans"/>
              </a:rPr>
              <a:t>2017 → 86</a:t>
            </a:r>
            <a:endParaRPr b="0" lang="en-US" sz="1800" spc="-1" strike="noStrike">
              <a:latin typeface="Arial"/>
            </a:endParaRPr>
          </a:p>
          <a:p>
            <a:pPr>
              <a:lnSpc>
                <a:spcPct val="100000"/>
              </a:lnSpc>
            </a:pPr>
            <a:r>
              <a:rPr b="0" lang="en-US" sz="1800" spc="-1" strike="noStrike">
                <a:solidFill>
                  <a:srgbClr val="000000"/>
                </a:solidFill>
                <a:latin typeface="Arial"/>
                <a:ea typeface="DejaVu Sans"/>
              </a:rPr>
              <a:t>Dis./region/6hours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At least 2 dis.</a:t>
            </a:r>
            <a:endParaRPr b="0" lang="en-US" sz="1800" spc="-1" strike="noStrike">
              <a:latin typeface="Arial"/>
            </a:endParaRPr>
          </a:p>
          <a:p>
            <a:pPr>
              <a:lnSpc>
                <a:spcPct val="100000"/>
              </a:lnSpc>
            </a:pPr>
            <a:r>
              <a:rPr b="0" lang="en-US" sz="1800" spc="-1" strike="noStrike">
                <a:solidFill>
                  <a:srgbClr val="000000"/>
                </a:solidFill>
                <a:latin typeface="Arial"/>
                <a:ea typeface="DejaVu Sans"/>
              </a:rPr>
              <a:t>2015 → 4.5% </a:t>
            </a:r>
            <a:endParaRPr b="0" lang="en-US" sz="1800" spc="-1" strike="noStrike">
              <a:latin typeface="Arial"/>
            </a:endParaRPr>
          </a:p>
          <a:p>
            <a:pPr>
              <a:lnSpc>
                <a:spcPct val="100000"/>
              </a:lnSpc>
            </a:pPr>
            <a:r>
              <a:rPr b="0" lang="en-US" sz="1800" spc="-1" strike="noStrike">
                <a:solidFill>
                  <a:srgbClr val="000000"/>
                </a:solidFill>
                <a:latin typeface="Arial"/>
                <a:ea typeface="DejaVu Sans"/>
              </a:rPr>
              <a:t>2016 → 5.9%</a:t>
            </a:r>
            <a:endParaRPr b="0" lang="en-US" sz="1800" spc="-1" strike="noStrike">
              <a:latin typeface="Arial"/>
            </a:endParaRPr>
          </a:p>
          <a:p>
            <a:pPr>
              <a:lnSpc>
                <a:spcPct val="100000"/>
              </a:lnSpc>
            </a:pPr>
            <a:r>
              <a:rPr b="0" lang="en-US" sz="1800" spc="-1" strike="noStrike">
                <a:solidFill>
                  <a:srgbClr val="000000"/>
                </a:solidFill>
                <a:latin typeface="Arial"/>
                <a:ea typeface="DejaVu Sans"/>
              </a:rPr>
              <a:t>2017 → 5.6%</a:t>
            </a:r>
            <a:endParaRPr b="0" lang="en-US"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6" name="" descr=""/>
          <p:cNvPicPr/>
          <p:nvPr/>
        </p:nvPicPr>
        <p:blipFill>
          <a:blip r:embed="rId1"/>
          <a:stretch/>
        </p:blipFill>
        <p:spPr>
          <a:xfrm>
            <a:off x="5029200" y="1460880"/>
            <a:ext cx="5027760" cy="2835360"/>
          </a:xfrm>
          <a:prstGeom prst="rect">
            <a:avLst/>
          </a:prstGeom>
          <a:ln>
            <a:noFill/>
          </a:ln>
        </p:spPr>
      </p:pic>
      <p:pic>
        <p:nvPicPr>
          <p:cNvPr id="137" name="" descr=""/>
          <p:cNvPicPr/>
          <p:nvPr/>
        </p:nvPicPr>
        <p:blipFill>
          <a:blip r:embed="rId2"/>
          <a:stretch/>
        </p:blipFill>
        <p:spPr>
          <a:xfrm>
            <a:off x="-4206240" y="365760"/>
            <a:ext cx="9352440" cy="5275080"/>
          </a:xfrm>
          <a:prstGeom prst="rect">
            <a:avLst/>
          </a:prstGeom>
          <a:ln>
            <a:noFill/>
          </a:ln>
        </p:spPr>
      </p:pic>
      <p:sp>
        <p:nvSpPr>
          <p:cNvPr id="138" name="CustomShape 1"/>
          <p:cNvSpPr/>
          <p:nvPr/>
        </p:nvSpPr>
        <p:spPr>
          <a:xfrm>
            <a:off x="5669280" y="1114200"/>
            <a:ext cx="3157200" cy="345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Note: line colors incompatible</a:t>
            </a:r>
            <a:endParaRPr b="0" lang="en-US" sz="1800" spc="-1" strike="noStrike">
              <a:latin typeface="Arial"/>
            </a:endParaRPr>
          </a:p>
        </p:txBody>
      </p:sp>
      <p:sp>
        <p:nvSpPr>
          <p:cNvPr id="139" name="Line 2"/>
          <p:cNvSpPr/>
          <p:nvPr/>
        </p:nvSpPr>
        <p:spPr>
          <a:xfrm flipV="1">
            <a:off x="8650800" y="3017520"/>
            <a:ext cx="360" cy="822960"/>
          </a:xfrm>
          <a:prstGeom prst="line">
            <a:avLst/>
          </a:prstGeom>
          <a:ln>
            <a:solidFill>
              <a:srgbClr val="000000"/>
            </a:solidFill>
          </a:ln>
        </p:spPr>
        <p:style>
          <a:lnRef idx="0"/>
          <a:fillRef idx="0"/>
          <a:effectRef idx="0"/>
          <a:fontRef idx="minor"/>
        </p:style>
      </p:sp>
      <p:sp>
        <p:nvSpPr>
          <p:cNvPr id="140" name="Line 3"/>
          <p:cNvSpPr/>
          <p:nvPr/>
        </p:nvSpPr>
        <p:spPr>
          <a:xfrm flipH="1">
            <a:off x="5394960" y="3144960"/>
            <a:ext cx="3255840" cy="360"/>
          </a:xfrm>
          <a:prstGeom prst="line">
            <a:avLst/>
          </a:prstGeom>
          <a:ln>
            <a:solidFill>
              <a:srgbClr val="000000"/>
            </a:solidFill>
          </a:ln>
        </p:spPr>
        <p:style>
          <a:lnRef idx="0"/>
          <a:fillRef idx="0"/>
          <a:effectRef idx="0"/>
          <a:fontRef idx="minor"/>
        </p:style>
      </p:sp>
      <p:sp>
        <p:nvSpPr>
          <p:cNvPr id="141" name="Line 4"/>
          <p:cNvSpPr/>
          <p:nvPr/>
        </p:nvSpPr>
        <p:spPr>
          <a:xfrm flipH="1">
            <a:off x="5394960" y="3530160"/>
            <a:ext cx="3255840" cy="360"/>
          </a:xfrm>
          <a:prstGeom prst="line">
            <a:avLst/>
          </a:prstGeom>
          <a:ln>
            <a:solidFill>
              <a:srgbClr val="000000"/>
            </a:solidFill>
          </a:ln>
        </p:spPr>
        <p:style>
          <a:lnRef idx="0"/>
          <a:fillRef idx="0"/>
          <a:effectRef idx="0"/>
          <a:fontRef idx="minor"/>
        </p:style>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2" name="" descr=""/>
          <p:cNvPicPr/>
          <p:nvPr/>
        </p:nvPicPr>
        <p:blipFill>
          <a:blip r:embed="rId1"/>
          <a:stretch/>
        </p:blipFill>
        <p:spPr>
          <a:xfrm>
            <a:off x="5337000" y="1828800"/>
            <a:ext cx="4537080" cy="2558880"/>
          </a:xfrm>
          <a:prstGeom prst="rect">
            <a:avLst/>
          </a:prstGeom>
          <a:ln>
            <a:noFill/>
          </a:ln>
        </p:spPr>
      </p:pic>
      <p:pic>
        <p:nvPicPr>
          <p:cNvPr id="143" name="" descr=""/>
          <p:cNvPicPr/>
          <p:nvPr/>
        </p:nvPicPr>
        <p:blipFill>
          <a:blip r:embed="rId2"/>
          <a:stretch/>
        </p:blipFill>
        <p:spPr>
          <a:xfrm>
            <a:off x="-4114800" y="274320"/>
            <a:ext cx="9352440" cy="5275080"/>
          </a:xfrm>
          <a:prstGeom prst="rect">
            <a:avLst/>
          </a:prstGeom>
          <a:ln>
            <a:noFill/>
          </a:ln>
        </p:spPr>
      </p:pic>
      <p:sp>
        <p:nvSpPr>
          <p:cNvPr id="144" name="CustomShape 1"/>
          <p:cNvSpPr/>
          <p:nvPr/>
        </p:nvSpPr>
        <p:spPr>
          <a:xfrm>
            <a:off x="5943600" y="1280160"/>
            <a:ext cx="3157200" cy="344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Note: line colors incompatible</a:t>
            </a:r>
            <a:endParaRPr b="0" lang="en-US" sz="1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226080"/>
            <a:ext cx="9067680" cy="9424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Results from detection system comparison</a:t>
            </a:r>
            <a:endParaRPr b="0" lang="en-US" sz="4400" spc="-1" strike="noStrike">
              <a:latin typeface="Arial"/>
            </a:endParaRPr>
          </a:p>
        </p:txBody>
      </p:sp>
      <p:sp>
        <p:nvSpPr>
          <p:cNvPr id="79" name="CustomShape 2"/>
          <p:cNvSpPr/>
          <p:nvPr/>
        </p:nvSpPr>
        <p:spPr>
          <a:xfrm>
            <a:off x="504000" y="1326600"/>
            <a:ext cx="9067680" cy="424944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1800" spc="-1" strike="noStrike">
                <a:solidFill>
                  <a:srgbClr val="000000"/>
                </a:solidFill>
                <a:latin typeface="Arial"/>
                <a:ea typeface="DejaVu Sans"/>
              </a:rPr>
              <a:t>(De Vos, 2015)</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a:t>
            </a:r>
            <a:r>
              <a:rPr b="1" i="1" lang="en-US" sz="1800" spc="-1" strike="noStrike">
                <a:solidFill>
                  <a:srgbClr val="000000"/>
                </a:solidFill>
                <a:latin typeface="Arial"/>
                <a:ea typeface="DejaVu Sans"/>
              </a:rPr>
              <a:t>Upon examination however, the situations in which</a:t>
            </a:r>
            <a:endParaRPr b="0" lang="en-US" sz="1800" spc="-1" strike="noStrike">
              <a:latin typeface="Arial"/>
            </a:endParaRPr>
          </a:p>
          <a:p>
            <a:pPr>
              <a:lnSpc>
                <a:spcPct val="100000"/>
              </a:lnSpc>
              <a:spcBef>
                <a:spcPts val="1417"/>
              </a:spcBef>
            </a:pPr>
            <a:r>
              <a:rPr b="1" i="1" lang="en-US" sz="1800" spc="-1" strike="noStrike">
                <a:solidFill>
                  <a:srgbClr val="000000"/>
                </a:solidFill>
                <a:latin typeface="Arial"/>
                <a:ea typeface="DejaVu Sans"/>
              </a:rPr>
              <a:t>FLITS reaches the weather alert criterion are not found by KLDN by just</a:t>
            </a:r>
            <a:endParaRPr b="0" lang="en-US" sz="1800" spc="-1" strike="noStrike">
              <a:latin typeface="Arial"/>
            </a:endParaRPr>
          </a:p>
          <a:p>
            <a:pPr>
              <a:lnSpc>
                <a:spcPct val="100000"/>
              </a:lnSpc>
              <a:spcBef>
                <a:spcPts val="1417"/>
              </a:spcBef>
            </a:pPr>
            <a:r>
              <a:rPr b="1" i="1" lang="en-US" sz="1800" spc="-1" strike="noStrike">
                <a:solidFill>
                  <a:srgbClr val="000000"/>
                </a:solidFill>
                <a:latin typeface="Arial"/>
                <a:ea typeface="DejaVu Sans"/>
              </a:rPr>
              <a:t>diminishing the number of discharges in the weather alarm criterion.  The</a:t>
            </a:r>
            <a:endParaRPr b="0" lang="en-US" sz="1800" spc="-1" strike="noStrike">
              <a:latin typeface="Arial"/>
            </a:endParaRPr>
          </a:p>
          <a:p>
            <a:pPr>
              <a:lnSpc>
                <a:spcPct val="100000"/>
              </a:lnSpc>
              <a:spcBef>
                <a:spcPts val="1417"/>
              </a:spcBef>
            </a:pPr>
            <a:r>
              <a:rPr b="1" i="1" lang="en-US" sz="1800" spc="-1" strike="noStrike">
                <a:solidFill>
                  <a:srgbClr val="000000"/>
                </a:solidFill>
                <a:latin typeface="Arial"/>
                <a:ea typeface="DejaVu Sans"/>
              </a:rPr>
              <a:t>number  of  strokes  detected  by  KLDN  during  FLITS  severe  weather  peaks</a:t>
            </a:r>
            <a:endParaRPr b="0" lang="en-US" sz="1800" spc="-1" strike="noStrike">
              <a:latin typeface="Arial"/>
            </a:endParaRPr>
          </a:p>
          <a:p>
            <a:pPr>
              <a:lnSpc>
                <a:spcPct val="100000"/>
              </a:lnSpc>
              <a:spcBef>
                <a:spcPts val="1417"/>
              </a:spcBef>
            </a:pPr>
            <a:r>
              <a:rPr b="1" i="1" lang="en-US" sz="1800" spc="-1" strike="noStrike">
                <a:solidFill>
                  <a:srgbClr val="000000"/>
                </a:solidFill>
                <a:latin typeface="Arial"/>
                <a:ea typeface="DejaVu Sans"/>
              </a:rPr>
              <a:t>vary between several hundreds to values below 10, therefore making it im-</a:t>
            </a:r>
            <a:endParaRPr b="0" lang="en-US" sz="1800" spc="-1" strike="noStrike">
              <a:latin typeface="Arial"/>
            </a:endParaRPr>
          </a:p>
          <a:p>
            <a:pPr>
              <a:lnSpc>
                <a:spcPct val="100000"/>
              </a:lnSpc>
              <a:spcBef>
                <a:spcPts val="1417"/>
              </a:spcBef>
            </a:pPr>
            <a:r>
              <a:rPr b="1" i="1" lang="en-US" sz="1800" spc="-1" strike="noStrike">
                <a:solidFill>
                  <a:srgbClr val="000000"/>
                </a:solidFill>
                <a:latin typeface="Arial"/>
                <a:ea typeface="DejaVu Sans"/>
              </a:rPr>
              <a:t>possible to distinguish these severe weather peaks from non-severe weather</a:t>
            </a:r>
            <a:r>
              <a:rPr b="0" lang="en-US" sz="1800" spc="-1" strike="noStrike">
                <a:solidFill>
                  <a:srgbClr val="000000"/>
                </a:solidFill>
                <a:latin typeface="Arial"/>
                <a:ea typeface="DejaVu Sans"/>
              </a:rPr>
              <a:t>”</a:t>
            </a: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spcBef>
                <a:spcPts val="1417"/>
              </a:spcBef>
            </a:pPr>
            <a:r>
              <a:rPr b="0" lang="en-US" sz="2400" spc="-1" strike="noStrike">
                <a:solidFill>
                  <a:srgbClr val="000000"/>
                </a:solidFill>
                <a:latin typeface="Arial"/>
                <a:ea typeface="DejaVu Sans"/>
              </a:rPr>
              <a:t>This leads to the expectation of lower scores, cause at higher lightning intensities, they are not always detected! Therefore potentially lower skill scores??</a:t>
            </a:r>
            <a:endParaRPr b="0" lang="en-US" sz="2400" spc="-1" strike="noStrike">
              <a:latin typeface="Arial"/>
            </a:endParaRPr>
          </a:p>
          <a:p>
            <a:pPr>
              <a:lnSpc>
                <a:spcPct val="100000"/>
              </a:lnSpc>
              <a:spcBef>
                <a:spcPts val="1417"/>
              </a:spcBef>
            </a:pPr>
            <a:r>
              <a:rPr b="0" lang="en-US" sz="2400" spc="-1" strike="noStrike">
                <a:solidFill>
                  <a:srgbClr val="000000"/>
                </a:solidFill>
                <a:latin typeface="Arial"/>
                <a:ea typeface="DejaVu Sans"/>
              </a:rPr>
              <a:t>Do we still have data to find out about this? </a:t>
            </a:r>
            <a:endParaRPr b="0" lang="en-US"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504000" y="226080"/>
            <a:ext cx="9067680" cy="94248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solidFill>
                  <a:srgbClr val="000000"/>
                </a:solidFill>
                <a:latin typeface="Arial"/>
                <a:ea typeface="DejaVu Sans"/>
              </a:rPr>
              <a:t>Climatology 2015-2017 vs. 2010-2013</a:t>
            </a:r>
            <a:endParaRPr b="0" lang="en-US" sz="4000" spc="-1" strike="noStrike">
              <a:latin typeface="Arial"/>
            </a:endParaRPr>
          </a:p>
        </p:txBody>
      </p:sp>
      <p:sp>
        <p:nvSpPr>
          <p:cNvPr id="146" name="CustomShape 2"/>
          <p:cNvSpPr/>
          <p:nvPr/>
        </p:nvSpPr>
        <p:spPr>
          <a:xfrm>
            <a:off x="504000" y="1326600"/>
            <a:ext cx="9067680" cy="3284280"/>
          </a:xfrm>
          <a:prstGeom prst="rect">
            <a:avLst/>
          </a:prstGeom>
          <a:noFill/>
          <a:ln>
            <a:noFill/>
          </a:ln>
        </p:spPr>
        <p:style>
          <a:lnRef idx="0"/>
          <a:fillRef idx="0"/>
          <a:effectRef idx="0"/>
          <a:fontRef idx="minor"/>
        </p:style>
        <p:txBody>
          <a:bodyPr lIns="0" rIns="0" tIns="0" bIns="0">
            <a:normAutofit/>
          </a:bodyPr>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Total no. of discharges all year</a:t>
            </a: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2015 → 202.548*</a:t>
            </a: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2016 → 712.593</a:t>
            </a: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2017 → 455.085</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2013 → 80.391</a:t>
            </a: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2011 → 96.606</a:t>
            </a: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2010 → 52.165</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some missing values on december 1</a:t>
            </a:r>
            <a:r>
              <a:rPr b="0" lang="en-US" sz="3200" spc="-1" strike="noStrike" baseline="101000">
                <a:solidFill>
                  <a:srgbClr val="000000"/>
                </a:solidFill>
                <a:latin typeface="Arial"/>
                <a:ea typeface="DejaVu Sans"/>
              </a:rPr>
              <a:t>st</a:t>
            </a:r>
            <a:r>
              <a:rPr b="0" lang="en-US" sz="3200" spc="-1" strike="noStrike">
                <a:solidFill>
                  <a:srgbClr val="000000"/>
                </a:solidFill>
                <a:latin typeface="Arial"/>
                <a:ea typeface="DejaVu Sans"/>
              </a:rPr>
              <a:t>: 48x “99999”</a:t>
            </a:r>
            <a:endParaRPr b="0" lang="en-US" sz="3200" spc="-1" strike="noStrike">
              <a:latin typeface="Arial"/>
            </a:endParaRPr>
          </a:p>
          <a:p>
            <a:pPr>
              <a:lnSpc>
                <a:spcPct val="100000"/>
              </a:lnSpc>
              <a:spcBef>
                <a:spcPts val="1417"/>
              </a:spcBef>
            </a:pPr>
            <a:endParaRPr b="0" lang="en-US" sz="32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504000" y="226080"/>
            <a:ext cx="9067680" cy="9424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Runs weekend </a:t>
            </a:r>
            <a:endParaRPr b="0" lang="en-US" sz="4400" spc="-1" strike="noStrike">
              <a:latin typeface="Arial"/>
            </a:endParaRPr>
          </a:p>
        </p:txBody>
      </p:sp>
      <p:sp>
        <p:nvSpPr>
          <p:cNvPr id="148" name="CustomShape 2"/>
          <p:cNvSpPr/>
          <p:nvPr/>
        </p:nvSpPr>
        <p:spPr>
          <a:xfrm>
            <a:off x="504000" y="1326600"/>
            <a:ext cx="9067680" cy="3284280"/>
          </a:xfrm>
          <a:prstGeom prst="rect">
            <a:avLst/>
          </a:prstGeom>
          <a:noFill/>
          <a:ln>
            <a:noFill/>
          </a:ln>
        </p:spPr>
        <p:style>
          <a:lnRef idx="0"/>
          <a:fillRef idx="0"/>
          <a:effectRef idx="0"/>
          <a:fontRef idx="minor"/>
        </p:style>
        <p:txBody>
          <a:bodyPr lIns="0" rIns="0" tIns="0" bIns="0">
            <a:normAutofit/>
          </a:bodyPr>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All VT, LT 0-24 hours worked</a:t>
            </a: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Got stuck doing 24-30 hours (error in transformation)</a:t>
            </a: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Yes or no LR: first variable (transformed) MUCAPE or (transformed) modified Jefferson max.</a:t>
            </a: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Thresholds ELR: first variable Boyden/Bradbury/K-ind/Showalter/BoydenPW/BradburyPW </a:t>
            </a:r>
            <a:endParaRPr b="0" lang="en-US" sz="32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504000" y="226080"/>
            <a:ext cx="9067680" cy="9424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Runs weekend </a:t>
            </a:r>
            <a:endParaRPr b="0" lang="en-US" sz="4400" spc="-1" strike="noStrike">
              <a:latin typeface="Arial"/>
            </a:endParaRPr>
          </a:p>
        </p:txBody>
      </p:sp>
      <p:sp>
        <p:nvSpPr>
          <p:cNvPr id="150" name="CustomShape 2"/>
          <p:cNvSpPr/>
          <p:nvPr/>
        </p:nvSpPr>
        <p:spPr>
          <a:xfrm>
            <a:off x="504000" y="1326600"/>
            <a:ext cx="9067680" cy="3284280"/>
          </a:xfrm>
          <a:prstGeom prst="rect">
            <a:avLst/>
          </a:prstGeom>
          <a:noFill/>
          <a:ln>
            <a:noFill/>
          </a:ln>
        </p:spPr>
        <p:style>
          <a:lnRef idx="0"/>
          <a:fillRef idx="0"/>
          <a:effectRef idx="0"/>
          <a:fontRef idx="minor"/>
        </p:style>
        <p:txBody>
          <a:bodyPr lIns="0" rIns="0" tIns="0" bIns="0">
            <a:normAutofit/>
          </a:bodyPr>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QRF results are overwhelming(ly many scores)</a:t>
            </a: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But also in general: need to define focus &amp; tasks</a:t>
            </a:r>
            <a:endParaRPr b="0" lang="en-US" sz="32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504000" y="226080"/>
            <a:ext cx="9067680" cy="9424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Number of predictors </a:t>
            </a:r>
            <a:endParaRPr b="0" lang="en-US" sz="4400" spc="-1" strike="noStrike">
              <a:latin typeface="Arial"/>
            </a:endParaRPr>
          </a:p>
        </p:txBody>
      </p:sp>
      <p:sp>
        <p:nvSpPr>
          <p:cNvPr id="152" name="CustomShape 2"/>
          <p:cNvSpPr/>
          <p:nvPr/>
        </p:nvSpPr>
        <p:spPr>
          <a:xfrm>
            <a:off x="504000" y="1326600"/>
            <a:ext cx="9067680" cy="3284280"/>
          </a:xfrm>
          <a:prstGeom prst="rect">
            <a:avLst/>
          </a:prstGeom>
          <a:noFill/>
          <a:ln>
            <a:noFill/>
          </a:ln>
        </p:spPr>
        <p:style>
          <a:lnRef idx="0"/>
          <a:fillRef idx="0"/>
          <a:effectRef idx="0"/>
          <a:fontRef idx="minor"/>
        </p:style>
        <p:txBody>
          <a:bodyPr lIns="0" rIns="0" tIns="0" bIns="0">
            <a:normAutofit/>
          </a:bodyPr>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ELR: usually 1 or 2, sometimes 3 (mainly evening, short LT) </a:t>
            </a:r>
            <a:endParaRPr b="0" lang="en-US" sz="32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504000" y="226080"/>
            <a:ext cx="9067680" cy="9424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ELR: binaries</a:t>
            </a:r>
            <a:endParaRPr b="0" lang="en-US" sz="4400" spc="-1" strike="noStrike">
              <a:latin typeface="Arial"/>
            </a:endParaRPr>
          </a:p>
        </p:txBody>
      </p:sp>
      <p:sp>
        <p:nvSpPr>
          <p:cNvPr id="154" name="CustomShape 2"/>
          <p:cNvSpPr/>
          <p:nvPr/>
        </p:nvSpPr>
        <p:spPr>
          <a:xfrm>
            <a:off x="504000" y="1326600"/>
            <a:ext cx="9067680" cy="3284280"/>
          </a:xfrm>
          <a:prstGeom prst="rect">
            <a:avLst/>
          </a:prstGeom>
          <a:noFill/>
          <a:ln>
            <a:noFill/>
          </a:ln>
        </p:spPr>
        <p:style>
          <a:lnRef idx="0"/>
          <a:fillRef idx="0"/>
          <a:effectRef idx="0"/>
          <a:fontRef idx="minor"/>
        </p:style>
        <p:txBody>
          <a:bodyPr lIns="0" rIns="0" tIns="0" bIns="0">
            <a:normAutofit/>
          </a:bodyPr>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At LT 5, ELR unable to fit one binary</a:t>
            </a: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(According to google search results matrix uninvertible and therefore) most likely be because linear combination of other columns</a:t>
            </a: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variable is chosen once as third predictor for training one year, one LT and one VT in ELR, for a model which would have 3 predictors</a:t>
            </a:r>
            <a:endParaRPr b="0" lang="en-US" sz="32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504000" y="226080"/>
            <a:ext cx="9067680" cy="9424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ELR: binaries</a:t>
            </a:r>
            <a:endParaRPr b="0" lang="en-US" sz="4400" spc="-1" strike="noStrike">
              <a:latin typeface="Arial"/>
            </a:endParaRPr>
          </a:p>
        </p:txBody>
      </p:sp>
      <p:sp>
        <p:nvSpPr>
          <p:cNvPr id="156" name="CustomShape 2"/>
          <p:cNvSpPr/>
          <p:nvPr/>
        </p:nvSpPr>
        <p:spPr>
          <a:xfrm>
            <a:off x="504000" y="1326600"/>
            <a:ext cx="9067680" cy="3284280"/>
          </a:xfrm>
          <a:prstGeom prst="rect">
            <a:avLst/>
          </a:prstGeom>
          <a:noFill/>
          <a:ln>
            <a:noFill/>
          </a:ln>
        </p:spPr>
        <p:style>
          <a:lnRef idx="0"/>
          <a:fillRef idx="0"/>
          <a:effectRef idx="0"/>
          <a:fontRef idx="minor"/>
        </p:style>
        <p:txBody>
          <a:bodyPr lIns="0" rIns="0" tIns="0" bIns="0">
            <a:normAutofit/>
          </a:bodyPr>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fit for which it fails does not decrease AIC and in general the predictor does barely if the three additional variables that were in this case are used to apply to the whole dataset (all VT &amp; LT)</a:t>
            </a:r>
            <a:endParaRPr b="0" lang="en-US" sz="32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504000" y="226080"/>
            <a:ext cx="9067680" cy="9424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Inconsistent hyperparameters?</a:t>
            </a:r>
            <a:endParaRPr b="0" lang="en-US" sz="4400" spc="-1" strike="noStrike">
              <a:latin typeface="Arial"/>
            </a:endParaRPr>
          </a:p>
        </p:txBody>
      </p:sp>
      <p:sp>
        <p:nvSpPr>
          <p:cNvPr id="158" name="CustomShape 2"/>
          <p:cNvSpPr/>
          <p:nvPr/>
        </p:nvSpPr>
        <p:spPr>
          <a:xfrm>
            <a:off x="504000" y="1326600"/>
            <a:ext cx="9067680" cy="3284280"/>
          </a:xfrm>
          <a:prstGeom prst="rect">
            <a:avLst/>
          </a:prstGeom>
          <a:noFill/>
          <a:ln>
            <a:noFill/>
          </a:ln>
        </p:spPr>
        <p:style>
          <a:lnRef idx="0"/>
          <a:fillRef idx="0"/>
          <a:effectRef idx="0"/>
          <a:fontRef idx="minor"/>
        </p:style>
        <p:txBody>
          <a:bodyPr lIns="0" rIns="0" tIns="0" bIns="0">
            <a:normAutofit/>
          </a:bodyPr>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Threshold dependence hyperparam.</a:t>
            </a: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Example: 70 out of 111 pred., LT = 1, VT = 18-0 </a:t>
            </a:r>
            <a:endParaRPr b="0" lang="en-US" sz="3200" spc="-1" strike="noStrike">
              <a:latin typeface="Arial"/>
            </a:endParaRPr>
          </a:p>
        </p:txBody>
      </p:sp>
      <p:pic>
        <p:nvPicPr>
          <p:cNvPr id="159" name="" descr=""/>
          <p:cNvPicPr/>
          <p:nvPr/>
        </p:nvPicPr>
        <p:blipFill>
          <a:blip r:embed="rId1"/>
          <a:stretch/>
        </p:blipFill>
        <p:spPr>
          <a:xfrm>
            <a:off x="499320" y="2560320"/>
            <a:ext cx="4803120" cy="3138480"/>
          </a:xfrm>
          <a:prstGeom prst="rect">
            <a:avLst/>
          </a:prstGeom>
          <a:ln>
            <a:noFill/>
          </a:ln>
        </p:spPr>
      </p:pic>
      <p:pic>
        <p:nvPicPr>
          <p:cNvPr id="160" name="" descr=""/>
          <p:cNvPicPr/>
          <p:nvPr/>
        </p:nvPicPr>
        <p:blipFill>
          <a:blip r:embed="rId2"/>
          <a:stretch/>
        </p:blipFill>
        <p:spPr>
          <a:xfrm>
            <a:off x="5760720" y="2662560"/>
            <a:ext cx="4204800" cy="300708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504000" y="226080"/>
            <a:ext cx="9067680" cy="9424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Inconsistent hyperparameters?</a:t>
            </a:r>
            <a:endParaRPr b="0" lang="en-US" sz="4400" spc="-1" strike="noStrike">
              <a:latin typeface="Arial"/>
            </a:endParaRPr>
          </a:p>
        </p:txBody>
      </p:sp>
      <p:sp>
        <p:nvSpPr>
          <p:cNvPr id="162" name="CustomShape 2"/>
          <p:cNvSpPr/>
          <p:nvPr/>
        </p:nvSpPr>
        <p:spPr>
          <a:xfrm>
            <a:off x="504000" y="1326600"/>
            <a:ext cx="9067680" cy="3284280"/>
          </a:xfrm>
          <a:prstGeom prst="rect">
            <a:avLst/>
          </a:prstGeom>
          <a:noFill/>
          <a:ln>
            <a:noFill/>
          </a:ln>
        </p:spPr>
        <p:style>
          <a:lnRef idx="0"/>
          <a:fillRef idx="0"/>
          <a:effectRef idx="0"/>
          <a:fontRef idx="minor"/>
        </p:style>
        <p:txBody>
          <a:bodyPr lIns="0" rIns="0" tIns="0" bIns="0">
            <a:normAutofit/>
          </a:bodyPr>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Threshold dependence hyperparam.</a:t>
            </a: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Example: 60 vs. 70 pred., LT = 1, VT = 18-0 </a:t>
            </a:r>
            <a:endParaRPr b="0" lang="en-US" sz="3200" spc="-1" strike="noStrike">
              <a:latin typeface="Arial"/>
            </a:endParaRPr>
          </a:p>
        </p:txBody>
      </p:sp>
      <p:pic>
        <p:nvPicPr>
          <p:cNvPr id="163" name="" descr=""/>
          <p:cNvPicPr/>
          <p:nvPr/>
        </p:nvPicPr>
        <p:blipFill>
          <a:blip r:embed="rId1"/>
          <a:stretch/>
        </p:blipFill>
        <p:spPr>
          <a:xfrm>
            <a:off x="5760720" y="2662560"/>
            <a:ext cx="4204800" cy="3007080"/>
          </a:xfrm>
          <a:prstGeom prst="rect">
            <a:avLst/>
          </a:prstGeom>
          <a:ln>
            <a:noFill/>
          </a:ln>
        </p:spPr>
      </p:pic>
      <p:pic>
        <p:nvPicPr>
          <p:cNvPr id="164" name="" descr=""/>
          <p:cNvPicPr/>
          <p:nvPr/>
        </p:nvPicPr>
        <p:blipFill>
          <a:blip r:embed="rId2"/>
          <a:stretch/>
        </p:blipFill>
        <p:spPr>
          <a:xfrm>
            <a:off x="1097280" y="2662200"/>
            <a:ext cx="4205160" cy="3007440"/>
          </a:xfrm>
          <a:prstGeom prst="rect">
            <a:avLst/>
          </a:prstGeom>
          <a:ln>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504000" y="226080"/>
            <a:ext cx="9067680" cy="9424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Inconsistent hyperparameters?</a:t>
            </a:r>
            <a:endParaRPr b="0" lang="en-US" sz="4400" spc="-1" strike="noStrike">
              <a:latin typeface="Arial"/>
            </a:endParaRPr>
          </a:p>
        </p:txBody>
      </p:sp>
      <p:sp>
        <p:nvSpPr>
          <p:cNvPr id="166" name="CustomShape 2"/>
          <p:cNvSpPr/>
          <p:nvPr/>
        </p:nvSpPr>
        <p:spPr>
          <a:xfrm>
            <a:off x="504000" y="1326600"/>
            <a:ext cx="9067680" cy="3284280"/>
          </a:xfrm>
          <a:prstGeom prst="rect">
            <a:avLst/>
          </a:prstGeom>
          <a:noFill/>
          <a:ln>
            <a:noFill/>
          </a:ln>
        </p:spPr>
        <p:style>
          <a:lnRef idx="0"/>
          <a:fillRef idx="0"/>
          <a:effectRef idx="0"/>
          <a:fontRef idx="minor"/>
        </p:style>
        <p:txBody>
          <a:bodyPr lIns="0" rIns="0" tIns="0" bIns="0">
            <a:normAutofit/>
          </a:bodyPr>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Threshold dependence hyperparam.</a:t>
            </a: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Example: 60 vs. 70 pred., LT = 1, VT = 18-0 </a:t>
            </a:r>
            <a:endParaRPr b="0" lang="en-US" sz="3200" spc="-1" strike="noStrike">
              <a:latin typeface="Arial"/>
            </a:endParaRPr>
          </a:p>
        </p:txBody>
      </p:sp>
      <p:pic>
        <p:nvPicPr>
          <p:cNvPr id="167" name="" descr=""/>
          <p:cNvPicPr/>
          <p:nvPr/>
        </p:nvPicPr>
        <p:blipFill>
          <a:blip r:embed="rId1"/>
          <a:stretch/>
        </p:blipFill>
        <p:spPr>
          <a:xfrm>
            <a:off x="5162760" y="2468880"/>
            <a:ext cx="4803120" cy="3138480"/>
          </a:xfrm>
          <a:prstGeom prst="rect">
            <a:avLst/>
          </a:prstGeom>
          <a:ln>
            <a:noFill/>
          </a:ln>
        </p:spPr>
      </p:pic>
      <p:pic>
        <p:nvPicPr>
          <p:cNvPr id="168" name="" descr=""/>
          <p:cNvPicPr/>
          <p:nvPr/>
        </p:nvPicPr>
        <p:blipFill>
          <a:blip r:embed="rId2"/>
          <a:stretch/>
        </p:blipFill>
        <p:spPr>
          <a:xfrm>
            <a:off x="499680" y="2468880"/>
            <a:ext cx="4802760" cy="3138480"/>
          </a:xfrm>
          <a:prstGeom prst="rect">
            <a:avLst/>
          </a:prstGeom>
          <a:ln>
            <a:noFill/>
          </a:ln>
        </p:spPr>
      </p:pic>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504000" y="226080"/>
            <a:ext cx="9067680" cy="9424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Hyperparameter settings: 0/1</a:t>
            </a:r>
            <a:endParaRPr b="0" lang="en-US" sz="4400" spc="-1" strike="noStrike">
              <a:latin typeface="Arial"/>
            </a:endParaRPr>
          </a:p>
        </p:txBody>
      </p:sp>
      <p:sp>
        <p:nvSpPr>
          <p:cNvPr id="170" name="CustomShape 2"/>
          <p:cNvSpPr/>
          <p:nvPr/>
        </p:nvSpPr>
        <p:spPr>
          <a:xfrm>
            <a:off x="504000" y="1326600"/>
            <a:ext cx="9067680" cy="3284280"/>
          </a:xfrm>
          <a:prstGeom prst="rect">
            <a:avLst/>
          </a:prstGeom>
          <a:noFill/>
          <a:ln>
            <a:noFill/>
          </a:ln>
        </p:spPr>
        <p:style>
          <a:lnRef idx="0"/>
          <a:fillRef idx="0"/>
          <a:effectRef idx="0"/>
          <a:fontRef idx="minor"/>
        </p:style>
        <p:txBody>
          <a:bodyPr lIns="0" rIns="0" tIns="0" bIns="0">
            <a:normAutofit/>
          </a:bodyPr>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Best seems mtry = 2</a:t>
            </a: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When skill scores are not too high (0.1-0.2), node size = 15 best usually (compared to 9 and 3) or reaches maximum with fewer predictors</a:t>
            </a: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Higher skill scores: usually overlap</a:t>
            </a: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endParaRPr b="0" lang="en-US" sz="32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226080"/>
            <a:ext cx="9067680" cy="9424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VT&amp;LT comparison 0/1 using 9-fold</a:t>
            </a:r>
            <a:endParaRPr b="0" lang="en-US" sz="4400" spc="-1" strike="noStrike">
              <a:latin typeface="Arial"/>
            </a:endParaRPr>
          </a:p>
        </p:txBody>
      </p:sp>
      <p:sp>
        <p:nvSpPr>
          <p:cNvPr id="81" name="CustomShape 2"/>
          <p:cNvSpPr/>
          <p:nvPr/>
        </p:nvSpPr>
        <p:spPr>
          <a:xfrm>
            <a:off x="457200" y="1371600"/>
            <a:ext cx="9067680" cy="3284280"/>
          </a:xfrm>
          <a:prstGeom prst="rect">
            <a:avLst/>
          </a:prstGeom>
          <a:noFill/>
          <a:ln>
            <a:noFill/>
          </a:ln>
        </p:spPr>
        <p:style>
          <a:lnRef idx="0"/>
          <a:fillRef idx="0"/>
          <a:effectRef idx="0"/>
          <a:fontRef idx="minor"/>
        </p:style>
      </p:sp>
      <p:sp>
        <p:nvSpPr>
          <p:cNvPr id="82" name="CustomShape 3"/>
          <p:cNvSpPr/>
          <p:nvPr/>
        </p:nvSpPr>
        <p:spPr>
          <a:xfrm>
            <a:off x="-91440" y="1025280"/>
            <a:ext cx="9792000" cy="342720"/>
          </a:xfrm>
          <a:prstGeom prst="rect">
            <a:avLst/>
          </a:prstGeom>
          <a:noFill/>
          <a:ln>
            <a:noFill/>
          </a:ln>
        </p:spPr>
        <p:style>
          <a:lnRef idx="0"/>
          <a:fillRef idx="0"/>
          <a:effectRef idx="0"/>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504000" y="226080"/>
            <a:ext cx="9067680" cy="9424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Hyperparameter settings</a:t>
            </a:r>
            <a:endParaRPr b="0" lang="en-US" sz="4400" spc="-1" strike="noStrike">
              <a:latin typeface="Arial"/>
            </a:endParaRPr>
          </a:p>
        </p:txBody>
      </p:sp>
      <p:sp>
        <p:nvSpPr>
          <p:cNvPr id="172" name="CustomShape 2"/>
          <p:cNvSpPr/>
          <p:nvPr/>
        </p:nvSpPr>
        <p:spPr>
          <a:xfrm>
            <a:off x="504000" y="1326600"/>
            <a:ext cx="9067680" cy="3284280"/>
          </a:xfrm>
          <a:prstGeom prst="rect">
            <a:avLst/>
          </a:prstGeom>
          <a:noFill/>
          <a:ln>
            <a:noFill/>
          </a:ln>
        </p:spPr>
        <p:style>
          <a:lnRef idx="0"/>
          <a:fillRef idx="0"/>
          <a:effectRef idx="0"/>
          <a:fontRef idx="minor"/>
        </p:style>
        <p:txBody>
          <a:bodyPr lIns="0" rIns="0" tIns="0" bIns="0">
            <a:normAutofit/>
          </a:bodyPr>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Number of predictors</a:t>
            </a:r>
            <a:endParaRPr b="0" lang="en-US" sz="3200" spc="-1" strike="noStrike">
              <a:latin typeface="Arial"/>
            </a:endParaRPr>
          </a:p>
        </p:txBody>
      </p:sp>
      <p:pic>
        <p:nvPicPr>
          <p:cNvPr id="173" name="" descr=""/>
          <p:cNvPicPr/>
          <p:nvPr/>
        </p:nvPicPr>
        <p:blipFill>
          <a:blip r:embed="rId1"/>
          <a:stretch/>
        </p:blipFill>
        <p:spPr>
          <a:xfrm>
            <a:off x="5303520" y="2235600"/>
            <a:ext cx="4640400" cy="2976480"/>
          </a:xfrm>
          <a:prstGeom prst="rect">
            <a:avLst/>
          </a:prstGeom>
          <a:ln>
            <a:noFill/>
          </a:ln>
        </p:spPr>
      </p:pic>
      <p:pic>
        <p:nvPicPr>
          <p:cNvPr id="174" name="" descr=""/>
          <p:cNvPicPr/>
          <p:nvPr/>
        </p:nvPicPr>
        <p:blipFill>
          <a:blip r:embed="rId2"/>
          <a:stretch/>
        </p:blipFill>
        <p:spPr>
          <a:xfrm>
            <a:off x="457200" y="2203200"/>
            <a:ext cx="4548960" cy="2917440"/>
          </a:xfrm>
          <a:prstGeom prst="rect">
            <a:avLst/>
          </a:prstGeom>
          <a:ln>
            <a:noFill/>
          </a:ln>
        </p:spPr>
      </p:pic>
      <p:sp>
        <p:nvSpPr>
          <p:cNvPr id="175" name="TextShape 3"/>
          <p:cNvSpPr txBox="1"/>
          <p:nvPr/>
        </p:nvSpPr>
        <p:spPr>
          <a:xfrm>
            <a:off x="1280160" y="2006280"/>
            <a:ext cx="2183400" cy="346320"/>
          </a:xfrm>
          <a:prstGeom prst="rect">
            <a:avLst/>
          </a:prstGeom>
          <a:noFill/>
          <a:ln>
            <a:noFill/>
          </a:ln>
        </p:spPr>
        <p:txBody>
          <a:bodyPr lIns="90000" rIns="90000" tIns="45000" bIns="45000"/>
          <a:p>
            <a:r>
              <a:rPr b="0" lang="en-US" sz="1800" spc="-1" strike="noStrike">
                <a:latin typeface="Arial"/>
              </a:rPr>
              <a:t>Example thresholds</a:t>
            </a:r>
            <a:endParaRPr b="0" lang="en-US" sz="1800" spc="-1" strike="noStrike">
              <a:latin typeface="Arial"/>
            </a:endParaRPr>
          </a:p>
        </p:txBody>
      </p:sp>
      <p:sp>
        <p:nvSpPr>
          <p:cNvPr id="176" name="TextShape 4"/>
          <p:cNvSpPr txBox="1"/>
          <p:nvPr/>
        </p:nvSpPr>
        <p:spPr>
          <a:xfrm>
            <a:off x="6583680" y="2011680"/>
            <a:ext cx="1803960" cy="346320"/>
          </a:xfrm>
          <a:prstGeom prst="rect">
            <a:avLst/>
          </a:prstGeom>
          <a:noFill/>
          <a:ln>
            <a:noFill/>
          </a:ln>
        </p:spPr>
        <p:txBody>
          <a:bodyPr lIns="90000" rIns="90000" tIns="45000" bIns="45000"/>
          <a:p>
            <a:r>
              <a:rPr b="0" lang="en-US" sz="1800" spc="-1" strike="noStrike">
                <a:latin typeface="Arial"/>
              </a:rPr>
              <a:t>Example yes/no</a:t>
            </a:r>
            <a:endParaRPr b="0" lang="en-US" sz="18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504000" y="226080"/>
            <a:ext cx="9067680" cy="9424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Hyperparameter settings: thresholds</a:t>
            </a:r>
            <a:endParaRPr b="0" lang="en-US" sz="4400" spc="-1" strike="noStrike">
              <a:latin typeface="Arial"/>
            </a:endParaRPr>
          </a:p>
        </p:txBody>
      </p:sp>
      <p:sp>
        <p:nvSpPr>
          <p:cNvPr id="178" name="CustomShape 2"/>
          <p:cNvSpPr/>
          <p:nvPr/>
        </p:nvSpPr>
        <p:spPr>
          <a:xfrm>
            <a:off x="504000" y="1326600"/>
            <a:ext cx="9067680" cy="3284280"/>
          </a:xfrm>
          <a:prstGeom prst="rect">
            <a:avLst/>
          </a:prstGeom>
          <a:noFill/>
          <a:ln>
            <a:noFill/>
          </a:ln>
        </p:spPr>
        <p:style>
          <a:lnRef idx="0"/>
          <a:fillRef idx="0"/>
          <a:effectRef idx="0"/>
          <a:fontRef idx="minor"/>
        </p:style>
        <p:txBody>
          <a:bodyPr lIns="0" rIns="0" tIns="0" bIns="0">
            <a:normAutofit/>
          </a:bodyPr>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Mtry: 2 is better, or all are comparable</a:t>
            </a: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Node size: when very important (clearly different scores), 3 is best here</a:t>
            </a: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Sometimes reversed, but smaller difference</a:t>
            </a: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endParaRPr b="0" lang="en-US" sz="32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504000" y="226080"/>
            <a:ext cx="9070920" cy="945360"/>
          </a:xfrm>
          <a:prstGeom prst="rect">
            <a:avLst/>
          </a:prstGeom>
          <a:noFill/>
          <a:ln>
            <a:noFill/>
          </a:ln>
        </p:spPr>
        <p:style>
          <a:lnRef idx="0"/>
          <a:fillRef idx="0"/>
          <a:effectRef idx="0"/>
          <a:fontRef idx="minor"/>
        </p:style>
      </p:sp>
      <p:sp>
        <p:nvSpPr>
          <p:cNvPr id="180" name="CustomShape 2"/>
          <p:cNvSpPr/>
          <p:nvPr/>
        </p:nvSpPr>
        <p:spPr>
          <a:xfrm>
            <a:off x="504000" y="1326600"/>
            <a:ext cx="2919960" cy="1567440"/>
          </a:xfrm>
          <a:prstGeom prst="rect">
            <a:avLst/>
          </a:prstGeom>
          <a:noFill/>
          <a:ln>
            <a:noFill/>
          </a:ln>
        </p:spPr>
        <p:style>
          <a:lnRef idx="0"/>
          <a:fillRef idx="0"/>
          <a:effectRef idx="0"/>
          <a:fontRef idx="minor"/>
        </p:style>
      </p:sp>
      <p:sp>
        <p:nvSpPr>
          <p:cNvPr id="181" name="CustomShape 3"/>
          <p:cNvSpPr/>
          <p:nvPr/>
        </p:nvSpPr>
        <p:spPr>
          <a:xfrm>
            <a:off x="3571560" y="1326600"/>
            <a:ext cx="2919960" cy="1567440"/>
          </a:xfrm>
          <a:prstGeom prst="rect">
            <a:avLst/>
          </a:prstGeom>
          <a:noFill/>
          <a:ln>
            <a:noFill/>
          </a:ln>
        </p:spPr>
        <p:style>
          <a:lnRef idx="0"/>
          <a:fillRef idx="0"/>
          <a:effectRef idx="0"/>
          <a:fontRef idx="minor"/>
        </p:style>
      </p:sp>
      <p:sp>
        <p:nvSpPr>
          <p:cNvPr id="182" name="CustomShape 4"/>
          <p:cNvSpPr/>
          <p:nvPr/>
        </p:nvSpPr>
        <p:spPr>
          <a:xfrm>
            <a:off x="6639120" y="1326600"/>
            <a:ext cx="2919960" cy="1567440"/>
          </a:xfrm>
          <a:prstGeom prst="rect">
            <a:avLst/>
          </a:prstGeom>
          <a:noFill/>
          <a:ln>
            <a:noFill/>
          </a:ln>
        </p:spPr>
        <p:style>
          <a:lnRef idx="0"/>
          <a:fillRef idx="0"/>
          <a:effectRef idx="0"/>
          <a:fontRef idx="minor"/>
        </p:style>
      </p:sp>
      <p:sp>
        <p:nvSpPr>
          <p:cNvPr id="183" name="CustomShape 5"/>
          <p:cNvSpPr/>
          <p:nvPr/>
        </p:nvSpPr>
        <p:spPr>
          <a:xfrm>
            <a:off x="504000" y="3044520"/>
            <a:ext cx="2919960" cy="1567440"/>
          </a:xfrm>
          <a:prstGeom prst="rect">
            <a:avLst/>
          </a:prstGeom>
          <a:noFill/>
          <a:ln>
            <a:noFill/>
          </a:ln>
        </p:spPr>
        <p:style>
          <a:lnRef idx="0"/>
          <a:fillRef idx="0"/>
          <a:effectRef idx="0"/>
          <a:fontRef idx="minor"/>
        </p:style>
      </p:sp>
      <p:sp>
        <p:nvSpPr>
          <p:cNvPr id="184" name="CustomShape 6"/>
          <p:cNvSpPr/>
          <p:nvPr/>
        </p:nvSpPr>
        <p:spPr>
          <a:xfrm>
            <a:off x="3571560" y="3044520"/>
            <a:ext cx="2919960" cy="1567440"/>
          </a:xfrm>
          <a:prstGeom prst="rect">
            <a:avLst/>
          </a:prstGeom>
          <a:noFill/>
          <a:ln>
            <a:noFill/>
          </a:ln>
        </p:spPr>
        <p:style>
          <a:lnRef idx="0"/>
          <a:fillRef idx="0"/>
          <a:effectRef idx="0"/>
          <a:fontRef idx="minor"/>
        </p:style>
      </p:sp>
      <p:sp>
        <p:nvSpPr>
          <p:cNvPr id="185" name="CustomShape 7"/>
          <p:cNvSpPr/>
          <p:nvPr/>
        </p:nvSpPr>
        <p:spPr>
          <a:xfrm>
            <a:off x="6639120" y="3044520"/>
            <a:ext cx="2919960" cy="1567440"/>
          </a:xfrm>
          <a:prstGeom prst="rect">
            <a:avLst/>
          </a:prstGeom>
          <a:noFill/>
          <a:ln>
            <a:noFill/>
          </a:ln>
        </p:spPr>
        <p:style>
          <a:lnRef idx="0"/>
          <a:fillRef idx="0"/>
          <a:effectRef idx="0"/>
          <a:fontRef idx="minor"/>
        </p:style>
      </p:sp>
      <p:pic>
        <p:nvPicPr>
          <p:cNvPr id="186" name="" descr=""/>
          <p:cNvPicPr/>
          <p:nvPr/>
        </p:nvPicPr>
        <p:blipFill>
          <a:blip r:embed="rId1"/>
          <a:stretch/>
        </p:blipFill>
        <p:spPr>
          <a:xfrm>
            <a:off x="0" y="1737360"/>
            <a:ext cx="5051520" cy="3240000"/>
          </a:xfrm>
          <a:prstGeom prst="rect">
            <a:avLst/>
          </a:prstGeom>
          <a:ln>
            <a:noFill/>
          </a:ln>
        </p:spPr>
      </p:pic>
      <p:pic>
        <p:nvPicPr>
          <p:cNvPr id="187" name="" descr=""/>
          <p:cNvPicPr/>
          <p:nvPr/>
        </p:nvPicPr>
        <p:blipFill>
          <a:blip r:embed="rId2"/>
          <a:stretch/>
        </p:blipFill>
        <p:spPr>
          <a:xfrm>
            <a:off x="5029200" y="1737360"/>
            <a:ext cx="5132160" cy="3291840"/>
          </a:xfrm>
          <a:prstGeom prst="rect">
            <a:avLst/>
          </a:prstGeom>
          <a:ln>
            <a:noFill/>
          </a:ln>
        </p:spPr>
      </p:pic>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504000" y="226080"/>
            <a:ext cx="9067680" cy="9424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ELR</a:t>
            </a:r>
            <a:endParaRPr b="0" lang="en-US" sz="4400" spc="-1" strike="noStrike">
              <a:latin typeface="Arial"/>
            </a:endParaRPr>
          </a:p>
        </p:txBody>
      </p:sp>
      <p:sp>
        <p:nvSpPr>
          <p:cNvPr id="189" name="CustomShape 2"/>
          <p:cNvSpPr/>
          <p:nvPr/>
        </p:nvSpPr>
        <p:spPr>
          <a:xfrm>
            <a:off x="504000" y="1326600"/>
            <a:ext cx="9067680" cy="32842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3200" spc="-1" strike="noStrike">
                <a:solidFill>
                  <a:srgbClr val="000000"/>
                </a:solidFill>
                <a:latin typeface="Arial"/>
                <a:ea typeface="DejaVu Sans"/>
              </a:rPr>
              <a:t>At LT 7, for one VT max Fateev was not optimizable</a:t>
            </a:r>
            <a:endParaRPr b="0" lang="en-US" sz="3200" spc="-1" strike="noStrike">
              <a:latin typeface="Arial"/>
            </a:endParaRPr>
          </a:p>
          <a:p>
            <a:pPr>
              <a:lnSpc>
                <a:spcPct val="100000"/>
              </a:lnSpc>
              <a:spcBef>
                <a:spcPts val="1417"/>
              </a:spcBef>
            </a:pPr>
            <a:r>
              <a:rPr b="0" lang="en-US" sz="3200" spc="-1" strike="noStrike">
                <a:solidFill>
                  <a:srgbClr val="000000"/>
                </a:solidFill>
                <a:latin typeface="Arial"/>
                <a:ea typeface="DejaVu Sans"/>
              </a:rPr>
              <a:t>Changing set.seed helped, but is not allowed!</a:t>
            </a: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endParaRPr b="0" lang="en-US" sz="32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504000" y="226080"/>
            <a:ext cx="9067680" cy="9424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VT&amp;LT comparison 0/1</a:t>
            </a:r>
            <a:endParaRPr b="0" lang="en-US" sz="4400" spc="-1" strike="noStrike">
              <a:latin typeface="Arial"/>
            </a:endParaRPr>
          </a:p>
        </p:txBody>
      </p:sp>
      <p:sp>
        <p:nvSpPr>
          <p:cNvPr id="84" name="CustomShape 2"/>
          <p:cNvSpPr/>
          <p:nvPr/>
        </p:nvSpPr>
        <p:spPr>
          <a:xfrm>
            <a:off x="457200" y="1371600"/>
            <a:ext cx="9067680" cy="3284280"/>
          </a:xfrm>
          <a:prstGeom prst="rect">
            <a:avLst/>
          </a:prstGeom>
          <a:noFill/>
          <a:ln>
            <a:noFill/>
          </a:ln>
        </p:spPr>
        <p:style>
          <a:lnRef idx="0"/>
          <a:fillRef idx="0"/>
          <a:effectRef idx="0"/>
          <a:fontRef idx="minor"/>
        </p:style>
      </p:sp>
      <p:sp>
        <p:nvSpPr>
          <p:cNvPr id="85" name="CustomShape 3"/>
          <p:cNvSpPr/>
          <p:nvPr/>
        </p:nvSpPr>
        <p:spPr>
          <a:xfrm>
            <a:off x="-91440" y="1025280"/>
            <a:ext cx="9792000" cy="342720"/>
          </a:xfrm>
          <a:prstGeom prst="rect">
            <a:avLst/>
          </a:prstGeom>
          <a:noFill/>
          <a:ln>
            <a:noFill/>
          </a:ln>
        </p:spPr>
        <p:style>
          <a:lnRef idx="0"/>
          <a:fillRef idx="0"/>
          <a:effectRef idx="0"/>
          <a:fontRef idx="minor"/>
        </p:style>
      </p:sp>
      <p:pic>
        <p:nvPicPr>
          <p:cNvPr id="86" name="" descr=""/>
          <p:cNvPicPr/>
          <p:nvPr/>
        </p:nvPicPr>
        <p:blipFill>
          <a:blip r:embed="rId1"/>
          <a:stretch/>
        </p:blipFill>
        <p:spPr>
          <a:xfrm>
            <a:off x="457200" y="1025280"/>
            <a:ext cx="3198600" cy="2344320"/>
          </a:xfrm>
          <a:prstGeom prst="rect">
            <a:avLst/>
          </a:prstGeom>
          <a:ln>
            <a:noFill/>
          </a:ln>
        </p:spPr>
      </p:pic>
      <p:pic>
        <p:nvPicPr>
          <p:cNvPr id="87" name="" descr=""/>
          <p:cNvPicPr/>
          <p:nvPr/>
        </p:nvPicPr>
        <p:blipFill>
          <a:blip r:embed="rId2"/>
          <a:stretch/>
        </p:blipFill>
        <p:spPr>
          <a:xfrm>
            <a:off x="5669280" y="1104120"/>
            <a:ext cx="3107160" cy="2277360"/>
          </a:xfrm>
          <a:prstGeom prst="rect">
            <a:avLst/>
          </a:prstGeom>
          <a:ln>
            <a:noFill/>
          </a:ln>
        </p:spPr>
      </p:pic>
      <p:pic>
        <p:nvPicPr>
          <p:cNvPr id="88" name="" descr=""/>
          <p:cNvPicPr/>
          <p:nvPr/>
        </p:nvPicPr>
        <p:blipFill>
          <a:blip r:embed="rId3"/>
          <a:stretch/>
        </p:blipFill>
        <p:spPr>
          <a:xfrm>
            <a:off x="5760720" y="3412080"/>
            <a:ext cx="2924280" cy="2143440"/>
          </a:xfrm>
          <a:prstGeom prst="rect">
            <a:avLst/>
          </a:prstGeom>
          <a:ln>
            <a:noFill/>
          </a:ln>
        </p:spPr>
      </p:pic>
      <p:pic>
        <p:nvPicPr>
          <p:cNvPr id="89" name="" descr=""/>
          <p:cNvPicPr/>
          <p:nvPr/>
        </p:nvPicPr>
        <p:blipFill>
          <a:blip r:embed="rId4"/>
          <a:stretch/>
        </p:blipFill>
        <p:spPr>
          <a:xfrm>
            <a:off x="466200" y="3398040"/>
            <a:ext cx="3098160" cy="227088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2011680" y="365760"/>
            <a:ext cx="6123240" cy="1337040"/>
          </a:xfrm>
          <a:prstGeom prst="rect">
            <a:avLst/>
          </a:prstGeom>
          <a:noFill/>
          <a:ln>
            <a:noFill/>
          </a:ln>
        </p:spPr>
        <p:style>
          <a:lnRef idx="0"/>
          <a:fillRef idx="0"/>
          <a:effectRef idx="0"/>
          <a:fontRef idx="minor"/>
        </p:style>
        <p:txBody>
          <a:bodyPr lIns="90000" rIns="90000" tIns="45000" bIns="45000"/>
          <a:p>
            <a:pPr>
              <a:lnSpc>
                <a:spcPct val="100000"/>
              </a:lnSpc>
            </a:pPr>
            <a:r>
              <a:rPr b="0" lang="en-US" sz="4400" spc="-1" strike="noStrike">
                <a:solidFill>
                  <a:srgbClr val="000000"/>
                </a:solidFill>
                <a:latin typeface="Arial"/>
                <a:ea typeface="DejaVu Sans"/>
              </a:rPr>
              <a:t>LT 1 comparison: 0/1</a:t>
            </a:r>
            <a:endParaRPr b="0" lang="en-US" sz="4400" spc="-1" strike="noStrike">
              <a:latin typeface="Arial"/>
            </a:endParaRPr>
          </a:p>
        </p:txBody>
      </p:sp>
      <p:sp>
        <p:nvSpPr>
          <p:cNvPr id="91" name="CustomShape 2"/>
          <p:cNvSpPr/>
          <p:nvPr/>
        </p:nvSpPr>
        <p:spPr>
          <a:xfrm>
            <a:off x="3891240" y="1226520"/>
            <a:ext cx="3054960" cy="59904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92" name="" descr=""/>
          <p:cNvPicPr/>
          <p:nvPr/>
        </p:nvPicPr>
        <p:blipFill>
          <a:blip r:embed="rId1"/>
          <a:stretch/>
        </p:blipFill>
        <p:spPr>
          <a:xfrm>
            <a:off x="640080" y="3429000"/>
            <a:ext cx="3056040" cy="2239920"/>
          </a:xfrm>
          <a:prstGeom prst="rect">
            <a:avLst/>
          </a:prstGeom>
          <a:ln>
            <a:noFill/>
          </a:ln>
        </p:spPr>
      </p:pic>
      <p:pic>
        <p:nvPicPr>
          <p:cNvPr id="93" name="" descr=""/>
          <p:cNvPicPr/>
          <p:nvPr/>
        </p:nvPicPr>
        <p:blipFill>
          <a:blip r:embed="rId2"/>
          <a:stretch/>
        </p:blipFill>
        <p:spPr>
          <a:xfrm>
            <a:off x="6510600" y="3383280"/>
            <a:ext cx="3088800" cy="2264040"/>
          </a:xfrm>
          <a:prstGeom prst="rect">
            <a:avLst/>
          </a:prstGeom>
          <a:ln>
            <a:noFill/>
          </a:ln>
        </p:spPr>
      </p:pic>
      <p:pic>
        <p:nvPicPr>
          <p:cNvPr id="94" name="" descr=""/>
          <p:cNvPicPr/>
          <p:nvPr/>
        </p:nvPicPr>
        <p:blipFill>
          <a:blip r:embed="rId3"/>
          <a:stretch/>
        </p:blipFill>
        <p:spPr>
          <a:xfrm>
            <a:off x="6483240" y="1097280"/>
            <a:ext cx="3116160" cy="2284200"/>
          </a:xfrm>
          <a:prstGeom prst="rect">
            <a:avLst/>
          </a:prstGeom>
          <a:ln>
            <a:noFill/>
          </a:ln>
        </p:spPr>
      </p:pic>
      <p:pic>
        <p:nvPicPr>
          <p:cNvPr id="95" name="" descr=""/>
          <p:cNvPicPr/>
          <p:nvPr/>
        </p:nvPicPr>
        <p:blipFill>
          <a:blip r:embed="rId4"/>
          <a:stretch/>
        </p:blipFill>
        <p:spPr>
          <a:xfrm>
            <a:off x="640080" y="1093680"/>
            <a:ext cx="2996640" cy="219636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 descr=""/>
          <p:cNvPicPr/>
          <p:nvPr/>
        </p:nvPicPr>
        <p:blipFill>
          <a:blip r:embed="rId1"/>
          <a:stretch/>
        </p:blipFill>
        <p:spPr>
          <a:xfrm>
            <a:off x="1371600" y="867600"/>
            <a:ext cx="3180240" cy="2331000"/>
          </a:xfrm>
          <a:prstGeom prst="rect">
            <a:avLst/>
          </a:prstGeom>
          <a:ln>
            <a:noFill/>
          </a:ln>
        </p:spPr>
      </p:pic>
      <p:sp>
        <p:nvSpPr>
          <p:cNvPr id="97" name="CustomShape 1"/>
          <p:cNvSpPr/>
          <p:nvPr/>
        </p:nvSpPr>
        <p:spPr>
          <a:xfrm>
            <a:off x="2560320" y="274320"/>
            <a:ext cx="5383440" cy="713880"/>
          </a:xfrm>
          <a:prstGeom prst="rect">
            <a:avLst/>
          </a:prstGeom>
          <a:noFill/>
          <a:ln>
            <a:noFill/>
          </a:ln>
        </p:spPr>
        <p:style>
          <a:lnRef idx="0"/>
          <a:fillRef idx="0"/>
          <a:effectRef idx="0"/>
          <a:fontRef idx="minor"/>
        </p:style>
        <p:txBody>
          <a:bodyPr lIns="90000" rIns="90000" tIns="45000" bIns="45000"/>
          <a:p>
            <a:pPr>
              <a:lnSpc>
                <a:spcPct val="100000"/>
              </a:lnSpc>
            </a:pPr>
            <a:r>
              <a:rPr b="0" lang="en-US" sz="4400" spc="-1" strike="noStrike">
                <a:solidFill>
                  <a:srgbClr val="000000"/>
                </a:solidFill>
                <a:latin typeface="Arial"/>
                <a:ea typeface="DejaVu Sans"/>
              </a:rPr>
              <a:t>LT 2 comparison: 0/1</a:t>
            </a:r>
            <a:endParaRPr b="0" lang="en-US" sz="4400" spc="-1" strike="noStrike">
              <a:latin typeface="Arial"/>
            </a:endParaRPr>
          </a:p>
        </p:txBody>
      </p:sp>
      <p:pic>
        <p:nvPicPr>
          <p:cNvPr id="98" name="" descr=""/>
          <p:cNvPicPr/>
          <p:nvPr/>
        </p:nvPicPr>
        <p:blipFill>
          <a:blip r:embed="rId2"/>
          <a:stretch/>
        </p:blipFill>
        <p:spPr>
          <a:xfrm>
            <a:off x="5852160" y="856080"/>
            <a:ext cx="3198600" cy="2344680"/>
          </a:xfrm>
          <a:prstGeom prst="rect">
            <a:avLst/>
          </a:prstGeom>
          <a:ln>
            <a:noFill/>
          </a:ln>
        </p:spPr>
      </p:pic>
      <p:pic>
        <p:nvPicPr>
          <p:cNvPr id="99" name="" descr=""/>
          <p:cNvPicPr/>
          <p:nvPr/>
        </p:nvPicPr>
        <p:blipFill>
          <a:blip r:embed="rId3"/>
          <a:stretch/>
        </p:blipFill>
        <p:spPr>
          <a:xfrm>
            <a:off x="5869080" y="3202560"/>
            <a:ext cx="3364560" cy="2466360"/>
          </a:xfrm>
          <a:prstGeom prst="rect">
            <a:avLst/>
          </a:prstGeom>
          <a:ln>
            <a:noFill/>
          </a:ln>
        </p:spPr>
      </p:pic>
      <p:pic>
        <p:nvPicPr>
          <p:cNvPr id="100" name="" descr=""/>
          <p:cNvPicPr/>
          <p:nvPr/>
        </p:nvPicPr>
        <p:blipFill>
          <a:blip r:embed="rId4"/>
          <a:stretch/>
        </p:blipFill>
        <p:spPr>
          <a:xfrm>
            <a:off x="1371600" y="3213000"/>
            <a:ext cx="3223800" cy="23630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2560320" y="274320"/>
            <a:ext cx="5383440" cy="713880"/>
          </a:xfrm>
          <a:prstGeom prst="rect">
            <a:avLst/>
          </a:prstGeom>
          <a:noFill/>
          <a:ln>
            <a:noFill/>
          </a:ln>
        </p:spPr>
        <p:style>
          <a:lnRef idx="0"/>
          <a:fillRef idx="0"/>
          <a:effectRef idx="0"/>
          <a:fontRef idx="minor"/>
        </p:style>
        <p:txBody>
          <a:bodyPr lIns="90000" rIns="90000" tIns="45000" bIns="45000"/>
          <a:p>
            <a:pPr>
              <a:lnSpc>
                <a:spcPct val="100000"/>
              </a:lnSpc>
            </a:pPr>
            <a:r>
              <a:rPr b="0" lang="en-US" sz="4400" spc="-1" strike="noStrike">
                <a:solidFill>
                  <a:srgbClr val="000000"/>
                </a:solidFill>
                <a:latin typeface="Arial"/>
                <a:ea typeface="DejaVu Sans"/>
              </a:rPr>
              <a:t>LT 4 comparison: 0/1</a:t>
            </a:r>
            <a:endParaRPr b="0" lang="en-US" sz="4400" spc="-1" strike="noStrike">
              <a:latin typeface="Arial"/>
            </a:endParaRPr>
          </a:p>
        </p:txBody>
      </p:sp>
      <p:pic>
        <p:nvPicPr>
          <p:cNvPr id="102" name="" descr=""/>
          <p:cNvPicPr/>
          <p:nvPr/>
        </p:nvPicPr>
        <p:blipFill>
          <a:blip r:embed="rId1"/>
          <a:stretch/>
        </p:blipFill>
        <p:spPr>
          <a:xfrm>
            <a:off x="1132200" y="3240360"/>
            <a:ext cx="3313440" cy="2428560"/>
          </a:xfrm>
          <a:prstGeom prst="rect">
            <a:avLst/>
          </a:prstGeom>
          <a:ln>
            <a:noFill/>
          </a:ln>
        </p:spPr>
      </p:pic>
      <p:pic>
        <p:nvPicPr>
          <p:cNvPr id="103" name="" descr=""/>
          <p:cNvPicPr/>
          <p:nvPr/>
        </p:nvPicPr>
        <p:blipFill>
          <a:blip r:embed="rId2"/>
          <a:stretch/>
        </p:blipFill>
        <p:spPr>
          <a:xfrm>
            <a:off x="5486400" y="3252600"/>
            <a:ext cx="3198600" cy="2344320"/>
          </a:xfrm>
          <a:prstGeom prst="rect">
            <a:avLst/>
          </a:prstGeom>
          <a:ln>
            <a:noFill/>
          </a:ln>
        </p:spPr>
      </p:pic>
      <p:pic>
        <p:nvPicPr>
          <p:cNvPr id="104" name="" descr=""/>
          <p:cNvPicPr/>
          <p:nvPr/>
        </p:nvPicPr>
        <p:blipFill>
          <a:blip r:embed="rId3"/>
          <a:stretch/>
        </p:blipFill>
        <p:spPr>
          <a:xfrm>
            <a:off x="5486400" y="914400"/>
            <a:ext cx="3198600" cy="2344320"/>
          </a:xfrm>
          <a:prstGeom prst="rect">
            <a:avLst/>
          </a:prstGeom>
          <a:ln>
            <a:noFill/>
          </a:ln>
        </p:spPr>
      </p:pic>
      <p:pic>
        <p:nvPicPr>
          <p:cNvPr id="105" name="" descr=""/>
          <p:cNvPicPr/>
          <p:nvPr/>
        </p:nvPicPr>
        <p:blipFill>
          <a:blip r:embed="rId4"/>
          <a:stretch/>
        </p:blipFill>
        <p:spPr>
          <a:xfrm>
            <a:off x="1280160" y="918720"/>
            <a:ext cx="3198600" cy="234432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2560320" y="274320"/>
            <a:ext cx="5383440" cy="713880"/>
          </a:xfrm>
          <a:prstGeom prst="rect">
            <a:avLst/>
          </a:prstGeom>
          <a:noFill/>
          <a:ln>
            <a:noFill/>
          </a:ln>
        </p:spPr>
        <p:style>
          <a:lnRef idx="0"/>
          <a:fillRef idx="0"/>
          <a:effectRef idx="0"/>
          <a:fontRef idx="minor"/>
        </p:style>
        <p:txBody>
          <a:bodyPr lIns="90000" rIns="90000" tIns="45000" bIns="45000"/>
          <a:p>
            <a:pPr>
              <a:lnSpc>
                <a:spcPct val="100000"/>
              </a:lnSpc>
            </a:pPr>
            <a:r>
              <a:rPr b="0" lang="en-US" sz="4400" spc="-1" strike="noStrike">
                <a:solidFill>
                  <a:srgbClr val="000000"/>
                </a:solidFill>
                <a:latin typeface="Arial"/>
                <a:ea typeface="DejaVu Sans"/>
              </a:rPr>
              <a:t>LT 7 comparison: 0/1</a:t>
            </a:r>
            <a:endParaRPr b="0" lang="en-US" sz="4400" spc="-1" strike="noStrike">
              <a:latin typeface="Arial"/>
            </a:endParaRPr>
          </a:p>
        </p:txBody>
      </p:sp>
      <p:pic>
        <p:nvPicPr>
          <p:cNvPr id="107" name="" descr=""/>
          <p:cNvPicPr/>
          <p:nvPr/>
        </p:nvPicPr>
        <p:blipFill>
          <a:blip r:embed="rId1"/>
          <a:stretch/>
        </p:blipFill>
        <p:spPr>
          <a:xfrm>
            <a:off x="640080" y="914400"/>
            <a:ext cx="3107160" cy="2277360"/>
          </a:xfrm>
          <a:prstGeom prst="rect">
            <a:avLst/>
          </a:prstGeom>
          <a:ln>
            <a:noFill/>
          </a:ln>
        </p:spPr>
      </p:pic>
      <p:pic>
        <p:nvPicPr>
          <p:cNvPr id="108" name="" descr=""/>
          <p:cNvPicPr/>
          <p:nvPr/>
        </p:nvPicPr>
        <p:blipFill>
          <a:blip r:embed="rId2"/>
          <a:stretch/>
        </p:blipFill>
        <p:spPr>
          <a:xfrm>
            <a:off x="5029200" y="834840"/>
            <a:ext cx="3382920" cy="2479680"/>
          </a:xfrm>
          <a:prstGeom prst="rect">
            <a:avLst/>
          </a:prstGeom>
          <a:ln>
            <a:noFill/>
          </a:ln>
        </p:spPr>
      </p:pic>
      <p:pic>
        <p:nvPicPr>
          <p:cNvPr id="109" name="" descr=""/>
          <p:cNvPicPr/>
          <p:nvPr/>
        </p:nvPicPr>
        <p:blipFill>
          <a:blip r:embed="rId3"/>
          <a:stretch/>
        </p:blipFill>
        <p:spPr>
          <a:xfrm>
            <a:off x="5029200" y="3291840"/>
            <a:ext cx="3291480" cy="2412720"/>
          </a:xfrm>
          <a:prstGeom prst="rect">
            <a:avLst/>
          </a:prstGeom>
          <a:ln>
            <a:noFill/>
          </a:ln>
        </p:spPr>
      </p:pic>
      <p:pic>
        <p:nvPicPr>
          <p:cNvPr id="110" name="" descr=""/>
          <p:cNvPicPr/>
          <p:nvPr/>
        </p:nvPicPr>
        <p:blipFill>
          <a:blip r:embed="rId4"/>
          <a:stretch/>
        </p:blipFill>
        <p:spPr>
          <a:xfrm>
            <a:off x="536040" y="3200400"/>
            <a:ext cx="3394080" cy="248796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04000" y="226080"/>
            <a:ext cx="9067680" cy="9424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Optimalization</a:t>
            </a:r>
            <a:endParaRPr b="0" lang="en-US" sz="4400" spc="-1" strike="noStrike">
              <a:latin typeface="Arial"/>
            </a:endParaRPr>
          </a:p>
        </p:txBody>
      </p:sp>
      <p:sp>
        <p:nvSpPr>
          <p:cNvPr id="112" name="CustomShape 2"/>
          <p:cNvSpPr/>
          <p:nvPr/>
        </p:nvSpPr>
        <p:spPr>
          <a:xfrm>
            <a:off x="504000" y="1326600"/>
            <a:ext cx="9067680" cy="424944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2600" spc="-1" strike="noStrike">
                <a:solidFill>
                  <a:srgbClr val="000000"/>
                </a:solidFill>
                <a:latin typeface="Abyssinica SIL"/>
                <a:ea typeface="DejaVu Sans"/>
              </a:rPr>
              <a:t>After the previous ~10 variables that wouldn’t work in ELR, another one: minimum CIN. When transforming it, this one works though.  </a:t>
            </a:r>
            <a:endParaRPr b="0" lang="en-US" sz="26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5363</TotalTime>
  <Application>LibreOffice/6.0.7.3.0$Linux_X86_64 LibreOffice_project/00$Build-3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2019-01-23T09:21:53Z</dcterms:created>
  <dc:creator/>
  <dc:description/>
  <dc:language>en-US</dc:language>
  <cp:lastModifiedBy/>
  <dcterms:modified xsi:type="dcterms:W3CDTF">2019-03-05T16:55:09Z</dcterms:modified>
  <cp:revision>435</cp:revision>
  <dc:subject/>
  <dc:title/>
</cp:coreProperties>
</file>