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7"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Even  though  misclassification  may  occur  in  both  systems,  the  number</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of flashes in FLITS far exceeds KLDN. This diminishes the number of times</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KLDN would reach the weather alarm criterion of 500 TL strokes within 50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50 km2 within 5 minutes.  </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 </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Today</a:t>
            </a:r>
            <a:endParaRPr b="0" lang="en-US" sz="4400" spc="-1" strike="noStrike">
              <a:latin typeface="Arial"/>
            </a:endParaRPr>
          </a:p>
        </p:txBody>
      </p:sp>
      <p:sp>
        <p:nvSpPr>
          <p:cNvPr id="114" name="CustomShape 2"/>
          <p:cNvSpPr/>
          <p:nvPr/>
        </p:nvSpPr>
        <p:spPr>
          <a:xfrm>
            <a:off x="504000" y="1326600"/>
            <a:ext cx="9066960" cy="4248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Starting a shell script; list of steps to be done before execution (some of the next steps)  </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Graphs with threshold percentiles to train on</a:t>
            </a:r>
            <a:endParaRPr b="0" lang="en-US" sz="4400" spc="-1" strike="noStrike">
              <a:latin typeface="Arial"/>
            </a:endParaRPr>
          </a:p>
        </p:txBody>
      </p:sp>
      <p:sp>
        <p:nvSpPr>
          <p:cNvPr id="116" name="CustomShape 2"/>
          <p:cNvSpPr/>
          <p:nvPr/>
        </p:nvSpPr>
        <p:spPr>
          <a:xfrm>
            <a:off x="504000" y="1326600"/>
            <a:ext cx="9066960" cy="4248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No clear and systematic behavior; starting at 75-80 percentile usually very unstable and at 20 the forecast is not optimal </a:t>
            </a:r>
            <a:endParaRPr b="0" lang="en-US" sz="2600" spc="-1" strike="noStrike">
              <a:latin typeface="Arial"/>
            </a:endParaRPr>
          </a:p>
          <a:p>
            <a:pPr>
              <a:lnSpc>
                <a:spcPct val="100000"/>
              </a:lnSpc>
              <a:spcBef>
                <a:spcPts val="1417"/>
              </a:spcBef>
            </a:pPr>
            <a:endParaRPr b="0" lang="en-US" sz="2600" spc="-1" strike="noStrike">
              <a:latin typeface="Arial"/>
            </a:endParaRPr>
          </a:p>
          <a:p>
            <a:pPr>
              <a:lnSpc>
                <a:spcPct val="100000"/>
              </a:lnSpc>
              <a:spcBef>
                <a:spcPts val="1417"/>
              </a:spcBef>
            </a:pPr>
            <a:r>
              <a:rPr b="0" lang="en-US" sz="2600" spc="-1" strike="noStrike">
                <a:solidFill>
                  <a:srgbClr val="000000"/>
                </a:solidFill>
                <a:latin typeface="Abyssinica SIL"/>
                <a:ea typeface="DejaVu Sans"/>
              </a:rPr>
              <a:t>Many example graphs </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Ensemble CRPSS</a:t>
            </a:r>
            <a:endParaRPr b="0" lang="en-US" sz="4400" spc="-1" strike="noStrike">
              <a:latin typeface="Arial"/>
            </a:endParaRPr>
          </a:p>
        </p:txBody>
      </p:sp>
      <p:sp>
        <p:nvSpPr>
          <p:cNvPr id="118"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pic>
        <p:nvPicPr>
          <p:cNvPr id="119" name="" descr=""/>
          <p:cNvPicPr/>
          <p:nvPr/>
        </p:nvPicPr>
        <p:blipFill>
          <a:blip r:embed="rId1"/>
          <a:stretch/>
        </p:blipFill>
        <p:spPr>
          <a:xfrm>
            <a:off x="1188720" y="300960"/>
            <a:ext cx="9351720" cy="5274360"/>
          </a:xfrm>
          <a:prstGeom prst="rect">
            <a:avLst/>
          </a:prstGeom>
          <a:ln>
            <a:noFill/>
          </a:ln>
        </p:spPr>
      </p:pic>
      <p:pic>
        <p:nvPicPr>
          <p:cNvPr id="120" name="" descr=""/>
          <p:cNvPicPr/>
          <p:nvPr/>
        </p:nvPicPr>
        <p:blipFill>
          <a:blip r:embed="rId2"/>
          <a:stretch/>
        </p:blipFill>
        <p:spPr>
          <a:xfrm>
            <a:off x="-4233600" y="300960"/>
            <a:ext cx="9351720" cy="5274360"/>
          </a:xfrm>
          <a:prstGeom prst="rect">
            <a:avLst/>
          </a:prstGeom>
          <a:ln>
            <a:noFill/>
          </a:ln>
        </p:spPr>
      </p:pic>
      <p:sp>
        <p:nvSpPr>
          <p:cNvPr id="121" name="Line 3"/>
          <p:cNvSpPr/>
          <p:nvPr/>
        </p:nvSpPr>
        <p:spPr>
          <a:xfrm>
            <a:off x="914400" y="4389120"/>
            <a:ext cx="3474720" cy="360"/>
          </a:xfrm>
          <a:prstGeom prst="line">
            <a:avLst/>
          </a:prstGeom>
          <a:ln>
            <a:solidFill>
              <a:srgbClr val="000000"/>
            </a:solidFill>
          </a:ln>
        </p:spPr>
        <p:style>
          <a:lnRef idx="0"/>
          <a:fillRef idx="0"/>
          <a:effectRef idx="0"/>
          <a:fontRef idx="minor"/>
        </p:style>
      </p:sp>
      <p:sp>
        <p:nvSpPr>
          <p:cNvPr id="122" name="Line 4"/>
          <p:cNvSpPr/>
          <p:nvPr/>
        </p:nvSpPr>
        <p:spPr>
          <a:xfrm>
            <a:off x="914400" y="4114800"/>
            <a:ext cx="3474720" cy="360"/>
          </a:xfrm>
          <a:prstGeom prst="line">
            <a:avLst/>
          </a:prstGeom>
          <a:ln>
            <a:solidFill>
              <a:srgbClr val="000000"/>
            </a:solidFill>
          </a:ln>
        </p:spPr>
        <p:style>
          <a:lnRef idx="0"/>
          <a:fillRef idx="0"/>
          <a:effectRef idx="0"/>
          <a:fontRef idx="minor"/>
        </p:style>
      </p:sp>
      <p:sp>
        <p:nvSpPr>
          <p:cNvPr id="123" name="Line 5"/>
          <p:cNvSpPr/>
          <p:nvPr/>
        </p:nvSpPr>
        <p:spPr>
          <a:xfrm flipV="1">
            <a:off x="3438720" y="3108960"/>
            <a:ext cx="360" cy="1828800"/>
          </a:xfrm>
          <a:prstGeom prst="line">
            <a:avLst/>
          </a:prstGeom>
          <a:ln>
            <a:solidFill>
              <a:srgbClr val="000000"/>
            </a:solidFill>
          </a:ln>
        </p:spPr>
        <p:style>
          <a:lnRef idx="0"/>
          <a:fillRef idx="0"/>
          <a:effectRef idx="0"/>
          <a:fontRef idx="minor"/>
        </p:style>
      </p:sp>
      <p:sp>
        <p:nvSpPr>
          <p:cNvPr id="124" name="Line 6"/>
          <p:cNvSpPr/>
          <p:nvPr/>
        </p:nvSpPr>
        <p:spPr>
          <a:xfrm>
            <a:off x="878400" y="3785040"/>
            <a:ext cx="3474720" cy="360"/>
          </a:xfrm>
          <a:prstGeom prst="line">
            <a:avLst/>
          </a:prstGeom>
          <a:ln>
            <a:solidFill>
              <a:srgbClr val="000000"/>
            </a:solid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26"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Following results are based on the full year, so including winter statistics</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397800" y="211320"/>
            <a:ext cx="9352080" cy="5274720"/>
          </a:xfrm>
          <a:prstGeom prst="rect">
            <a:avLst/>
          </a:prstGeom>
          <a:ln>
            <a:noFill/>
          </a:ln>
        </p:spPr>
      </p:pic>
      <p:sp>
        <p:nvSpPr>
          <p:cNvPr id="128" name="CustomShape 1"/>
          <p:cNvSpPr/>
          <p:nvPr/>
        </p:nvSpPr>
        <p:spPr>
          <a:xfrm>
            <a:off x="1188720" y="3471840"/>
            <a:ext cx="820800" cy="491040"/>
          </a:xfrm>
          <a:custGeom>
            <a:avLst/>
            <a:gdLst/>
            <a:ahLst/>
            <a:rect l="l" t="t" r="r" b="b"/>
            <a:pathLst>
              <a:path w="2288" h="1372">
                <a:moveTo>
                  <a:pt x="0" y="342"/>
                </a:moveTo>
                <a:lnTo>
                  <a:pt x="1715" y="342"/>
                </a:lnTo>
                <a:lnTo>
                  <a:pt x="1715" y="0"/>
                </a:lnTo>
                <a:lnTo>
                  <a:pt x="2287" y="685"/>
                </a:lnTo>
                <a:lnTo>
                  <a:pt x="1715" y="1371"/>
                </a:lnTo>
                <a:lnTo>
                  <a:pt x="1715" y="1028"/>
                </a:lnTo>
                <a:lnTo>
                  <a:pt x="0" y="1028"/>
                </a:lnTo>
                <a:lnTo>
                  <a:pt x="0" y="342"/>
                </a:lnTo>
              </a:path>
            </a:pathLst>
          </a:custGeom>
          <a:solidFill>
            <a:srgbClr val="729fcf"/>
          </a:solidFill>
          <a:ln>
            <a:solidFill>
              <a:srgbClr val="3465a4"/>
            </a:solidFill>
          </a:ln>
        </p:spPr>
        <p:style>
          <a:lnRef idx="0"/>
          <a:fillRef idx="0"/>
          <a:effectRef idx="0"/>
          <a:fontRef idx="minor"/>
        </p:style>
      </p:sp>
      <p:sp>
        <p:nvSpPr>
          <p:cNvPr id="129" name="CustomShape 2"/>
          <p:cNvSpPr/>
          <p:nvPr/>
        </p:nvSpPr>
        <p:spPr>
          <a:xfrm>
            <a:off x="1097280" y="3530160"/>
            <a:ext cx="1159920" cy="43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 points</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Climatology 2015-2017</a:t>
            </a:r>
            <a:endParaRPr b="0" lang="en-US" sz="4400" spc="-1" strike="noStrike">
              <a:latin typeface="Arial"/>
            </a:endParaRPr>
          </a:p>
        </p:txBody>
      </p:sp>
      <p:sp>
        <p:nvSpPr>
          <p:cNvPr id="131"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Occurrence at least 2 dis. irrespective of region:</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3.8% at night, 7.9% during afternoon (all year!)</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5.4% over all VT combined</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10% more with 1 dis.</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9% less if &gt; 2 dis. </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About 15% less if &gt; 3 dis.</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 descr=""/>
          <p:cNvPicPr/>
          <p:nvPr/>
        </p:nvPicPr>
        <p:blipFill>
          <a:blip r:embed="rId1"/>
          <a:stretch/>
        </p:blipFill>
        <p:spPr>
          <a:xfrm>
            <a:off x="397800" y="211320"/>
            <a:ext cx="9352080" cy="5274720"/>
          </a:xfrm>
          <a:prstGeom prst="rect">
            <a:avLst/>
          </a:prstGeom>
          <a:ln>
            <a:noFill/>
          </a:ln>
        </p:spPr>
      </p:pic>
      <p:sp>
        <p:nvSpPr>
          <p:cNvPr id="133" name="CustomShape 1"/>
          <p:cNvSpPr/>
          <p:nvPr/>
        </p:nvSpPr>
        <p:spPr>
          <a:xfrm>
            <a:off x="1170000" y="2160"/>
            <a:ext cx="2028960" cy="2648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Q0.98:</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29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91</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86</a:t>
            </a:r>
            <a:endParaRPr b="0" lang="en-US" sz="1800" spc="-1" strike="noStrike">
              <a:latin typeface="Arial"/>
            </a:endParaRPr>
          </a:p>
          <a:p>
            <a:pPr>
              <a:lnSpc>
                <a:spcPct val="100000"/>
              </a:lnSpc>
            </a:pPr>
            <a:r>
              <a:rPr b="0" lang="en-US" sz="1800" spc="-1" strike="noStrike">
                <a:solidFill>
                  <a:srgbClr val="000000"/>
                </a:solidFill>
                <a:latin typeface="Arial"/>
                <a:ea typeface="DejaVu Sans"/>
              </a:rPr>
              <a:t>Dis./region/6hours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At least 2 dis.</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2015 → 4.5% </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2016 → 5.9%</a:t>
            </a:r>
            <a:endParaRPr b="0" lang="en-US" sz="1800" spc="-1" strike="noStrike">
              <a:latin typeface="Arial"/>
            </a:endParaRPr>
          </a:p>
          <a:p>
            <a:pPr>
              <a:lnSpc>
                <a:spcPct val="100000"/>
              </a:lnSpc>
            </a:pPr>
            <a:r>
              <a:rPr b="0" lang="en-US" sz="1800" spc="-1" strike="noStrike">
                <a:solidFill>
                  <a:srgbClr val="000000"/>
                </a:solidFill>
                <a:latin typeface="Arial"/>
                <a:ea typeface="DejaVu Sans"/>
              </a:rPr>
              <a:t>2017 → 5.6%</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5337000" y="1828800"/>
            <a:ext cx="4536360" cy="2558160"/>
          </a:xfrm>
          <a:prstGeom prst="rect">
            <a:avLst/>
          </a:prstGeom>
          <a:ln>
            <a:noFill/>
          </a:ln>
        </p:spPr>
      </p:pic>
      <p:pic>
        <p:nvPicPr>
          <p:cNvPr id="135" name="" descr=""/>
          <p:cNvPicPr/>
          <p:nvPr/>
        </p:nvPicPr>
        <p:blipFill>
          <a:blip r:embed="rId2"/>
          <a:stretch/>
        </p:blipFill>
        <p:spPr>
          <a:xfrm>
            <a:off x="-4114800" y="274320"/>
            <a:ext cx="9351720" cy="5274360"/>
          </a:xfrm>
          <a:prstGeom prst="rect">
            <a:avLst/>
          </a:prstGeom>
          <a:ln>
            <a:noFill/>
          </a:ln>
        </p:spPr>
      </p:pic>
      <p:sp>
        <p:nvSpPr>
          <p:cNvPr id="136" name="CustomShape 1"/>
          <p:cNvSpPr/>
          <p:nvPr/>
        </p:nvSpPr>
        <p:spPr>
          <a:xfrm>
            <a:off x="5943600" y="1280160"/>
            <a:ext cx="3156480" cy="344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5029200" y="1460880"/>
            <a:ext cx="5027040" cy="2834640"/>
          </a:xfrm>
          <a:prstGeom prst="rect">
            <a:avLst/>
          </a:prstGeom>
          <a:ln>
            <a:noFill/>
          </a:ln>
        </p:spPr>
      </p:pic>
      <p:pic>
        <p:nvPicPr>
          <p:cNvPr id="138" name="" descr=""/>
          <p:cNvPicPr/>
          <p:nvPr/>
        </p:nvPicPr>
        <p:blipFill>
          <a:blip r:embed="rId2"/>
          <a:stretch/>
        </p:blipFill>
        <p:spPr>
          <a:xfrm>
            <a:off x="-4206240" y="365760"/>
            <a:ext cx="9351720" cy="5274360"/>
          </a:xfrm>
          <a:prstGeom prst="rect">
            <a:avLst/>
          </a:prstGeom>
          <a:ln>
            <a:noFill/>
          </a:ln>
        </p:spPr>
      </p:pic>
      <p:sp>
        <p:nvSpPr>
          <p:cNvPr id="139" name="CustomShape 1"/>
          <p:cNvSpPr/>
          <p:nvPr/>
        </p:nvSpPr>
        <p:spPr>
          <a:xfrm>
            <a:off x="5669280" y="1114200"/>
            <a:ext cx="3156480" cy="344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Note: line colors incompatible</a:t>
            </a:r>
            <a:endParaRPr b="0" lang="en-US" sz="1800" spc="-1" strike="noStrike">
              <a:latin typeface="Arial"/>
            </a:endParaRPr>
          </a:p>
        </p:txBody>
      </p:sp>
      <p:sp>
        <p:nvSpPr>
          <p:cNvPr id="140" name="Line 2"/>
          <p:cNvSpPr/>
          <p:nvPr/>
        </p:nvSpPr>
        <p:spPr>
          <a:xfrm flipV="1">
            <a:off x="8650800" y="3017520"/>
            <a:ext cx="360" cy="822960"/>
          </a:xfrm>
          <a:prstGeom prst="line">
            <a:avLst/>
          </a:prstGeom>
          <a:ln>
            <a:solidFill>
              <a:srgbClr val="000000"/>
            </a:solidFill>
          </a:ln>
        </p:spPr>
        <p:style>
          <a:lnRef idx="0"/>
          <a:fillRef idx="0"/>
          <a:effectRef idx="0"/>
          <a:fontRef idx="minor"/>
        </p:style>
      </p:sp>
      <p:sp>
        <p:nvSpPr>
          <p:cNvPr id="141" name="Line 3"/>
          <p:cNvSpPr/>
          <p:nvPr/>
        </p:nvSpPr>
        <p:spPr>
          <a:xfrm flipH="1">
            <a:off x="5394960" y="3144960"/>
            <a:ext cx="3255840" cy="360"/>
          </a:xfrm>
          <a:prstGeom prst="line">
            <a:avLst/>
          </a:prstGeom>
          <a:ln>
            <a:solidFill>
              <a:srgbClr val="000000"/>
            </a:solidFill>
          </a:ln>
        </p:spPr>
        <p:style>
          <a:lnRef idx="0"/>
          <a:fillRef idx="0"/>
          <a:effectRef idx="0"/>
          <a:fontRef idx="minor"/>
        </p:style>
      </p:sp>
      <p:sp>
        <p:nvSpPr>
          <p:cNvPr id="142" name="Line 4"/>
          <p:cNvSpPr/>
          <p:nvPr/>
        </p:nvSpPr>
        <p:spPr>
          <a:xfrm flipH="1">
            <a:off x="5394960" y="3530160"/>
            <a:ext cx="3255840" cy="360"/>
          </a:xfrm>
          <a:prstGeom prst="line">
            <a:avLst/>
          </a:prstGeom>
          <a:ln>
            <a:solidFill>
              <a:srgbClr val="000000"/>
            </a:solid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Arial"/>
                <a:ea typeface="DejaVu Sans"/>
              </a:rPr>
              <a:t>Climatology 2015-2017 vs. 2010-2013</a:t>
            </a:r>
            <a:endParaRPr b="0" lang="en-US" sz="4000" spc="-1" strike="noStrike">
              <a:latin typeface="Arial"/>
            </a:endParaRPr>
          </a:p>
        </p:txBody>
      </p:sp>
      <p:sp>
        <p:nvSpPr>
          <p:cNvPr id="144"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Total no. of discharges all year</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2015 → 202.548*</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2016 → 712.593</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2017 → 455.085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2013 → 80.391</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2011 → 96.606</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2010 → 52.165</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some missing values on december 1</a:t>
            </a:r>
            <a:r>
              <a:rPr b="0" lang="en-US" sz="3200" spc="-1" strike="noStrike" baseline="101000">
                <a:solidFill>
                  <a:srgbClr val="000000"/>
                </a:solidFill>
                <a:latin typeface="Arial"/>
                <a:ea typeface="DejaVu Sans"/>
              </a:rPr>
              <a:t>st</a:t>
            </a:r>
            <a:r>
              <a:rPr b="0" lang="en-US" sz="3200" spc="-1" strike="noStrike">
                <a:solidFill>
                  <a:srgbClr val="000000"/>
                </a:solidFill>
                <a:latin typeface="Arial"/>
                <a:ea typeface="DejaVu Sans"/>
              </a:rPr>
              <a:t>: 48x “99999”</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Results from detection system comparison</a:t>
            </a:r>
            <a:endParaRPr b="0" lang="en-US" sz="4400" spc="-1" strike="noStrike">
              <a:latin typeface="Arial"/>
            </a:endParaRPr>
          </a:p>
        </p:txBody>
      </p:sp>
      <p:sp>
        <p:nvSpPr>
          <p:cNvPr id="79" name="CustomShape 2"/>
          <p:cNvSpPr/>
          <p:nvPr/>
        </p:nvSpPr>
        <p:spPr>
          <a:xfrm>
            <a:off x="504000" y="1326600"/>
            <a:ext cx="9066960" cy="4248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Arial"/>
                <a:ea typeface="DejaVu Sans"/>
              </a:rPr>
              <a:t>(De Vos, 2015)</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a:t>
            </a:r>
            <a:r>
              <a:rPr b="1" i="1" lang="en-US" sz="1800" spc="-1" strike="noStrike">
                <a:solidFill>
                  <a:srgbClr val="000000"/>
                </a:solidFill>
                <a:latin typeface="Arial"/>
                <a:ea typeface="DejaVu Sans"/>
              </a:rPr>
              <a:t>Upon examination however, the situations in which</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FLITS reaches the weather alert criterion are not found by KLDN by just</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diminishing the number of discharges in the weather alarm criterion.  The</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number  of  strokes  detected  by  KLDN  during  FLITS  severe  weather  peaks</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vary between several hundreds to values below 10, therefore making it im-</a:t>
            </a:r>
            <a:endParaRPr b="0" lang="en-US" sz="1800" spc="-1" strike="noStrike">
              <a:latin typeface="Arial"/>
            </a:endParaRPr>
          </a:p>
          <a:p>
            <a:pPr>
              <a:lnSpc>
                <a:spcPct val="100000"/>
              </a:lnSpc>
              <a:spcBef>
                <a:spcPts val="1417"/>
              </a:spcBef>
            </a:pPr>
            <a:r>
              <a:rPr b="1" i="1" lang="en-US" sz="1800" spc="-1" strike="noStrike">
                <a:solidFill>
                  <a:srgbClr val="000000"/>
                </a:solidFill>
                <a:latin typeface="Arial"/>
                <a:ea typeface="DejaVu Sans"/>
              </a:rPr>
              <a:t>possible to distinguish these severe weather peaks from non-severe weather</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r>
              <a:rPr b="0" lang="en-US" sz="2400" spc="-1" strike="noStrike">
                <a:solidFill>
                  <a:srgbClr val="000000"/>
                </a:solidFill>
                <a:latin typeface="Arial"/>
                <a:ea typeface="DejaVu Sans"/>
              </a:rPr>
              <a:t>This leads to the expectation of lower scores, cause at higher lightning intensities, they are not always detected! Therefore potentially lower skill scores??</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Do we still have data to find out about this? </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46"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All VT, LT 0-24 hours worked</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Got stuck doing 24-30 hours (error in transformation)</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Yes or no LR: first variable (transformed) MUCAPE or (transformed) modified Jefferson max.</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Thresholds ELR: first variable Boyden/Bradbury/K-ind/Showalter/BoydenPW/BradburyPW </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Runs weekend </a:t>
            </a:r>
            <a:endParaRPr b="0" lang="en-US" sz="4400" spc="-1" strike="noStrike">
              <a:latin typeface="Arial"/>
            </a:endParaRPr>
          </a:p>
        </p:txBody>
      </p:sp>
      <p:sp>
        <p:nvSpPr>
          <p:cNvPr id="148"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QRF results are overwhelming(ly many scores)</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Number of predictors </a:t>
            </a:r>
            <a:endParaRPr b="0" lang="en-US" sz="4400" spc="-1" strike="noStrike">
              <a:latin typeface="Arial"/>
            </a:endParaRPr>
          </a:p>
        </p:txBody>
      </p:sp>
      <p:sp>
        <p:nvSpPr>
          <p:cNvPr id="150"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ELR: usually 1 or 2, sometimes 3 (mainly evening, short LT) </a:t>
            </a:r>
            <a:endParaRPr b="0" lang="en-US"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2"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At LT 5, ELR unable to fit one binary</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(According to google search results matrix uninvertible and therefore) most likely be because linear combination of other columns</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variable is chosen once as third predictor for training one year, one LT and one VT in ELR, for a model which would have 3 predictors</a:t>
            </a:r>
            <a:endParaRPr b="0" lang="en-US"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 binaries</a:t>
            </a:r>
            <a:endParaRPr b="0" lang="en-US" sz="4400" spc="-1" strike="noStrike">
              <a:latin typeface="Arial"/>
            </a:endParaRPr>
          </a:p>
        </p:txBody>
      </p:sp>
      <p:sp>
        <p:nvSpPr>
          <p:cNvPr id="154"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fit for which it fails does not decrease AIC and in general the predictor does barely if the three additional variables that were in this case are used to apply to the whole dataset (all VT &amp; LT)</a:t>
            </a:r>
            <a:endParaRPr b="0" lang="en-US"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56"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70 out of 111 pred., LT = 1, VT = 18-0 </a:t>
            </a:r>
            <a:endParaRPr b="0" lang="en-US" sz="3200" spc="-1" strike="noStrike">
              <a:latin typeface="Arial"/>
            </a:endParaRPr>
          </a:p>
        </p:txBody>
      </p:sp>
      <p:pic>
        <p:nvPicPr>
          <p:cNvPr id="157" name="" descr=""/>
          <p:cNvPicPr/>
          <p:nvPr/>
        </p:nvPicPr>
        <p:blipFill>
          <a:blip r:embed="rId1"/>
          <a:stretch/>
        </p:blipFill>
        <p:spPr>
          <a:xfrm>
            <a:off x="499320" y="2560320"/>
            <a:ext cx="4802400" cy="3137760"/>
          </a:xfrm>
          <a:prstGeom prst="rect">
            <a:avLst/>
          </a:prstGeom>
          <a:ln>
            <a:noFill/>
          </a:ln>
        </p:spPr>
      </p:pic>
      <p:pic>
        <p:nvPicPr>
          <p:cNvPr id="158" name="" descr=""/>
          <p:cNvPicPr/>
          <p:nvPr/>
        </p:nvPicPr>
        <p:blipFill>
          <a:blip r:embed="rId2"/>
          <a:stretch/>
        </p:blipFill>
        <p:spPr>
          <a:xfrm>
            <a:off x="5760720" y="2662560"/>
            <a:ext cx="4204080" cy="30063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0"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1" name="" descr=""/>
          <p:cNvPicPr/>
          <p:nvPr/>
        </p:nvPicPr>
        <p:blipFill>
          <a:blip r:embed="rId1"/>
          <a:stretch/>
        </p:blipFill>
        <p:spPr>
          <a:xfrm>
            <a:off x="5760720" y="2662560"/>
            <a:ext cx="4204080" cy="3006360"/>
          </a:xfrm>
          <a:prstGeom prst="rect">
            <a:avLst/>
          </a:prstGeom>
          <a:ln>
            <a:noFill/>
          </a:ln>
        </p:spPr>
      </p:pic>
      <p:pic>
        <p:nvPicPr>
          <p:cNvPr id="162" name="" descr=""/>
          <p:cNvPicPr/>
          <p:nvPr/>
        </p:nvPicPr>
        <p:blipFill>
          <a:blip r:embed="rId2"/>
          <a:stretch/>
        </p:blipFill>
        <p:spPr>
          <a:xfrm>
            <a:off x="1097280" y="2662200"/>
            <a:ext cx="4204440" cy="30067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Inconsistent hyperparameters?</a:t>
            </a:r>
            <a:endParaRPr b="0" lang="en-US" sz="4400" spc="-1" strike="noStrike">
              <a:latin typeface="Arial"/>
            </a:endParaRPr>
          </a:p>
        </p:txBody>
      </p:sp>
      <p:sp>
        <p:nvSpPr>
          <p:cNvPr id="164"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Threshold dependence hyperparam.</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Example: 60 vs. 70 pred., LT = 1, VT = 18-0 </a:t>
            </a:r>
            <a:endParaRPr b="0" lang="en-US" sz="3200" spc="-1" strike="noStrike">
              <a:latin typeface="Arial"/>
            </a:endParaRPr>
          </a:p>
        </p:txBody>
      </p:sp>
      <p:pic>
        <p:nvPicPr>
          <p:cNvPr id="165" name="" descr=""/>
          <p:cNvPicPr/>
          <p:nvPr/>
        </p:nvPicPr>
        <p:blipFill>
          <a:blip r:embed="rId1"/>
          <a:stretch/>
        </p:blipFill>
        <p:spPr>
          <a:xfrm>
            <a:off x="5162760" y="2468880"/>
            <a:ext cx="4802400" cy="3137760"/>
          </a:xfrm>
          <a:prstGeom prst="rect">
            <a:avLst/>
          </a:prstGeom>
          <a:ln>
            <a:noFill/>
          </a:ln>
        </p:spPr>
      </p:pic>
      <p:pic>
        <p:nvPicPr>
          <p:cNvPr id="166" name="" descr=""/>
          <p:cNvPicPr/>
          <p:nvPr/>
        </p:nvPicPr>
        <p:blipFill>
          <a:blip r:embed="rId2"/>
          <a:stretch/>
        </p:blipFill>
        <p:spPr>
          <a:xfrm>
            <a:off x="499680" y="2468880"/>
            <a:ext cx="4802040" cy="31377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0/1</a:t>
            </a:r>
            <a:endParaRPr b="0" lang="en-US" sz="4400" spc="-1" strike="noStrike">
              <a:latin typeface="Arial"/>
            </a:endParaRPr>
          </a:p>
        </p:txBody>
      </p:sp>
      <p:sp>
        <p:nvSpPr>
          <p:cNvPr id="168"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Best seems mtry = 2</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skill scores are not too high (0.1-0.2), node size = 15 best usually (compared to 9 and 3) or reaches maximum with fewer predictors</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Higher skill scores: usually overlap</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a:t>
            </a:r>
            <a:endParaRPr b="0" lang="en-US" sz="4400" spc="-1" strike="noStrike">
              <a:latin typeface="Arial"/>
            </a:endParaRPr>
          </a:p>
        </p:txBody>
      </p:sp>
      <p:sp>
        <p:nvSpPr>
          <p:cNvPr id="170"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Number of predictors</a:t>
            </a:r>
            <a:endParaRPr b="0" lang="en-US" sz="3200" spc="-1" strike="noStrike">
              <a:latin typeface="Arial"/>
            </a:endParaRPr>
          </a:p>
        </p:txBody>
      </p:sp>
      <p:pic>
        <p:nvPicPr>
          <p:cNvPr id="171" name="" descr=""/>
          <p:cNvPicPr/>
          <p:nvPr/>
        </p:nvPicPr>
        <p:blipFill>
          <a:blip r:embed="rId1"/>
          <a:stretch/>
        </p:blipFill>
        <p:spPr>
          <a:xfrm>
            <a:off x="5303520" y="2235600"/>
            <a:ext cx="4639680" cy="2975760"/>
          </a:xfrm>
          <a:prstGeom prst="rect">
            <a:avLst/>
          </a:prstGeom>
          <a:ln>
            <a:noFill/>
          </a:ln>
        </p:spPr>
      </p:pic>
      <p:pic>
        <p:nvPicPr>
          <p:cNvPr id="172" name="" descr=""/>
          <p:cNvPicPr/>
          <p:nvPr/>
        </p:nvPicPr>
        <p:blipFill>
          <a:blip r:embed="rId2"/>
          <a:stretch/>
        </p:blipFill>
        <p:spPr>
          <a:xfrm>
            <a:off x="457200" y="2203200"/>
            <a:ext cx="4548240" cy="2916720"/>
          </a:xfrm>
          <a:prstGeom prst="rect">
            <a:avLst/>
          </a:prstGeom>
          <a:ln>
            <a:noFill/>
          </a:ln>
        </p:spPr>
      </p:pic>
      <p:sp>
        <p:nvSpPr>
          <p:cNvPr id="173" name="CustomShape 3"/>
          <p:cNvSpPr/>
          <p:nvPr/>
        </p:nvSpPr>
        <p:spPr>
          <a:xfrm>
            <a:off x="1280160" y="2006280"/>
            <a:ext cx="218268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Example thresholds</a:t>
            </a:r>
            <a:endParaRPr b="0" lang="en-US" sz="1800" spc="-1" strike="noStrike">
              <a:latin typeface="Arial"/>
            </a:endParaRPr>
          </a:p>
        </p:txBody>
      </p:sp>
      <p:sp>
        <p:nvSpPr>
          <p:cNvPr id="174" name="CustomShape 4"/>
          <p:cNvSpPr/>
          <p:nvPr/>
        </p:nvSpPr>
        <p:spPr>
          <a:xfrm>
            <a:off x="6583680" y="2011680"/>
            <a:ext cx="180324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Example yes/no</a:t>
            </a:r>
            <a:endParaRPr b="0" lang="en-U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 using 9-fold</a:t>
            </a:r>
            <a:endParaRPr b="0" lang="en-US" sz="4400" spc="-1" strike="noStrike">
              <a:latin typeface="Arial"/>
            </a:endParaRPr>
          </a:p>
        </p:txBody>
      </p:sp>
      <p:sp>
        <p:nvSpPr>
          <p:cNvPr id="81" name="CustomShape 2"/>
          <p:cNvSpPr/>
          <p:nvPr/>
        </p:nvSpPr>
        <p:spPr>
          <a:xfrm>
            <a:off x="457200" y="1371600"/>
            <a:ext cx="9066960" cy="3283560"/>
          </a:xfrm>
          <a:prstGeom prst="rect">
            <a:avLst/>
          </a:prstGeom>
          <a:noFill/>
          <a:ln>
            <a:noFill/>
          </a:ln>
        </p:spPr>
        <p:style>
          <a:lnRef idx="0"/>
          <a:fillRef idx="0"/>
          <a:effectRef idx="0"/>
          <a:fontRef idx="minor"/>
        </p:style>
      </p:sp>
      <p:sp>
        <p:nvSpPr>
          <p:cNvPr id="82" name="CustomShape 3"/>
          <p:cNvSpPr/>
          <p:nvPr/>
        </p:nvSpPr>
        <p:spPr>
          <a:xfrm>
            <a:off x="-91440" y="1025280"/>
            <a:ext cx="9791280" cy="34200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Hyperparameter settings: thresholds</a:t>
            </a:r>
            <a:endParaRPr b="0" lang="en-US" sz="4400" spc="-1" strike="noStrike">
              <a:latin typeface="Arial"/>
            </a:endParaRPr>
          </a:p>
        </p:txBody>
      </p:sp>
      <p:sp>
        <p:nvSpPr>
          <p:cNvPr id="176"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Mtry: 2 is better, or all are comparable</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Node size: when very important (clearly different scores), 3 is best here</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Sometimes reversed, but smaller difference</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26080"/>
            <a:ext cx="9070200" cy="944640"/>
          </a:xfrm>
          <a:prstGeom prst="rect">
            <a:avLst/>
          </a:prstGeom>
          <a:noFill/>
          <a:ln>
            <a:noFill/>
          </a:ln>
        </p:spPr>
        <p:style>
          <a:lnRef idx="0"/>
          <a:fillRef idx="0"/>
          <a:effectRef idx="0"/>
          <a:fontRef idx="minor"/>
        </p:style>
      </p:sp>
      <p:sp>
        <p:nvSpPr>
          <p:cNvPr id="178" name="CustomShape 2"/>
          <p:cNvSpPr/>
          <p:nvPr/>
        </p:nvSpPr>
        <p:spPr>
          <a:xfrm>
            <a:off x="504000" y="1326600"/>
            <a:ext cx="2919240" cy="1566720"/>
          </a:xfrm>
          <a:prstGeom prst="rect">
            <a:avLst/>
          </a:prstGeom>
          <a:noFill/>
          <a:ln>
            <a:noFill/>
          </a:ln>
        </p:spPr>
        <p:style>
          <a:lnRef idx="0"/>
          <a:fillRef idx="0"/>
          <a:effectRef idx="0"/>
          <a:fontRef idx="minor"/>
        </p:style>
      </p:sp>
      <p:sp>
        <p:nvSpPr>
          <p:cNvPr id="179" name="CustomShape 3"/>
          <p:cNvSpPr/>
          <p:nvPr/>
        </p:nvSpPr>
        <p:spPr>
          <a:xfrm>
            <a:off x="3571560" y="1326600"/>
            <a:ext cx="2919240" cy="1566720"/>
          </a:xfrm>
          <a:prstGeom prst="rect">
            <a:avLst/>
          </a:prstGeom>
          <a:noFill/>
          <a:ln>
            <a:noFill/>
          </a:ln>
        </p:spPr>
        <p:style>
          <a:lnRef idx="0"/>
          <a:fillRef idx="0"/>
          <a:effectRef idx="0"/>
          <a:fontRef idx="minor"/>
        </p:style>
      </p:sp>
      <p:sp>
        <p:nvSpPr>
          <p:cNvPr id="180" name="CustomShape 4"/>
          <p:cNvSpPr/>
          <p:nvPr/>
        </p:nvSpPr>
        <p:spPr>
          <a:xfrm>
            <a:off x="6639120" y="1326600"/>
            <a:ext cx="2919240" cy="1566720"/>
          </a:xfrm>
          <a:prstGeom prst="rect">
            <a:avLst/>
          </a:prstGeom>
          <a:noFill/>
          <a:ln>
            <a:noFill/>
          </a:ln>
        </p:spPr>
        <p:style>
          <a:lnRef idx="0"/>
          <a:fillRef idx="0"/>
          <a:effectRef idx="0"/>
          <a:fontRef idx="minor"/>
        </p:style>
      </p:sp>
      <p:sp>
        <p:nvSpPr>
          <p:cNvPr id="181" name="CustomShape 5"/>
          <p:cNvSpPr/>
          <p:nvPr/>
        </p:nvSpPr>
        <p:spPr>
          <a:xfrm>
            <a:off x="504000" y="3044520"/>
            <a:ext cx="2919240" cy="1566720"/>
          </a:xfrm>
          <a:prstGeom prst="rect">
            <a:avLst/>
          </a:prstGeom>
          <a:noFill/>
          <a:ln>
            <a:noFill/>
          </a:ln>
        </p:spPr>
        <p:style>
          <a:lnRef idx="0"/>
          <a:fillRef idx="0"/>
          <a:effectRef idx="0"/>
          <a:fontRef idx="minor"/>
        </p:style>
      </p:sp>
      <p:sp>
        <p:nvSpPr>
          <p:cNvPr id="182" name="CustomShape 6"/>
          <p:cNvSpPr/>
          <p:nvPr/>
        </p:nvSpPr>
        <p:spPr>
          <a:xfrm>
            <a:off x="3571560" y="3044520"/>
            <a:ext cx="2919240" cy="1566720"/>
          </a:xfrm>
          <a:prstGeom prst="rect">
            <a:avLst/>
          </a:prstGeom>
          <a:noFill/>
          <a:ln>
            <a:noFill/>
          </a:ln>
        </p:spPr>
        <p:style>
          <a:lnRef idx="0"/>
          <a:fillRef idx="0"/>
          <a:effectRef idx="0"/>
          <a:fontRef idx="minor"/>
        </p:style>
      </p:sp>
      <p:sp>
        <p:nvSpPr>
          <p:cNvPr id="183" name="CustomShape 7"/>
          <p:cNvSpPr/>
          <p:nvPr/>
        </p:nvSpPr>
        <p:spPr>
          <a:xfrm>
            <a:off x="6639120" y="3044520"/>
            <a:ext cx="2919240" cy="1566720"/>
          </a:xfrm>
          <a:prstGeom prst="rect">
            <a:avLst/>
          </a:prstGeom>
          <a:noFill/>
          <a:ln>
            <a:noFill/>
          </a:ln>
        </p:spPr>
        <p:style>
          <a:lnRef idx="0"/>
          <a:fillRef idx="0"/>
          <a:effectRef idx="0"/>
          <a:fontRef idx="minor"/>
        </p:style>
      </p:sp>
      <p:pic>
        <p:nvPicPr>
          <p:cNvPr id="184" name="" descr=""/>
          <p:cNvPicPr/>
          <p:nvPr/>
        </p:nvPicPr>
        <p:blipFill>
          <a:blip r:embed="rId1"/>
          <a:stretch/>
        </p:blipFill>
        <p:spPr>
          <a:xfrm>
            <a:off x="0" y="1737360"/>
            <a:ext cx="5050800" cy="3239280"/>
          </a:xfrm>
          <a:prstGeom prst="rect">
            <a:avLst/>
          </a:prstGeom>
          <a:ln>
            <a:noFill/>
          </a:ln>
        </p:spPr>
      </p:pic>
      <p:pic>
        <p:nvPicPr>
          <p:cNvPr id="185" name="" descr=""/>
          <p:cNvPicPr/>
          <p:nvPr/>
        </p:nvPicPr>
        <p:blipFill>
          <a:blip r:embed="rId2"/>
          <a:stretch/>
        </p:blipFill>
        <p:spPr>
          <a:xfrm>
            <a:off x="5029200" y="1737360"/>
            <a:ext cx="5131440" cy="329112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ELR</a:t>
            </a:r>
            <a:endParaRPr b="0" lang="en-US" sz="4400" spc="-1" strike="noStrike">
              <a:latin typeface="Arial"/>
            </a:endParaRPr>
          </a:p>
        </p:txBody>
      </p:sp>
      <p:sp>
        <p:nvSpPr>
          <p:cNvPr id="187"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3200" spc="-1" strike="noStrike">
                <a:solidFill>
                  <a:srgbClr val="000000"/>
                </a:solidFill>
                <a:latin typeface="Arial"/>
                <a:ea typeface="DejaVu Sans"/>
              </a:rPr>
              <a:t>At LT 7, for one VT max Fateev was not optimizable</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Changing set.seed helped, but is not allowed!</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Next steps… (slide last week)</a:t>
            </a:r>
            <a:endParaRPr b="0" lang="en-US" sz="4400" spc="-1" strike="noStrike">
              <a:latin typeface="Arial"/>
            </a:endParaRPr>
          </a:p>
        </p:txBody>
      </p:sp>
      <p:sp>
        <p:nvSpPr>
          <p:cNvPr id="189"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a:lnSpc>
                <a:spcPct val="100000"/>
              </a:lnSpc>
              <a:spcBef>
                <a:spcPts val="1417"/>
              </a:spcBef>
            </a:pPr>
            <a:r>
              <a:rPr b="0" lang="en-US" sz="3200" spc="-1" strike="noStrike">
                <a:solidFill>
                  <a:srgbClr val="000000"/>
                </a:solidFill>
                <a:latin typeface="Arial"/>
                <a:ea typeface="DejaVu Sans"/>
              </a:rPr>
              <a:t>Decide about thresholds and percentiles ELR training and verification</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Writing </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Have written a document of 5500 words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Send the codes?</a:t>
            </a:r>
            <a:endParaRPr b="0" lang="en-US" sz="3200" spc="-1" strike="noStrike">
              <a:latin typeface="Arial"/>
            </a:endParaRPr>
          </a:p>
          <a:p>
            <a:pPr marL="432000" indent="-3193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Finish some first writing section?</a:t>
            </a:r>
            <a:endParaRPr b="0" lang="en-US"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Next steps…</a:t>
            </a:r>
            <a:endParaRPr b="0" lang="en-US" sz="4400" spc="-1" strike="noStrike">
              <a:latin typeface="Arial"/>
            </a:endParaRPr>
          </a:p>
        </p:txBody>
      </p:sp>
      <p:sp>
        <p:nvSpPr>
          <p:cNvPr id="191" name="CustomShape 2"/>
          <p:cNvSpPr/>
          <p:nvPr/>
        </p:nvSpPr>
        <p:spPr>
          <a:xfrm>
            <a:off x="504000" y="1326600"/>
            <a:ext cx="9066960" cy="328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r>
              <a:rPr b="0" lang="en-US" sz="3200" spc="-1" strike="noStrike">
                <a:solidFill>
                  <a:srgbClr val="000000"/>
                </a:solidFill>
                <a:latin typeface="Arial"/>
                <a:ea typeface="DejaVu Sans"/>
              </a:rPr>
              <a:t>Next week(s): use and derive new 2015-2017 harmonie predictors</a:t>
            </a:r>
            <a:endParaRPr b="0" lang="en-US" sz="32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VT&amp;LT comparison 0/1</a:t>
            </a:r>
            <a:endParaRPr b="0" lang="en-US" sz="4400" spc="-1" strike="noStrike">
              <a:latin typeface="Arial"/>
            </a:endParaRPr>
          </a:p>
        </p:txBody>
      </p:sp>
      <p:sp>
        <p:nvSpPr>
          <p:cNvPr id="84" name="CustomShape 2"/>
          <p:cNvSpPr/>
          <p:nvPr/>
        </p:nvSpPr>
        <p:spPr>
          <a:xfrm>
            <a:off x="457200" y="1371600"/>
            <a:ext cx="9066960" cy="3283560"/>
          </a:xfrm>
          <a:prstGeom prst="rect">
            <a:avLst/>
          </a:prstGeom>
          <a:noFill/>
          <a:ln>
            <a:noFill/>
          </a:ln>
        </p:spPr>
        <p:style>
          <a:lnRef idx="0"/>
          <a:fillRef idx="0"/>
          <a:effectRef idx="0"/>
          <a:fontRef idx="minor"/>
        </p:style>
      </p:sp>
      <p:sp>
        <p:nvSpPr>
          <p:cNvPr id="85" name="CustomShape 3"/>
          <p:cNvSpPr/>
          <p:nvPr/>
        </p:nvSpPr>
        <p:spPr>
          <a:xfrm>
            <a:off x="-91440" y="1025280"/>
            <a:ext cx="9791280" cy="342000"/>
          </a:xfrm>
          <a:prstGeom prst="rect">
            <a:avLst/>
          </a:prstGeom>
          <a:noFill/>
          <a:ln>
            <a:noFill/>
          </a:ln>
        </p:spPr>
        <p:style>
          <a:lnRef idx="0"/>
          <a:fillRef idx="0"/>
          <a:effectRef idx="0"/>
          <a:fontRef idx="minor"/>
        </p:style>
      </p:sp>
      <p:pic>
        <p:nvPicPr>
          <p:cNvPr id="86" name="" descr=""/>
          <p:cNvPicPr/>
          <p:nvPr/>
        </p:nvPicPr>
        <p:blipFill>
          <a:blip r:embed="rId1"/>
          <a:stretch/>
        </p:blipFill>
        <p:spPr>
          <a:xfrm>
            <a:off x="457200" y="1025280"/>
            <a:ext cx="3197880" cy="2343600"/>
          </a:xfrm>
          <a:prstGeom prst="rect">
            <a:avLst/>
          </a:prstGeom>
          <a:ln>
            <a:noFill/>
          </a:ln>
        </p:spPr>
      </p:pic>
      <p:pic>
        <p:nvPicPr>
          <p:cNvPr id="87" name="" descr=""/>
          <p:cNvPicPr/>
          <p:nvPr/>
        </p:nvPicPr>
        <p:blipFill>
          <a:blip r:embed="rId2"/>
          <a:stretch/>
        </p:blipFill>
        <p:spPr>
          <a:xfrm>
            <a:off x="5669280" y="1104120"/>
            <a:ext cx="3106440" cy="2276640"/>
          </a:xfrm>
          <a:prstGeom prst="rect">
            <a:avLst/>
          </a:prstGeom>
          <a:ln>
            <a:noFill/>
          </a:ln>
        </p:spPr>
      </p:pic>
      <p:pic>
        <p:nvPicPr>
          <p:cNvPr id="88" name="" descr=""/>
          <p:cNvPicPr/>
          <p:nvPr/>
        </p:nvPicPr>
        <p:blipFill>
          <a:blip r:embed="rId3"/>
          <a:stretch/>
        </p:blipFill>
        <p:spPr>
          <a:xfrm>
            <a:off x="5760720" y="3412080"/>
            <a:ext cx="2923560" cy="2142720"/>
          </a:xfrm>
          <a:prstGeom prst="rect">
            <a:avLst/>
          </a:prstGeom>
          <a:ln>
            <a:noFill/>
          </a:ln>
        </p:spPr>
      </p:pic>
      <p:pic>
        <p:nvPicPr>
          <p:cNvPr id="89" name="" descr=""/>
          <p:cNvPicPr/>
          <p:nvPr/>
        </p:nvPicPr>
        <p:blipFill>
          <a:blip r:embed="rId4"/>
          <a:stretch/>
        </p:blipFill>
        <p:spPr>
          <a:xfrm>
            <a:off x="466200" y="3398040"/>
            <a:ext cx="3097440" cy="2270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011680" y="365760"/>
            <a:ext cx="6122520" cy="133632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1 comparison: 0/1</a:t>
            </a:r>
            <a:endParaRPr b="0" lang="en-US" sz="4400" spc="-1" strike="noStrike">
              <a:latin typeface="Arial"/>
            </a:endParaRPr>
          </a:p>
        </p:txBody>
      </p:sp>
      <p:sp>
        <p:nvSpPr>
          <p:cNvPr id="91" name="CustomShape 2"/>
          <p:cNvSpPr/>
          <p:nvPr/>
        </p:nvSpPr>
        <p:spPr>
          <a:xfrm>
            <a:off x="3891240" y="1226520"/>
            <a:ext cx="3054240" cy="5983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2" name="" descr=""/>
          <p:cNvPicPr/>
          <p:nvPr/>
        </p:nvPicPr>
        <p:blipFill>
          <a:blip r:embed="rId1"/>
          <a:stretch/>
        </p:blipFill>
        <p:spPr>
          <a:xfrm>
            <a:off x="640080" y="3429000"/>
            <a:ext cx="3055320" cy="2239200"/>
          </a:xfrm>
          <a:prstGeom prst="rect">
            <a:avLst/>
          </a:prstGeom>
          <a:ln>
            <a:noFill/>
          </a:ln>
        </p:spPr>
      </p:pic>
      <p:pic>
        <p:nvPicPr>
          <p:cNvPr id="93" name="" descr=""/>
          <p:cNvPicPr/>
          <p:nvPr/>
        </p:nvPicPr>
        <p:blipFill>
          <a:blip r:embed="rId2"/>
          <a:stretch/>
        </p:blipFill>
        <p:spPr>
          <a:xfrm>
            <a:off x="6510600" y="3383280"/>
            <a:ext cx="3088080" cy="2263320"/>
          </a:xfrm>
          <a:prstGeom prst="rect">
            <a:avLst/>
          </a:prstGeom>
          <a:ln>
            <a:noFill/>
          </a:ln>
        </p:spPr>
      </p:pic>
      <p:pic>
        <p:nvPicPr>
          <p:cNvPr id="94" name="" descr=""/>
          <p:cNvPicPr/>
          <p:nvPr/>
        </p:nvPicPr>
        <p:blipFill>
          <a:blip r:embed="rId3"/>
          <a:stretch/>
        </p:blipFill>
        <p:spPr>
          <a:xfrm>
            <a:off x="6483240" y="1097280"/>
            <a:ext cx="3115440" cy="2283480"/>
          </a:xfrm>
          <a:prstGeom prst="rect">
            <a:avLst/>
          </a:prstGeom>
          <a:ln>
            <a:noFill/>
          </a:ln>
        </p:spPr>
      </p:pic>
      <p:pic>
        <p:nvPicPr>
          <p:cNvPr id="95" name="" descr=""/>
          <p:cNvPicPr/>
          <p:nvPr/>
        </p:nvPicPr>
        <p:blipFill>
          <a:blip r:embed="rId4"/>
          <a:stretch/>
        </p:blipFill>
        <p:spPr>
          <a:xfrm>
            <a:off x="640080" y="1093680"/>
            <a:ext cx="2995920" cy="21956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1371600" y="867600"/>
            <a:ext cx="3179520" cy="2330280"/>
          </a:xfrm>
          <a:prstGeom prst="rect">
            <a:avLst/>
          </a:prstGeom>
          <a:ln>
            <a:noFill/>
          </a:ln>
        </p:spPr>
      </p:pic>
      <p:sp>
        <p:nvSpPr>
          <p:cNvPr id="97" name="CustomShape 1"/>
          <p:cNvSpPr/>
          <p:nvPr/>
        </p:nvSpPr>
        <p:spPr>
          <a:xfrm>
            <a:off x="2560320" y="274320"/>
            <a:ext cx="5382720" cy="7131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2 comparison: 0/1</a:t>
            </a:r>
            <a:endParaRPr b="0" lang="en-US" sz="4400" spc="-1" strike="noStrike">
              <a:latin typeface="Arial"/>
            </a:endParaRPr>
          </a:p>
        </p:txBody>
      </p:sp>
      <p:pic>
        <p:nvPicPr>
          <p:cNvPr id="98" name="" descr=""/>
          <p:cNvPicPr/>
          <p:nvPr/>
        </p:nvPicPr>
        <p:blipFill>
          <a:blip r:embed="rId2"/>
          <a:stretch/>
        </p:blipFill>
        <p:spPr>
          <a:xfrm>
            <a:off x="5852160" y="856080"/>
            <a:ext cx="3197880" cy="2343960"/>
          </a:xfrm>
          <a:prstGeom prst="rect">
            <a:avLst/>
          </a:prstGeom>
          <a:ln>
            <a:noFill/>
          </a:ln>
        </p:spPr>
      </p:pic>
      <p:pic>
        <p:nvPicPr>
          <p:cNvPr id="99" name="" descr=""/>
          <p:cNvPicPr/>
          <p:nvPr/>
        </p:nvPicPr>
        <p:blipFill>
          <a:blip r:embed="rId3"/>
          <a:stretch/>
        </p:blipFill>
        <p:spPr>
          <a:xfrm>
            <a:off x="5869080" y="3202560"/>
            <a:ext cx="3363840" cy="2465640"/>
          </a:xfrm>
          <a:prstGeom prst="rect">
            <a:avLst/>
          </a:prstGeom>
          <a:ln>
            <a:noFill/>
          </a:ln>
        </p:spPr>
      </p:pic>
      <p:pic>
        <p:nvPicPr>
          <p:cNvPr id="100" name="" descr=""/>
          <p:cNvPicPr/>
          <p:nvPr/>
        </p:nvPicPr>
        <p:blipFill>
          <a:blip r:embed="rId4"/>
          <a:stretch/>
        </p:blipFill>
        <p:spPr>
          <a:xfrm>
            <a:off x="1371600" y="3213000"/>
            <a:ext cx="3223080" cy="23623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560320" y="274320"/>
            <a:ext cx="5382720" cy="7131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4 comparison: 0/1</a:t>
            </a:r>
            <a:endParaRPr b="0" lang="en-US" sz="4400" spc="-1" strike="noStrike">
              <a:latin typeface="Arial"/>
            </a:endParaRPr>
          </a:p>
        </p:txBody>
      </p:sp>
      <p:pic>
        <p:nvPicPr>
          <p:cNvPr id="102" name="" descr=""/>
          <p:cNvPicPr/>
          <p:nvPr/>
        </p:nvPicPr>
        <p:blipFill>
          <a:blip r:embed="rId1"/>
          <a:stretch/>
        </p:blipFill>
        <p:spPr>
          <a:xfrm>
            <a:off x="1132200" y="3240360"/>
            <a:ext cx="3312720" cy="2427840"/>
          </a:xfrm>
          <a:prstGeom prst="rect">
            <a:avLst/>
          </a:prstGeom>
          <a:ln>
            <a:noFill/>
          </a:ln>
        </p:spPr>
      </p:pic>
      <p:pic>
        <p:nvPicPr>
          <p:cNvPr id="103" name="" descr=""/>
          <p:cNvPicPr/>
          <p:nvPr/>
        </p:nvPicPr>
        <p:blipFill>
          <a:blip r:embed="rId2"/>
          <a:stretch/>
        </p:blipFill>
        <p:spPr>
          <a:xfrm>
            <a:off x="5486400" y="3252600"/>
            <a:ext cx="3197880" cy="2343600"/>
          </a:xfrm>
          <a:prstGeom prst="rect">
            <a:avLst/>
          </a:prstGeom>
          <a:ln>
            <a:noFill/>
          </a:ln>
        </p:spPr>
      </p:pic>
      <p:pic>
        <p:nvPicPr>
          <p:cNvPr id="104" name="" descr=""/>
          <p:cNvPicPr/>
          <p:nvPr/>
        </p:nvPicPr>
        <p:blipFill>
          <a:blip r:embed="rId3"/>
          <a:stretch/>
        </p:blipFill>
        <p:spPr>
          <a:xfrm>
            <a:off x="5486400" y="914400"/>
            <a:ext cx="3197880" cy="2343600"/>
          </a:xfrm>
          <a:prstGeom prst="rect">
            <a:avLst/>
          </a:prstGeom>
          <a:ln>
            <a:noFill/>
          </a:ln>
        </p:spPr>
      </p:pic>
      <p:pic>
        <p:nvPicPr>
          <p:cNvPr id="105" name="" descr=""/>
          <p:cNvPicPr/>
          <p:nvPr/>
        </p:nvPicPr>
        <p:blipFill>
          <a:blip r:embed="rId4"/>
          <a:stretch/>
        </p:blipFill>
        <p:spPr>
          <a:xfrm>
            <a:off x="1280160" y="918720"/>
            <a:ext cx="3197880" cy="23436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560320" y="274320"/>
            <a:ext cx="5382720" cy="7131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LT 7 comparison: 0/1</a:t>
            </a:r>
            <a:endParaRPr b="0" lang="en-US" sz="4400" spc="-1" strike="noStrike">
              <a:latin typeface="Arial"/>
            </a:endParaRPr>
          </a:p>
        </p:txBody>
      </p:sp>
      <p:pic>
        <p:nvPicPr>
          <p:cNvPr id="107" name="" descr=""/>
          <p:cNvPicPr/>
          <p:nvPr/>
        </p:nvPicPr>
        <p:blipFill>
          <a:blip r:embed="rId1"/>
          <a:stretch/>
        </p:blipFill>
        <p:spPr>
          <a:xfrm>
            <a:off x="640080" y="914400"/>
            <a:ext cx="3106440" cy="2276640"/>
          </a:xfrm>
          <a:prstGeom prst="rect">
            <a:avLst/>
          </a:prstGeom>
          <a:ln>
            <a:noFill/>
          </a:ln>
        </p:spPr>
      </p:pic>
      <p:pic>
        <p:nvPicPr>
          <p:cNvPr id="108" name="" descr=""/>
          <p:cNvPicPr/>
          <p:nvPr/>
        </p:nvPicPr>
        <p:blipFill>
          <a:blip r:embed="rId2"/>
          <a:stretch/>
        </p:blipFill>
        <p:spPr>
          <a:xfrm>
            <a:off x="5029200" y="834840"/>
            <a:ext cx="3382200" cy="2478960"/>
          </a:xfrm>
          <a:prstGeom prst="rect">
            <a:avLst/>
          </a:prstGeom>
          <a:ln>
            <a:noFill/>
          </a:ln>
        </p:spPr>
      </p:pic>
      <p:pic>
        <p:nvPicPr>
          <p:cNvPr id="109" name="" descr=""/>
          <p:cNvPicPr/>
          <p:nvPr/>
        </p:nvPicPr>
        <p:blipFill>
          <a:blip r:embed="rId3"/>
          <a:stretch/>
        </p:blipFill>
        <p:spPr>
          <a:xfrm>
            <a:off x="5029200" y="3291840"/>
            <a:ext cx="3290760" cy="2412000"/>
          </a:xfrm>
          <a:prstGeom prst="rect">
            <a:avLst/>
          </a:prstGeom>
          <a:ln>
            <a:noFill/>
          </a:ln>
        </p:spPr>
      </p:pic>
      <p:pic>
        <p:nvPicPr>
          <p:cNvPr id="110" name="" descr=""/>
          <p:cNvPicPr/>
          <p:nvPr/>
        </p:nvPicPr>
        <p:blipFill>
          <a:blip r:embed="rId4"/>
          <a:stretch/>
        </p:blipFill>
        <p:spPr>
          <a:xfrm>
            <a:off x="536040" y="3200400"/>
            <a:ext cx="3393360" cy="24872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26080"/>
            <a:ext cx="9066960" cy="9417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Optimalization</a:t>
            </a:r>
            <a:endParaRPr b="0" lang="en-US" sz="4400" spc="-1" strike="noStrike">
              <a:latin typeface="Arial"/>
            </a:endParaRPr>
          </a:p>
        </p:txBody>
      </p:sp>
      <p:sp>
        <p:nvSpPr>
          <p:cNvPr id="112" name="CustomShape 2"/>
          <p:cNvSpPr/>
          <p:nvPr/>
        </p:nvSpPr>
        <p:spPr>
          <a:xfrm>
            <a:off x="504000" y="1326600"/>
            <a:ext cx="9066960" cy="4248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600" spc="-1" strike="noStrike">
                <a:solidFill>
                  <a:srgbClr val="000000"/>
                </a:solidFill>
                <a:latin typeface="Abyssinica SIL"/>
                <a:ea typeface="DejaVu Sans"/>
              </a:rPr>
              <a:t>After the previous ~10 variables that wouldn’t work in ELR, another one: minimum CIN. When transforming it, this one works though.  </a:t>
            </a:r>
            <a:endParaRPr b="0" lang="en-US"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5376</TotalTime>
  <Application>LibreOffice/6.0.7.3.0$Linux_X86_64 LibreOffice_project/00$Build-3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2019-01-23T09:21:53Z</dcterms:created>
  <dc:creator/>
  <dc:description/>
  <dc:language>en-US</dc:language>
  <cp:lastModifiedBy/>
  <dcterms:modified xsi:type="dcterms:W3CDTF">2019-03-06T09:44:42Z</dcterms:modified>
  <cp:revision>448</cp:revision>
  <dc:subject/>
  <dc:title/>
</cp:coreProperties>
</file>