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66" r:id="rId6"/>
    <p:sldId id="268" r:id="rId7"/>
    <p:sldId id="284" r:id="rId8"/>
    <p:sldId id="274" r:id="rId9"/>
  </p:sldIdLst>
  <p:sldSz cx="10080625" cy="5670550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4723-9EA7-460F-998C-4E8560147AA6}" type="datetimeFigureOut">
              <a:rPr lang="nl-NL" smtClean="0"/>
              <a:t>26-3-2019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53386-F3F6-4809-93DB-5299E30FEB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11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53386-F3F6-4809-93DB-5299E30FEB7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62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420840"/>
            <a:ext cx="9071280" cy="20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latin typeface="Arial"/>
              </a:rPr>
              <a:t>Probabilistic thunderstorm forecasts using Harmonie and ECMWF predictors with logistic regression and machine learning technique(s)</a:t>
            </a:r>
          </a:p>
        </p:txBody>
      </p:sp>
      <p:sp>
        <p:nvSpPr>
          <p:cNvPr id="115" name="CustomShape 2"/>
          <p:cNvSpPr/>
          <p:nvPr/>
        </p:nvSpPr>
        <p:spPr>
          <a:xfrm>
            <a:off x="529560" y="4206240"/>
            <a:ext cx="907128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Date: March 2019</a:t>
            </a: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By Edward Groot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Supervisors: Maurice </a:t>
            </a:r>
            <a:r>
              <a:rPr lang="en-US" sz="1400" b="0" strike="noStrike" spc="-1" dirty="0" err="1">
                <a:latin typeface="Arial"/>
              </a:rPr>
              <a:t>Schmeits</a:t>
            </a:r>
            <a:r>
              <a:rPr lang="en-US" sz="1400" b="0" strike="noStrike" spc="-1" dirty="0">
                <a:latin typeface="Arial"/>
              </a:rPr>
              <a:t> (KNMI), </a:t>
            </a:r>
            <a:r>
              <a:rPr lang="en-US" sz="1400" b="0" strike="noStrike" spc="-1" dirty="0" err="1">
                <a:latin typeface="Arial"/>
              </a:rPr>
              <a:t>Kirien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Whan</a:t>
            </a:r>
            <a:r>
              <a:rPr lang="en-US" sz="1400" b="0" strike="noStrike" spc="-1" dirty="0">
                <a:latin typeface="Arial"/>
              </a:rPr>
              <a:t> (KNMI), Willem Jan van de Berg (IMAU)</a:t>
            </a:r>
          </a:p>
        </p:txBody>
      </p:sp>
      <p:pic>
        <p:nvPicPr>
          <p:cNvPr id="116" name="Afbeelding 115"/>
          <p:cNvPicPr/>
          <p:nvPr/>
        </p:nvPicPr>
        <p:blipFill>
          <a:blip r:embed="rId2"/>
          <a:stretch/>
        </p:blipFill>
        <p:spPr>
          <a:xfrm>
            <a:off x="3108960" y="2468880"/>
            <a:ext cx="3840120" cy="21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Why post-processing?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457200" y="1326600"/>
            <a:ext cx="9052200" cy="2972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Direct model output (DMO) from a numerical weather prediction (NWP) model is biased, because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Model has </a:t>
            </a:r>
            <a:r>
              <a:rPr lang="en-US" sz="2800" b="0" strike="noStrike" spc="-1" dirty="0" err="1">
                <a:latin typeface="Arial"/>
              </a:rPr>
              <a:t>gridboxes</a:t>
            </a:r>
            <a:r>
              <a:rPr lang="en-US" sz="2800" b="0" strike="noStrike" spc="-1" dirty="0">
                <a:latin typeface="Arial"/>
              </a:rPr>
              <a:t> which represent </a:t>
            </a:r>
            <a:r>
              <a:rPr lang="en-US" sz="2800" b="0" strike="noStrike" spc="-1" dirty="0" err="1">
                <a:latin typeface="Arial"/>
              </a:rPr>
              <a:t>gridbox</a:t>
            </a:r>
            <a:r>
              <a:rPr lang="en-US" sz="2800" b="0" strike="noStrike" spc="-1" dirty="0">
                <a:latin typeface="Arial"/>
              </a:rPr>
              <a:t> average conditions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Also: missing physics &amp; chaos in the system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We can correct systematic errors! </a:t>
            </a:r>
            <a:r>
              <a:rPr lang="en-US" sz="3200" b="0" strike="noStrike" spc="-1" dirty="0">
                <a:latin typeface="Arial"/>
              </a:rPr>
              <a:t>  </a:t>
            </a:r>
          </a:p>
        </p:txBody>
      </p:sp>
      <p:pic>
        <p:nvPicPr>
          <p:cNvPr id="119" name="Afbeelding 118"/>
          <p:cNvPicPr/>
          <p:nvPr/>
        </p:nvPicPr>
        <p:blipFill>
          <a:blip r:embed="rId2"/>
          <a:stretch/>
        </p:blipFill>
        <p:spPr>
          <a:xfrm>
            <a:off x="5392010" y="3228155"/>
            <a:ext cx="5028840" cy="214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Predictand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504000" y="1326600"/>
            <a:ext cx="9005400" cy="2109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1. Occurrence of 2 or more lightning discharges within a region, “thunderstorm event” (previous slide)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2. Maximum intensity within region, number of discharges / 5 min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Based on “KLDN detections” (as “truth”)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Any lightning detection dataset is not 100% accurate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Netherlands distributed in 12 regions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6" name="Afbeelding 255"/>
          <p:cNvPicPr/>
          <p:nvPr/>
        </p:nvPicPr>
        <p:blipFill>
          <a:blip r:embed="rId2"/>
          <a:stretch/>
        </p:blipFill>
        <p:spPr>
          <a:xfrm>
            <a:off x="3980557" y="3336120"/>
            <a:ext cx="4478760" cy="224136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8733997" y="3840480"/>
            <a:ext cx="142027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Example of detections by another lightning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detection system</a:t>
            </a:r>
          </a:p>
        </p:txBody>
      </p:sp>
      <p:sp>
        <p:nvSpPr>
          <p:cNvPr id="258" name="CustomShape 4"/>
          <p:cNvSpPr/>
          <p:nvPr/>
        </p:nvSpPr>
        <p:spPr>
          <a:xfrm>
            <a:off x="7911037" y="3749040"/>
            <a:ext cx="822600" cy="548280"/>
          </a:xfrm>
          <a:custGeom>
            <a:avLst/>
            <a:gdLst/>
            <a:ahLst/>
            <a:cxnLst/>
            <a:rect l="l" t="t" r="r" b="b"/>
            <a:pathLst>
              <a:path w="2288" h="1525">
                <a:moveTo>
                  <a:pt x="2287" y="381"/>
                </a:moveTo>
                <a:lnTo>
                  <a:pt x="571" y="381"/>
                </a:lnTo>
                <a:lnTo>
                  <a:pt x="571" y="0"/>
                </a:lnTo>
                <a:lnTo>
                  <a:pt x="0" y="762"/>
                </a:lnTo>
                <a:lnTo>
                  <a:pt x="571" y="1524"/>
                </a:lnTo>
                <a:lnTo>
                  <a:pt x="571" y="1143"/>
                </a:lnTo>
                <a:lnTo>
                  <a:pt x="2287" y="1143"/>
                </a:lnTo>
                <a:lnTo>
                  <a:pt x="2287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43D3B6-4B4B-455B-95B5-CA936F1119A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09491" y="3336120"/>
            <a:ext cx="2160000" cy="24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1" y="1326599"/>
            <a:ext cx="7032426" cy="3976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Use and compare (extended) logistic regression &amp; quantile regression forests (all multivariate)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Derive conditional (severe) thunderstorm probabilities; conditional on predictor from NWP model output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An old system: hydrostatic HIRLAM + ECMWF output (heavily leaning on instability indices &amp; convective precipitation)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Added value: non-hydrostatic Harmonie: e.g. vertical velocity, cloud ice &amp; graupel content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Algorithms for predictor selection/elimination from potential predictor set</a:t>
            </a:r>
          </a:p>
        </p:txBody>
      </p:sp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3D3DD69-686C-452B-A1BB-D8F8FCF80C2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920625" y="2013840"/>
            <a:ext cx="2160000" cy="2448000"/>
          </a:xfrm>
          <a:prstGeom prst="rect">
            <a:avLst/>
          </a:prstGeom>
          <a:ln>
            <a:noFill/>
          </a:ln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DEF43009-C792-415B-985D-15361CA40C70}"/>
              </a:ext>
            </a:extLst>
          </p:cNvPr>
          <p:cNvSpPr/>
          <p:nvPr/>
        </p:nvSpPr>
        <p:spPr>
          <a:xfrm>
            <a:off x="7142277" y="3121606"/>
            <a:ext cx="715297" cy="37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0" y="1098239"/>
            <a:ext cx="9005400" cy="117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Build models with conditional thunderstorm probability/intensity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Conditional on model CAPE/precipitation (single predictor empirical example)</a:t>
            </a:r>
          </a:p>
        </p:txBody>
      </p:sp>
      <p:pic>
        <p:nvPicPr>
          <p:cNvPr id="292" name="Afbeelding 291"/>
          <p:cNvPicPr/>
          <p:nvPr/>
        </p:nvPicPr>
        <p:blipFill>
          <a:blip r:embed="rId3"/>
          <a:stretch/>
        </p:blipFill>
        <p:spPr>
          <a:xfrm>
            <a:off x="91440" y="2194560"/>
            <a:ext cx="4637160" cy="312840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Harmonie max. hourly conv. Precip. (mm)</a:t>
            </a:r>
          </a:p>
        </p:txBody>
      </p:sp>
      <p:pic>
        <p:nvPicPr>
          <p:cNvPr id="294" name="Afbeelding 293"/>
          <p:cNvPicPr/>
          <p:nvPr/>
        </p:nvPicPr>
        <p:blipFill>
          <a:blip r:embed="rId4"/>
          <a:stretch/>
        </p:blipFill>
        <p:spPr>
          <a:xfrm>
            <a:off x="5212080" y="2187360"/>
            <a:ext cx="4754520" cy="3207240"/>
          </a:xfrm>
          <a:prstGeom prst="rect">
            <a:avLst/>
          </a:prstGeom>
          <a:ln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Most Unstable CAPE max (entrainment corr.)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D7C8D8B-40BC-4792-8785-076DDF11CACA}"/>
              </a:ext>
            </a:extLst>
          </p:cNvPr>
          <p:cNvCxnSpPr>
            <a:cxnSpLocks/>
          </p:cNvCxnSpPr>
          <p:nvPr/>
        </p:nvCxnSpPr>
        <p:spPr>
          <a:xfrm>
            <a:off x="2050026" y="2293374"/>
            <a:ext cx="0" cy="264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jl: rechts 4">
            <a:extLst>
              <a:ext uri="{FF2B5EF4-FFF2-40B4-BE49-F238E27FC236}">
                <a16:creationId xmlns:a16="http://schemas.microsoft.com/office/drawing/2014/main" id="{0CC7BFD3-19D5-48D3-803D-E8071D01A6E8}"/>
              </a:ext>
            </a:extLst>
          </p:cNvPr>
          <p:cNvSpPr/>
          <p:nvPr/>
        </p:nvSpPr>
        <p:spPr>
          <a:xfrm>
            <a:off x="2050026" y="3598606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78D7AC1-48A9-473F-AE2B-B65E5E4EF9B7}"/>
              </a:ext>
            </a:extLst>
          </p:cNvPr>
          <p:cNvSpPr txBox="1"/>
          <p:nvPr/>
        </p:nvSpPr>
        <p:spPr>
          <a:xfrm>
            <a:off x="2366479" y="34813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unstable</a:t>
            </a:r>
            <a:endParaRPr lang="nl-NL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CA05B40-0A9A-4D17-9781-865C2ED9D6F2}"/>
              </a:ext>
            </a:extLst>
          </p:cNvPr>
          <p:cNvCxnSpPr>
            <a:cxnSpLocks/>
          </p:cNvCxnSpPr>
          <p:nvPr/>
        </p:nvCxnSpPr>
        <p:spPr>
          <a:xfrm>
            <a:off x="7663140" y="2322000"/>
            <a:ext cx="0" cy="270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492139DB-645D-4F43-A2CF-A48E8D7E1A90}"/>
              </a:ext>
            </a:extLst>
          </p:cNvPr>
          <p:cNvSpPr/>
          <p:nvPr/>
        </p:nvSpPr>
        <p:spPr>
          <a:xfrm>
            <a:off x="7642571" y="3598961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CE3A336-31D6-4396-A188-AE95EFD3D687}"/>
              </a:ext>
            </a:extLst>
          </p:cNvPr>
          <p:cNvSpPr txBox="1"/>
          <p:nvPr/>
        </p:nvSpPr>
        <p:spPr>
          <a:xfrm>
            <a:off x="7959024" y="348168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unstable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557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Preliminary result</a:t>
            </a:r>
          </a:p>
        </p:txBody>
      </p:sp>
      <p:sp>
        <p:nvSpPr>
          <p:cNvPr id="337" name="CustomShape 2"/>
          <p:cNvSpPr/>
          <p:nvPr/>
        </p:nvSpPr>
        <p:spPr>
          <a:xfrm>
            <a:off x="504000" y="1326600"/>
            <a:ext cx="94626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Brier skill score as function of t</a:t>
            </a:r>
            <a:r>
              <a:rPr lang="en-US" sz="3200" b="0" strike="noStrike" spc="-1" dirty="0">
                <a:latin typeface="Arial"/>
              </a:rPr>
              <a:t>hunderstorm intensity</a:t>
            </a:r>
          </a:p>
        </p:txBody>
      </p:sp>
      <p:sp>
        <p:nvSpPr>
          <p:cNvPr id="338" name="CustomShape 3"/>
          <p:cNvSpPr/>
          <p:nvPr/>
        </p:nvSpPr>
        <p:spPr>
          <a:xfrm>
            <a:off x="5556865" y="1808872"/>
            <a:ext cx="44323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  <a:ea typeface="Source Han Sans CN Regular"/>
              </a:rPr>
              <a:t>QRF: initial cross validation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  <a:ea typeface="Source Han Sans CN Regular"/>
              </a:rPr>
              <a:t>Evening &amp; shortest lead time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39" name="Afbeelding 338"/>
          <p:cNvPicPr/>
          <p:nvPr/>
        </p:nvPicPr>
        <p:blipFill>
          <a:blip r:embed="rId2"/>
          <a:stretch/>
        </p:blipFill>
        <p:spPr>
          <a:xfrm>
            <a:off x="5430960" y="2743200"/>
            <a:ext cx="4535640" cy="2651400"/>
          </a:xfrm>
          <a:prstGeom prst="rect">
            <a:avLst/>
          </a:prstGeom>
          <a:ln>
            <a:noFill/>
          </a:ln>
        </p:spPr>
      </p:pic>
      <p:pic>
        <p:nvPicPr>
          <p:cNvPr id="340" name="Afbeelding 339"/>
          <p:cNvPicPr/>
          <p:nvPr/>
        </p:nvPicPr>
        <p:blipFill>
          <a:blip r:embed="rId3"/>
          <a:stretch/>
        </p:blipFill>
        <p:spPr>
          <a:xfrm>
            <a:off x="91440" y="2377440"/>
            <a:ext cx="5330520" cy="2961000"/>
          </a:xfrm>
          <a:prstGeom prst="rect">
            <a:avLst/>
          </a:prstGeom>
          <a:ln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512640" y="1828800"/>
            <a:ext cx="4333320" cy="6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  <a:ea typeface="Source Han Sans CN Regular"/>
              </a:rPr>
              <a:t>ELR: initial cross validation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  <a:ea typeface="Source Han Sans CN Regular"/>
              </a:rPr>
              <a:t>Evening &amp; shortest lead time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85BF34-24E1-40F3-8530-0EB50518C0DE}"/>
              </a:ext>
            </a:extLst>
          </p:cNvPr>
          <p:cNvSpPr txBox="1"/>
          <p:nvPr/>
        </p:nvSpPr>
        <p:spPr>
          <a:xfrm>
            <a:off x="3996813" y="2743200"/>
            <a:ext cx="129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No. </a:t>
            </a:r>
            <a:r>
              <a:rPr lang="nl-NL" sz="1200" dirty="0" err="1"/>
              <a:t>predictors</a:t>
            </a:r>
            <a:r>
              <a:rPr lang="nl-NL" sz="12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314</Words>
  <Application>Microsoft Office PowerPoint</Application>
  <PresentationFormat>Aangepast</PresentationFormat>
  <Paragraphs>40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Edward Groot</dc:creator>
  <dc:description/>
  <cp:lastModifiedBy>Edward Groot</cp:lastModifiedBy>
  <cp:revision>173</cp:revision>
  <dcterms:created xsi:type="dcterms:W3CDTF">2019-01-08T16:35:20Z</dcterms:created>
  <dcterms:modified xsi:type="dcterms:W3CDTF">2019-03-26T11:36:46Z</dcterms:modified>
  <dc:language>en-US</dc:language>
</cp:coreProperties>
</file>