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85" r:id="rId4"/>
    <p:sldId id="286" r:id="rId5"/>
    <p:sldId id="266" r:id="rId6"/>
    <p:sldId id="268" r:id="rId7"/>
    <p:sldId id="284" r:id="rId8"/>
    <p:sldId id="273" r:id="rId9"/>
  </p:sldIdLst>
  <p:sldSz cx="10080625" cy="5670550"/>
  <p:notesSz cx="7772400" cy="100584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04723-9EA7-460F-998C-4E8560147AA6}" type="datetimeFigureOut">
              <a:rPr lang="nl-NL" smtClean="0"/>
              <a:t>26-3-2019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53386-F3F6-4809-93DB-5299E30FEB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11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53386-F3F6-4809-93DB-5299E30FEB7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62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F58648EC-F3C2-4DE6-8393-4CB625CE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A3DB4419-E597-4E74-9540-F57741A3BC3A}"/>
              </a:ext>
            </a:extLst>
          </p:cNvPr>
          <p:cNvSpPr/>
          <p:nvPr/>
        </p:nvSpPr>
        <p:spPr>
          <a:xfrm>
            <a:off x="0" y="420840"/>
            <a:ext cx="7787148" cy="20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latin typeface="Arial"/>
              </a:rPr>
              <a:t>Probabilistic thunderstorm forecasts using Harmonie and ECMWF predictors with logistic regression and machine learning technique(s)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48FB2DA-84CD-4B8F-88D7-BBD459686D2F}"/>
              </a:ext>
            </a:extLst>
          </p:cNvPr>
          <p:cNvSpPr/>
          <p:nvPr/>
        </p:nvSpPr>
        <p:spPr>
          <a:xfrm>
            <a:off x="-665061" y="4206240"/>
            <a:ext cx="9071280" cy="18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Date: March 2019</a:t>
            </a:r>
          </a:p>
          <a:p>
            <a:pPr algn="ctr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By Edward Groot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Supervisors: Maurice </a:t>
            </a:r>
            <a:r>
              <a:rPr lang="en-US" sz="1400" b="0" strike="noStrike" spc="-1" dirty="0" err="1">
                <a:latin typeface="Arial"/>
              </a:rPr>
              <a:t>Schmeits</a:t>
            </a:r>
            <a:r>
              <a:rPr lang="en-US" sz="1400" b="0" strike="noStrike" spc="-1" dirty="0">
                <a:latin typeface="Arial"/>
              </a:rPr>
              <a:t> (KNMI), </a:t>
            </a:r>
            <a:r>
              <a:rPr lang="en-US" sz="1400" b="0" strike="noStrike" spc="-1" dirty="0" err="1">
                <a:latin typeface="Arial"/>
              </a:rPr>
              <a:t>Kirien</a:t>
            </a:r>
            <a:r>
              <a:rPr lang="en-US" sz="1400" b="0" strike="noStrike" spc="-1" dirty="0">
                <a:latin typeface="Arial"/>
              </a:rPr>
              <a:t> </a:t>
            </a:r>
            <a:r>
              <a:rPr lang="en-US" sz="1400" b="0" strike="noStrike" spc="-1" dirty="0" err="1">
                <a:latin typeface="Arial"/>
              </a:rPr>
              <a:t>Whan</a:t>
            </a:r>
            <a:r>
              <a:rPr lang="en-US" sz="1400" b="0" strike="noStrike" spc="-1" dirty="0">
                <a:latin typeface="Arial"/>
              </a:rPr>
              <a:t> (KNMI), Willem Jan van de Berg (IMAU)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92CDD15-8B53-415F-A518-C1254DB6244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4339" y="2468880"/>
            <a:ext cx="3840120" cy="215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368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07C02B14-AE85-4D41-B83B-5080F4C5C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117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Why statistical post-processing?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457200" y="1326600"/>
            <a:ext cx="6911340" cy="29725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Direct model output (DMO) from a numerical weather prediction (NWP) model is biased, because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Model has </a:t>
            </a:r>
            <a:r>
              <a:rPr lang="en-US" sz="2800" b="0" strike="noStrike" spc="-1" dirty="0" err="1">
                <a:latin typeface="Arial"/>
              </a:rPr>
              <a:t>gridboxes</a:t>
            </a:r>
            <a:r>
              <a:rPr lang="en-US" sz="2800" b="0" strike="noStrike" spc="-1" dirty="0">
                <a:latin typeface="Arial"/>
              </a:rPr>
              <a:t> which represent </a:t>
            </a:r>
            <a:r>
              <a:rPr lang="en-US" sz="2800" b="0" strike="noStrike" spc="-1" dirty="0" err="1">
                <a:latin typeface="Arial"/>
              </a:rPr>
              <a:t>gridbox</a:t>
            </a:r>
            <a:r>
              <a:rPr lang="en-US" sz="2800" b="0" strike="noStrike" spc="-1" dirty="0">
                <a:latin typeface="Arial"/>
              </a:rPr>
              <a:t> average conditions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Also: missing physics &amp; chaos in the system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Allows to quantify uncertainty from deterministic output</a:t>
            </a: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We can correct systematic errors! </a:t>
            </a:r>
            <a:r>
              <a:rPr lang="en-US" sz="3200" b="0" strike="noStrike" spc="-1" dirty="0">
                <a:latin typeface="Arial"/>
              </a:rPr>
              <a:t>  </a:t>
            </a:r>
          </a:p>
        </p:txBody>
      </p:sp>
      <p:pic>
        <p:nvPicPr>
          <p:cNvPr id="119" name="Afbeelding 118"/>
          <p:cNvPicPr/>
          <p:nvPr/>
        </p:nvPicPr>
        <p:blipFill>
          <a:blip r:embed="rId4"/>
          <a:stretch/>
        </p:blipFill>
        <p:spPr>
          <a:xfrm>
            <a:off x="5311320" y="3382595"/>
            <a:ext cx="5028840" cy="214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0107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C6210E6-3A35-4B92-89DD-D6A4FDAB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5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Predictand</a:t>
            </a:r>
          </a:p>
        </p:txBody>
      </p:sp>
      <p:sp>
        <p:nvSpPr>
          <p:cNvPr id="255" name="CustomShape 2"/>
          <p:cNvSpPr/>
          <p:nvPr/>
        </p:nvSpPr>
        <p:spPr>
          <a:xfrm>
            <a:off x="504000" y="1326600"/>
            <a:ext cx="7199820" cy="2109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2500" lnSpcReduction="20000"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1. Occurrence of 2 or more lightning discharges within a region, “thunderstorm event” </a:t>
            </a:r>
            <a:endParaRPr lang="en-US" sz="2800" spc="-1" dirty="0">
              <a:latin typeface="Arial"/>
            </a:endParaRPr>
          </a:p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800" b="0" strike="noStrike" spc="-1" dirty="0">
                <a:latin typeface="Arial"/>
              </a:rPr>
              <a:t>2. Maximum intensity within region, number of discharges / 5 min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Based on “KLDN detections” (as “truth”)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Arial"/>
              </a:rPr>
              <a:t>Any lightning detection dataset is not 100% accurate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Arial"/>
              </a:rPr>
              <a:t>Netherlands distributed in 12 regions; 6 hour time bins</a:t>
            </a:r>
            <a:endParaRPr lang="en-US" sz="2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pic>
        <p:nvPicPr>
          <p:cNvPr id="256" name="Afbeelding 255"/>
          <p:cNvPicPr/>
          <p:nvPr/>
        </p:nvPicPr>
        <p:blipFill>
          <a:blip r:embed="rId4"/>
          <a:stretch/>
        </p:blipFill>
        <p:spPr>
          <a:xfrm>
            <a:off x="5096520" y="3384552"/>
            <a:ext cx="4478760" cy="2241360"/>
          </a:xfrm>
          <a:prstGeom prst="rect">
            <a:avLst/>
          </a:prstGeom>
          <a:ln>
            <a:noFill/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3743D3B6-4B4B-455B-95B5-CA936F1119A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09491" y="333612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D1931F30-5A54-464F-A41E-68CF62C31D74}"/>
              </a:ext>
            </a:extLst>
          </p:cNvPr>
          <p:cNvSpPr/>
          <p:nvPr/>
        </p:nvSpPr>
        <p:spPr>
          <a:xfrm>
            <a:off x="504000" y="1226820"/>
            <a:ext cx="6658800" cy="655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B52758-7953-4390-99CE-58AD2738A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1" y="1326599"/>
            <a:ext cx="7032426" cy="3976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Use and compare (extended) logistic regression &amp; quantile regression forests (all multivariate)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Derive conditional thunderstorm probabilities; conditional on predictor from NWP model output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Precursor</a:t>
            </a:r>
            <a:r>
              <a:rPr lang="en-US" sz="3200" b="0" strike="noStrike" spc="-1" dirty="0">
                <a:latin typeface="Arial"/>
              </a:rPr>
              <a:t>: heavily leaning on instability indices and convective precipitation from hydrostatic HIRLAM + ECMWF 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latin typeface="Arial"/>
              </a:rPr>
              <a:t>This system based on non-hydrostatic Harmonie: e.g. vertical velocity, cloud ice &amp; graupel content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Algorithms for predictor selection/elimination from potential predictor set</a:t>
            </a:r>
          </a:p>
        </p:txBody>
      </p:sp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D3DD69-686C-452B-A1BB-D8F8FCF80C2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20625" y="2013840"/>
            <a:ext cx="2160000" cy="2448000"/>
          </a:xfrm>
          <a:prstGeom prst="rect">
            <a:avLst/>
          </a:prstGeom>
          <a:ln>
            <a:noFill/>
          </a:ln>
        </p:spPr>
      </p:pic>
      <p:sp>
        <p:nvSpPr>
          <p:cNvPr id="2" name="Pijl: rechts 1">
            <a:extLst>
              <a:ext uri="{FF2B5EF4-FFF2-40B4-BE49-F238E27FC236}">
                <a16:creationId xmlns:a16="http://schemas.microsoft.com/office/drawing/2014/main" id="{DEF43009-C792-415B-985D-15361CA40C70}"/>
              </a:ext>
            </a:extLst>
          </p:cNvPr>
          <p:cNvSpPr/>
          <p:nvPr/>
        </p:nvSpPr>
        <p:spPr>
          <a:xfrm>
            <a:off x="7305492" y="2938975"/>
            <a:ext cx="615134" cy="37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BFBC1567-30E6-4298-AA02-C0A1B791E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29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Methodology</a:t>
            </a:r>
          </a:p>
        </p:txBody>
      </p:sp>
      <p:sp>
        <p:nvSpPr>
          <p:cNvPr id="291" name="CustomShape 2"/>
          <p:cNvSpPr/>
          <p:nvPr/>
        </p:nvSpPr>
        <p:spPr>
          <a:xfrm>
            <a:off x="504000" y="1098239"/>
            <a:ext cx="9005400" cy="117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0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Build models with conditional thunderstorm probability/intensity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Conditional on model CAPE/precipitation (single predictor empirical example)</a:t>
            </a:r>
          </a:p>
        </p:txBody>
      </p:sp>
      <p:pic>
        <p:nvPicPr>
          <p:cNvPr id="292" name="Afbeelding 291"/>
          <p:cNvPicPr/>
          <p:nvPr/>
        </p:nvPicPr>
        <p:blipFill>
          <a:blip r:embed="rId5"/>
          <a:stretch/>
        </p:blipFill>
        <p:spPr>
          <a:xfrm>
            <a:off x="91440" y="2194560"/>
            <a:ext cx="4637160" cy="312840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91440" y="5303520"/>
            <a:ext cx="521172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Harmonie max. hourly conv. Precip. (mm)</a:t>
            </a:r>
          </a:p>
        </p:txBody>
      </p:sp>
      <p:pic>
        <p:nvPicPr>
          <p:cNvPr id="294" name="Afbeelding 293"/>
          <p:cNvPicPr/>
          <p:nvPr/>
        </p:nvPicPr>
        <p:blipFill>
          <a:blip r:embed="rId6"/>
          <a:stretch/>
        </p:blipFill>
        <p:spPr>
          <a:xfrm>
            <a:off x="5212080" y="2187360"/>
            <a:ext cx="4754520" cy="3207240"/>
          </a:xfrm>
          <a:prstGeom prst="rect">
            <a:avLst/>
          </a:prstGeom>
          <a:ln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5246640" y="5323320"/>
            <a:ext cx="483300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Most Unstable CAPE max (entrainment corr.)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7D7C8D8B-40BC-4792-8785-076DDF11CACA}"/>
              </a:ext>
            </a:extLst>
          </p:cNvPr>
          <p:cNvCxnSpPr>
            <a:cxnSpLocks/>
          </p:cNvCxnSpPr>
          <p:nvPr/>
        </p:nvCxnSpPr>
        <p:spPr>
          <a:xfrm>
            <a:off x="2050026" y="2293374"/>
            <a:ext cx="0" cy="2647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jl: rechts 4">
            <a:extLst>
              <a:ext uri="{FF2B5EF4-FFF2-40B4-BE49-F238E27FC236}">
                <a16:creationId xmlns:a16="http://schemas.microsoft.com/office/drawing/2014/main" id="{0CC7BFD3-19D5-48D3-803D-E8071D01A6E8}"/>
              </a:ext>
            </a:extLst>
          </p:cNvPr>
          <p:cNvSpPr/>
          <p:nvPr/>
        </p:nvSpPr>
        <p:spPr>
          <a:xfrm>
            <a:off x="2050026" y="3598606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878D7AC1-48A9-473F-AE2B-B65E5E4EF9B7}"/>
              </a:ext>
            </a:extLst>
          </p:cNvPr>
          <p:cNvSpPr txBox="1"/>
          <p:nvPr/>
        </p:nvSpPr>
        <p:spPr>
          <a:xfrm>
            <a:off x="2016610" y="3295079"/>
            <a:ext cx="273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CA05B40-0A9A-4D17-9781-865C2ED9D6F2}"/>
              </a:ext>
            </a:extLst>
          </p:cNvPr>
          <p:cNvCxnSpPr>
            <a:cxnSpLocks/>
          </p:cNvCxnSpPr>
          <p:nvPr/>
        </p:nvCxnSpPr>
        <p:spPr>
          <a:xfrm>
            <a:off x="7663140" y="2322000"/>
            <a:ext cx="0" cy="270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492139DB-645D-4F43-A2CF-A48E8D7E1A90}"/>
              </a:ext>
            </a:extLst>
          </p:cNvPr>
          <p:cNvSpPr/>
          <p:nvPr/>
        </p:nvSpPr>
        <p:spPr>
          <a:xfrm>
            <a:off x="7642571" y="3598961"/>
            <a:ext cx="361323" cy="206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CE3A336-31D6-4396-A188-AE95EFD3D687}"/>
              </a:ext>
            </a:extLst>
          </p:cNvPr>
          <p:cNvSpPr txBox="1"/>
          <p:nvPr/>
        </p:nvSpPr>
        <p:spPr>
          <a:xfrm>
            <a:off x="7589576" y="3831346"/>
            <a:ext cx="249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Unstable</a:t>
            </a:r>
            <a:r>
              <a:rPr lang="nl-NL" dirty="0"/>
              <a:t> (</a:t>
            </a:r>
            <a:r>
              <a:rPr lang="nl-NL" dirty="0" err="1"/>
              <a:t>statistically</a:t>
            </a:r>
            <a:r>
              <a:rPr lang="nl-NL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545574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15">
            <a:extLst>
              <a:ext uri="{FF2B5EF4-FFF2-40B4-BE49-F238E27FC236}">
                <a16:creationId xmlns:a16="http://schemas.microsoft.com/office/drawing/2014/main" id="{EDAB811F-B405-4474-80FD-B2D86C62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7000"/>
                    </a14:imgEffect>
                    <a14:imgEffect>
                      <a14:brightnessContrast brigh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0371"/>
            <a:ext cx="10080625" cy="5995884"/>
          </a:xfrm>
          <a:prstGeom prst="rect">
            <a:avLst/>
          </a:prstGeom>
        </p:spPr>
      </p:pic>
      <p:sp>
        <p:nvSpPr>
          <p:cNvPr id="33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latin typeface="Arial"/>
              </a:rPr>
              <a:t>Preliminary result (example)</a:t>
            </a:r>
          </a:p>
        </p:txBody>
      </p:sp>
      <p:sp>
        <p:nvSpPr>
          <p:cNvPr id="33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/>
              <a:t>Brier skill score as function number of predictors</a:t>
            </a:r>
          </a:p>
        </p:txBody>
      </p:sp>
      <p:pic>
        <p:nvPicPr>
          <p:cNvPr id="332" name="Afbeelding 331"/>
          <p:cNvPicPr/>
          <p:nvPr/>
        </p:nvPicPr>
        <p:blipFill>
          <a:blip r:embed="rId4"/>
          <a:stretch/>
        </p:blipFill>
        <p:spPr>
          <a:xfrm>
            <a:off x="5377680" y="2560320"/>
            <a:ext cx="4701960" cy="3382920"/>
          </a:xfrm>
          <a:prstGeom prst="rect">
            <a:avLst/>
          </a:prstGeom>
          <a:ln>
            <a:noFill/>
          </a:ln>
        </p:spPr>
      </p:pic>
      <p:pic>
        <p:nvPicPr>
          <p:cNvPr id="333" name="Afbeelding 332"/>
          <p:cNvPicPr/>
          <p:nvPr/>
        </p:nvPicPr>
        <p:blipFill>
          <a:blip r:embed="rId5"/>
          <a:stretch/>
        </p:blipFill>
        <p:spPr>
          <a:xfrm>
            <a:off x="182880" y="2743200"/>
            <a:ext cx="4968000" cy="2834280"/>
          </a:xfrm>
          <a:prstGeom prst="rect">
            <a:avLst/>
          </a:prstGeom>
          <a:ln>
            <a:noFill/>
          </a:ln>
        </p:spPr>
      </p:pic>
      <p:sp>
        <p:nvSpPr>
          <p:cNvPr id="334" name="CustomShape 3"/>
          <p:cNvSpPr/>
          <p:nvPr/>
        </p:nvSpPr>
        <p:spPr>
          <a:xfrm>
            <a:off x="822960" y="2739960"/>
            <a:ext cx="4571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latin typeface="Arial"/>
              </a:rPr>
              <a:t>Logistic regression: initial cross-validation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FADE2AA-6C03-46B9-88C5-586DE1ECB142}"/>
              </a:ext>
            </a:extLst>
          </p:cNvPr>
          <p:cNvSpPr/>
          <p:nvPr/>
        </p:nvSpPr>
        <p:spPr>
          <a:xfrm>
            <a:off x="182880" y="3864077"/>
            <a:ext cx="168480" cy="449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543C2A-2DF9-4777-A745-237701BBAE6F}"/>
              </a:ext>
            </a:extLst>
          </p:cNvPr>
          <p:cNvSpPr/>
          <p:nvPr/>
        </p:nvSpPr>
        <p:spPr>
          <a:xfrm>
            <a:off x="2462981" y="5324168"/>
            <a:ext cx="648929" cy="184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F8A2043-7D4F-4BE4-8978-447501A0F5BC}"/>
              </a:ext>
            </a:extLst>
          </p:cNvPr>
          <p:cNvSpPr txBox="1"/>
          <p:nvPr/>
        </p:nvSpPr>
        <p:spPr>
          <a:xfrm>
            <a:off x="567813" y="5324168"/>
            <a:ext cx="430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/>
              <a:t>No. predictors </a:t>
            </a:r>
            <a:r>
              <a:rPr lang="nl-NL" sz="140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5CD44CE-0165-4C13-8A4D-8D2F7A4BD408}"/>
              </a:ext>
            </a:extLst>
          </p:cNvPr>
          <p:cNvSpPr txBox="1"/>
          <p:nvPr/>
        </p:nvSpPr>
        <p:spPr>
          <a:xfrm>
            <a:off x="46373" y="3122421"/>
            <a:ext cx="400110" cy="20352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nl-NL" sz="1400" dirty="0"/>
              <a:t>Brier Skill Score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93A367D-89CD-44B8-B0F5-396390B09E9A}"/>
              </a:ext>
            </a:extLst>
          </p:cNvPr>
          <p:cNvSpPr/>
          <p:nvPr/>
        </p:nvSpPr>
        <p:spPr>
          <a:xfrm>
            <a:off x="6820837" y="5259804"/>
            <a:ext cx="1524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/>
              <a:t>No. predictors </a:t>
            </a:r>
            <a:r>
              <a:rPr lang="nl-NL" sz="1400" dirty="0">
                <a:sym typeface="Wingdings" panose="05000000000000000000" pitchFamily="2" charset="2"/>
              </a:rPr>
              <a:t></a:t>
            </a:r>
            <a:endParaRPr lang="nl-NL" sz="14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5D84F349-1A98-42F8-BEEE-73DF5E875D02}"/>
              </a:ext>
            </a:extLst>
          </p:cNvPr>
          <p:cNvCxnSpPr/>
          <p:nvPr/>
        </p:nvCxnSpPr>
        <p:spPr>
          <a:xfrm flipV="1">
            <a:off x="822960" y="3709219"/>
            <a:ext cx="0" cy="1238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B3F6415D-173B-4063-B135-5AD122D188D4}"/>
              </a:ext>
            </a:extLst>
          </p:cNvPr>
          <p:cNvSpPr/>
          <p:nvPr/>
        </p:nvSpPr>
        <p:spPr>
          <a:xfrm rot="16200000">
            <a:off x="-19762" y="4008664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dirty="0"/>
              <a:t>Same 12 </a:t>
            </a:r>
            <a:r>
              <a:rPr lang="nl-NL" dirty="0" err="1"/>
              <a:t>regions</a:t>
            </a:r>
            <a:endParaRPr lang="nl-NL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C9BC7BDC-66AA-4B6E-87BB-A57A24F2104C}"/>
              </a:ext>
            </a:extLst>
          </p:cNvPr>
          <p:cNvSpPr/>
          <p:nvPr/>
        </p:nvSpPr>
        <p:spPr>
          <a:xfrm>
            <a:off x="5377680" y="2261098"/>
            <a:ext cx="4702945" cy="300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	QRF: </a:t>
            </a:r>
            <a:r>
              <a:rPr lang="nl-NL" sz="1400" dirty="0" err="1">
                <a:solidFill>
                  <a:schemeClr val="tx1"/>
                </a:solidFill>
              </a:rPr>
              <a:t>initial</a:t>
            </a:r>
            <a:r>
              <a:rPr lang="nl-NL" sz="1400" dirty="0">
                <a:solidFill>
                  <a:schemeClr val="tx1"/>
                </a:solidFill>
              </a:rPr>
              <a:t> cross-</a:t>
            </a:r>
            <a:r>
              <a:rPr lang="nl-NL" sz="1400" dirty="0" err="1">
                <a:solidFill>
                  <a:schemeClr val="tx1"/>
                </a:solidFill>
              </a:rPr>
              <a:t>validation</a:t>
            </a:r>
            <a:r>
              <a:rPr lang="nl-NL" sz="1400" dirty="0">
                <a:solidFill>
                  <a:schemeClr val="tx1"/>
                </a:solidFill>
              </a:rPr>
              <a:t>	Region no.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313</Words>
  <Application>Microsoft Office PowerPoint</Application>
  <PresentationFormat>Aangepast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>Edward Groot</dc:creator>
  <dc:description/>
  <cp:lastModifiedBy>Edward Groot</cp:lastModifiedBy>
  <cp:revision>199</cp:revision>
  <dcterms:created xsi:type="dcterms:W3CDTF">2019-01-08T16:35:20Z</dcterms:created>
  <dcterms:modified xsi:type="dcterms:W3CDTF">2019-03-26T14:11:13Z</dcterms:modified>
  <dc:language>en-US</dc:language>
</cp:coreProperties>
</file>