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2065B3B-95FA-4A83-86A4-D131E6D8F99A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0913" cy="339248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fbeelding 3"/>
          <p:cNvPicPr/>
          <p:nvPr/>
        </p:nvPicPr>
        <p:blipFill>
          <a:blip r:embed="rId2"/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420840"/>
            <a:ext cx="7785720" cy="20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Probabilistic thunderstorm forecasts using Harmonie and ECMWF predictors with logistic regression and machine learning technique(s)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-664920" y="4206240"/>
            <a:ext cx="9069840" cy="18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Date: 2 April 2019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By Edward Groot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Supervisors: Maurice Schmeits (KNMI), Kirien Whan (KNMI), Willem Jan van de Berg (IMAU)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3" name="Afbeelding 6"/>
          <p:cNvPicPr/>
          <p:nvPr/>
        </p:nvPicPr>
        <p:blipFill>
          <a:blip r:embed="rId3"/>
          <a:stretch/>
        </p:blipFill>
        <p:spPr>
          <a:xfrm>
            <a:off x="1914480" y="2549994"/>
            <a:ext cx="3838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fbeelding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statistical post-processing?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326600"/>
            <a:ext cx="6909840" cy="3481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Direct model output (DMO) from a numerical weather prediction (NWP) model is biased, because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has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gridboxes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which represent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gridbox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average conditions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Also: missing physics &amp; chaos in the system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Allows to quantify uncertainty from deterministic output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can correct systematic errors!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" name="Afbeelding 118"/>
          <p:cNvPicPr/>
          <p:nvPr/>
        </p:nvPicPr>
        <p:blipFill>
          <a:blip r:embed="rId4"/>
          <a:stretch/>
        </p:blipFill>
        <p:spPr>
          <a:xfrm>
            <a:off x="5311440" y="3485796"/>
            <a:ext cx="5027400" cy="214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fbeelding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Predictand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26600"/>
            <a:ext cx="7198560" cy="2139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Occurrence of 2 or more lightning discharges within a region, “thunderstorm event” </a:t>
            </a:r>
            <a:endParaRPr lang="en-US" sz="2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Maximum intensity within region, number of discharges / 5 min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Based on KNMI lightning detections (as “truth”)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Any lightning detection dataset is not 100% accurate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04000" y="1226880"/>
            <a:ext cx="6657480" cy="6537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BCBBB53-F47C-43B3-96C4-F9F47BFEA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22" y="3365733"/>
            <a:ext cx="2162477" cy="244826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5FF047F-79B9-4986-8F03-2842AB047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67" y="3365733"/>
            <a:ext cx="4787095" cy="2393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Afbeelding 10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599"/>
            <a:ext cx="7031160" cy="42851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and compare (extended) logistic regression &amp; quantile regression forests (all multivariate)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Derive conditional thunderstorm probabilities; conditional on predictors from NWP model output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Old system: heavily leaning on instability indices and convective precipitation from hydrostatic HIRLAM + ECMWF 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system based on non-hydrostatic Harmonie: e.g. vertical velocity, cloud ice &amp; graupel content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Algorithms for predictor selection/elimination from potential predictor set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1440" y="5303520"/>
            <a:ext cx="521028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5246640" y="5323320"/>
            <a:ext cx="48315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7305480" y="2939040"/>
            <a:ext cx="613800" cy="374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C696C79-9E8E-4F26-AEFC-8EC9D937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00" y="2186600"/>
            <a:ext cx="2162477" cy="2448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fbeelding 1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098360"/>
            <a:ext cx="9003960" cy="10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Build models for conditional thunderstorm probability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Conditional on model predictors (examples below)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440" y="5303520"/>
            <a:ext cx="521028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Transformed Harmonie graupel @ power 0.2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246640" y="5323320"/>
            <a:ext cx="48315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Sqrt(Most Unstable CAPE); entrainment corr.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CD205CE-5A0B-4C51-9472-C2E844B9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" y="2297880"/>
            <a:ext cx="4610743" cy="307700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722B56F-FF3E-4961-BCFB-DA6299931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4" y="2302643"/>
            <a:ext cx="4486901" cy="3067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Afbeelding 1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result (example)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26600"/>
            <a:ext cx="9069840" cy="98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Brier skill score as function of number of predictors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58" name="Afbeelding 332"/>
          <p:cNvPicPr/>
          <p:nvPr/>
        </p:nvPicPr>
        <p:blipFill>
          <a:blip r:embed="rId4"/>
          <a:stretch/>
        </p:blipFill>
        <p:spPr>
          <a:xfrm>
            <a:off x="182880" y="2743200"/>
            <a:ext cx="4966560" cy="2832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22960" y="2739960"/>
            <a:ext cx="457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Logistic regression: initial cross-validation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82880" y="3864240"/>
            <a:ext cx="167040" cy="44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2463120" y="5324040"/>
            <a:ext cx="647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567720" y="5324040"/>
            <a:ext cx="430524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 rot="5400000">
            <a:off x="150660" y="3160440"/>
            <a:ext cx="398520" cy="20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vert270"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Brier Skill Score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6822720" y="5259960"/>
            <a:ext cx="15195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 flipV="1">
            <a:off x="822960" y="3707640"/>
            <a:ext cx="360" cy="123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 rot="16200000">
            <a:off x="-8640" y="4012560"/>
            <a:ext cx="19033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Same 12 regions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5377680" y="2261160"/>
            <a:ext cx="4701600" cy="299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 regression forests: initial cross-validation	Region no.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AEE0E56-F8E5-49A4-AB92-DC6B858E9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73" y="2567679"/>
            <a:ext cx="4706007" cy="337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302</Words>
  <Application>Microsoft Office PowerPoint</Application>
  <PresentationFormat>Aangepast</PresentationFormat>
  <Paragraphs>37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213</cp:revision>
  <dcterms:created xsi:type="dcterms:W3CDTF">2019-01-08T16:35:20Z</dcterms:created>
  <dcterms:modified xsi:type="dcterms:W3CDTF">2019-03-27T20:14:15Z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Aangepast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