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jpeg" ContentType="image/jpeg"/>
  <Override PartName="/ppt/media/image15.png" ContentType="image/png"/>
  <Override PartName="/ppt/media/image1.png" ContentType="image/png"/>
  <Override PartName="/ppt/media/image3.png" ContentType="image/png"/>
  <Override PartName="/ppt/media/hdphoto1.wdp" ContentType="image/vnd.ms-photo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A1CBF33-1B30-493B-BC4E-632234475A2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81BF2E-CF72-4EA2-BB60-5E183FF7662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l-N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microsoft.com/office/2007/relationships/hdphoto" Target="../media/hdphoto1.wdp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Afbeelding 3" descr=""/>
          <p:cNvPicPr/>
          <p:nvPr/>
        </p:nvPicPr>
        <p:blipFill>
          <a:blip r:embed="rId1"/>
          <a:stretch/>
        </p:blipFill>
        <p:spPr>
          <a:xfrm>
            <a:off x="0" y="-180360"/>
            <a:ext cx="10080360" cy="59954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420840"/>
            <a:ext cx="7786800" cy="20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Probabilistic thunderstorm forecasts using Harmonie and ECMWF predictors with logistic regression and machine learning technique(s)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-664920" y="4206240"/>
            <a:ext cx="907092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Date: April 2019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By Edward Groot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Supervisors: Maurice Schmeits (KNMI), Kirien Whan (KNMI), Willem Jan van de Berg (IMAU)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3" name="Afbeelding 6" descr=""/>
          <p:cNvPicPr/>
          <p:nvPr/>
        </p:nvPicPr>
        <p:blipFill>
          <a:blip r:embed="rId2"/>
          <a:stretch/>
        </p:blipFill>
        <p:spPr>
          <a:xfrm>
            <a:off x="1914480" y="2468880"/>
            <a:ext cx="3839760" cy="21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fbeelding 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8000" sat="57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80360" cy="59954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 statistical post-processing?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326600"/>
            <a:ext cx="6910920" cy="29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Direct model output (DMO) from a numerical weather prediction (NWP) model is biased, because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Model has gridboxes which represent gridbox average conditions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Also: missing physics &amp; chaos in the system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Allows to quantify uncertainty from deterministic output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correct systematic errors!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7" name="Afbeelding 118" descr=""/>
          <p:cNvPicPr/>
          <p:nvPr/>
        </p:nvPicPr>
        <p:blipFill>
          <a:blip r:embed="rId3"/>
          <a:stretch/>
        </p:blipFill>
        <p:spPr>
          <a:xfrm>
            <a:off x="5311440" y="3382560"/>
            <a:ext cx="5028480" cy="214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fbeelding 7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8000" sat="57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80360" cy="59954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Predictand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326600"/>
            <a:ext cx="7199640" cy="21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Occurrence of 2 or more lightning discharges within a region, “thunderstorm event” </a:t>
            </a:r>
            <a:endParaRPr b="0" lang="en-US" sz="28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Maximum intensity within region, number of discharges / 5 min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“KLDN detections” (as “truth”)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Any lightning detection dataset is not 100% accurate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Netherlands distributed in 12 regions; 6 hour time bins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1" name="Afbeelding 255" descr=""/>
          <p:cNvPicPr/>
          <p:nvPr/>
        </p:nvPicPr>
        <p:blipFill>
          <a:blip r:embed="rId2"/>
          <a:stretch/>
        </p:blipFill>
        <p:spPr>
          <a:xfrm>
            <a:off x="5096520" y="3384720"/>
            <a:ext cx="4478400" cy="2241000"/>
          </a:xfrm>
          <a:prstGeom prst="rect">
            <a:avLst/>
          </a:prstGeom>
          <a:ln>
            <a:noFill/>
          </a:ln>
        </p:spPr>
      </p:pic>
      <p:pic>
        <p:nvPicPr>
          <p:cNvPr id="132" name="Afbeelding 6" descr=""/>
          <p:cNvPicPr/>
          <p:nvPr/>
        </p:nvPicPr>
        <p:blipFill>
          <a:blip r:embed="rId3"/>
          <a:stretch/>
        </p:blipFill>
        <p:spPr>
          <a:xfrm>
            <a:off x="1109520" y="3336120"/>
            <a:ext cx="2159640" cy="244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504000" y="1226880"/>
            <a:ext cx="6658560" cy="6548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Afbeelding 10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8000" sat="57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80360" cy="59954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70322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and compare (extended) logistic regression &amp; quantile regression forests (all multivariate)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Derive conditional thunderstorm probabilities; conditional on predictor from NWP model output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Precursor: heavily leaning on instability indices and convective precipitation from hydrostatic HIRLAM + ECMWF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system based on non-hydrostatic Harmonie: e.g. vertical velocity, cloud ice &amp; graupel content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Algorithms for predictor selection/elimination from potential predictor set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1440" y="5303520"/>
            <a:ext cx="52113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5246640" y="5323320"/>
            <a:ext cx="4832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Afbeelding 7" descr=""/>
          <p:cNvPicPr/>
          <p:nvPr/>
        </p:nvPicPr>
        <p:blipFill>
          <a:blip r:embed="rId2"/>
          <a:stretch/>
        </p:blipFill>
        <p:spPr>
          <a:xfrm>
            <a:off x="7920720" y="2013840"/>
            <a:ext cx="2159640" cy="244764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7305480" y="2939040"/>
            <a:ext cx="614880" cy="375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fbeelding 1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8000" sat="57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80360" cy="59954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098360"/>
            <a:ext cx="9005040" cy="11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Build models with conditional thunderstorm probability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on model predictors (examples below)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440" y="5303520"/>
            <a:ext cx="52113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Transformed harmonie graupel @ power 0.2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5246640" y="5323320"/>
            <a:ext cx="48326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Sqrt(Most Unstable CAPE); entrainment corr.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Line 5"/>
          <p:cNvSpPr/>
          <p:nvPr/>
        </p:nvSpPr>
        <p:spPr>
          <a:xfrm>
            <a:off x="2049840" y="2293200"/>
            <a:ext cx="360" cy="2647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2050200" y="3598560"/>
            <a:ext cx="36108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2016720" y="3295080"/>
            <a:ext cx="273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Unstable (statistically)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Line 8"/>
          <p:cNvSpPr/>
          <p:nvPr/>
        </p:nvSpPr>
        <p:spPr>
          <a:xfrm>
            <a:off x="7662960" y="2322000"/>
            <a:ext cx="360" cy="2707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7642440" y="3598920"/>
            <a:ext cx="361080" cy="2062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7589520" y="3831480"/>
            <a:ext cx="249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Unstable (statistically)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34720" y="2306880"/>
            <a:ext cx="4611600" cy="30808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5577840" y="2297880"/>
            <a:ext cx="4480560" cy="306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Afbeelding 1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8000" sat="57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80360" cy="599544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 (example)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Brier skill score as function number of predictors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7" name="Afbeelding 331" descr=""/>
          <p:cNvPicPr/>
          <p:nvPr/>
        </p:nvPicPr>
        <p:blipFill>
          <a:blip r:embed="rId2"/>
          <a:stretch/>
        </p:blipFill>
        <p:spPr>
          <a:xfrm>
            <a:off x="5377680" y="2560320"/>
            <a:ext cx="4701600" cy="3382560"/>
          </a:xfrm>
          <a:prstGeom prst="rect">
            <a:avLst/>
          </a:prstGeom>
          <a:ln>
            <a:noFill/>
          </a:ln>
        </p:spPr>
      </p:pic>
      <p:pic>
        <p:nvPicPr>
          <p:cNvPr id="158" name="Afbeelding 332" descr=""/>
          <p:cNvPicPr/>
          <p:nvPr/>
        </p:nvPicPr>
        <p:blipFill>
          <a:blip r:embed="rId3"/>
          <a:stretch/>
        </p:blipFill>
        <p:spPr>
          <a:xfrm>
            <a:off x="182880" y="2743200"/>
            <a:ext cx="4967640" cy="2833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822960" y="2739960"/>
            <a:ext cx="457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Logistic regression: initial cross-validation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82880" y="3864240"/>
            <a:ext cx="168120" cy="449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2463120" y="5324040"/>
            <a:ext cx="648720" cy="18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567720" y="5324040"/>
            <a:ext cx="4306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No. predictors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46440" y="3122280"/>
            <a:ext cx="399600" cy="20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270" rot="16200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Brier Skill Score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6822720" y="5259960"/>
            <a:ext cx="1520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No. predictors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 flipV="1">
            <a:off x="822960" y="3709080"/>
            <a:ext cx="360" cy="123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 rot="16200000">
            <a:off x="-9720" y="4011480"/>
            <a:ext cx="1904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Same 12 regions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5377680" y="2261160"/>
            <a:ext cx="4702680" cy="3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QRF: initial cross-validation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Region no.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Application>LibreOffice/6.0.7.3.0$Linux_X86_64 LibreOffice_project/00$Build-3</Application>
  <Words>313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2019-01-08T16:35:20Z</dcterms:created>
  <dc:creator>Edward Groot</dc:creator>
  <dc:description/>
  <dc:language>en-US</dc:language>
  <cp:lastModifiedBy/>
  <dcterms:modified xsi:type="dcterms:W3CDTF">2019-03-27T10:05:09Z</dcterms:modified>
  <cp:revision>205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Aangepast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