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2065B3B-95FA-4A83-86A4-D131E6D8F99A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0913" cy="339248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040" cy="395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402080" y="9553680"/>
            <a:ext cx="336708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hdphoto3.wdp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Afbeelding 3"/>
          <p:cNvPicPr/>
          <p:nvPr/>
        </p:nvPicPr>
        <p:blipFill>
          <a:blip r:embed="rId2"/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0" y="420840"/>
            <a:ext cx="7785720" cy="20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Probabilistic thunderstorm forecasts using Harmonie and ECMWF predictors with logistic regression and machine learning technique(s)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-664920" y="4206240"/>
            <a:ext cx="9069840" cy="18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Date: 2 April 2019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By Edward Groot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Supervisors: Maurice Schmeits (KNMI), Kirien Whan (KNMI), Willem Jan van de Berg (IMAU)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23" name="Afbeelding 6"/>
          <p:cNvPicPr/>
          <p:nvPr/>
        </p:nvPicPr>
        <p:blipFill>
          <a:blip r:embed="rId3"/>
          <a:stretch/>
        </p:blipFill>
        <p:spPr>
          <a:xfrm>
            <a:off x="1914480" y="2542620"/>
            <a:ext cx="3838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Afbeelding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statistical post-processing?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326601"/>
            <a:ext cx="6909840" cy="34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Direct model output (DMO) from a numerical weather prediction (NWP) model is biased, because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 has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gridboxes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which represent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gridbox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average conditions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Also: missing physics &amp; chaos in the system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Allows to quantify uncertainty from deterministic output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can correct systematic errors! 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27" name="Afbeelding 118"/>
          <p:cNvPicPr/>
          <p:nvPr/>
        </p:nvPicPr>
        <p:blipFill>
          <a:blip r:embed="rId4"/>
          <a:stretch/>
        </p:blipFill>
        <p:spPr>
          <a:xfrm>
            <a:off x="5318814" y="3382560"/>
            <a:ext cx="5027400" cy="214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Afbeelding 7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Predictand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326600"/>
            <a:ext cx="7198560" cy="210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Occurrence of 2 or more lightning discharges within a region, “thunderstorm event” </a:t>
            </a:r>
            <a:endParaRPr lang="en-US" sz="2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Maximum intensity within region, number of discharges / 5 min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Based on KNMI lightning detections (as “truth”)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Any lightning detection dataset is not 100% accurate</a:t>
            </a:r>
            <a:endParaRPr lang="en-US" sz="28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Netherlands distributed in 12 regions; 6 hour time bins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131" name="Afbeelding 255"/>
          <p:cNvPicPr/>
          <p:nvPr/>
        </p:nvPicPr>
        <p:blipFill>
          <a:blip r:embed="rId4"/>
          <a:stretch/>
        </p:blipFill>
        <p:spPr>
          <a:xfrm>
            <a:off x="5096520" y="3384720"/>
            <a:ext cx="4477320" cy="2239920"/>
          </a:xfrm>
          <a:prstGeom prst="rect">
            <a:avLst/>
          </a:prstGeom>
          <a:ln>
            <a:noFill/>
          </a:ln>
        </p:spPr>
      </p:pic>
      <p:pic>
        <p:nvPicPr>
          <p:cNvPr id="132" name="Afbeelding 6"/>
          <p:cNvPicPr/>
          <p:nvPr/>
        </p:nvPicPr>
        <p:blipFill>
          <a:blip r:embed="rId5"/>
          <a:stretch/>
        </p:blipFill>
        <p:spPr>
          <a:xfrm>
            <a:off x="1109520" y="3336120"/>
            <a:ext cx="2158560" cy="244656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504000" y="1226880"/>
            <a:ext cx="6657480" cy="65376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Afbeelding 10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326600"/>
            <a:ext cx="7031160" cy="39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and compare (extended) logistic regression &amp; quantile regression forests (all multivariate)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Derive conditional thunderstorm probabilities; conditional on predictors from NWP model output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Old system: heavily leaning on instability indices and convective precipitation from hydrostatic HIRLAM + ECMWF 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 system based on non-hydrostatic Harmonie: e.g. vertical velocity, cloud ice &amp; graupel content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Algorithms for predictor selection/elimination from potential predictor set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91440" y="5303520"/>
            <a:ext cx="521028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5246640" y="5323320"/>
            <a:ext cx="483156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9" name="Afbeelding 7"/>
          <p:cNvPicPr/>
          <p:nvPr/>
        </p:nvPicPr>
        <p:blipFill>
          <a:blip r:embed="rId4"/>
          <a:stretch/>
        </p:blipFill>
        <p:spPr>
          <a:xfrm>
            <a:off x="7920720" y="2013840"/>
            <a:ext cx="2158560" cy="2446560"/>
          </a:xfrm>
          <a:prstGeom prst="rect">
            <a:avLst/>
          </a:prstGeom>
          <a:ln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7305480" y="2939040"/>
            <a:ext cx="613800" cy="374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Afbeelding 1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Methodology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098360"/>
            <a:ext cx="9003960" cy="11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Build models for conditional thunderstorm probability</a:t>
            </a:r>
            <a:endParaRPr lang="en-US" sz="3200" b="0" strike="noStrike" spc="-1" dirty="0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Conditional on model predictors (examples below)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1440" y="5303520"/>
            <a:ext cx="521028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Transformed Harmonie graupel @ power 0.2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5246640" y="5323320"/>
            <a:ext cx="483156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Sqrt(Most Unstable CAPE); entrainment corr.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Line 5"/>
          <p:cNvSpPr/>
          <p:nvPr/>
        </p:nvSpPr>
        <p:spPr>
          <a:xfrm>
            <a:off x="2049840" y="2293200"/>
            <a:ext cx="360" cy="2647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2050200" y="3598560"/>
            <a:ext cx="36000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2016720" y="3295080"/>
            <a:ext cx="2730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Unstable (statistically)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Line 8"/>
          <p:cNvSpPr/>
          <p:nvPr/>
        </p:nvSpPr>
        <p:spPr>
          <a:xfrm>
            <a:off x="7662960" y="2322000"/>
            <a:ext cx="360" cy="2707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9"/>
          <p:cNvSpPr/>
          <p:nvPr/>
        </p:nvSpPr>
        <p:spPr>
          <a:xfrm>
            <a:off x="7642440" y="3598920"/>
            <a:ext cx="360000" cy="205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0"/>
          <p:cNvSpPr/>
          <p:nvPr/>
        </p:nvSpPr>
        <p:spPr>
          <a:xfrm>
            <a:off x="7589520" y="3831480"/>
            <a:ext cx="2489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Unstable (statistically)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2" name="Afbeelding 151"/>
          <p:cNvPicPr/>
          <p:nvPr/>
        </p:nvPicPr>
        <p:blipFill>
          <a:blip r:embed="rId5"/>
          <a:stretch/>
        </p:blipFill>
        <p:spPr>
          <a:xfrm>
            <a:off x="234720" y="2306880"/>
            <a:ext cx="4610520" cy="3079800"/>
          </a:xfrm>
          <a:prstGeom prst="rect">
            <a:avLst/>
          </a:prstGeom>
          <a:ln>
            <a:noFill/>
          </a:ln>
        </p:spPr>
      </p:pic>
      <p:pic>
        <p:nvPicPr>
          <p:cNvPr id="153" name="Afbeelding 152"/>
          <p:cNvPicPr/>
          <p:nvPr/>
        </p:nvPicPr>
        <p:blipFill>
          <a:blip r:embed="rId6"/>
          <a:stretch/>
        </p:blipFill>
        <p:spPr>
          <a:xfrm>
            <a:off x="5577840" y="2297880"/>
            <a:ext cx="4479480" cy="306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Afbeelding 1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-180360"/>
            <a:ext cx="10079280" cy="599436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result (example)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326600"/>
            <a:ext cx="9069840" cy="3120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Brier skill score as function of number of predictors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57" name="Afbeelding 331"/>
          <p:cNvPicPr/>
          <p:nvPr/>
        </p:nvPicPr>
        <p:blipFill>
          <a:blip r:embed="rId4"/>
          <a:stretch/>
        </p:blipFill>
        <p:spPr>
          <a:xfrm>
            <a:off x="5377680" y="2560320"/>
            <a:ext cx="4700520" cy="3381480"/>
          </a:xfrm>
          <a:prstGeom prst="rect">
            <a:avLst/>
          </a:prstGeom>
          <a:ln>
            <a:noFill/>
          </a:ln>
        </p:spPr>
      </p:pic>
      <p:pic>
        <p:nvPicPr>
          <p:cNvPr id="158" name="Afbeelding 332"/>
          <p:cNvPicPr/>
          <p:nvPr/>
        </p:nvPicPr>
        <p:blipFill>
          <a:blip r:embed="rId5"/>
          <a:stretch/>
        </p:blipFill>
        <p:spPr>
          <a:xfrm>
            <a:off x="182880" y="2743200"/>
            <a:ext cx="4966560" cy="28328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822960" y="2739960"/>
            <a:ext cx="4570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Logistic regression: initial cross-validation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82880" y="3864240"/>
            <a:ext cx="167040" cy="448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>
            <a:off x="2463120" y="5324040"/>
            <a:ext cx="647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567720" y="5324040"/>
            <a:ext cx="430524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No. predictors </a:t>
            </a:r>
            <a:r>
              <a:rPr lang="en-US" sz="1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 rot="5400000">
            <a:off x="150660" y="3056319"/>
            <a:ext cx="398520" cy="20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6200000" vert="vert270" lIns="45000" tIns="90000" rIns="45000" bIns="90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Brier Skill Score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6822720" y="5259960"/>
            <a:ext cx="151956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No. predictors </a:t>
            </a:r>
            <a:r>
              <a:rPr lang="en-US" sz="1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 flipV="1">
            <a:off x="822960" y="3707640"/>
            <a:ext cx="360" cy="123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0"/>
          <p:cNvSpPr/>
          <p:nvPr/>
        </p:nvSpPr>
        <p:spPr>
          <a:xfrm rot="16200000">
            <a:off x="-8640" y="4012560"/>
            <a:ext cx="19033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Same 12 regions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5377680" y="2261160"/>
            <a:ext cx="4701600" cy="299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 regression forests: initial cross-validation 	Region no.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310</Words>
  <Application>Microsoft Office PowerPoint</Application>
  <PresentationFormat>Aangepast</PresentationFormat>
  <Paragraphs>39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Edward Groot</dc:creator>
  <dc:description/>
  <cp:lastModifiedBy>Edward Groot</cp:lastModifiedBy>
  <cp:revision>212</cp:revision>
  <dcterms:created xsi:type="dcterms:W3CDTF">2019-01-08T16:35:20Z</dcterms:created>
  <dcterms:modified xsi:type="dcterms:W3CDTF">2019-03-27T20:03:01Z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Aangepast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