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34.png" ContentType="image/png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25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747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2145600"/>
            <a:ext cx="2920680" cy="747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425240" cy="747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2000880" y="1326600"/>
            <a:ext cx="1425240" cy="747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2145600"/>
            <a:ext cx="1425240" cy="747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2000880" y="2145600"/>
            <a:ext cx="1425240" cy="747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40320" cy="747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491840" y="1326600"/>
            <a:ext cx="940320" cy="747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2479320" y="1326600"/>
            <a:ext cx="940320" cy="747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2145600"/>
            <a:ext cx="940320" cy="747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1491840" y="2145600"/>
            <a:ext cx="940320" cy="747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2479320" y="2145600"/>
            <a:ext cx="940320" cy="747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4252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2000880" y="1326600"/>
            <a:ext cx="14252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6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425240" cy="747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2000880" y="1326600"/>
            <a:ext cx="14252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2145600"/>
            <a:ext cx="1425240" cy="747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4252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2000880" y="1326600"/>
            <a:ext cx="1425240" cy="747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2000880" y="2145600"/>
            <a:ext cx="1425240" cy="747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425240" cy="747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2000880" y="1326600"/>
            <a:ext cx="1425240" cy="747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2145600"/>
            <a:ext cx="2920680" cy="747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747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2145600"/>
            <a:ext cx="2920680" cy="747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425240" cy="747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2000880" y="1326600"/>
            <a:ext cx="1425240" cy="747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2145600"/>
            <a:ext cx="1425240" cy="747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2000880" y="2145600"/>
            <a:ext cx="1425240" cy="747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40320" cy="747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1491840" y="1326600"/>
            <a:ext cx="940320" cy="747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2479320" y="1326600"/>
            <a:ext cx="940320" cy="747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2145600"/>
            <a:ext cx="940320" cy="747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1491840" y="2145600"/>
            <a:ext cx="940320" cy="747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2479320" y="2145600"/>
            <a:ext cx="940320" cy="747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4252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2000880" y="1326600"/>
            <a:ext cx="14252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6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425240" cy="747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2000880" y="1326600"/>
            <a:ext cx="14252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2145600"/>
            <a:ext cx="1425240" cy="747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4252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2000880" y="1326600"/>
            <a:ext cx="1425240" cy="747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2000880" y="2145600"/>
            <a:ext cx="1425240" cy="747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425240" cy="747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2000880" y="1326600"/>
            <a:ext cx="1425240" cy="747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2145600"/>
            <a:ext cx="2920680" cy="747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04000" y="226080"/>
            <a:ext cx="9068400" cy="94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Results from detection system comparison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504000" y="1326600"/>
            <a:ext cx="9068400" cy="328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(De Vos, 2015)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Even  though  misclassification  may  occur  in  both  systems,  the  number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of flashes in FLITS far exceeds KLDN. This diminishes the number of times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KLDN would reach the weather alarm criterion of 500 TL strokes within 50 *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50 km2 within 5 minutes. 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Upon examination however, the situations in which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FLITS reaches the weather alert criterion are not found by KLDN by just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diminishing the number of discharges in the weather alarm criterion.  The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number  of  strokes  detected  by  KLDN  during  FLITS  severe  weather  peaks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vary between several hundreds to values below 10, therefore making it im-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possible to distinguish these severe weather peaks from non-severe weather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” 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04000" y="226080"/>
            <a:ext cx="9068400" cy="94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Today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504000" y="1326600"/>
            <a:ext cx="9068400" cy="425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600" spc="-1" strike="noStrike">
                <a:solidFill>
                  <a:srgbClr val="000000"/>
                </a:solidFill>
                <a:latin typeface="Abyssinica SIL"/>
                <a:ea typeface="DejaVu Sans"/>
              </a:rPr>
              <a:t>Starting a shell script; list of steps to be done before execution (some of the next steps)  </a:t>
            </a:r>
            <a:endParaRPr b="0" lang="en-US" sz="26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4000" y="226080"/>
            <a:ext cx="9068400" cy="94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Graphs with threshold percentiles to train 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504000" y="1326600"/>
            <a:ext cx="9068400" cy="425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600" spc="-1" strike="noStrike">
                <a:solidFill>
                  <a:srgbClr val="000000"/>
                </a:solidFill>
                <a:latin typeface="Abyssinica SIL"/>
                <a:ea typeface="DejaVu Sans"/>
              </a:rPr>
              <a:t>No clear and systematic behavior; starting at 75-80 percentile usually very unstable and at 20 the forecast is not optimal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600" spc="-1" strike="noStrike">
                <a:solidFill>
                  <a:srgbClr val="000000"/>
                </a:solidFill>
                <a:latin typeface="Abyssinica SIL"/>
                <a:ea typeface="DejaVu Sans"/>
              </a:rPr>
              <a:t>Many example graphs </a:t>
            </a:r>
            <a:endParaRPr b="0" lang="en-US" sz="26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04000" y="226080"/>
            <a:ext cx="9068400" cy="94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Ensemble CRPSS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504000" y="1326600"/>
            <a:ext cx="9068400" cy="328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1188720" y="300960"/>
            <a:ext cx="9353160" cy="5275800"/>
          </a:xfrm>
          <a:prstGeom prst="rect">
            <a:avLst/>
          </a:prstGeom>
          <a:ln>
            <a:noFill/>
          </a:ln>
        </p:spPr>
      </p:pic>
      <p:pic>
        <p:nvPicPr>
          <p:cNvPr id="125" name="" descr=""/>
          <p:cNvPicPr/>
          <p:nvPr/>
        </p:nvPicPr>
        <p:blipFill>
          <a:blip r:embed="rId2"/>
          <a:stretch/>
        </p:blipFill>
        <p:spPr>
          <a:xfrm>
            <a:off x="-4233600" y="300960"/>
            <a:ext cx="9353160" cy="5275800"/>
          </a:xfrm>
          <a:prstGeom prst="rect">
            <a:avLst/>
          </a:prstGeom>
          <a:ln>
            <a:noFill/>
          </a:ln>
        </p:spPr>
      </p:pic>
      <p:sp>
        <p:nvSpPr>
          <p:cNvPr id="126" name="Line 3"/>
          <p:cNvSpPr/>
          <p:nvPr/>
        </p:nvSpPr>
        <p:spPr>
          <a:xfrm>
            <a:off x="914400" y="4389120"/>
            <a:ext cx="347472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Line 4"/>
          <p:cNvSpPr/>
          <p:nvPr/>
        </p:nvSpPr>
        <p:spPr>
          <a:xfrm>
            <a:off x="914400" y="4114800"/>
            <a:ext cx="347472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Line 5"/>
          <p:cNvSpPr/>
          <p:nvPr/>
        </p:nvSpPr>
        <p:spPr>
          <a:xfrm flipV="1">
            <a:off x="3438720" y="3108960"/>
            <a:ext cx="360" cy="1828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Line 6"/>
          <p:cNvSpPr/>
          <p:nvPr/>
        </p:nvSpPr>
        <p:spPr>
          <a:xfrm>
            <a:off x="878400" y="3785040"/>
            <a:ext cx="347472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04000" y="226080"/>
            <a:ext cx="9068400" cy="94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Next steps…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504000" y="1326600"/>
            <a:ext cx="9068400" cy="328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Steps before starting shell script, one of which is: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Decide about thresholds and percentiles ELR training and verification</a:t>
            </a:r>
            <a:endParaRPr b="0" lang="en-US" sz="32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Writing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Send the codes?</a:t>
            </a:r>
            <a:endParaRPr b="0" lang="en-US" sz="32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When to finish some first writing section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504000" y="226080"/>
            <a:ext cx="9068400" cy="94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Climatology 2015-2017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504000" y="1326600"/>
            <a:ext cx="9068400" cy="328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Following results are based on the full year, so including winter statistics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397800" y="211320"/>
            <a:ext cx="9353520" cy="5276160"/>
          </a:xfrm>
          <a:prstGeom prst="rect">
            <a:avLst/>
          </a:prstGeom>
          <a:ln>
            <a:noFill/>
          </a:ln>
        </p:spPr>
      </p:pic>
      <p:sp>
        <p:nvSpPr>
          <p:cNvPr id="135" name="CustomShape 1"/>
          <p:cNvSpPr/>
          <p:nvPr/>
        </p:nvSpPr>
        <p:spPr>
          <a:xfrm>
            <a:off x="1188720" y="3471840"/>
            <a:ext cx="822240" cy="492480"/>
          </a:xfrm>
          <a:custGeom>
            <a:avLst/>
            <a:gdLst/>
            <a:ahLst/>
            <a:rect l="l" t="t" r="r" b="b"/>
            <a:pathLst>
              <a:path w="2288" h="1372">
                <a:moveTo>
                  <a:pt x="0" y="342"/>
                </a:moveTo>
                <a:lnTo>
                  <a:pt x="1715" y="342"/>
                </a:lnTo>
                <a:lnTo>
                  <a:pt x="1715" y="0"/>
                </a:lnTo>
                <a:lnTo>
                  <a:pt x="2287" y="685"/>
                </a:lnTo>
                <a:lnTo>
                  <a:pt x="1715" y="1371"/>
                </a:lnTo>
                <a:lnTo>
                  <a:pt x="1715" y="1028"/>
                </a:lnTo>
                <a:lnTo>
                  <a:pt x="0" y="1028"/>
                </a:lnTo>
                <a:lnTo>
                  <a:pt x="0" y="342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2"/>
          <p:cNvSpPr/>
          <p:nvPr/>
        </p:nvSpPr>
        <p:spPr>
          <a:xfrm>
            <a:off x="1097280" y="3530160"/>
            <a:ext cx="1161360" cy="43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 points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504000" y="226080"/>
            <a:ext cx="9068400" cy="94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Climatology 2015-2017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504000" y="1326600"/>
            <a:ext cx="9068400" cy="328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Occurrence at least 2 dis. irrespective of region:</a:t>
            </a:r>
            <a:endParaRPr b="0" lang="en-US" sz="32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3.8% at night, 7.9% during afternoon (all year!)</a:t>
            </a:r>
            <a:endParaRPr b="0" lang="en-US" sz="32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5.4% over all VT combined</a:t>
            </a:r>
            <a:endParaRPr b="0" lang="en-US" sz="32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About 10% more with 1 dis.</a:t>
            </a:r>
            <a:endParaRPr b="0" lang="en-US" sz="32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About 9% less if &gt; 2 dis. </a:t>
            </a:r>
            <a:endParaRPr b="0" lang="en-US" sz="32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About 15% less if &gt; 3 dis.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397800" y="211320"/>
            <a:ext cx="9353520" cy="5276160"/>
          </a:xfrm>
          <a:prstGeom prst="rect">
            <a:avLst/>
          </a:prstGeom>
          <a:ln>
            <a:noFill/>
          </a:ln>
        </p:spPr>
      </p:pic>
      <p:sp>
        <p:nvSpPr>
          <p:cNvPr id="140" name="CustomShape 1"/>
          <p:cNvSpPr/>
          <p:nvPr/>
        </p:nvSpPr>
        <p:spPr>
          <a:xfrm>
            <a:off x="1170000" y="2160"/>
            <a:ext cx="2030400" cy="264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Q0.98: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2015 → 29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2016 → 91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2017 → 86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Dis./region/6hours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At least 2 dis.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2015 → 4.5%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2016 → 5.9%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2017 → 5.6%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5029200" y="1460880"/>
            <a:ext cx="5028480" cy="2836080"/>
          </a:xfrm>
          <a:prstGeom prst="rect">
            <a:avLst/>
          </a:prstGeom>
          <a:ln>
            <a:noFill/>
          </a:ln>
        </p:spPr>
      </p:pic>
      <p:pic>
        <p:nvPicPr>
          <p:cNvPr id="142" name="" descr=""/>
          <p:cNvPicPr/>
          <p:nvPr/>
        </p:nvPicPr>
        <p:blipFill>
          <a:blip r:embed="rId2"/>
          <a:stretch/>
        </p:blipFill>
        <p:spPr>
          <a:xfrm>
            <a:off x="-4206240" y="365760"/>
            <a:ext cx="9353160" cy="5275800"/>
          </a:xfrm>
          <a:prstGeom prst="rect">
            <a:avLst/>
          </a:prstGeom>
          <a:ln>
            <a:noFill/>
          </a:ln>
        </p:spPr>
      </p:pic>
      <p:sp>
        <p:nvSpPr>
          <p:cNvPr id="143" name="CustomShape 1"/>
          <p:cNvSpPr/>
          <p:nvPr/>
        </p:nvSpPr>
        <p:spPr>
          <a:xfrm>
            <a:off x="5669280" y="1114200"/>
            <a:ext cx="31579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Note: line colors incompatible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4" name="Line 2"/>
          <p:cNvSpPr/>
          <p:nvPr/>
        </p:nvSpPr>
        <p:spPr>
          <a:xfrm flipV="1">
            <a:off x="8650800" y="3017520"/>
            <a:ext cx="360" cy="8229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Line 3"/>
          <p:cNvSpPr/>
          <p:nvPr/>
        </p:nvSpPr>
        <p:spPr>
          <a:xfrm flipH="1">
            <a:off x="5394960" y="3144960"/>
            <a:ext cx="325584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Line 4"/>
          <p:cNvSpPr/>
          <p:nvPr/>
        </p:nvSpPr>
        <p:spPr>
          <a:xfrm flipH="1">
            <a:off x="5394960" y="3530160"/>
            <a:ext cx="325584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5337000" y="1828800"/>
            <a:ext cx="4537800" cy="2559600"/>
          </a:xfrm>
          <a:prstGeom prst="rect">
            <a:avLst/>
          </a:prstGeom>
          <a:ln>
            <a:noFill/>
          </a:ln>
        </p:spPr>
      </p:pic>
      <p:pic>
        <p:nvPicPr>
          <p:cNvPr id="148" name="" descr=""/>
          <p:cNvPicPr/>
          <p:nvPr/>
        </p:nvPicPr>
        <p:blipFill>
          <a:blip r:embed="rId2"/>
          <a:stretch/>
        </p:blipFill>
        <p:spPr>
          <a:xfrm>
            <a:off x="-4114800" y="274320"/>
            <a:ext cx="9353160" cy="5275800"/>
          </a:xfrm>
          <a:prstGeom prst="rect">
            <a:avLst/>
          </a:prstGeom>
          <a:ln>
            <a:noFill/>
          </a:ln>
        </p:spPr>
      </p:pic>
      <p:sp>
        <p:nvSpPr>
          <p:cNvPr id="149" name="CustomShape 1"/>
          <p:cNvSpPr/>
          <p:nvPr/>
        </p:nvSpPr>
        <p:spPr>
          <a:xfrm>
            <a:off x="5943600" y="1280160"/>
            <a:ext cx="315792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Note: line colors incompatible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4000" y="226080"/>
            <a:ext cx="9068400" cy="94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Results from detection system comparison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504000" y="1326600"/>
            <a:ext cx="9068400" cy="425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(De Vos, 2015)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Upon examination however, the situations in which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FLITS reaches the weather alert criterion are not found by KLDN by just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diminishing the number of discharges in the weather alarm criterion.  The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number  of  strokes  detected  by  KLDN  during  FLITS  severe  weather  peaks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vary between several hundreds to values below 10, therefore making it im-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possible to distinguish these severe weather peaks from non-severe weather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”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This leads to the expectation of lower scores, cause at higher lightning intensities, they are not always detected! Therefore potentially lower skill scores??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Do we still have data to find out about this? 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504000" y="226080"/>
            <a:ext cx="9068400" cy="94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DejaVu Sans"/>
              </a:rPr>
              <a:t>Climatology 2015-2017 vs. 2010-2013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504000" y="1326600"/>
            <a:ext cx="9068400" cy="328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Total no. of discharges all year</a:t>
            </a:r>
            <a:endParaRPr b="0" lang="en-US" sz="32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2015 → 202.548*</a:t>
            </a:r>
            <a:endParaRPr b="0" lang="en-US" sz="32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2016 → 712.593</a:t>
            </a:r>
            <a:endParaRPr b="0" lang="en-US" sz="32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2017 → 455.085</a:t>
            </a:r>
            <a:endParaRPr b="0" lang="en-US" sz="32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2013 → 80.391</a:t>
            </a:r>
            <a:endParaRPr b="0" lang="en-US" sz="32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2011 → 96.606</a:t>
            </a:r>
            <a:endParaRPr b="0" lang="en-US" sz="32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2010 → 52.165</a:t>
            </a:r>
            <a:endParaRPr b="0" lang="en-US" sz="32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* some missing values on december 1</a:t>
            </a:r>
            <a:r>
              <a:rPr b="0" lang="en-US" sz="3200" spc="-1" strike="noStrike" baseline="101000">
                <a:solidFill>
                  <a:srgbClr val="000000"/>
                </a:solidFill>
                <a:latin typeface="Arial"/>
                <a:ea typeface="DejaVu Sans"/>
              </a:rPr>
              <a:t>st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: 48x “99999”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04000" y="226080"/>
            <a:ext cx="9068400" cy="94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Runs weekend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04000" y="1326600"/>
            <a:ext cx="9068400" cy="328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All VT, LT 0-24 hours worked</a:t>
            </a:r>
            <a:endParaRPr b="0" lang="en-US" sz="32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Got stuck doing 24-30 hours (error in transformation)</a:t>
            </a:r>
            <a:endParaRPr b="0" lang="en-US" sz="32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Yes or no LR: first variable (transformed) MUCAPE or (transformed) modified Jefferson max.</a:t>
            </a:r>
            <a:endParaRPr b="0" lang="en-US" sz="32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Thresholds ELR: first variable Boyden/Bradbury/K-ind/Showalter/BoydenPW/BradburyPW 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504000" y="226080"/>
            <a:ext cx="9068400" cy="94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Runs weekend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504000" y="1326600"/>
            <a:ext cx="9068400" cy="328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QRF results are overwhelming(ly many scores)</a:t>
            </a:r>
            <a:endParaRPr b="0" lang="en-US" sz="32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But also in general: need to define focus &amp; tasks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504000" y="226080"/>
            <a:ext cx="9068400" cy="94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Number of predictors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504000" y="1326600"/>
            <a:ext cx="9068400" cy="328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ELR: usually 1 or 2, sometimes 3 (mainly evening, short LT) 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504000" y="226080"/>
            <a:ext cx="9068400" cy="94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Inconsistent hyperparameters?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504000" y="1326600"/>
            <a:ext cx="9068400" cy="328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Threshold dependence hyperparam.</a:t>
            </a:r>
            <a:endParaRPr b="0" lang="en-US" sz="32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Example: 70 out of 111 pred., LT = 1, VT = 18-0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499320" y="2560320"/>
            <a:ext cx="4803840" cy="3139200"/>
          </a:xfrm>
          <a:prstGeom prst="rect">
            <a:avLst/>
          </a:prstGeom>
          <a:ln>
            <a:noFill/>
          </a:ln>
        </p:spPr>
      </p:pic>
      <p:pic>
        <p:nvPicPr>
          <p:cNvPr id="161" name="" descr=""/>
          <p:cNvPicPr/>
          <p:nvPr/>
        </p:nvPicPr>
        <p:blipFill>
          <a:blip r:embed="rId2"/>
          <a:stretch/>
        </p:blipFill>
        <p:spPr>
          <a:xfrm>
            <a:off x="5760720" y="2662560"/>
            <a:ext cx="4205520" cy="3007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504000" y="226080"/>
            <a:ext cx="9068400" cy="94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Inconsistent hyperparameters?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504000" y="1326600"/>
            <a:ext cx="9068400" cy="328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Threshold dependence hyperparam.</a:t>
            </a:r>
            <a:endParaRPr b="0" lang="en-US" sz="32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Example: 60 vs. 70 pred., LT = 1, VT = 18-0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64" name="" descr=""/>
          <p:cNvPicPr/>
          <p:nvPr/>
        </p:nvPicPr>
        <p:blipFill>
          <a:blip r:embed="rId1"/>
          <a:stretch/>
        </p:blipFill>
        <p:spPr>
          <a:xfrm>
            <a:off x="5760720" y="2662560"/>
            <a:ext cx="4205520" cy="3007800"/>
          </a:xfrm>
          <a:prstGeom prst="rect">
            <a:avLst/>
          </a:prstGeom>
          <a:ln>
            <a:noFill/>
          </a:ln>
        </p:spPr>
      </p:pic>
      <p:pic>
        <p:nvPicPr>
          <p:cNvPr id="165" name="" descr=""/>
          <p:cNvPicPr/>
          <p:nvPr/>
        </p:nvPicPr>
        <p:blipFill>
          <a:blip r:embed="rId2"/>
          <a:stretch/>
        </p:blipFill>
        <p:spPr>
          <a:xfrm>
            <a:off x="1097280" y="2662200"/>
            <a:ext cx="4205880" cy="3008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504000" y="226080"/>
            <a:ext cx="9068400" cy="94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Inconsistent hyperparameters?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504000" y="1326600"/>
            <a:ext cx="9068400" cy="328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Threshold dependence hyperparam.</a:t>
            </a:r>
            <a:endParaRPr b="0" lang="en-US" sz="32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Example: 60 vs. 70 pred., LT = 1, VT = 18-0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68" name="" descr=""/>
          <p:cNvPicPr/>
          <p:nvPr/>
        </p:nvPicPr>
        <p:blipFill>
          <a:blip r:embed="rId1"/>
          <a:stretch/>
        </p:blipFill>
        <p:spPr>
          <a:xfrm>
            <a:off x="5162760" y="2468880"/>
            <a:ext cx="4803840" cy="3139200"/>
          </a:xfrm>
          <a:prstGeom prst="rect">
            <a:avLst/>
          </a:prstGeom>
          <a:ln>
            <a:noFill/>
          </a:ln>
        </p:spPr>
      </p:pic>
      <p:pic>
        <p:nvPicPr>
          <p:cNvPr id="169" name="" descr=""/>
          <p:cNvPicPr/>
          <p:nvPr/>
        </p:nvPicPr>
        <p:blipFill>
          <a:blip r:embed="rId2"/>
          <a:stretch/>
        </p:blipFill>
        <p:spPr>
          <a:xfrm>
            <a:off x="499680" y="2468880"/>
            <a:ext cx="4803480" cy="3139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2"/>
          <p:cNvSpPr/>
          <p:nvPr/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3"/>
          <p:cNvSpPr/>
          <p:nvPr/>
        </p:nvSpPr>
        <p:spPr>
          <a:xfrm>
            <a:off x="3571560" y="1326600"/>
            <a:ext cx="2920680" cy="156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4"/>
          <p:cNvSpPr/>
          <p:nvPr/>
        </p:nvSpPr>
        <p:spPr>
          <a:xfrm>
            <a:off x="6639120" y="1326600"/>
            <a:ext cx="2920680" cy="156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5"/>
          <p:cNvSpPr/>
          <p:nvPr/>
        </p:nvSpPr>
        <p:spPr>
          <a:xfrm>
            <a:off x="504000" y="3044520"/>
            <a:ext cx="2920680" cy="156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6"/>
          <p:cNvSpPr/>
          <p:nvPr/>
        </p:nvSpPr>
        <p:spPr>
          <a:xfrm>
            <a:off x="3571560" y="3044520"/>
            <a:ext cx="2920680" cy="156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7"/>
          <p:cNvSpPr/>
          <p:nvPr/>
        </p:nvSpPr>
        <p:spPr>
          <a:xfrm>
            <a:off x="6639120" y="3044520"/>
            <a:ext cx="2920680" cy="156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04000" y="226080"/>
            <a:ext cx="9068400" cy="94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VT&amp;LT comparison 0/1 using 9-fold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457200" y="1371600"/>
            <a:ext cx="9068400" cy="328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3"/>
          <p:cNvSpPr/>
          <p:nvPr/>
        </p:nvSpPr>
        <p:spPr>
          <a:xfrm>
            <a:off x="-91440" y="1025280"/>
            <a:ext cx="9792720" cy="34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04000" y="226080"/>
            <a:ext cx="9068400" cy="94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VT&amp;LT comparison 0/1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457200" y="1371600"/>
            <a:ext cx="9068400" cy="328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3"/>
          <p:cNvSpPr/>
          <p:nvPr/>
        </p:nvSpPr>
        <p:spPr>
          <a:xfrm>
            <a:off x="-91440" y="1025280"/>
            <a:ext cx="9792720" cy="34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457200" y="1025280"/>
            <a:ext cx="3199320" cy="2345040"/>
          </a:xfrm>
          <a:prstGeom prst="rect">
            <a:avLst/>
          </a:prstGeom>
          <a:ln>
            <a:noFill/>
          </a:ln>
        </p:spPr>
      </p:pic>
      <p:pic>
        <p:nvPicPr>
          <p:cNvPr id="92" name="" descr=""/>
          <p:cNvPicPr/>
          <p:nvPr/>
        </p:nvPicPr>
        <p:blipFill>
          <a:blip r:embed="rId2"/>
          <a:stretch/>
        </p:blipFill>
        <p:spPr>
          <a:xfrm>
            <a:off x="5669280" y="1104120"/>
            <a:ext cx="3107880" cy="2278080"/>
          </a:xfrm>
          <a:prstGeom prst="rect">
            <a:avLst/>
          </a:prstGeom>
          <a:ln>
            <a:noFill/>
          </a:ln>
        </p:spPr>
      </p:pic>
      <p:pic>
        <p:nvPicPr>
          <p:cNvPr id="93" name="" descr=""/>
          <p:cNvPicPr/>
          <p:nvPr/>
        </p:nvPicPr>
        <p:blipFill>
          <a:blip r:embed="rId3"/>
          <a:stretch/>
        </p:blipFill>
        <p:spPr>
          <a:xfrm>
            <a:off x="5760720" y="3412080"/>
            <a:ext cx="2925000" cy="2144160"/>
          </a:xfrm>
          <a:prstGeom prst="rect">
            <a:avLst/>
          </a:prstGeom>
          <a:ln>
            <a:noFill/>
          </a:ln>
        </p:spPr>
      </p:pic>
      <p:pic>
        <p:nvPicPr>
          <p:cNvPr id="94" name="" descr=""/>
          <p:cNvPicPr/>
          <p:nvPr/>
        </p:nvPicPr>
        <p:blipFill>
          <a:blip r:embed="rId4"/>
          <a:stretch/>
        </p:blipFill>
        <p:spPr>
          <a:xfrm>
            <a:off x="466200" y="3398040"/>
            <a:ext cx="3098880" cy="2271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2011680" y="365760"/>
            <a:ext cx="6123960" cy="133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LT 1 comparison: 0/1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3891240" y="1226520"/>
            <a:ext cx="3055680" cy="59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640080" y="3429000"/>
            <a:ext cx="3056760" cy="2240640"/>
          </a:xfrm>
          <a:prstGeom prst="rect">
            <a:avLst/>
          </a:prstGeom>
          <a:ln>
            <a:noFill/>
          </a:ln>
        </p:spPr>
      </p:pic>
      <p:pic>
        <p:nvPicPr>
          <p:cNvPr id="98" name="" descr=""/>
          <p:cNvPicPr/>
          <p:nvPr/>
        </p:nvPicPr>
        <p:blipFill>
          <a:blip r:embed="rId2"/>
          <a:stretch/>
        </p:blipFill>
        <p:spPr>
          <a:xfrm>
            <a:off x="6510600" y="3383280"/>
            <a:ext cx="3089520" cy="2264760"/>
          </a:xfrm>
          <a:prstGeom prst="rect">
            <a:avLst/>
          </a:prstGeom>
          <a:ln>
            <a:noFill/>
          </a:ln>
        </p:spPr>
      </p:pic>
      <p:pic>
        <p:nvPicPr>
          <p:cNvPr id="99" name="" descr=""/>
          <p:cNvPicPr/>
          <p:nvPr/>
        </p:nvPicPr>
        <p:blipFill>
          <a:blip r:embed="rId3"/>
          <a:stretch/>
        </p:blipFill>
        <p:spPr>
          <a:xfrm>
            <a:off x="6483240" y="1097280"/>
            <a:ext cx="3116880" cy="2284920"/>
          </a:xfrm>
          <a:prstGeom prst="rect">
            <a:avLst/>
          </a:prstGeom>
          <a:ln>
            <a:noFill/>
          </a:ln>
        </p:spPr>
      </p:pic>
      <p:pic>
        <p:nvPicPr>
          <p:cNvPr id="100" name="" descr=""/>
          <p:cNvPicPr/>
          <p:nvPr/>
        </p:nvPicPr>
        <p:blipFill>
          <a:blip r:embed="rId4"/>
          <a:stretch/>
        </p:blipFill>
        <p:spPr>
          <a:xfrm>
            <a:off x="640080" y="1093680"/>
            <a:ext cx="2997360" cy="2197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1371600" y="867600"/>
            <a:ext cx="3180960" cy="2331720"/>
          </a:xfrm>
          <a:prstGeom prst="rect">
            <a:avLst/>
          </a:prstGeom>
          <a:ln>
            <a:noFill/>
          </a:ln>
        </p:spPr>
      </p:pic>
      <p:sp>
        <p:nvSpPr>
          <p:cNvPr id="102" name="CustomShape 1"/>
          <p:cNvSpPr/>
          <p:nvPr/>
        </p:nvSpPr>
        <p:spPr>
          <a:xfrm>
            <a:off x="2560320" y="274320"/>
            <a:ext cx="5384160" cy="7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LT 2 comparison: 0/1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2"/>
          <a:stretch/>
        </p:blipFill>
        <p:spPr>
          <a:xfrm>
            <a:off x="5852160" y="856080"/>
            <a:ext cx="3199320" cy="2345400"/>
          </a:xfrm>
          <a:prstGeom prst="rect">
            <a:avLst/>
          </a:prstGeom>
          <a:ln>
            <a:noFill/>
          </a:ln>
        </p:spPr>
      </p:pic>
      <p:pic>
        <p:nvPicPr>
          <p:cNvPr id="104" name="" descr=""/>
          <p:cNvPicPr/>
          <p:nvPr/>
        </p:nvPicPr>
        <p:blipFill>
          <a:blip r:embed="rId3"/>
          <a:stretch/>
        </p:blipFill>
        <p:spPr>
          <a:xfrm>
            <a:off x="5869080" y="3202560"/>
            <a:ext cx="3365280" cy="2467080"/>
          </a:xfrm>
          <a:prstGeom prst="rect">
            <a:avLst/>
          </a:prstGeom>
          <a:ln>
            <a:noFill/>
          </a:ln>
        </p:spPr>
      </p:pic>
      <p:pic>
        <p:nvPicPr>
          <p:cNvPr id="105" name="" descr=""/>
          <p:cNvPicPr/>
          <p:nvPr/>
        </p:nvPicPr>
        <p:blipFill>
          <a:blip r:embed="rId4"/>
          <a:stretch/>
        </p:blipFill>
        <p:spPr>
          <a:xfrm>
            <a:off x="1371600" y="3213000"/>
            <a:ext cx="3224520" cy="2363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2560320" y="274320"/>
            <a:ext cx="5384160" cy="7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LT 4 comparison: 0/1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1132200" y="3240360"/>
            <a:ext cx="3314160" cy="2429280"/>
          </a:xfrm>
          <a:prstGeom prst="rect">
            <a:avLst/>
          </a:prstGeom>
          <a:ln>
            <a:noFill/>
          </a:ln>
        </p:spPr>
      </p:pic>
      <p:pic>
        <p:nvPicPr>
          <p:cNvPr id="108" name="" descr=""/>
          <p:cNvPicPr/>
          <p:nvPr/>
        </p:nvPicPr>
        <p:blipFill>
          <a:blip r:embed="rId2"/>
          <a:stretch/>
        </p:blipFill>
        <p:spPr>
          <a:xfrm>
            <a:off x="5486400" y="3252600"/>
            <a:ext cx="3199320" cy="2345040"/>
          </a:xfrm>
          <a:prstGeom prst="rect">
            <a:avLst/>
          </a:prstGeom>
          <a:ln>
            <a:noFill/>
          </a:ln>
        </p:spPr>
      </p:pic>
      <p:pic>
        <p:nvPicPr>
          <p:cNvPr id="109" name="" descr=""/>
          <p:cNvPicPr/>
          <p:nvPr/>
        </p:nvPicPr>
        <p:blipFill>
          <a:blip r:embed="rId3"/>
          <a:stretch/>
        </p:blipFill>
        <p:spPr>
          <a:xfrm>
            <a:off x="5486400" y="914400"/>
            <a:ext cx="3199320" cy="234504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4"/>
          <a:stretch/>
        </p:blipFill>
        <p:spPr>
          <a:xfrm>
            <a:off x="1280160" y="918720"/>
            <a:ext cx="3199320" cy="2345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560320" y="274320"/>
            <a:ext cx="5384160" cy="7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LT 7 comparison: 0/1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640080" y="914400"/>
            <a:ext cx="3107880" cy="2278080"/>
          </a:xfrm>
          <a:prstGeom prst="rect">
            <a:avLst/>
          </a:prstGeom>
          <a:ln>
            <a:noFill/>
          </a:ln>
        </p:spPr>
      </p:pic>
      <p:pic>
        <p:nvPicPr>
          <p:cNvPr id="113" name="" descr=""/>
          <p:cNvPicPr/>
          <p:nvPr/>
        </p:nvPicPr>
        <p:blipFill>
          <a:blip r:embed="rId2"/>
          <a:stretch/>
        </p:blipFill>
        <p:spPr>
          <a:xfrm>
            <a:off x="5029200" y="834840"/>
            <a:ext cx="3383640" cy="2480400"/>
          </a:xfrm>
          <a:prstGeom prst="rect">
            <a:avLst/>
          </a:prstGeom>
          <a:ln>
            <a:noFill/>
          </a:ln>
        </p:spPr>
      </p:pic>
      <p:pic>
        <p:nvPicPr>
          <p:cNvPr id="114" name="" descr=""/>
          <p:cNvPicPr/>
          <p:nvPr/>
        </p:nvPicPr>
        <p:blipFill>
          <a:blip r:embed="rId3"/>
          <a:stretch/>
        </p:blipFill>
        <p:spPr>
          <a:xfrm>
            <a:off x="5029200" y="3291840"/>
            <a:ext cx="3292200" cy="2413440"/>
          </a:xfrm>
          <a:prstGeom prst="rect">
            <a:avLst/>
          </a:prstGeom>
          <a:ln>
            <a:noFill/>
          </a:ln>
        </p:spPr>
      </p:pic>
      <p:pic>
        <p:nvPicPr>
          <p:cNvPr id="115" name="" descr=""/>
          <p:cNvPicPr/>
          <p:nvPr/>
        </p:nvPicPr>
        <p:blipFill>
          <a:blip r:embed="rId4"/>
          <a:stretch/>
        </p:blipFill>
        <p:spPr>
          <a:xfrm>
            <a:off x="536040" y="3200400"/>
            <a:ext cx="3394800" cy="2488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4000" y="226080"/>
            <a:ext cx="9068400" cy="94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Optimalization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504000" y="1326600"/>
            <a:ext cx="9068400" cy="425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600" spc="-1" strike="noStrike">
                <a:solidFill>
                  <a:srgbClr val="000000"/>
                </a:solidFill>
                <a:latin typeface="Abyssinica SIL"/>
                <a:ea typeface="DejaVu Sans"/>
              </a:rPr>
              <a:t>After the previous ~10 variables that wouldn’t work in ELR, another one: minimum CIN. When transforming it, this one works though.  </a:t>
            </a:r>
            <a:endParaRPr b="0" lang="en-US" sz="26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5004</TotalTime>
  <Application>LibreOffice/6.0.7.3.0$Linux_X86_64 LibreOffice_project/00$Build-3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2019-01-23T09:21:53Z</dcterms:created>
  <dc:creator/>
  <dc:description/>
  <dc:language>en-US</dc:language>
  <cp:lastModifiedBy/>
  <dcterms:modified xsi:type="dcterms:W3CDTF">2019-03-04T16:12:51Z</dcterms:modified>
  <cp:revision>407</cp:revision>
  <dc:subject/>
  <dc:title/>
</cp:coreProperties>
</file>