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3"/>
  </p:sldMasterIdLst>
  <p:notesMasterIdLst>
    <p:notesMasterId r:id="rId19"/>
  </p:notesMasterIdLst>
  <p:sldIdLst>
    <p:sldId id="256" r:id="rId4"/>
    <p:sldId id="266" r:id="rId5"/>
    <p:sldId id="26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4" r:id="rId14"/>
    <p:sldId id="268" r:id="rId15"/>
    <p:sldId id="270" r:id="rId16"/>
    <p:sldId id="263" r:id="rId17"/>
    <p:sldId id="25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4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F17E48-59E4-493E-86DB-91E7BA2D9D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14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04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5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5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9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3CA2525-8EFA-4032-A844-0EEA9D3D1A68}" type="slidenum">
              <a:rPr lang="en-US" sz="1200"/>
              <a:pPr/>
              <a:t>15</a:t>
            </a:fld>
            <a:endParaRPr lang="en-US" sz="120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This would be the last slide, click the text to change it to your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396210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5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4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7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5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17E48-59E4-493E-86DB-91E7BA2D9D4B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PP_title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91200" y="838200"/>
            <a:ext cx="2971800" cy="3733800"/>
          </a:xfrm>
        </p:spPr>
        <p:txBody>
          <a:bodyPr anchor="t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648200"/>
            <a:ext cx="2971800" cy="1219200"/>
          </a:xfrm>
        </p:spPr>
        <p:txBody>
          <a:bodyPr/>
          <a:lstStyle>
            <a:lvl1pPr marL="0" indent="0">
              <a:lnSpc>
                <a:spcPct val="70000"/>
              </a:lnSpc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674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3810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97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478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6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1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17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246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9" descr="PPcontentBKG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Line 28"/>
          <p:cNvSpPr>
            <a:spLocks noChangeShapeType="1"/>
          </p:cNvSpPr>
          <p:nvPr/>
        </p:nvSpPr>
        <p:spPr bwMode="auto">
          <a:xfrm>
            <a:off x="685800" y="12954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URWGroteskTBolCon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ts.unl.edu/ea/unl-data-security-guidelines-defini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PII – Identifying and Managing Risk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1200" y="4648200"/>
            <a:ext cx="2971800" cy="1371600"/>
          </a:xfrm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r>
              <a:rPr lang="en-US" sz="1800" smtClean="0"/>
              <a:t>Presented by: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smtClean="0"/>
              <a:t>UNL Office of Internal Audit and ITS Security</a:t>
            </a:r>
          </a:p>
          <a:p>
            <a:pPr algn="ctr" eaLnBrk="1" hangingPunct="1">
              <a:lnSpc>
                <a:spcPct val="100000"/>
              </a:lnSpc>
            </a:pPr>
            <a:r>
              <a:rPr lang="en-US" sz="1800" smtClean="0"/>
              <a:t>March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DS site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4167" r="4167"/>
          <a:stretch>
            <a:fillRect/>
          </a:stretch>
        </p:blipFill>
        <p:spPr>
          <a:xfrm>
            <a:off x="331788" y="612775"/>
            <a:ext cx="7639800" cy="573260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Identifying the Risk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Identity Finder</a:t>
            </a:r>
          </a:p>
          <a:p>
            <a:pPr lvl="1" eaLnBrk="1" hangingPunct="1"/>
            <a:r>
              <a:rPr lang="en-US"/>
              <a:t>A tool to scan desktops, laptops and servers searching for records with PII in them</a:t>
            </a:r>
          </a:p>
          <a:p>
            <a:pPr lvl="1" eaLnBrk="1" hangingPunct="1"/>
            <a:r>
              <a:rPr lang="en-US"/>
              <a:t>The tool is available from Dan Buser in ITS Security </a:t>
            </a:r>
          </a:p>
          <a:p>
            <a:pPr lvl="1" eaLnBrk="1" hangingPunct="1"/>
            <a:r>
              <a:rPr lang="en-US"/>
              <a:t>Department tech staff can have access to the admin console to manage scan results from their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Identifying the Risk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Symantec Data Loss Prevention (Vontu)</a:t>
            </a:r>
          </a:p>
          <a:p>
            <a:pPr lvl="1" eaLnBrk="1" hangingPunct="1"/>
            <a:r>
              <a:rPr lang="en-US"/>
              <a:t>Scanning appliances at the edge of UNL network looking for PII entering or leaving the campus</a:t>
            </a:r>
          </a:p>
          <a:p>
            <a:pPr lvl="1" eaLnBrk="1" hangingPunct="1"/>
            <a:r>
              <a:rPr lang="en-US"/>
              <a:t>Data is flagged if is believed to contain PII, sender is contacted if it is indeed PII.</a:t>
            </a:r>
          </a:p>
        </p:txBody>
      </p:sp>
    </p:spTree>
    <p:extLst>
      <p:ext uri="{BB962C8B-B14F-4D97-AF65-F5344CB8AC3E}">
        <p14:creationId xmlns:p14="http://schemas.microsoft.com/office/powerpoint/2010/main" val="20038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Mitigating the Risks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Deploy Identity Finder on all desktops, laptops and servers</a:t>
            </a:r>
          </a:p>
          <a:p>
            <a:pPr lvl="1" eaLnBrk="1" hangingPunct="1"/>
            <a:r>
              <a:rPr lang="en-US"/>
              <a:t>It is hard to protect/manage what we don’t know we have</a:t>
            </a:r>
          </a:p>
          <a:p>
            <a:pPr eaLnBrk="1" hangingPunct="1"/>
            <a:r>
              <a:rPr lang="en-US"/>
              <a:t>Ability to deploy Identity Finder with our new client management tools (Casper and SCCM)</a:t>
            </a:r>
          </a:p>
          <a:p>
            <a:pPr eaLnBrk="1" hangingPunct="1"/>
            <a:r>
              <a:rPr lang="en-US"/>
              <a:t>Performing regular scans on all desktops, laptops and servers will lower our risk of exposure</a:t>
            </a:r>
          </a:p>
          <a:p>
            <a:pPr eaLnBrk="1" hangingPunct="1"/>
            <a:r>
              <a:rPr lang="en-US"/>
              <a:t>Keep all operating systems patched, and applications up-to-date</a:t>
            </a:r>
          </a:p>
          <a:p>
            <a:pPr eaLnBrk="1" hangingPunct="1"/>
            <a:r>
              <a:rPr lang="en-US"/>
              <a:t>Disable all ports and services that are not needed</a:t>
            </a:r>
          </a:p>
          <a:p>
            <a:pPr eaLnBrk="1" hangingPunct="1"/>
            <a:r>
              <a:rPr lang="en-US"/>
              <a:t>Enable logging</a:t>
            </a:r>
          </a:p>
          <a:p>
            <a:pPr eaLnBrk="1" hangingPunct="1"/>
            <a:r>
              <a:rPr lang="en-US"/>
              <a:t>Regularly check logs</a:t>
            </a:r>
          </a:p>
        </p:txBody>
      </p:sp>
    </p:spTree>
    <p:extLst>
      <p:ext uri="{BB962C8B-B14F-4D97-AF65-F5344CB8AC3E}">
        <p14:creationId xmlns:p14="http://schemas.microsoft.com/office/powerpoint/2010/main" val="325704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Role We Can Play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Educate data owner on Data Classification (maybe include 3 levels)</a:t>
            </a:r>
          </a:p>
          <a:p>
            <a:pPr eaLnBrk="1" hangingPunct="1"/>
            <a:r>
              <a:rPr lang="en-US"/>
              <a:t>Keep ITS Security in the loop </a:t>
            </a:r>
          </a:p>
          <a:p>
            <a:pPr eaLnBrk="1" hangingPunct="1"/>
            <a:r>
              <a:rPr lang="en-US"/>
              <a:t>All PII being used or stored needs to be registered at http://its.unl.edu/ssn</a:t>
            </a:r>
          </a:p>
        </p:txBody>
      </p:sp>
      <p:pic>
        <p:nvPicPr>
          <p:cNvPr id="2" name="Picture 1" descr="SSN-p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1339850"/>
            <a:ext cx="7472690" cy="4470716"/>
          </a:xfrm>
          <a:prstGeom prst="rect">
            <a:avLst/>
          </a:prstGeom>
        </p:spPr>
      </p:pic>
      <p:pic>
        <p:nvPicPr>
          <p:cNvPr id="3" name="Picture 2" descr="Green right arrow symbo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748" y="3080830"/>
            <a:ext cx="1054840" cy="1060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28" descr="PP_lastsl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04800"/>
          </a:xfrm>
        </p:spPr>
        <p:txBody>
          <a:bodyPr anchor="ctr"/>
          <a:lstStyle/>
          <a:p>
            <a:pPr algn="ctr" eaLnBrk="1" hangingPunct="1"/>
            <a:r>
              <a:rPr lang="en-US" sz="1200" smtClean="0">
                <a:solidFill>
                  <a:schemeClr val="bg1"/>
                </a:solidFill>
              </a:rPr>
              <a:t>©2007 The Board of Regents of the University of Nebraska. All rights reserved.</a:t>
            </a:r>
          </a:p>
        </p:txBody>
      </p:sp>
      <p:sp>
        <p:nvSpPr>
          <p:cNvPr id="10243" name="Rectangle 23"/>
          <p:cNvSpPr>
            <a:spLocks noChangeArrowheads="1"/>
          </p:cNvSpPr>
          <p:nvPr/>
        </p:nvSpPr>
        <p:spPr bwMode="auto">
          <a:xfrm>
            <a:off x="1371600" y="1371600"/>
            <a:ext cx="6400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sz="2000">
                <a:latin typeface="Minion Pro" pitchFamily="1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E51837"/>
                </a:solidFill>
                <a:latin typeface="URWGroteskTBolCon"/>
              </a:rPr>
              <a:t>Annual PII update with Chancellor Perlman and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the past 3 years the Office of Internal Audit and Information Technology Services have updated the Chancellor and SAT on the status of PII stored/used at UNL</a:t>
            </a:r>
          </a:p>
          <a:p>
            <a:r>
              <a:rPr lang="en-US"/>
              <a:t>Share inventory of the total number of PII records</a:t>
            </a:r>
          </a:p>
          <a:p>
            <a:pPr marL="800100" lvl="1"/>
            <a:r>
              <a:rPr lang="en-US"/>
              <a:t>Focus placed on data stores with 10,000 or more unique records</a:t>
            </a:r>
          </a:p>
          <a:p>
            <a:pPr marL="800100" lvl="1"/>
            <a:r>
              <a:rPr lang="en-US"/>
              <a:t>Include trends from the past year </a:t>
            </a:r>
          </a:p>
          <a:p>
            <a:r>
              <a:rPr lang="en-US"/>
              <a:t>Is total number going up or down?</a:t>
            </a:r>
          </a:p>
          <a:p>
            <a:r>
              <a:rPr lang="en-US"/>
              <a:t>Document details about how data is being secured</a:t>
            </a:r>
          </a:p>
        </p:txBody>
      </p:sp>
    </p:spTree>
    <p:extLst>
      <p:ext uri="{BB962C8B-B14F-4D97-AF65-F5344CB8AC3E}">
        <p14:creationId xmlns:p14="http://schemas.microsoft.com/office/powerpoint/2010/main" val="171459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PII?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236844" cy="5105400"/>
          </a:xfrm>
        </p:spPr>
        <p:txBody>
          <a:bodyPr/>
          <a:lstStyle/>
          <a:p>
            <a:pPr eaLnBrk="1" hangingPunct="1"/>
            <a:r>
              <a:rPr lang="en-US"/>
              <a:t>PII is described by state statute</a:t>
            </a:r>
          </a:p>
          <a:p>
            <a:pPr marL="800100" lvl="1" eaLnBrk="1" hangingPunct="1"/>
            <a:r>
              <a:rPr lang="en-US"/>
              <a:t>SSN's</a:t>
            </a:r>
          </a:p>
          <a:p>
            <a:pPr marL="800100" lvl="1" eaLnBrk="1" hangingPunct="1"/>
            <a:r>
              <a:rPr lang="en-US"/>
              <a:t>drivers license numbers</a:t>
            </a:r>
          </a:p>
          <a:p>
            <a:pPr marL="800100" lvl="1" eaLnBrk="1" hangingPunct="1"/>
            <a:r>
              <a:rPr lang="en-US"/>
              <a:t>biometric information</a:t>
            </a:r>
          </a:p>
          <a:p>
            <a:pPr marL="800100" lvl="1" eaLnBrk="1" hangingPunct="1"/>
            <a:r>
              <a:rPr lang="en-US"/>
              <a:t>credit card numbers</a:t>
            </a:r>
          </a:p>
          <a:p>
            <a:pPr marL="800100" lvl="1" eaLnBrk="1" hangingPunct="1"/>
            <a:r>
              <a:rPr lang="en-US"/>
              <a:t>and financial account information when combined with a PIN and the records include a first and last name, or first initial and last name.</a:t>
            </a:r>
          </a:p>
        </p:txBody>
      </p:sp>
      <p:pic>
        <p:nvPicPr>
          <p:cNvPr id="2" name="Picture 1" descr="PI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57" y="1842867"/>
            <a:ext cx="3769840" cy="1865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Identity Exposure Risk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Administrative Areas</a:t>
            </a:r>
          </a:p>
          <a:p>
            <a:r>
              <a:rPr lang="en-US"/>
              <a:t>Faculty Areas</a:t>
            </a:r>
          </a:p>
          <a:p>
            <a:r>
              <a:rPr lang="en-US"/>
              <a:t>Research Areas</a:t>
            </a:r>
          </a:p>
          <a:p>
            <a:r>
              <a:rPr lang="en-US"/>
              <a:t>Employees with Longevity</a:t>
            </a:r>
          </a:p>
        </p:txBody>
      </p:sp>
    </p:spTree>
    <p:extLst>
      <p:ext uri="{BB962C8B-B14F-4D97-AF65-F5344CB8AC3E}">
        <p14:creationId xmlns:p14="http://schemas.microsoft.com/office/powerpoint/2010/main" val="24094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/>
              <a:t>Administrative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HR Responsibilities</a:t>
            </a:r>
          </a:p>
          <a:p>
            <a:pPr lvl="1"/>
            <a:r>
              <a:rPr lang="en-US">
                <a:latin typeface="Minion Pro"/>
              </a:rPr>
              <a:t>PAF, Salary </a:t>
            </a:r>
          </a:p>
          <a:p>
            <a:r>
              <a:rPr lang="en-US">
                <a:latin typeface="Minion Pro"/>
              </a:rPr>
              <a:t>Supervisors</a:t>
            </a:r>
          </a:p>
          <a:p>
            <a:r>
              <a:rPr lang="en-US">
                <a:latin typeface="Minion Pro"/>
              </a:rPr>
              <a:t>Employee Evaluations</a:t>
            </a:r>
          </a:p>
        </p:txBody>
      </p:sp>
    </p:spTree>
    <p:extLst>
      <p:ext uri="{BB962C8B-B14F-4D97-AF65-F5344CB8AC3E}">
        <p14:creationId xmlns:p14="http://schemas.microsoft.com/office/powerpoint/2010/main" val="265770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Faculty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Grade Books</a:t>
            </a:r>
          </a:p>
          <a:p>
            <a:r>
              <a:rPr lang="en-US"/>
              <a:t>Student Papers</a:t>
            </a:r>
          </a:p>
          <a:p>
            <a:r>
              <a:rPr lang="en-US"/>
              <a:t>Publications</a:t>
            </a:r>
          </a:p>
          <a:p>
            <a:r>
              <a:rPr lang="en-US"/>
              <a:t>Conference Material</a:t>
            </a:r>
          </a:p>
        </p:txBody>
      </p:sp>
    </p:spTree>
    <p:extLst>
      <p:ext uri="{BB962C8B-B14F-4D97-AF65-F5344CB8AC3E}">
        <p14:creationId xmlns:p14="http://schemas.microsoft.com/office/powerpoint/2010/main" val="4200987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Servers administrated by Researchers</a:t>
            </a:r>
          </a:p>
          <a:p>
            <a:pPr lvl="1"/>
            <a:r>
              <a:rPr lang="en-US">
                <a:latin typeface="Minion Pro"/>
              </a:rPr>
              <a:t>Accounts and authentication protocols</a:t>
            </a:r>
          </a:p>
          <a:p>
            <a:pPr lvl="1"/>
            <a:r>
              <a:rPr lang="en-US">
                <a:latin typeface="Minion Pro"/>
              </a:rPr>
              <a:t>Remote Access and VPN</a:t>
            </a:r>
          </a:p>
          <a:p>
            <a:r>
              <a:rPr lang="en-US">
                <a:latin typeface="Minion Pro"/>
              </a:rPr>
              <a:t>Graduate Student shared computers</a:t>
            </a:r>
          </a:p>
          <a:p>
            <a:pPr lvl="1"/>
            <a:r>
              <a:rPr lang="en-US">
                <a:latin typeface="Minion Pro"/>
              </a:rPr>
              <a:t>Personal information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3149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Employees with Longevity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 to 2005</a:t>
            </a:r>
          </a:p>
          <a:p>
            <a:r>
              <a:rPr lang="en-US"/>
              <a:t>Forgotten data</a:t>
            </a:r>
          </a:p>
          <a:p>
            <a:pPr lvl="1"/>
            <a:r>
              <a:rPr lang="en-US"/>
              <a:t>Moved data during hardware upgrades without cleansing</a:t>
            </a:r>
          </a:p>
          <a:p>
            <a:r>
              <a:rPr lang="en-US"/>
              <a:t>Previous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401460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Educate Data Owner</a:t>
            </a:r>
          </a:p>
          <a:p>
            <a:pPr lvl="1"/>
            <a:r>
              <a:rPr lang="en-US"/>
              <a:t>Data Security Classification</a:t>
            </a:r>
          </a:p>
          <a:p>
            <a:pPr lvl="2"/>
            <a:r>
              <a:rPr lang="en-US"/>
              <a:t>Public Data</a:t>
            </a:r>
          </a:p>
          <a:p>
            <a:pPr lvl="2"/>
            <a:r>
              <a:rPr lang="en-US"/>
              <a:t>Non-Public Data</a:t>
            </a:r>
          </a:p>
          <a:p>
            <a:pPr lvl="2"/>
            <a:r>
              <a:rPr lang="en-US"/>
              <a:t>Confidential Data (Identity Finder </a:t>
            </a:r>
          </a:p>
          <a:p>
            <a:pPr lvl="2"/>
            <a:r>
              <a:rPr lang="en-US" sz="1800" b="1">
                <a:solidFill>
                  <a:srgbClr val="FF0000"/>
                </a:solidFill>
                <a:latin typeface="Minion"/>
                <a:ea typeface="ＭＳ Ｐゴシック"/>
                <a:hlinkClick r:id="rId3"/>
              </a:rPr>
              <a:t>http://its.unl.edu/ea/unl-data-security-guidelines-definitions</a:t>
            </a:r>
            <a:endParaRPr lang="en-US" sz="1800">
              <a:solidFill>
                <a:srgbClr val="000000"/>
              </a:solidFill>
              <a:latin typeface="Minion Pro"/>
              <a:ea typeface="ＭＳ Ｐゴシック"/>
            </a:endParaRPr>
          </a:p>
          <a:p>
            <a:r>
              <a:rPr lang="en-US">
                <a:latin typeface="Minion Pro"/>
              </a:rPr>
              <a:t>Consult with Data Security (Rick)</a:t>
            </a:r>
          </a:p>
          <a:p>
            <a:pPr lvl="1"/>
            <a:r>
              <a:rPr lang="en-US">
                <a:latin typeface="Minion Pro"/>
              </a:rPr>
              <a:t>All PII must be Registered</a:t>
            </a:r>
          </a:p>
          <a:p>
            <a:r>
              <a:rPr lang="en-US">
                <a:latin typeface="Minion Pro"/>
              </a:rPr>
              <a:t>VPN Adherence</a:t>
            </a:r>
          </a:p>
        </p:txBody>
      </p:sp>
    </p:spTree>
    <p:extLst>
      <p:ext uri="{BB962C8B-B14F-4D97-AF65-F5344CB8AC3E}">
        <p14:creationId xmlns:p14="http://schemas.microsoft.com/office/powerpoint/2010/main" val="22929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E51837"/>
      </a:dk2>
      <a:lt2>
        <a:srgbClr val="969696"/>
      </a:lt2>
      <a:accent1>
        <a:srgbClr val="FBDF53"/>
      </a:accent1>
      <a:accent2>
        <a:srgbClr val="FF8000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7300"/>
      </a:accent6>
      <a:hlink>
        <a:srgbClr val="0000FF"/>
      </a:hlink>
      <a:folHlink>
        <a:srgbClr val="4C4C4C"/>
      </a:folHlink>
    </a:clrScheme>
    <a:fontScheme name="Office Theme">
      <a:majorFont>
        <a:latin typeface="URWGroteskTBolCon"/>
        <a:ea typeface="ＭＳ Ｐゴシック"/>
        <a:cs typeface="ＭＳ Ｐゴシック"/>
      </a:majorFont>
      <a:minorFont>
        <a:latin typeface="Minion Pro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E51837"/>
        </a:dk2>
        <a:lt2>
          <a:srgbClr val="969696"/>
        </a:lt2>
        <a:accent1>
          <a:srgbClr val="FBDF53"/>
        </a:accent1>
        <a:accent2>
          <a:srgbClr val="FF8000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7300"/>
        </a:accent6>
        <a:hlink>
          <a:srgbClr val="0000FF"/>
        </a:hlink>
        <a:folHlink>
          <a:srgbClr val="4C4C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5A4A1D9A03FF41982815E694673BD0" ma:contentTypeVersion="2" ma:contentTypeDescription="Create a new document." ma:contentTypeScope="" ma:versionID="7fbf8c0b72e566231181c881d7d7f12c">
  <xsd:schema xmlns:xsd="http://www.w3.org/2001/XMLSchema" xmlns:xs="http://www.w3.org/2001/XMLSchema" xmlns:p="http://schemas.microsoft.com/office/2006/metadata/properties" xmlns:ns1="http://schemas.microsoft.com/sharepoint/v3" xmlns:ns2="e784e3f4-9c62-4bb4-b368-542975d34780" targetNamespace="http://schemas.microsoft.com/office/2006/metadata/properties" ma:root="true" ma:fieldsID="52d23b68f70ad92019201ecbbaab204f" ns1:_="" ns2:_="">
    <xsd:import namespace="http://schemas.microsoft.com/sharepoint/v3"/>
    <xsd:import namespace="e784e3f4-9c62-4bb4-b368-542975d347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9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0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84e3f4-9c62-4bb4-b368-542975d3478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1D7D7A-21C4-4A8C-BB01-A03EC692BB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1582-072F-4262-86A8-100684C5A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784e3f4-9c62-4bb4-b368-542975d347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456</Words>
  <Application>Microsoft Office PowerPoint</Application>
  <PresentationFormat>On-screen Show (4:3)</PresentationFormat>
  <Paragraphs>94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PII – Identifying and Managing Risk</vt:lpstr>
      <vt:lpstr>Annual PII update with Chancellor Perlman and SAT</vt:lpstr>
      <vt:lpstr>What is PII?</vt:lpstr>
      <vt:lpstr>Identity Exposure Risk Areas</vt:lpstr>
      <vt:lpstr>Administrative Areas</vt:lpstr>
      <vt:lpstr>Faculty Areas</vt:lpstr>
      <vt:lpstr>Research</vt:lpstr>
      <vt:lpstr>Employees with Longevity</vt:lpstr>
      <vt:lpstr>IT Role</vt:lpstr>
      <vt:lpstr>PowerPoint Presentation</vt:lpstr>
      <vt:lpstr>Identifying the Risk</vt:lpstr>
      <vt:lpstr>Identifying the Risk</vt:lpstr>
      <vt:lpstr>Mitigating the Risks</vt:lpstr>
      <vt:lpstr>Role We Can Play</vt:lpstr>
      <vt:lpstr>PowerPoint Presentation</vt:lpstr>
    </vt:vector>
  </TitlesOfParts>
  <Company>University of Nebraska -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Chapman</dc:creator>
  <cp:lastModifiedBy>rmayorejai2</cp:lastModifiedBy>
  <cp:revision>59</cp:revision>
  <dcterms:created xsi:type="dcterms:W3CDTF">2007-03-23T21:23:54Z</dcterms:created>
  <dcterms:modified xsi:type="dcterms:W3CDTF">2014-03-13T13:13:23Z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0x010100115A4A1D9A03FF41982815E694673BD0</vt:lpwstr>
  </property>
</Properties>
</file>