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4" r:id="rId3"/>
    <p:sldId id="340" r:id="rId4"/>
    <p:sldId id="326" r:id="rId5"/>
    <p:sldId id="350" r:id="rId6"/>
    <p:sldId id="341" r:id="rId7"/>
    <p:sldId id="339" r:id="rId8"/>
    <p:sldId id="328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11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1DD3-0493-46C3-BD53-8794B61DBF4A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11390-20C9-4ACC-861C-4A0879D054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6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Check </a:t>
            </a:r>
            <a:r>
              <a:rPr lang="it-IT" dirty="0" err="1"/>
              <a:t>minobe’s</a:t>
            </a:r>
            <a:r>
              <a:rPr lang="it-IT" dirty="0"/>
              <a:t> and </a:t>
            </a:r>
            <a:r>
              <a:rPr lang="it-IT" dirty="0" err="1"/>
              <a:t>chelton’s</a:t>
            </a:r>
            <a:r>
              <a:rPr lang="it-IT" dirty="0"/>
              <a:t>, </a:t>
            </a:r>
            <a:r>
              <a:rPr lang="it-IT" dirty="0" err="1"/>
              <a:t>fabien’s</a:t>
            </a:r>
            <a:r>
              <a:rPr lang="it-IT" dirty="0"/>
              <a:t> </a:t>
            </a:r>
            <a:r>
              <a:rPr lang="it-IT" dirty="0" err="1"/>
              <a:t>articles</a:t>
            </a:r>
            <a:r>
              <a:rPr lang="it-IT" dirty="0"/>
              <a:t> for </a:t>
            </a:r>
            <a:r>
              <a:rPr lang="it-IT" dirty="0" err="1"/>
              <a:t>summarizing</a:t>
            </a:r>
            <a:r>
              <a:rPr lang="it-IT" dirty="0"/>
              <a:t> image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7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58269-0FCC-1D3F-C579-939719D22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049F68-93B6-EC38-630B-0476E68A1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45CFCC-D890-062B-3B48-0441D94AA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Check </a:t>
            </a:r>
            <a:r>
              <a:rPr lang="it-IT" dirty="0" err="1"/>
              <a:t>how</a:t>
            </a:r>
            <a:r>
              <a:rPr lang="it-IT" dirty="0"/>
              <a:t> WRF </a:t>
            </a:r>
            <a:r>
              <a:rPr lang="it-IT" dirty="0" err="1"/>
              <a:t>is</a:t>
            </a:r>
            <a:r>
              <a:rPr lang="it-IT" dirty="0"/>
              <a:t> computing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fluxes</a:t>
            </a:r>
            <a:r>
              <a:rPr lang="it-IT" dirty="0"/>
              <a:t> in the </a:t>
            </a:r>
            <a:r>
              <a:rPr lang="it-IT" dirty="0" err="1"/>
              <a:t>coupled</a:t>
            </a:r>
            <a:r>
              <a:rPr lang="it-IT" dirty="0"/>
              <a:t>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8839F6-1EDB-CC9F-B424-C078ACEB4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47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4876-63CE-4D9B-992D-5419C8B32A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3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213F9-A88A-651C-8597-844BE615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E10578F-31C5-DD4B-418A-D061028F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981DC-B2CE-A28D-43FB-59C264D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78E1CF-8C61-3E3D-BCC0-09B866F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9FFAA-E6DC-32F4-3344-9FFC2620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ADF1A-77B5-E80E-D51C-0AA7BF9C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8F8BAB-63C8-C2D9-3C51-BDA9D116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4DB1FF-671A-A0B8-CDF4-856F52D9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6A5DE4-1BA8-D2CA-B7DC-59F20CF2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613F6C-E208-D508-FDA5-80233AFA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920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6DF4DD8-23E0-4910-0F14-D6210475F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56F801-CFF9-DEA6-840B-D97204339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56F39-ACB6-1B1C-D832-7F3F0FA1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D1E999-4CB2-7CC4-4C92-F1C6625E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E87DC3-691F-51B5-F673-7BD45247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3463FD-3FAC-3F71-A7AC-82AED9D1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C69A3-1D03-325B-D560-7F8675D9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4F34F2-D20F-019C-7494-8595EFD3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2964D-71CA-1714-8532-AAEF0C29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B5750C-888C-89C6-3E43-39F0B618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89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4DE91-1A94-710E-013F-7283EB79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8DABDE-999E-6E6A-EA7C-EEEB3FD7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D77E7-9DB8-159D-B1BC-290788A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4C75BF-0D87-ACD7-C839-765C784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47D844-91EB-1928-55C3-0B5862F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6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9B83D5-D972-5D8E-692A-2BC98979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75265-8114-7946-77C4-9D6A4554B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257F1B-4A2B-C39A-F3A5-221BBD98C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EA3D1F-2DF1-7382-46E3-EB0140FF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7FF053-CEF9-B6B0-6949-8F95EEF5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840505-BB0F-561B-53C7-72C9B5FE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1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48D0F-6869-164A-E0D2-39CC9E49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3EC749-98AF-50A0-EC63-087AE946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074133-82E4-16EC-7CEE-57AD62EF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D06D53F-67AA-29A8-5784-2E1F9D07B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000D82F-4A2D-8CCD-119F-D3E2CE497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B212B1-8070-16AB-4FA9-F2372B5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9D7201-4B14-99DC-5749-0E089C6D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C5507B-6663-433B-E84E-875E7344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59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F6BE7-757E-56FA-4E0F-6E17AA1B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B72AD7-C79A-5288-1E24-AE43AE35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3976F6-1FD2-209C-F3DD-E71ECA66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04098B-A7C8-309B-FC5E-C485D161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0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EF89AD-9836-8436-B78A-727551CE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D64F972-F76D-1801-CAF8-C29CFCCE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1BD330-1642-FFE7-5257-F1E80783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7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BA881-5A2A-3852-3B42-D9ED5C19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F34F4-D410-0E0D-90AA-1E879969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3247E5-53AF-FD25-FCFC-DE2019D4A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FB3B5-853A-08D6-F356-C64265C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627E74-B969-564B-B4CC-23BF846B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2896FC7-FCC0-BAF2-6C54-1C0D69E8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72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7B4FC-89F4-9866-245F-2376D259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222478-8FE2-79DD-F1D9-4FA02AF06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9DC2C8A-1DDB-89AE-68AE-020257B33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9201F4-4A8F-9A44-6318-E5298F40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624DF-CE26-D139-CCC7-4BB6D90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111F0F-DFCF-15CF-7236-987DE65A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F6C5D8-F7DE-DD5D-DF3B-3C779867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2428FC-5BFD-B3AF-6486-58D4833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B65313-CF1E-98D9-0F66-6096B6DE6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AB8B3-228B-4AAF-9E13-3606109D556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855025-61C7-5B70-F57F-AE37CC818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D4D85F-EB37-6A6E-088E-3D6D70DF7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462C7-FC75-48FE-B23B-3A5013EAA3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arth.nullschool.net/#current/ocean/surface/currents/orthographic=-53.45,15.81,1332/loc=-61.075,10.136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2EA68-86B4-1C5A-CA91-4407B9AF49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D15ADA-4057-37D2-44E5-5B398147A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FD93836-B8AB-99C1-6CE8-E5584766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0" t="14363" r="26195" b="20583"/>
          <a:stretch/>
        </p:blipFill>
        <p:spPr>
          <a:xfrm>
            <a:off x="5366376" y="0"/>
            <a:ext cx="6654196" cy="6858000"/>
          </a:xfrm>
          <a:custGeom>
            <a:avLst/>
            <a:gdLst>
              <a:gd name="connsiteX0" fmla="*/ 507041 w 6984429"/>
              <a:gd name="connsiteY0" fmla="*/ 0 h 7122971"/>
              <a:gd name="connsiteX1" fmla="*/ 6984429 w 6984429"/>
              <a:gd name="connsiteY1" fmla="*/ 0 h 7122971"/>
              <a:gd name="connsiteX2" fmla="*/ 6984429 w 6984429"/>
              <a:gd name="connsiteY2" fmla="*/ 7122971 h 7122971"/>
              <a:gd name="connsiteX3" fmla="*/ 0 w 6984429"/>
              <a:gd name="connsiteY3" fmla="*/ 7122971 h 7122971"/>
              <a:gd name="connsiteX4" fmla="*/ 2731 w 6984429"/>
              <a:gd name="connsiteY4" fmla="*/ 7120733 h 7122971"/>
              <a:gd name="connsiteX5" fmla="*/ 195541 w 6984429"/>
              <a:gd name="connsiteY5" fmla="*/ 6948500 h 7122971"/>
              <a:gd name="connsiteX6" fmla="*/ 982412 w 6984429"/>
              <a:gd name="connsiteY6" fmla="*/ 426843 h 7122971"/>
              <a:gd name="connsiteX7" fmla="*/ 668274 w 6984429"/>
              <a:gd name="connsiteY7" fmla="*/ 127937 h 71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4429" h="7122971">
                <a:moveTo>
                  <a:pt x="507041" y="0"/>
                </a:moveTo>
                <a:lnTo>
                  <a:pt x="6984429" y="0"/>
                </a:lnTo>
                <a:lnTo>
                  <a:pt x="6984429" y="7122971"/>
                </a:lnTo>
                <a:lnTo>
                  <a:pt x="0" y="7122971"/>
                </a:lnTo>
                <a:lnTo>
                  <a:pt x="2731" y="7120733"/>
                </a:lnTo>
                <a:cubicBezTo>
                  <a:pt x="67842" y="7065028"/>
                  <a:pt x="132135" y="7007616"/>
                  <a:pt x="195541" y="6948500"/>
                </a:cubicBezTo>
                <a:cubicBezTo>
                  <a:pt x="2224522" y="5056794"/>
                  <a:pt x="2576816" y="2136949"/>
                  <a:pt x="982412" y="426843"/>
                </a:cubicBezTo>
                <a:cubicBezTo>
                  <a:pt x="882762" y="319962"/>
                  <a:pt x="777866" y="220335"/>
                  <a:pt x="668274" y="127937"/>
                </a:cubicBezTo>
                <a:close/>
              </a:path>
            </a:pathLst>
          </a:cu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3A3185-296F-D864-EDF1-452FE402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2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82B7DEF-4877-07A4-79EE-03C6C815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A58301-185B-8E69-8B61-D9C5E7D6865D}"/>
              </a:ext>
            </a:extLst>
          </p:cNvPr>
          <p:cNvSpPr txBox="1"/>
          <p:nvPr/>
        </p:nvSpPr>
        <p:spPr>
          <a:xfrm>
            <a:off x="437368" y="448980"/>
            <a:ext cx="5878998" cy="278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99" b="1" dirty="0">
                <a:latin typeface="Verdana Pro Cond Semibold" panose="020B0706030504040204" pitchFamily="34" charset="0"/>
              </a:rPr>
              <a:t>Changes in the trade-wind atmospheric boundary layer due to </a:t>
            </a:r>
          </a:p>
          <a:p>
            <a:pPr algn="ctr"/>
            <a:r>
              <a:rPr lang="en-GB" sz="3499" b="1" dirty="0">
                <a:latin typeface="Verdana Pro Cond Semibold" panose="020B0706030504040204" pitchFamily="34" charset="0"/>
              </a:rPr>
              <a:t>mesoscale SST variability </a:t>
            </a:r>
          </a:p>
          <a:p>
            <a:pPr algn="ctr"/>
            <a:r>
              <a:rPr lang="en-GB" sz="3499" b="1" dirty="0">
                <a:latin typeface="Verdana Pro Cond Semibold" panose="020B0706030504040204" pitchFamily="34" charset="0"/>
              </a:rPr>
              <a:t>in a coupled simulation</a:t>
            </a:r>
            <a:endParaRPr lang="it-IT" sz="3499" b="1" dirty="0">
              <a:latin typeface="Verdana Pro Cond Semibold" panose="020B070603050404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EBC552-9694-1A6F-9C3E-5CBBF66AD002}"/>
              </a:ext>
            </a:extLst>
          </p:cNvPr>
          <p:cNvSpPr txBox="1"/>
          <p:nvPr/>
        </p:nvSpPr>
        <p:spPr>
          <a:xfrm>
            <a:off x="757376" y="3429000"/>
            <a:ext cx="5338625" cy="3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49" u="sng" dirty="0" err="1"/>
              <a:t>Presenter</a:t>
            </a:r>
            <a:r>
              <a:rPr lang="it-IT" sz="1749" dirty="0"/>
              <a:t>:                      </a:t>
            </a:r>
            <a:r>
              <a:rPr lang="it-IT" sz="1749" b="1" dirty="0"/>
              <a:t>Alessandro Storer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B2EA33F-4B44-55B2-5BC0-59CFD8A52EB3}"/>
              </a:ext>
            </a:extLst>
          </p:cNvPr>
          <p:cNvSpPr txBox="1"/>
          <p:nvPr/>
        </p:nvSpPr>
        <p:spPr>
          <a:xfrm>
            <a:off x="1201495" y="5127515"/>
            <a:ext cx="4894505" cy="35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49" b="1" i="1" dirty="0"/>
              <a:t>Meteo X </a:t>
            </a:r>
            <a:r>
              <a:rPr lang="it-IT" sz="1749" b="1" i="1" dirty="0" err="1"/>
              <a:t>Change</a:t>
            </a:r>
            <a:r>
              <a:rPr lang="it-IT" sz="1749" b="1" i="1" dirty="0"/>
              <a:t> conference, 10 – 11 April 2025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08CAD4-B900-B33C-C409-371421DF57DD}"/>
              </a:ext>
            </a:extLst>
          </p:cNvPr>
          <p:cNvSpPr txBox="1"/>
          <p:nvPr/>
        </p:nvSpPr>
        <p:spPr>
          <a:xfrm>
            <a:off x="640185" y="3833768"/>
            <a:ext cx="5878998" cy="897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sz="1749" b="1" dirty="0"/>
          </a:p>
          <a:p>
            <a:pPr algn="ctr"/>
            <a:r>
              <a:rPr lang="it-IT" sz="1749" u="sng" dirty="0" err="1"/>
              <a:t>Supervision</a:t>
            </a:r>
            <a:r>
              <a:rPr lang="it-IT" sz="1749" dirty="0"/>
              <a:t>:                      </a:t>
            </a:r>
            <a:r>
              <a:rPr lang="it-IT" sz="1749" b="1" dirty="0"/>
              <a:t>prof. Claudia Pasquero</a:t>
            </a:r>
          </a:p>
          <a:p>
            <a:pPr algn="ctr"/>
            <a:r>
              <a:rPr lang="it-IT" sz="1749" dirty="0"/>
              <a:t>                                                            </a:t>
            </a:r>
            <a:r>
              <a:rPr lang="it-IT" sz="1749" b="1" dirty="0"/>
              <a:t>prof. Dino Zardi</a:t>
            </a:r>
            <a:r>
              <a:rPr lang="it-IT" sz="1749" dirty="0"/>
              <a:t> (Univ. Trento)</a:t>
            </a:r>
          </a:p>
        </p:txBody>
      </p:sp>
    </p:spTree>
    <p:extLst>
      <p:ext uri="{BB962C8B-B14F-4D97-AF65-F5344CB8AC3E}">
        <p14:creationId xmlns:p14="http://schemas.microsoft.com/office/powerpoint/2010/main" val="32395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412E-EC4B-97EB-8FDA-DFD0A866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47A6B3-A12A-ABE0-E7A2-60D3841BDF5E}"/>
              </a:ext>
            </a:extLst>
          </p:cNvPr>
          <p:cNvSpPr txBox="1"/>
          <p:nvPr/>
        </p:nvSpPr>
        <p:spPr>
          <a:xfrm>
            <a:off x="3271287" y="148231"/>
            <a:ext cx="6417976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/>
              <a:t>The Sub - / Mesoscale – an </a:t>
            </a:r>
            <a:r>
              <a:rPr lang="it-IT" sz="2721" b="1" dirty="0" err="1"/>
              <a:t>introduction</a:t>
            </a:r>
            <a:endParaRPr lang="it-IT" sz="1944" b="1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0028B628-8B78-0E69-9422-6EDC0BE0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3</a:t>
            </a:fld>
            <a:endParaRPr lang="en-GB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3EF9E85-F907-2B2D-660E-B5CDC7D0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2E947CC-C6BB-7ABC-91DE-C2E1EA40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D302A63-A6D2-9A7E-2400-3E2566610AAD}"/>
              </a:ext>
            </a:extLst>
          </p:cNvPr>
          <p:cNvCxnSpPr>
            <a:cxnSpLocks/>
          </p:cNvCxnSpPr>
          <p:nvPr/>
        </p:nvCxnSpPr>
        <p:spPr>
          <a:xfrm>
            <a:off x="3099688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22DDB02-8C5B-D938-7ACF-0D33E955796E}"/>
              </a:ext>
            </a:extLst>
          </p:cNvPr>
          <p:cNvSpPr txBox="1"/>
          <p:nvPr/>
        </p:nvSpPr>
        <p:spPr>
          <a:xfrm>
            <a:off x="7049683" y="787770"/>
            <a:ext cx="4277410" cy="110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749" dirty="0"/>
          </a:p>
          <a:p>
            <a:pPr algn="ctr"/>
            <a:r>
              <a:rPr lang="it-IT" sz="1749" b="1" dirty="0" err="1"/>
              <a:t>Important</a:t>
            </a:r>
            <a:r>
              <a:rPr lang="it-IT" sz="1749" b="1" dirty="0"/>
              <a:t> in the global energy budget!</a:t>
            </a:r>
          </a:p>
          <a:p>
            <a:pPr algn="ctr"/>
            <a:r>
              <a:rPr lang="it-IT" sz="1555" i="1" dirty="0"/>
              <a:t>(Renault et al. 2023, </a:t>
            </a:r>
            <a:r>
              <a:rPr lang="it-IT" sz="1555" i="1" dirty="0" err="1"/>
              <a:t>Seo</a:t>
            </a:r>
            <a:r>
              <a:rPr lang="it-IT" sz="1555" i="1" dirty="0"/>
              <a:t> et al. 2023, </a:t>
            </a:r>
          </a:p>
          <a:p>
            <a:pPr algn="ctr"/>
            <a:r>
              <a:rPr lang="it-IT" sz="1555" i="1" dirty="0"/>
              <a:t>Bishop et al. 2020)</a:t>
            </a:r>
            <a:endParaRPr lang="it-IT" sz="1749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C5319992-04C7-7B98-8CA1-99FE084D6E25}"/>
              </a:ext>
            </a:extLst>
          </p:cNvPr>
          <p:cNvSpPr txBox="1"/>
          <p:nvPr/>
        </p:nvSpPr>
        <p:spPr>
          <a:xfrm>
            <a:off x="7188845" y="2047408"/>
            <a:ext cx="3999086" cy="11665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749" b="1" dirty="0"/>
              <a:t>Thermal feedback TFB</a:t>
            </a:r>
          </a:p>
          <a:p>
            <a:pPr algn="ctr"/>
            <a:r>
              <a:rPr lang="it-IT" sz="1749" dirty="0" err="1"/>
              <a:t>Modulates</a:t>
            </a:r>
            <a:r>
              <a:rPr lang="it-IT" sz="1749" dirty="0"/>
              <a:t> </a:t>
            </a:r>
            <a:r>
              <a:rPr lang="it-IT" sz="1749" dirty="0" err="1"/>
              <a:t>local</a:t>
            </a:r>
            <a:r>
              <a:rPr lang="it-IT" sz="1749" dirty="0"/>
              <a:t> temperature, </a:t>
            </a:r>
            <a:r>
              <a:rPr lang="it-IT" sz="1749" dirty="0" err="1"/>
              <a:t>stability</a:t>
            </a:r>
            <a:r>
              <a:rPr lang="it-IT" sz="1749" dirty="0"/>
              <a:t> and </a:t>
            </a:r>
            <a:r>
              <a:rPr lang="it-IT" sz="1749" dirty="0" err="1"/>
              <a:t>circulation</a:t>
            </a:r>
            <a:r>
              <a:rPr lang="it-IT" sz="1749" dirty="0"/>
              <a:t> </a:t>
            </a:r>
            <a:r>
              <a:rPr lang="it-IT" sz="1749" dirty="0" err="1"/>
              <a:t>through</a:t>
            </a:r>
            <a:r>
              <a:rPr lang="it-IT" sz="1749" dirty="0"/>
              <a:t> </a:t>
            </a:r>
            <a:r>
              <a:rPr lang="it-IT" sz="1749" dirty="0" err="1"/>
              <a:t>modified</a:t>
            </a:r>
            <a:r>
              <a:rPr lang="it-IT" sz="1749" dirty="0"/>
              <a:t> </a:t>
            </a:r>
            <a:r>
              <a:rPr lang="it-IT" sz="1749" dirty="0" err="1"/>
              <a:t>thermodynamic</a:t>
            </a:r>
            <a:r>
              <a:rPr lang="it-IT" sz="1749" dirty="0"/>
              <a:t> </a:t>
            </a:r>
            <a:r>
              <a:rPr lang="it-IT" sz="1749" dirty="0" err="1"/>
              <a:t>fluxes</a:t>
            </a:r>
            <a:endParaRPr lang="it-IT" sz="1749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160440-AC8B-9C68-6EE8-FDACDDC342B6}"/>
              </a:ext>
            </a:extLst>
          </p:cNvPr>
          <p:cNvSpPr txBox="1"/>
          <p:nvPr/>
        </p:nvSpPr>
        <p:spPr>
          <a:xfrm>
            <a:off x="6918399" y="3644020"/>
            <a:ext cx="4539979" cy="2482707"/>
          </a:xfrm>
          <a:prstGeom prst="rect">
            <a:avLst/>
          </a:prstGeom>
          <a:noFill/>
          <a:ln w="38100">
            <a:solidFill>
              <a:srgbClr val="FF339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944" b="1" dirty="0"/>
              <a:t>NUMERICAL  DATASETS</a:t>
            </a:r>
          </a:p>
          <a:p>
            <a:pPr algn="ctr"/>
            <a:r>
              <a:rPr lang="it-IT" sz="1944" dirty="0"/>
              <a:t>- </a:t>
            </a:r>
            <a:r>
              <a:rPr lang="it-IT" sz="1944" dirty="0" err="1"/>
              <a:t>Conceptual</a:t>
            </a:r>
            <a:r>
              <a:rPr lang="it-IT" sz="1944" dirty="0"/>
              <a:t> bulk model for PBL</a:t>
            </a:r>
            <a:endParaRPr lang="it-IT" sz="1749" dirty="0"/>
          </a:p>
          <a:p>
            <a:pPr algn="ctr"/>
            <a:endParaRPr lang="it-IT" sz="1944" dirty="0"/>
          </a:p>
          <a:p>
            <a:pPr algn="ctr"/>
            <a:r>
              <a:rPr lang="it-IT" sz="1944" b="1" dirty="0"/>
              <a:t>High-</a:t>
            </a:r>
            <a:r>
              <a:rPr lang="it-IT" sz="1944" b="1" dirty="0" err="1"/>
              <a:t>resolution</a:t>
            </a:r>
            <a:r>
              <a:rPr lang="it-IT" sz="1944" b="1" dirty="0"/>
              <a:t> </a:t>
            </a:r>
            <a:r>
              <a:rPr lang="it-IT" sz="1944" b="1" dirty="0" err="1"/>
              <a:t>coupled</a:t>
            </a:r>
            <a:r>
              <a:rPr lang="it-IT" sz="1944" b="1" dirty="0"/>
              <a:t> </a:t>
            </a:r>
            <a:r>
              <a:rPr lang="it-IT" sz="1944" b="1" dirty="0" err="1"/>
              <a:t>simulation</a:t>
            </a:r>
            <a:r>
              <a:rPr lang="it-IT" sz="1944" dirty="0"/>
              <a:t>:</a:t>
            </a:r>
          </a:p>
          <a:p>
            <a:pPr marL="277720" indent="-277720">
              <a:buFontTx/>
              <a:buChar char="-"/>
            </a:pPr>
            <a:r>
              <a:rPr lang="it-IT" sz="1944" dirty="0"/>
              <a:t>WRF           2km </a:t>
            </a:r>
            <a:r>
              <a:rPr lang="it-IT" sz="1944" dirty="0" err="1"/>
              <a:t>atmosphere</a:t>
            </a:r>
            <a:endParaRPr lang="it-IT" sz="1944" dirty="0"/>
          </a:p>
          <a:p>
            <a:pPr marL="277720" indent="-277720">
              <a:buFontTx/>
              <a:buChar char="-"/>
            </a:pPr>
            <a:r>
              <a:rPr lang="it-IT" sz="1944" dirty="0"/>
              <a:t>CROCO    1km </a:t>
            </a:r>
            <a:r>
              <a:rPr lang="it-IT" sz="1944" dirty="0" err="1"/>
              <a:t>ocean</a:t>
            </a:r>
            <a:endParaRPr lang="it-IT" sz="1944" dirty="0"/>
          </a:p>
          <a:p>
            <a:pPr marL="277720" indent="-277720">
              <a:buFontTx/>
              <a:buChar char="-"/>
            </a:pPr>
            <a:r>
              <a:rPr lang="it-IT" sz="1944" dirty="0" err="1"/>
              <a:t>Daily</a:t>
            </a:r>
            <a:r>
              <a:rPr lang="it-IT" sz="1944" dirty="0"/>
              <a:t> </a:t>
            </a:r>
            <a:r>
              <a:rPr lang="it-IT" sz="1944" dirty="0" err="1"/>
              <a:t>averages</a:t>
            </a:r>
            <a:r>
              <a:rPr lang="it-IT" sz="1944" dirty="0"/>
              <a:t> in </a:t>
            </a:r>
            <a:r>
              <a:rPr lang="it-IT" sz="1944" dirty="0" err="1"/>
              <a:t>February</a:t>
            </a:r>
            <a:r>
              <a:rPr lang="it-IT" sz="1944" dirty="0"/>
              <a:t> 2020</a:t>
            </a:r>
          </a:p>
          <a:p>
            <a:pPr marL="277720" indent="-277720">
              <a:buFontTx/>
              <a:buChar char="-"/>
            </a:pPr>
            <a:r>
              <a:rPr lang="it-IT" sz="1944" dirty="0"/>
              <a:t>EUREC4A </a:t>
            </a:r>
            <a:r>
              <a:rPr lang="it-IT" sz="1944" dirty="0" err="1"/>
              <a:t>region</a:t>
            </a:r>
            <a:r>
              <a:rPr lang="it-IT" sz="1944" dirty="0"/>
              <a:t>  </a:t>
            </a:r>
            <a:r>
              <a:rPr lang="it-IT" sz="1361" i="1" dirty="0"/>
              <a:t>Stevens et al. 2021</a:t>
            </a:r>
            <a:endParaRPr lang="en-GB" sz="1944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5A399AC-F122-A7BD-7D40-2DD88EB07155}"/>
              </a:ext>
            </a:extLst>
          </p:cNvPr>
          <p:cNvGrpSpPr/>
          <p:nvPr/>
        </p:nvGrpSpPr>
        <p:grpSpPr>
          <a:xfrm>
            <a:off x="736458" y="934242"/>
            <a:ext cx="5566217" cy="4622732"/>
            <a:chOff x="581378" y="961275"/>
            <a:chExt cx="5727277" cy="4756491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A77C826-3DF7-031C-1ABE-0F818A3A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1378" y="961275"/>
              <a:ext cx="5143313" cy="431180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61795F8-FD6D-AE00-E7FE-EBDD06504E84}"/>
                </a:ext>
              </a:extLst>
            </p:cNvPr>
            <p:cNvSpPr txBox="1"/>
            <p:nvPr/>
          </p:nvSpPr>
          <p:spPr>
            <a:xfrm>
              <a:off x="5732399" y="4405684"/>
              <a:ext cx="484655" cy="371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EQ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D6EE0D9-8D86-4A47-1B11-2DF0B50465C1}"/>
                </a:ext>
              </a:extLst>
            </p:cNvPr>
            <p:cNvSpPr txBox="1"/>
            <p:nvPr/>
          </p:nvSpPr>
          <p:spPr>
            <a:xfrm>
              <a:off x="5713620" y="252214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10N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868940F-2346-2435-6148-DFB69ED3998D}"/>
                </a:ext>
              </a:extLst>
            </p:cNvPr>
            <p:cNvSpPr txBox="1"/>
            <p:nvPr/>
          </p:nvSpPr>
          <p:spPr>
            <a:xfrm>
              <a:off x="3012868" y="5345797"/>
              <a:ext cx="643591" cy="371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50W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02C32FF-772A-1C18-8E64-4C179424547E}"/>
                </a:ext>
              </a:extLst>
            </p:cNvPr>
            <p:cNvSpPr txBox="1"/>
            <p:nvPr/>
          </p:nvSpPr>
          <p:spPr>
            <a:xfrm>
              <a:off x="1158651" y="5273075"/>
              <a:ext cx="643591" cy="371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60W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8494D12E-CFDA-473A-4378-8443EEDD1FCF}"/>
                </a:ext>
              </a:extLst>
            </p:cNvPr>
            <p:cNvSpPr txBox="1"/>
            <p:nvPr/>
          </p:nvSpPr>
          <p:spPr>
            <a:xfrm>
              <a:off x="4773476" y="5260567"/>
              <a:ext cx="643591" cy="371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749" dirty="0"/>
                <a:t>40W</a:t>
              </a: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0A5F80E3-F6C1-9DA3-245C-553F22376FD5}"/>
                </a:ext>
              </a:extLst>
            </p:cNvPr>
            <p:cNvSpPr/>
            <p:nvPr/>
          </p:nvSpPr>
          <p:spPr>
            <a:xfrm>
              <a:off x="988828" y="1637414"/>
              <a:ext cx="2126512" cy="2169042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749"/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86BCC76-DF57-BACD-16FC-3A473013A997}"/>
              </a:ext>
            </a:extLst>
          </p:cNvPr>
          <p:cNvSpPr txBox="1"/>
          <p:nvPr/>
        </p:nvSpPr>
        <p:spPr>
          <a:xfrm>
            <a:off x="1888800" y="5556482"/>
            <a:ext cx="2730730" cy="508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61" dirty="0"/>
              <a:t>Sea </a:t>
            </a:r>
            <a:r>
              <a:rPr lang="it-IT" sz="1361" dirty="0" err="1"/>
              <a:t>sfc</a:t>
            </a:r>
            <a:r>
              <a:rPr lang="it-IT" sz="1361" dirty="0"/>
              <a:t> </a:t>
            </a:r>
            <a:r>
              <a:rPr lang="it-IT" sz="1361" dirty="0" err="1"/>
              <a:t>currents</a:t>
            </a:r>
            <a:r>
              <a:rPr lang="it-IT" sz="1361" dirty="0"/>
              <a:t> on 6 </a:t>
            </a:r>
            <a:r>
              <a:rPr lang="it-IT" sz="1361" dirty="0" err="1"/>
              <a:t>th</a:t>
            </a:r>
            <a:r>
              <a:rPr lang="it-IT" sz="1361" dirty="0"/>
              <a:t> April 2025</a:t>
            </a:r>
          </a:p>
          <a:p>
            <a:pPr algn="ctr"/>
            <a:r>
              <a:rPr lang="it-IT" sz="1361" dirty="0"/>
              <a:t> </a:t>
            </a:r>
            <a:r>
              <a:rPr lang="it-IT" sz="1361" dirty="0" err="1">
                <a:hlinkClick r:id="rId6"/>
              </a:rPr>
              <a:t>earth.null.school</a:t>
            </a:r>
            <a:endParaRPr lang="it-IT" sz="1361" dirty="0"/>
          </a:p>
        </p:txBody>
      </p:sp>
    </p:spTree>
    <p:extLst>
      <p:ext uri="{BB962C8B-B14F-4D97-AF65-F5344CB8AC3E}">
        <p14:creationId xmlns:p14="http://schemas.microsoft.com/office/powerpoint/2010/main" val="21104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0B0C-F1B8-AEDE-0B85-D040BE17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4F3766-BA85-BBE5-88A6-28D15EA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4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2830DD-A52F-4553-C6B1-B3C119B5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A5815E9-761B-A367-327A-78FD798D6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56" y="1262267"/>
            <a:ext cx="3605898" cy="3042032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1A95C5C-67D0-36FD-3F96-EA5CEFE42436}"/>
              </a:ext>
            </a:extLst>
          </p:cNvPr>
          <p:cNvSpPr txBox="1"/>
          <p:nvPr/>
        </p:nvSpPr>
        <p:spPr>
          <a:xfrm>
            <a:off x="8293029" y="5103479"/>
            <a:ext cx="3442916" cy="448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33" dirty="0"/>
              <a:t>Temperature follows SST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4A42ED3-8F64-33F1-4FF6-B8328127F74C}"/>
              </a:ext>
            </a:extLst>
          </p:cNvPr>
          <p:cNvSpPr txBox="1"/>
          <p:nvPr/>
        </p:nvSpPr>
        <p:spPr>
          <a:xfrm>
            <a:off x="3502979" y="5122868"/>
            <a:ext cx="5924571" cy="508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21" dirty="0"/>
              <a:t>Moisture decreases!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784E06-E845-51F7-F261-0A81CE5224AB}"/>
              </a:ext>
            </a:extLst>
          </p:cNvPr>
          <p:cNvSpPr txBox="1"/>
          <p:nvPr/>
        </p:nvSpPr>
        <p:spPr>
          <a:xfrm>
            <a:off x="1549651" y="4929075"/>
            <a:ext cx="3684889" cy="152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55" i="1" dirty="0" err="1"/>
              <a:t>starring</a:t>
            </a:r>
            <a:r>
              <a:rPr lang="it-IT" sz="1555" i="1" dirty="0"/>
              <a:t>:</a:t>
            </a:r>
          </a:p>
          <a:p>
            <a:endParaRPr lang="it-IT" sz="1555" i="1" dirty="0"/>
          </a:p>
          <a:p>
            <a:r>
              <a:rPr lang="it-IT" sz="1555" i="1" dirty="0"/>
              <a:t>Stevens et al. 2002</a:t>
            </a:r>
          </a:p>
          <a:p>
            <a:r>
              <a:rPr lang="it-IT" sz="1555" i="1" dirty="0" err="1"/>
              <a:t>Neggers</a:t>
            </a:r>
            <a:r>
              <a:rPr lang="it-IT" sz="1555" i="1" dirty="0"/>
              <a:t> et al. 2006</a:t>
            </a:r>
          </a:p>
          <a:p>
            <a:r>
              <a:rPr lang="it-IT" sz="1555" i="1" dirty="0"/>
              <a:t>Naumann et al. 2019</a:t>
            </a:r>
          </a:p>
          <a:p>
            <a:endParaRPr lang="en-GB" sz="1555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973406B-A718-EAAE-4198-4D2D8940F4A3}"/>
                  </a:ext>
                </a:extLst>
              </p14:cNvPr>
              <p14:cNvContentPartPr/>
              <p14:nvPr/>
            </p14:nvContentPartPr>
            <p14:xfrm>
              <a:off x="6250291" y="171074"/>
              <a:ext cx="350" cy="35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973406B-A718-EAAE-4198-4D2D8940F4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2791" y="153574"/>
                <a:ext cx="35000" cy="35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DE542C3-7632-16D0-5C3D-ECAE7387C631}"/>
              </a:ext>
            </a:extLst>
          </p:cNvPr>
          <p:cNvSpPr txBox="1"/>
          <p:nvPr/>
        </p:nvSpPr>
        <p:spPr>
          <a:xfrm>
            <a:off x="6176996" y="5491047"/>
            <a:ext cx="715399" cy="897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248" dirty="0"/>
              <a:t>!?</a:t>
            </a:r>
            <a:endParaRPr lang="it-IT" sz="4276" dirty="0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3E03E2A1-137B-71A1-A3CB-F0F504E51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765" y="1102769"/>
            <a:ext cx="6785280" cy="40104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6A1009-3DCC-2FDB-669E-4C04A3DE97E3}"/>
              </a:ext>
            </a:extLst>
          </p:cNvPr>
          <p:cNvSpPr txBox="1"/>
          <p:nvPr/>
        </p:nvSpPr>
        <p:spPr>
          <a:xfrm>
            <a:off x="3271287" y="148231"/>
            <a:ext cx="6417976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/>
              <a:t>From </a:t>
            </a:r>
            <a:r>
              <a:rPr lang="it-IT" sz="2721" b="1" dirty="0" err="1"/>
              <a:t>lower</a:t>
            </a:r>
            <a:r>
              <a:rPr lang="it-IT" sz="2721" b="1" dirty="0"/>
              <a:t> </a:t>
            </a:r>
            <a:r>
              <a:rPr lang="it-IT" sz="2721" b="1" dirty="0" err="1"/>
              <a:t>complexity</a:t>
            </a:r>
            <a:r>
              <a:rPr lang="it-IT" sz="2721" b="1" dirty="0"/>
              <a:t> ….</a:t>
            </a:r>
            <a:endParaRPr lang="it-IT" sz="1944" b="1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D487A0E-BCE4-2612-E76D-9475B95AC1BC}"/>
              </a:ext>
            </a:extLst>
          </p:cNvPr>
          <p:cNvCxnSpPr>
            <a:cxnSpLocks/>
          </p:cNvCxnSpPr>
          <p:nvPr/>
        </p:nvCxnSpPr>
        <p:spPr>
          <a:xfrm>
            <a:off x="3099688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07CA764-FDD2-0A6C-46EA-08F9D4D0E944}"/>
              </a:ext>
            </a:extLst>
          </p:cNvPr>
          <p:cNvSpPr txBox="1"/>
          <p:nvPr/>
        </p:nvSpPr>
        <p:spPr>
          <a:xfrm>
            <a:off x="1056445" y="4401121"/>
            <a:ext cx="2958920" cy="6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944" i="1" dirty="0" err="1"/>
              <a:t>Conceptual</a:t>
            </a:r>
            <a:r>
              <a:rPr lang="it-IT" sz="1944" i="1" dirty="0"/>
              <a:t> Bulk model</a:t>
            </a:r>
            <a:r>
              <a:rPr lang="it-IT" sz="1555" i="1" dirty="0"/>
              <a:t> </a:t>
            </a:r>
          </a:p>
          <a:p>
            <a:endParaRPr lang="en-GB" sz="1555" i="1" dirty="0"/>
          </a:p>
        </p:txBody>
      </p:sp>
      <p:sp>
        <p:nvSpPr>
          <p:cNvPr id="6" name="Segnaposto piè di pagina 1">
            <a:extLst>
              <a:ext uri="{FF2B5EF4-FFF2-40B4-BE49-F238E27FC236}">
                <a16:creationId xmlns:a16="http://schemas.microsoft.com/office/drawing/2014/main" id="{F99F6347-1610-9B92-28A9-9C8C1197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62600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5" grpId="0"/>
      <p:bldP spid="2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9B6C531-F6B5-795E-208E-C2BADBCE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5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752C91-68F0-D94E-F4AC-C62B4106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D46FC-5EDA-ECBE-3360-97BFD1F43C2E}"/>
              </a:ext>
            </a:extLst>
          </p:cNvPr>
          <p:cNvSpPr txBox="1"/>
          <p:nvPr/>
        </p:nvSpPr>
        <p:spPr>
          <a:xfrm>
            <a:off x="3656872" y="855089"/>
            <a:ext cx="5176097" cy="36150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sz="1749" b="1" dirty="0"/>
              <a:t>High-pass </a:t>
            </a:r>
            <a:r>
              <a:rPr lang="it-IT" sz="1749" b="1" dirty="0" err="1"/>
              <a:t>filtered</a:t>
            </a:r>
            <a:r>
              <a:rPr lang="it-IT" sz="1749" b="1" dirty="0"/>
              <a:t> fields (200 km) – 11th Feb. 2020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FEC454-6B7B-43AD-3237-666DA1DB2F25}"/>
              </a:ext>
            </a:extLst>
          </p:cNvPr>
          <p:cNvSpPr txBox="1"/>
          <p:nvPr/>
        </p:nvSpPr>
        <p:spPr>
          <a:xfrm>
            <a:off x="2115389" y="148231"/>
            <a:ext cx="7659673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/>
              <a:t>… to </a:t>
            </a:r>
            <a:r>
              <a:rPr lang="it-IT" sz="2721" b="1" dirty="0" err="1"/>
              <a:t>higher</a:t>
            </a:r>
            <a:r>
              <a:rPr lang="it-IT" sz="2721" b="1" dirty="0"/>
              <a:t> </a:t>
            </a:r>
            <a:r>
              <a:rPr lang="it-IT" sz="2721" b="1" dirty="0" err="1"/>
              <a:t>complexity</a:t>
            </a:r>
            <a:r>
              <a:rPr lang="it-IT" sz="2721" b="1" dirty="0"/>
              <a:t> – </a:t>
            </a:r>
            <a:r>
              <a:rPr lang="it-IT" sz="2721" b="1" dirty="0" err="1"/>
              <a:t>Realistic</a:t>
            </a:r>
            <a:r>
              <a:rPr lang="it-IT" sz="2721" b="1" dirty="0"/>
              <a:t> </a:t>
            </a:r>
            <a:r>
              <a:rPr lang="it-IT" sz="2721" b="1" dirty="0" err="1"/>
              <a:t>simulation</a:t>
            </a:r>
            <a:endParaRPr lang="it-IT" sz="1944" b="1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331E7DD-96E0-8521-4B50-01DF4FBC82A0}"/>
              </a:ext>
            </a:extLst>
          </p:cNvPr>
          <p:cNvCxnSpPr>
            <a:cxnSpLocks/>
          </p:cNvCxnSpPr>
          <p:nvPr/>
        </p:nvCxnSpPr>
        <p:spPr>
          <a:xfrm>
            <a:off x="2564639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Segnaposto piè di pagina 1">
            <a:extLst>
              <a:ext uri="{FF2B5EF4-FFF2-40B4-BE49-F238E27FC236}">
                <a16:creationId xmlns:a16="http://schemas.microsoft.com/office/drawing/2014/main" id="{B99188E6-96F9-513F-8B04-67CBE3B0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  <p:pic>
        <p:nvPicPr>
          <p:cNvPr id="12" name="Immagine 11" descr="Immagine che contiene testo, mappa&#10;&#10;Il contenuto generato dall'IA potrebbe non essere corretto.">
            <a:extLst>
              <a:ext uri="{FF2B5EF4-FFF2-40B4-BE49-F238E27FC236}">
                <a16:creationId xmlns:a16="http://schemas.microsoft.com/office/drawing/2014/main" id="{E8C76A1C-134F-22A6-1B09-53FE12203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89" y="777316"/>
            <a:ext cx="7659673" cy="60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F7B5-8969-09F4-0FB0-7FC41B027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296F491-F9E8-B5EF-9FD1-9D5E7B2C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6</a:t>
            </a:fld>
            <a:endParaRPr lang="en-GB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A5D2F48-F988-F48B-279E-AA3D2F7E8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647413-A522-4ED3-6252-49433612FD5A}"/>
                  </a:ext>
                </a:extLst>
              </p:cNvPr>
              <p:cNvSpPr txBox="1"/>
              <p:nvPr/>
            </p:nvSpPr>
            <p:spPr>
              <a:xfrm>
                <a:off x="248733" y="1979352"/>
                <a:ext cx="5366206" cy="2899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33" i="1">
                          <a:latin typeface="Cambria Math" panose="02040503050406030204" pitchFamily="18" charset="0"/>
                        </a:rPr>
                        <m:t>𝑆𝐻𝐹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𝑆𝑆𝑇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3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333" i="1" dirty="0">
                  <a:latin typeface="Cambria Math" panose="02040503050406030204" pitchFamily="18" charset="0"/>
                </a:endParaRPr>
              </a:p>
              <a:p>
                <a:endParaRPr lang="it-IT" sz="2333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33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𝐿𝐻𝐹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2333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sub>
                            <m:sup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33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2333" dirty="0"/>
              </a:p>
              <a:p>
                <a:endParaRPr lang="it-IT" sz="2333" dirty="0"/>
              </a:p>
              <a:p>
                <a:pPr algn="ctr"/>
                <a:r>
                  <a:rPr lang="it-IT" sz="1749" dirty="0" err="1"/>
                  <a:t>where</a:t>
                </a:r>
                <a:r>
                  <a:rPr lang="it-IT" sz="1749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749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749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749" i="1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  <m:sup>
                        <m:r>
                          <a:rPr lang="it-IT" sz="1749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sz="1749" dirty="0"/>
                  <a:t> </a:t>
                </a:r>
                <a:r>
                  <a:rPr lang="it-IT" sz="1749" dirty="0" err="1"/>
                  <a:t>is</a:t>
                </a:r>
                <a:r>
                  <a:rPr lang="it-IT" sz="1749" dirty="0"/>
                  <a:t> </a:t>
                </a:r>
                <a:r>
                  <a:rPr lang="it-IT" sz="1749" dirty="0" err="1"/>
                  <a:t>Clausius-Clapeyron</a:t>
                </a:r>
                <a:r>
                  <a:rPr lang="it-IT" sz="1749" dirty="0"/>
                  <a:t> (CC)</a:t>
                </a:r>
              </a:p>
              <a:p>
                <a:endParaRPr lang="it-IT" sz="2333" dirty="0"/>
              </a:p>
              <a:p>
                <a:endParaRPr lang="it-IT" sz="2333" dirty="0"/>
              </a:p>
              <a:p>
                <a:endParaRPr lang="it-IT" sz="2333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9E647413-A522-4ED3-6252-49433612F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33" y="1979352"/>
                <a:ext cx="5366206" cy="2899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22CB287-D815-99EA-5384-106DD666AEA5}"/>
                  </a:ext>
                </a:extLst>
              </p:cNvPr>
              <p:cNvSpPr txBox="1"/>
              <p:nvPr/>
            </p:nvSpPr>
            <p:spPr>
              <a:xfrm>
                <a:off x="-54129" y="4350217"/>
                <a:ext cx="5922943" cy="79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333" i="1">
                          <a:latin typeface="Cambria Math" panose="02040503050406030204" pitchFamily="18" charset="0"/>
                        </a:rPr>
                        <m:t>𝑠𝑒𝑛𝑠𝑖𝑡𝑖𝑣𝑖𝑡𝑖𝑒𝑠</m:t>
                      </m:r>
                      <m:r>
                        <a:rPr lang="it-IT" sz="2333" i="1">
                          <a:latin typeface="Cambria Math" panose="02040503050406030204" pitchFamily="18" charset="0"/>
                        </a:rPr>
                        <m:t> ==  </m:t>
                      </m:r>
                      <m:f>
                        <m:f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𝑆𝑆𝑇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it-IT" sz="2333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22CB287-D815-99EA-5384-106DD666A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129" y="4350217"/>
                <a:ext cx="5922943" cy="79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1829AD5-15BF-6D9B-F51E-7F336B726DD3}"/>
              </a:ext>
            </a:extLst>
          </p:cNvPr>
          <p:cNvSpPr/>
          <p:nvPr/>
        </p:nvSpPr>
        <p:spPr>
          <a:xfrm>
            <a:off x="6789203" y="4715874"/>
            <a:ext cx="2115459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F7CCBBD-F5DA-60A8-4C4F-2320957C49A9}"/>
              </a:ext>
            </a:extLst>
          </p:cNvPr>
          <p:cNvSpPr/>
          <p:nvPr/>
        </p:nvSpPr>
        <p:spPr>
          <a:xfrm rot="10800000">
            <a:off x="8903118" y="4715873"/>
            <a:ext cx="2115459" cy="365125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7466CC-AC5A-97D9-F587-E862DBA8DFB5}"/>
              </a:ext>
            </a:extLst>
          </p:cNvPr>
          <p:cNvSpPr txBox="1"/>
          <p:nvPr/>
        </p:nvSpPr>
        <p:spPr>
          <a:xfrm>
            <a:off x="6780640" y="5272163"/>
            <a:ext cx="962299" cy="35894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it-IT" sz="1749" dirty="0"/>
              <a:t>SST’ &lt; 0 </a:t>
            </a:r>
            <a:endParaRPr lang="en-GB" sz="1749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5D8EDF-2476-0AE7-CBC2-16DDC57F1B01}"/>
              </a:ext>
            </a:extLst>
          </p:cNvPr>
          <p:cNvSpPr txBox="1"/>
          <p:nvPr/>
        </p:nvSpPr>
        <p:spPr>
          <a:xfrm>
            <a:off x="10056280" y="5272163"/>
            <a:ext cx="962299" cy="358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sz="1749" dirty="0"/>
              <a:t>SST’ &gt; 0 </a:t>
            </a:r>
            <a:endParaRPr lang="en-GB" sz="1749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B08F148-195E-BB20-2B48-BD2C741AEB02}"/>
              </a:ext>
            </a:extLst>
          </p:cNvPr>
          <p:cNvCxnSpPr>
            <a:cxnSpLocks/>
          </p:cNvCxnSpPr>
          <p:nvPr/>
        </p:nvCxnSpPr>
        <p:spPr>
          <a:xfrm>
            <a:off x="6533611" y="2363526"/>
            <a:ext cx="5012676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620AE00-3301-1D45-43CC-C97ED01D2ABE}"/>
              </a:ext>
            </a:extLst>
          </p:cNvPr>
          <p:cNvSpPr txBox="1"/>
          <p:nvPr/>
        </p:nvSpPr>
        <p:spPr>
          <a:xfrm>
            <a:off x="10502116" y="1811879"/>
            <a:ext cx="922603" cy="448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333" dirty="0"/>
              <a:t>MABL</a:t>
            </a:r>
            <a:endParaRPr lang="en-GB" sz="1749" dirty="0"/>
          </a:p>
        </p:txBody>
      </p:sp>
      <p:sp>
        <p:nvSpPr>
          <p:cNvPr id="14" name="Freccia in su 13">
            <a:extLst>
              <a:ext uri="{FF2B5EF4-FFF2-40B4-BE49-F238E27FC236}">
                <a16:creationId xmlns:a16="http://schemas.microsoft.com/office/drawing/2014/main" id="{DC03827C-5803-7958-07E5-CA0D64CB999B}"/>
              </a:ext>
            </a:extLst>
          </p:cNvPr>
          <p:cNvSpPr/>
          <p:nvPr/>
        </p:nvSpPr>
        <p:spPr>
          <a:xfrm rot="10800000">
            <a:off x="7023416" y="3862691"/>
            <a:ext cx="359784" cy="791549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F9107B3-86A8-EF0A-1663-1EA457D35EE8}"/>
              </a:ext>
            </a:extLst>
          </p:cNvPr>
          <p:cNvSpPr txBox="1"/>
          <p:nvPr/>
        </p:nvSpPr>
        <p:spPr>
          <a:xfrm>
            <a:off x="7455717" y="4036140"/>
            <a:ext cx="836169" cy="6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49" dirty="0"/>
              <a:t>SHF’ ? </a:t>
            </a:r>
          </a:p>
          <a:p>
            <a:r>
              <a:rPr lang="it-IT" sz="1749" dirty="0"/>
              <a:t>LHF’ ?</a:t>
            </a:r>
            <a:endParaRPr lang="en-GB" sz="1749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3C2DFD-976B-577C-C356-FCC4FE108726}"/>
              </a:ext>
            </a:extLst>
          </p:cNvPr>
          <p:cNvSpPr txBox="1"/>
          <p:nvPr/>
        </p:nvSpPr>
        <p:spPr>
          <a:xfrm>
            <a:off x="9536825" y="4071337"/>
            <a:ext cx="836169" cy="628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749" dirty="0"/>
              <a:t>SHF’ ? </a:t>
            </a:r>
          </a:p>
          <a:p>
            <a:r>
              <a:rPr lang="it-IT" sz="1749" dirty="0"/>
              <a:t>LHF’ ?</a:t>
            </a:r>
            <a:endParaRPr lang="en-GB" sz="1749" dirty="0"/>
          </a:p>
        </p:txBody>
      </p:sp>
      <p:sp>
        <p:nvSpPr>
          <p:cNvPr id="20" name="Freccia in su 19">
            <a:extLst>
              <a:ext uri="{FF2B5EF4-FFF2-40B4-BE49-F238E27FC236}">
                <a16:creationId xmlns:a16="http://schemas.microsoft.com/office/drawing/2014/main" id="{3372F20B-B918-7077-AEF1-1FBA918B9BFC}"/>
              </a:ext>
            </a:extLst>
          </p:cNvPr>
          <p:cNvSpPr/>
          <p:nvPr/>
        </p:nvSpPr>
        <p:spPr>
          <a:xfrm>
            <a:off x="10640417" y="3862690"/>
            <a:ext cx="343385" cy="75021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C07FB2-6C24-E718-F325-0963DF5CC312}"/>
              </a:ext>
            </a:extLst>
          </p:cNvPr>
          <p:cNvSpPr txBox="1"/>
          <p:nvPr/>
        </p:nvSpPr>
        <p:spPr>
          <a:xfrm>
            <a:off x="2115389" y="148231"/>
            <a:ext cx="7659673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 err="1"/>
              <a:t>Sensitivity</a:t>
            </a:r>
            <a:r>
              <a:rPr lang="it-IT" sz="2721" b="1" dirty="0"/>
              <a:t> of </a:t>
            </a:r>
            <a:r>
              <a:rPr lang="it-IT" sz="2721" b="1" dirty="0" err="1"/>
              <a:t>surface</a:t>
            </a:r>
            <a:r>
              <a:rPr lang="it-IT" sz="2721" b="1" dirty="0"/>
              <a:t> </a:t>
            </a:r>
            <a:r>
              <a:rPr lang="it-IT" sz="2721" b="1" dirty="0" err="1"/>
              <a:t>fluxes</a:t>
            </a:r>
            <a:r>
              <a:rPr lang="it-IT" sz="2721" b="1" dirty="0"/>
              <a:t> to SST</a:t>
            </a:r>
            <a:endParaRPr lang="it-IT" sz="1944" b="1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0BEE01-9643-F665-550A-06536EBDDC3D}"/>
              </a:ext>
            </a:extLst>
          </p:cNvPr>
          <p:cNvCxnSpPr>
            <a:cxnSpLocks/>
          </p:cNvCxnSpPr>
          <p:nvPr/>
        </p:nvCxnSpPr>
        <p:spPr>
          <a:xfrm>
            <a:off x="2564639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Segnaposto piè di pagina 1">
            <a:extLst>
              <a:ext uri="{FF2B5EF4-FFF2-40B4-BE49-F238E27FC236}">
                <a16:creationId xmlns:a16="http://schemas.microsoft.com/office/drawing/2014/main" id="{BC225A03-7E02-2006-636E-E720840F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4579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BAE4E-9D24-4568-2F03-2E99CF22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55F520AC-0F9B-E7D7-8E40-72EA12C73CA6}"/>
              </a:ext>
            </a:extLst>
          </p:cNvPr>
          <p:cNvSpPr txBox="1"/>
          <p:nvPr/>
        </p:nvSpPr>
        <p:spPr>
          <a:xfrm>
            <a:off x="790674" y="1662001"/>
            <a:ext cx="3305783" cy="358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749" i="1" dirty="0" err="1"/>
              <a:t>Specific</a:t>
            </a:r>
            <a:r>
              <a:rPr lang="it-IT" sz="1749" i="1" dirty="0"/>
              <a:t> </a:t>
            </a:r>
            <a:r>
              <a:rPr lang="it-IT" sz="1749" i="1" dirty="0" err="1"/>
              <a:t>humidity</a:t>
            </a:r>
            <a:r>
              <a:rPr lang="it-IT" sz="1749" i="1" dirty="0"/>
              <a:t> </a:t>
            </a:r>
            <a:r>
              <a:rPr lang="it-IT" sz="1749" i="1" dirty="0" err="1"/>
              <a:t>anomalies</a:t>
            </a:r>
            <a:endParaRPr lang="en-GB" sz="1749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1F2C50-E7E3-B14E-672B-C46B104E89CC}"/>
              </a:ext>
            </a:extLst>
          </p:cNvPr>
          <p:cNvSpPr txBox="1"/>
          <p:nvPr/>
        </p:nvSpPr>
        <p:spPr>
          <a:xfrm>
            <a:off x="4299677" y="1656378"/>
            <a:ext cx="3731222" cy="358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749" i="1" dirty="0"/>
              <a:t>Temperature </a:t>
            </a:r>
            <a:r>
              <a:rPr lang="it-IT" sz="1749" i="1" dirty="0" err="1"/>
              <a:t>anomalies</a:t>
            </a:r>
            <a:endParaRPr lang="en-GB" sz="1749" i="1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C00FCB2-A793-81F3-9708-E9E2A27D2E33}"/>
              </a:ext>
            </a:extLst>
          </p:cNvPr>
          <p:cNvSpPr txBox="1"/>
          <p:nvPr/>
        </p:nvSpPr>
        <p:spPr>
          <a:xfrm>
            <a:off x="8054589" y="1673436"/>
            <a:ext cx="3731222" cy="358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749" i="1" dirty="0" err="1"/>
              <a:t>Stability</a:t>
            </a:r>
            <a:r>
              <a:rPr lang="it-IT" sz="1749" i="1" dirty="0"/>
              <a:t> </a:t>
            </a:r>
            <a:r>
              <a:rPr lang="it-IT" sz="1749" i="1" dirty="0" err="1"/>
              <a:t>anomalies</a:t>
            </a:r>
            <a:endParaRPr lang="en-GB" sz="1749" i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FFBFB98-280B-3AC3-0BD1-4328469E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1"/>
          <a:stretch/>
        </p:blipFill>
        <p:spPr>
          <a:xfrm>
            <a:off x="7771696" y="2015325"/>
            <a:ext cx="4244065" cy="260626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A9DC6890-D7EB-973B-DAB5-EA3109EDA1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69"/>
          <a:stretch/>
        </p:blipFill>
        <p:spPr>
          <a:xfrm>
            <a:off x="4135041" y="2016343"/>
            <a:ext cx="4170050" cy="258866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CED403-D02D-34F0-0272-DBA3234C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7</a:t>
            </a:fld>
            <a:endParaRPr lang="en-GB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BE569F-A0E7-D220-6D28-45E33DC50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16B647E-40B0-2505-A663-D49F3484C7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206"/>
          <a:stretch/>
        </p:blipFill>
        <p:spPr>
          <a:xfrm>
            <a:off x="281132" y="2060777"/>
            <a:ext cx="4329740" cy="258591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2C48F7-D60C-48E3-52EE-A267DA66911A}"/>
              </a:ext>
            </a:extLst>
          </p:cNvPr>
          <p:cNvSpPr txBox="1"/>
          <p:nvPr/>
        </p:nvSpPr>
        <p:spPr>
          <a:xfrm>
            <a:off x="8885753" y="5460572"/>
            <a:ext cx="2469096" cy="56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55" dirty="0"/>
              <a:t>Compare with </a:t>
            </a:r>
          </a:p>
          <a:p>
            <a:pPr algn="ctr"/>
            <a:r>
              <a:rPr lang="it-IT" sz="1555" i="1" dirty="0"/>
              <a:t>Borgnino et al. 2025</a:t>
            </a:r>
            <a:endParaRPr lang="it-IT" sz="1749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545920-07D6-31BD-BF92-2F9DBD8A7CC5}"/>
              </a:ext>
            </a:extLst>
          </p:cNvPr>
          <p:cNvSpPr txBox="1"/>
          <p:nvPr/>
        </p:nvSpPr>
        <p:spPr>
          <a:xfrm>
            <a:off x="2115389" y="148231"/>
            <a:ext cx="7659673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/>
              <a:t>Air </a:t>
            </a:r>
            <a:r>
              <a:rPr lang="it-IT" sz="2721" b="1" dirty="0" err="1"/>
              <a:t>column</a:t>
            </a:r>
            <a:r>
              <a:rPr lang="it-IT" sz="2721" b="1" dirty="0"/>
              <a:t> </a:t>
            </a:r>
            <a:r>
              <a:rPr lang="it-IT" sz="2721" b="1" dirty="0" err="1"/>
              <a:t>response</a:t>
            </a:r>
            <a:r>
              <a:rPr lang="it-IT" sz="2721" b="1" dirty="0"/>
              <a:t>!</a:t>
            </a:r>
            <a:endParaRPr lang="it-IT" sz="1944" b="1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9B82685-1674-2F00-1463-3FDAAAEE4957}"/>
              </a:ext>
            </a:extLst>
          </p:cNvPr>
          <p:cNvCxnSpPr>
            <a:cxnSpLocks/>
          </p:cNvCxnSpPr>
          <p:nvPr/>
        </p:nvCxnSpPr>
        <p:spPr>
          <a:xfrm>
            <a:off x="2564639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103C73D9-A22F-0891-D874-1D8E74FF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15393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604D0-19F6-B996-FED9-A5EA20A26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38F8E94-28EA-9458-FCA1-738C985C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8FE-BAF5-4F25-A070-95EFCE784FE8}" type="slidenum">
              <a:rPr lang="en-GB" smtClean="0"/>
              <a:t>8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EE48607-DB08-5AE3-395D-1098B7D5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54" y="5625088"/>
            <a:ext cx="1058403" cy="109638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A38A38B-46E0-F2C5-6E22-AB609C809C03}"/>
              </a:ext>
            </a:extLst>
          </p:cNvPr>
          <p:cNvSpPr/>
          <p:nvPr/>
        </p:nvSpPr>
        <p:spPr>
          <a:xfrm>
            <a:off x="4841093" y="4700644"/>
            <a:ext cx="2974295" cy="18858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lumOff val="2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05F1FC-7EC8-6E67-13A8-3CE5D3BE6055}"/>
              </a:ext>
            </a:extLst>
          </p:cNvPr>
          <p:cNvSpPr/>
          <p:nvPr/>
        </p:nvSpPr>
        <p:spPr>
          <a:xfrm rot="10800000">
            <a:off x="7784566" y="4700722"/>
            <a:ext cx="2974294" cy="18858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16421FD-C9F8-E339-70B5-018DE90DAD34}"/>
              </a:ext>
            </a:extLst>
          </p:cNvPr>
          <p:cNvSpPr txBox="1"/>
          <p:nvPr/>
        </p:nvSpPr>
        <p:spPr>
          <a:xfrm>
            <a:off x="4841894" y="5133539"/>
            <a:ext cx="1379888" cy="4486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it-IT" sz="2333" dirty="0"/>
              <a:t>SST’ &lt; 0 </a:t>
            </a:r>
            <a:endParaRPr lang="en-GB" sz="2333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26C218-BF09-9DD4-E6C8-B8F3481C45C5}"/>
              </a:ext>
            </a:extLst>
          </p:cNvPr>
          <p:cNvSpPr txBox="1"/>
          <p:nvPr/>
        </p:nvSpPr>
        <p:spPr>
          <a:xfrm>
            <a:off x="10738857" y="1187386"/>
            <a:ext cx="1343367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21" dirty="0"/>
              <a:t>MABL’ </a:t>
            </a:r>
            <a:endParaRPr lang="en-GB" sz="2333" dirty="0"/>
          </a:p>
        </p:txBody>
      </p:sp>
      <p:sp>
        <p:nvSpPr>
          <p:cNvPr id="13" name="Freccia in su 12">
            <a:extLst>
              <a:ext uri="{FF2B5EF4-FFF2-40B4-BE49-F238E27FC236}">
                <a16:creationId xmlns:a16="http://schemas.microsoft.com/office/drawing/2014/main" id="{F2FCC12F-67EC-135A-013B-FD6C6D020F9E}"/>
              </a:ext>
            </a:extLst>
          </p:cNvPr>
          <p:cNvSpPr/>
          <p:nvPr/>
        </p:nvSpPr>
        <p:spPr>
          <a:xfrm>
            <a:off x="5070132" y="3975585"/>
            <a:ext cx="226899" cy="644530"/>
          </a:xfrm>
          <a:prstGeom prst="upArrow">
            <a:avLst/>
          </a:prstGeom>
          <a:gradFill flip="none" rotWithShape="1">
            <a:gsLst>
              <a:gs pos="0">
                <a:schemeClr val="tx2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2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2">
                  <a:lumMod val="50000"/>
                  <a:lumOff val="5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467ABC09-7B57-F805-3377-FE3555CB5380}"/>
              </a:ext>
            </a:extLst>
          </p:cNvPr>
          <p:cNvSpPr/>
          <p:nvPr/>
        </p:nvSpPr>
        <p:spPr>
          <a:xfrm>
            <a:off x="4841894" y="1441638"/>
            <a:ext cx="5745953" cy="672101"/>
          </a:xfrm>
          <a:custGeom>
            <a:avLst/>
            <a:gdLst>
              <a:gd name="connsiteX0" fmla="*/ 0 w 5912213"/>
              <a:gd name="connsiteY0" fmla="*/ 672070 h 691548"/>
              <a:gd name="connsiteX1" fmla="*/ 262647 w 5912213"/>
              <a:gd name="connsiteY1" fmla="*/ 594249 h 691548"/>
              <a:gd name="connsiteX2" fmla="*/ 476656 w 5912213"/>
              <a:gd name="connsiteY2" fmla="*/ 691526 h 691548"/>
              <a:gd name="connsiteX3" fmla="*/ 963039 w 5912213"/>
              <a:gd name="connsiteY3" fmla="*/ 603977 h 691548"/>
              <a:gd name="connsiteX4" fmla="*/ 1760707 w 5912213"/>
              <a:gd name="connsiteY4" fmla="*/ 672070 h 691548"/>
              <a:gd name="connsiteX5" fmla="*/ 2324911 w 5912213"/>
              <a:gd name="connsiteY5" fmla="*/ 633160 h 691548"/>
              <a:gd name="connsiteX6" fmla="*/ 3171217 w 5912213"/>
              <a:gd name="connsiteY6" fmla="*/ 331602 h 691548"/>
              <a:gd name="connsiteX7" fmla="*/ 4241260 w 5912213"/>
              <a:gd name="connsiteY7" fmla="*/ 20317 h 691548"/>
              <a:gd name="connsiteX8" fmla="*/ 5272392 w 5912213"/>
              <a:gd name="connsiteY8" fmla="*/ 30045 h 691548"/>
              <a:gd name="connsiteX9" fmla="*/ 5856051 w 5912213"/>
              <a:gd name="connsiteY9" fmla="*/ 862 h 691548"/>
              <a:gd name="connsiteX10" fmla="*/ 5856051 w 5912213"/>
              <a:gd name="connsiteY10" fmla="*/ 10589 h 69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12213" h="691548">
                <a:moveTo>
                  <a:pt x="0" y="672070"/>
                </a:moveTo>
                <a:cubicBezTo>
                  <a:pt x="91602" y="631538"/>
                  <a:pt x="183205" y="591006"/>
                  <a:pt x="262647" y="594249"/>
                </a:cubicBezTo>
                <a:cubicBezTo>
                  <a:pt x="342089" y="597492"/>
                  <a:pt x="359924" y="689905"/>
                  <a:pt x="476656" y="691526"/>
                </a:cubicBezTo>
                <a:cubicBezTo>
                  <a:pt x="593388" y="693147"/>
                  <a:pt x="749031" y="607220"/>
                  <a:pt x="963039" y="603977"/>
                </a:cubicBezTo>
                <a:cubicBezTo>
                  <a:pt x="1177047" y="600734"/>
                  <a:pt x="1533728" y="667206"/>
                  <a:pt x="1760707" y="672070"/>
                </a:cubicBezTo>
                <a:cubicBezTo>
                  <a:pt x="1987686" y="676934"/>
                  <a:pt x="2089826" y="689905"/>
                  <a:pt x="2324911" y="633160"/>
                </a:cubicBezTo>
                <a:cubicBezTo>
                  <a:pt x="2559996" y="576415"/>
                  <a:pt x="2851826" y="433742"/>
                  <a:pt x="3171217" y="331602"/>
                </a:cubicBezTo>
                <a:cubicBezTo>
                  <a:pt x="3490608" y="229462"/>
                  <a:pt x="3891064" y="70576"/>
                  <a:pt x="4241260" y="20317"/>
                </a:cubicBezTo>
                <a:cubicBezTo>
                  <a:pt x="4591456" y="-29943"/>
                  <a:pt x="5003260" y="33287"/>
                  <a:pt x="5272392" y="30045"/>
                </a:cubicBezTo>
                <a:cubicBezTo>
                  <a:pt x="5541524" y="26803"/>
                  <a:pt x="5856051" y="862"/>
                  <a:pt x="5856051" y="862"/>
                </a:cubicBezTo>
                <a:cubicBezTo>
                  <a:pt x="5953327" y="-2381"/>
                  <a:pt x="5904689" y="4104"/>
                  <a:pt x="5856051" y="10589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15" name="Freccia in su 14">
            <a:extLst>
              <a:ext uri="{FF2B5EF4-FFF2-40B4-BE49-F238E27FC236}">
                <a16:creationId xmlns:a16="http://schemas.microsoft.com/office/drawing/2014/main" id="{494B0CE8-CBE5-2281-206F-DE4E85453A2C}"/>
              </a:ext>
            </a:extLst>
          </p:cNvPr>
          <p:cNvSpPr/>
          <p:nvPr/>
        </p:nvSpPr>
        <p:spPr>
          <a:xfrm>
            <a:off x="10288192" y="3735157"/>
            <a:ext cx="420175" cy="921721"/>
          </a:xfrm>
          <a:prstGeom prst="up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9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FC8A21D-A743-0641-CF5E-980774BB5C6B}"/>
              </a:ext>
            </a:extLst>
          </p:cNvPr>
          <p:cNvSpPr txBox="1"/>
          <p:nvPr/>
        </p:nvSpPr>
        <p:spPr>
          <a:xfrm>
            <a:off x="9378973" y="5176406"/>
            <a:ext cx="1379888" cy="448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2333" dirty="0"/>
              <a:t>SST’ &gt; 0 </a:t>
            </a:r>
            <a:endParaRPr lang="en-GB" sz="2333" dirty="0"/>
          </a:p>
        </p:txBody>
      </p:sp>
      <p:sp>
        <p:nvSpPr>
          <p:cNvPr id="17" name="Freccia circolare a sinistra 16">
            <a:extLst>
              <a:ext uri="{FF2B5EF4-FFF2-40B4-BE49-F238E27FC236}">
                <a16:creationId xmlns:a16="http://schemas.microsoft.com/office/drawing/2014/main" id="{2FBF61B3-2E21-82BA-13A8-E6A4BECBA9CB}"/>
              </a:ext>
            </a:extLst>
          </p:cNvPr>
          <p:cNvSpPr/>
          <p:nvPr/>
        </p:nvSpPr>
        <p:spPr>
          <a:xfrm>
            <a:off x="9948028" y="1071809"/>
            <a:ext cx="515033" cy="104193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>
              <a:solidFill>
                <a:schemeClr val="tx1"/>
              </a:solidFill>
            </a:endParaRPr>
          </a:p>
        </p:txBody>
      </p:sp>
      <p:sp>
        <p:nvSpPr>
          <p:cNvPr id="18" name="Freccia circolare a sinistra 17">
            <a:extLst>
              <a:ext uri="{FF2B5EF4-FFF2-40B4-BE49-F238E27FC236}">
                <a16:creationId xmlns:a16="http://schemas.microsoft.com/office/drawing/2014/main" id="{78542F2D-20EF-1F1C-5C79-AAED55C27EFD}"/>
              </a:ext>
            </a:extLst>
          </p:cNvPr>
          <p:cNvSpPr/>
          <p:nvPr/>
        </p:nvSpPr>
        <p:spPr>
          <a:xfrm>
            <a:off x="5247713" y="1881674"/>
            <a:ext cx="288916" cy="440312"/>
          </a:xfrm>
          <a:prstGeom prst="curvedLef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>
              <a:solidFill>
                <a:schemeClr val="tx1"/>
              </a:solidFill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15C7AD0-B934-B3B8-74AC-A2CE1C686DAE}"/>
              </a:ext>
            </a:extLst>
          </p:cNvPr>
          <p:cNvSpPr/>
          <p:nvPr/>
        </p:nvSpPr>
        <p:spPr>
          <a:xfrm rot="15350471">
            <a:off x="8926810" y="3135078"/>
            <a:ext cx="451118" cy="353601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70238B00-867C-B442-7638-D2B7244FCF99}"/>
              </a:ext>
            </a:extLst>
          </p:cNvPr>
          <p:cNvSpPr/>
          <p:nvPr/>
        </p:nvSpPr>
        <p:spPr>
          <a:xfrm rot="5400000">
            <a:off x="9564692" y="3839692"/>
            <a:ext cx="569055" cy="712649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9C0E262B-C951-22B9-9BA4-A32ED6306A15}"/>
              </a:ext>
            </a:extLst>
          </p:cNvPr>
          <p:cNvSpPr/>
          <p:nvPr/>
        </p:nvSpPr>
        <p:spPr>
          <a:xfrm rot="7257045">
            <a:off x="10742182" y="2204496"/>
            <a:ext cx="451118" cy="353601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D94A15E-5690-B83F-BC1F-DE23919ED5CC}"/>
              </a:ext>
            </a:extLst>
          </p:cNvPr>
          <p:cNvSpPr/>
          <p:nvPr/>
        </p:nvSpPr>
        <p:spPr>
          <a:xfrm rot="19158006">
            <a:off x="8663823" y="2146676"/>
            <a:ext cx="334338" cy="293206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D36F507C-5983-DEF9-837D-D8263A549942}"/>
              </a:ext>
            </a:extLst>
          </p:cNvPr>
          <p:cNvSpPr/>
          <p:nvPr/>
        </p:nvSpPr>
        <p:spPr>
          <a:xfrm rot="4089735">
            <a:off x="10069961" y="3004544"/>
            <a:ext cx="451118" cy="353601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740A9847-94B4-BCA6-06D1-A421C35A90BC}"/>
              </a:ext>
            </a:extLst>
          </p:cNvPr>
          <p:cNvSpPr/>
          <p:nvPr/>
        </p:nvSpPr>
        <p:spPr>
          <a:xfrm rot="15350471">
            <a:off x="6765677" y="3021614"/>
            <a:ext cx="237547" cy="191816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F90DD778-285E-5980-9D56-107C18073896}"/>
              </a:ext>
            </a:extLst>
          </p:cNvPr>
          <p:cNvSpPr/>
          <p:nvPr/>
        </p:nvSpPr>
        <p:spPr>
          <a:xfrm rot="9277550">
            <a:off x="7009774" y="3775530"/>
            <a:ext cx="237547" cy="191816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92EE2A17-BD30-BDF6-3F18-CBDD3643015A}"/>
              </a:ext>
            </a:extLst>
          </p:cNvPr>
          <p:cNvSpPr/>
          <p:nvPr/>
        </p:nvSpPr>
        <p:spPr>
          <a:xfrm rot="8735563">
            <a:off x="7310376" y="2464348"/>
            <a:ext cx="237547" cy="191816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24163FC-3B25-0078-F21F-B6306BA06810}"/>
              </a:ext>
            </a:extLst>
          </p:cNvPr>
          <p:cNvSpPr/>
          <p:nvPr/>
        </p:nvSpPr>
        <p:spPr>
          <a:xfrm rot="15350471">
            <a:off x="5159712" y="2871916"/>
            <a:ext cx="152593" cy="87375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53C1A87A-F12C-B0BA-EFBB-F423C8F70136}"/>
              </a:ext>
            </a:extLst>
          </p:cNvPr>
          <p:cNvSpPr/>
          <p:nvPr/>
        </p:nvSpPr>
        <p:spPr>
          <a:xfrm rot="15350471">
            <a:off x="5621823" y="3352857"/>
            <a:ext cx="152593" cy="87375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02634B7C-AEFB-E69B-32CB-80699C7B953E}"/>
              </a:ext>
            </a:extLst>
          </p:cNvPr>
          <p:cNvSpPr/>
          <p:nvPr/>
        </p:nvSpPr>
        <p:spPr>
          <a:xfrm rot="15350471">
            <a:off x="5064798" y="3646942"/>
            <a:ext cx="152593" cy="87375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3F26B6F8-0192-BF91-F9B6-5FE9677FF917}"/>
              </a:ext>
            </a:extLst>
          </p:cNvPr>
          <p:cNvSpPr/>
          <p:nvPr/>
        </p:nvSpPr>
        <p:spPr>
          <a:xfrm rot="15350471">
            <a:off x="5455940" y="4236995"/>
            <a:ext cx="152593" cy="87375"/>
          </a:xfrm>
          <a:custGeom>
            <a:avLst/>
            <a:gdLst>
              <a:gd name="connsiteX0" fmla="*/ 0 w 464171"/>
              <a:gd name="connsiteY0" fmla="*/ 363832 h 363832"/>
              <a:gd name="connsiteX1" fmla="*/ 62346 w 464171"/>
              <a:gd name="connsiteY1" fmla="*/ 114450 h 363832"/>
              <a:gd name="connsiteX2" fmla="*/ 311727 w 464171"/>
              <a:gd name="connsiteY2" fmla="*/ 150 h 363832"/>
              <a:gd name="connsiteX3" fmla="*/ 436418 w 464171"/>
              <a:gd name="connsiteY3" fmla="*/ 93669 h 363832"/>
              <a:gd name="connsiteX4" fmla="*/ 457200 w 464171"/>
              <a:gd name="connsiteY4" fmla="*/ 239141 h 363832"/>
              <a:gd name="connsiteX5" fmla="*/ 342900 w 464171"/>
              <a:gd name="connsiteY5" fmla="*/ 353441 h 363832"/>
              <a:gd name="connsiteX6" fmla="*/ 176646 w 464171"/>
              <a:gd name="connsiteY6" fmla="*/ 332659 h 363832"/>
              <a:gd name="connsiteX7" fmla="*/ 145473 w 464171"/>
              <a:gd name="connsiteY7" fmla="*/ 218359 h 363832"/>
              <a:gd name="connsiteX8" fmla="*/ 270164 w 464171"/>
              <a:gd name="connsiteY8" fmla="*/ 124841 h 363832"/>
              <a:gd name="connsiteX9" fmla="*/ 342900 w 464171"/>
              <a:gd name="connsiteY9" fmla="*/ 197578 h 363832"/>
              <a:gd name="connsiteX10" fmla="*/ 342900 w 464171"/>
              <a:gd name="connsiteY10" fmla="*/ 228750 h 363832"/>
              <a:gd name="connsiteX11" fmla="*/ 259773 w 464171"/>
              <a:gd name="connsiteY11" fmla="*/ 228750 h 363832"/>
              <a:gd name="connsiteX12" fmla="*/ 290946 w 464171"/>
              <a:gd name="connsiteY12" fmla="*/ 218359 h 36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4171" h="363832">
                <a:moveTo>
                  <a:pt x="0" y="363832"/>
                </a:moveTo>
                <a:cubicBezTo>
                  <a:pt x="5196" y="269448"/>
                  <a:pt x="10392" y="175064"/>
                  <a:pt x="62346" y="114450"/>
                </a:cubicBezTo>
                <a:cubicBezTo>
                  <a:pt x="114300" y="53836"/>
                  <a:pt x="249382" y="3613"/>
                  <a:pt x="311727" y="150"/>
                </a:cubicBezTo>
                <a:cubicBezTo>
                  <a:pt x="374072" y="-3313"/>
                  <a:pt x="412172" y="53837"/>
                  <a:pt x="436418" y="93669"/>
                </a:cubicBezTo>
                <a:cubicBezTo>
                  <a:pt x="460664" y="133501"/>
                  <a:pt x="472786" y="195846"/>
                  <a:pt x="457200" y="239141"/>
                </a:cubicBezTo>
                <a:cubicBezTo>
                  <a:pt x="441614" y="282436"/>
                  <a:pt x="389659" y="337855"/>
                  <a:pt x="342900" y="353441"/>
                </a:cubicBezTo>
                <a:cubicBezTo>
                  <a:pt x="296141" y="369027"/>
                  <a:pt x="209550" y="355173"/>
                  <a:pt x="176646" y="332659"/>
                </a:cubicBezTo>
                <a:cubicBezTo>
                  <a:pt x="143742" y="310145"/>
                  <a:pt x="129887" y="252995"/>
                  <a:pt x="145473" y="218359"/>
                </a:cubicBezTo>
                <a:cubicBezTo>
                  <a:pt x="161059" y="183723"/>
                  <a:pt x="237260" y="128304"/>
                  <a:pt x="270164" y="124841"/>
                </a:cubicBezTo>
                <a:cubicBezTo>
                  <a:pt x="303068" y="121378"/>
                  <a:pt x="342900" y="197578"/>
                  <a:pt x="342900" y="197578"/>
                </a:cubicBezTo>
                <a:cubicBezTo>
                  <a:pt x="355023" y="214896"/>
                  <a:pt x="356755" y="223555"/>
                  <a:pt x="342900" y="228750"/>
                </a:cubicBezTo>
                <a:cubicBezTo>
                  <a:pt x="329045" y="233945"/>
                  <a:pt x="268432" y="230482"/>
                  <a:pt x="259773" y="228750"/>
                </a:cubicBezTo>
                <a:cubicBezTo>
                  <a:pt x="251114" y="227018"/>
                  <a:pt x="271030" y="222688"/>
                  <a:pt x="290946" y="21835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0CE292-7208-6EB3-C5E6-69DBF71CAD1F}"/>
              </a:ext>
            </a:extLst>
          </p:cNvPr>
          <p:cNvSpPr txBox="1"/>
          <p:nvPr/>
        </p:nvSpPr>
        <p:spPr>
          <a:xfrm>
            <a:off x="798232" y="2123044"/>
            <a:ext cx="3363870" cy="1704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749" dirty="0"/>
              <a:t>MABL </a:t>
            </a:r>
            <a:r>
              <a:rPr lang="it-IT" sz="1749" dirty="0" err="1"/>
              <a:t>moisture</a:t>
            </a:r>
            <a:r>
              <a:rPr lang="it-IT" sz="1749" dirty="0"/>
              <a:t> set by </a:t>
            </a:r>
          </a:p>
          <a:p>
            <a:endParaRPr lang="it-IT" sz="1749" dirty="0"/>
          </a:p>
          <a:p>
            <a:pPr marL="277720" indent="-277720" algn="ctr">
              <a:buFontTx/>
              <a:buChar char="-"/>
            </a:pPr>
            <a:r>
              <a:rPr lang="it-IT" sz="1749" dirty="0"/>
              <a:t>SURFACE EVAPORATION</a:t>
            </a:r>
          </a:p>
          <a:p>
            <a:pPr marL="277720" indent="-277720" algn="ctr">
              <a:buFontTx/>
              <a:buChar char="-"/>
            </a:pPr>
            <a:r>
              <a:rPr lang="it-IT" sz="1749" dirty="0"/>
              <a:t>ENTRAINED DOWNWELLING</a:t>
            </a:r>
          </a:p>
          <a:p>
            <a:endParaRPr lang="it-IT" sz="1749" dirty="0"/>
          </a:p>
          <a:p>
            <a:endParaRPr lang="it-IT" sz="1749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37F0B7-9D76-E3E1-2B5A-24E89436C524}"/>
              </a:ext>
            </a:extLst>
          </p:cNvPr>
          <p:cNvSpPr txBox="1"/>
          <p:nvPr/>
        </p:nvSpPr>
        <p:spPr>
          <a:xfrm>
            <a:off x="2115389" y="148231"/>
            <a:ext cx="7659673" cy="508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21" b="1" dirty="0" err="1"/>
              <a:t>Conclusions</a:t>
            </a:r>
            <a:endParaRPr lang="it-IT" sz="1944" b="1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35C54D6-649F-EC03-9DD3-8E845C11C062}"/>
              </a:ext>
            </a:extLst>
          </p:cNvPr>
          <p:cNvCxnSpPr>
            <a:cxnSpLocks/>
          </p:cNvCxnSpPr>
          <p:nvPr/>
        </p:nvCxnSpPr>
        <p:spPr>
          <a:xfrm>
            <a:off x="2564639" y="683605"/>
            <a:ext cx="6761173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3B26EC-5395-6FC5-94F9-071433B20275}"/>
                  </a:ext>
                </a:extLst>
              </p:cNvPr>
              <p:cNvSpPr txBox="1"/>
              <p:nvPr/>
            </p:nvSpPr>
            <p:spPr>
              <a:xfrm>
                <a:off x="815868" y="4411059"/>
                <a:ext cx="3328598" cy="786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333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  <m:sup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it-IT" sz="2333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it-IT" sz="2333" i="1">
                          <a:latin typeface="Cambria Math" panose="02040503050406030204" pitchFamily="18" charset="0"/>
                        </a:rPr>
                        <m:t>≳</m:t>
                      </m:r>
                      <m:f>
                        <m:fPr>
                          <m:ctrlPr>
                            <a:rPr lang="it-IT" sz="233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333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sub>
                            <m:sup>
                              <m:r>
                                <a:rPr lang="it-IT" sz="2333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𝑆𝑆𝑇</m:t>
                          </m:r>
                          <m:r>
                            <a:rPr lang="it-IT" sz="2333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it-IT" sz="2333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13B26EC-5395-6FC5-94F9-071433B2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68" y="4411059"/>
                <a:ext cx="3328598" cy="7865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5783F8-923A-7F96-9112-1883A5C9303D}"/>
              </a:ext>
            </a:extLst>
          </p:cNvPr>
          <p:cNvSpPr txBox="1"/>
          <p:nvPr/>
        </p:nvSpPr>
        <p:spPr>
          <a:xfrm>
            <a:off x="787413" y="1047731"/>
            <a:ext cx="2981556" cy="116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7720" indent="-277720" algn="ctr">
              <a:buFont typeface="Arial" panose="020B0604020202020204" pitchFamily="34" charset="0"/>
              <a:buChar char="•"/>
            </a:pPr>
            <a:r>
              <a:rPr lang="it-IT" sz="1749" dirty="0"/>
              <a:t>Lively </a:t>
            </a:r>
            <a:r>
              <a:rPr lang="it-IT" sz="1749" dirty="0" err="1"/>
              <a:t>thermo</a:t>
            </a:r>
            <a:r>
              <a:rPr lang="it-IT" sz="1749" dirty="0"/>
              <a:t> - / dynamics</a:t>
            </a:r>
          </a:p>
          <a:p>
            <a:pPr algn="ctr"/>
            <a:r>
              <a:rPr lang="it-IT" sz="1749" dirty="0" err="1"/>
              <a:t>at</a:t>
            </a:r>
            <a:r>
              <a:rPr lang="it-IT" sz="1749" dirty="0"/>
              <a:t> the mesoscale!</a:t>
            </a:r>
          </a:p>
          <a:p>
            <a:endParaRPr lang="it-IT" sz="1749" dirty="0"/>
          </a:p>
          <a:p>
            <a:endParaRPr lang="it-IT" sz="1749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3A34476D-C9D9-6303-9491-B33A9E99EA94}"/>
              </a:ext>
            </a:extLst>
          </p:cNvPr>
          <p:cNvSpPr/>
          <p:nvPr/>
        </p:nvSpPr>
        <p:spPr>
          <a:xfrm>
            <a:off x="6288972" y="4357389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A81EB93-F9A2-B1E5-7B71-425FFD563BA6}"/>
              </a:ext>
            </a:extLst>
          </p:cNvPr>
          <p:cNvSpPr/>
          <p:nvPr/>
        </p:nvSpPr>
        <p:spPr>
          <a:xfrm>
            <a:off x="5601730" y="4485688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3506C34C-4073-8C2E-3066-7F18EB400565}"/>
              </a:ext>
            </a:extLst>
          </p:cNvPr>
          <p:cNvSpPr/>
          <p:nvPr/>
        </p:nvSpPr>
        <p:spPr>
          <a:xfrm>
            <a:off x="6016535" y="3739691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B3847BA-5F41-A8AD-A4EA-77294238546D}"/>
              </a:ext>
            </a:extLst>
          </p:cNvPr>
          <p:cNvSpPr/>
          <p:nvPr/>
        </p:nvSpPr>
        <p:spPr>
          <a:xfrm>
            <a:off x="5392171" y="3175893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85D6C8FC-7D2C-819C-61C3-E48EFECA70E4}"/>
              </a:ext>
            </a:extLst>
          </p:cNvPr>
          <p:cNvSpPr/>
          <p:nvPr/>
        </p:nvSpPr>
        <p:spPr>
          <a:xfrm>
            <a:off x="6077558" y="2636045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FCCFCEA0-BBAD-1C68-DE65-15F39A01D802}"/>
              </a:ext>
            </a:extLst>
          </p:cNvPr>
          <p:cNvSpPr/>
          <p:nvPr/>
        </p:nvSpPr>
        <p:spPr>
          <a:xfrm>
            <a:off x="5009109" y="2463278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A25ABD3C-8C90-B698-E2E4-D2497CD7D496}"/>
              </a:ext>
            </a:extLst>
          </p:cNvPr>
          <p:cNvSpPr/>
          <p:nvPr/>
        </p:nvSpPr>
        <p:spPr>
          <a:xfrm>
            <a:off x="6968766" y="4305400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888A0A0F-66CA-27B8-A45F-80B9C78DC91C}"/>
              </a:ext>
            </a:extLst>
          </p:cNvPr>
          <p:cNvSpPr/>
          <p:nvPr/>
        </p:nvSpPr>
        <p:spPr>
          <a:xfrm>
            <a:off x="6701378" y="3496565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0860274E-9E38-C772-7BF1-6C1A6F5C0157}"/>
              </a:ext>
            </a:extLst>
          </p:cNvPr>
          <p:cNvSpPr/>
          <p:nvPr/>
        </p:nvSpPr>
        <p:spPr>
          <a:xfrm>
            <a:off x="6858086" y="2653588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C6703209-D393-1E24-12E0-680ED12039C7}"/>
              </a:ext>
            </a:extLst>
          </p:cNvPr>
          <p:cNvSpPr/>
          <p:nvPr/>
        </p:nvSpPr>
        <p:spPr>
          <a:xfrm>
            <a:off x="7969561" y="4411059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D8CA4427-08DD-A171-D05E-337B315B1874}"/>
              </a:ext>
            </a:extLst>
          </p:cNvPr>
          <p:cNvSpPr/>
          <p:nvPr/>
        </p:nvSpPr>
        <p:spPr>
          <a:xfrm>
            <a:off x="9765295" y="3640781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7545EC99-0B50-5171-AF4C-204F0463E84F}"/>
              </a:ext>
            </a:extLst>
          </p:cNvPr>
          <p:cNvSpPr/>
          <p:nvPr/>
        </p:nvSpPr>
        <p:spPr>
          <a:xfrm>
            <a:off x="4847246" y="3864180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27DD177F-C9AB-22C7-F53F-6160EACEF7A2}"/>
              </a:ext>
            </a:extLst>
          </p:cNvPr>
          <p:cNvSpPr/>
          <p:nvPr/>
        </p:nvSpPr>
        <p:spPr>
          <a:xfrm>
            <a:off x="9006454" y="4505676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BFA07896-D6D1-02AF-4581-BFB82818CA2F}"/>
              </a:ext>
            </a:extLst>
          </p:cNvPr>
          <p:cNvSpPr/>
          <p:nvPr/>
        </p:nvSpPr>
        <p:spPr>
          <a:xfrm>
            <a:off x="10633144" y="2816276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0C2CDB0-889B-0ABD-AB7C-153E4B61F7FF}"/>
              </a:ext>
            </a:extLst>
          </p:cNvPr>
          <p:cNvSpPr/>
          <p:nvPr/>
        </p:nvSpPr>
        <p:spPr>
          <a:xfrm>
            <a:off x="9546148" y="3093638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BDBFBB33-0D06-AB2E-D9FC-E2A285710816}"/>
              </a:ext>
            </a:extLst>
          </p:cNvPr>
          <p:cNvSpPr/>
          <p:nvPr/>
        </p:nvSpPr>
        <p:spPr>
          <a:xfrm>
            <a:off x="8501926" y="3301927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77A9E990-60C8-4610-324C-BA30EC47CFB8}"/>
              </a:ext>
            </a:extLst>
          </p:cNvPr>
          <p:cNvSpPr/>
          <p:nvPr/>
        </p:nvSpPr>
        <p:spPr>
          <a:xfrm>
            <a:off x="10845694" y="3399308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9D5182C-81E4-95C0-CF75-B7CD54F7123E}"/>
              </a:ext>
            </a:extLst>
          </p:cNvPr>
          <p:cNvSpPr/>
          <p:nvPr/>
        </p:nvSpPr>
        <p:spPr>
          <a:xfrm>
            <a:off x="10845694" y="4297381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144FA97F-ABE1-7225-F5E5-12971231111D}"/>
              </a:ext>
            </a:extLst>
          </p:cNvPr>
          <p:cNvSpPr/>
          <p:nvPr/>
        </p:nvSpPr>
        <p:spPr>
          <a:xfrm>
            <a:off x="8925765" y="3940770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37A87C42-5112-4194-760B-9027C2813188}"/>
              </a:ext>
            </a:extLst>
          </p:cNvPr>
          <p:cNvSpPr/>
          <p:nvPr/>
        </p:nvSpPr>
        <p:spPr>
          <a:xfrm>
            <a:off x="7636337" y="3938269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BF55D3F1-D6EB-79EB-A973-ABE8E3E674E8}"/>
              </a:ext>
            </a:extLst>
          </p:cNvPr>
          <p:cNvSpPr/>
          <p:nvPr/>
        </p:nvSpPr>
        <p:spPr>
          <a:xfrm>
            <a:off x="9923873" y="2483570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DC46576-99DF-7D0A-AF79-75F89701D0AE}"/>
              </a:ext>
            </a:extLst>
          </p:cNvPr>
          <p:cNvSpPr/>
          <p:nvPr/>
        </p:nvSpPr>
        <p:spPr>
          <a:xfrm>
            <a:off x="7908538" y="2049617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E4D1CA93-8015-483C-42BE-8091A184ED68}"/>
              </a:ext>
            </a:extLst>
          </p:cNvPr>
          <p:cNvSpPr/>
          <p:nvPr/>
        </p:nvSpPr>
        <p:spPr>
          <a:xfrm>
            <a:off x="7572990" y="3140947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AB80F5D5-2C70-0837-E863-22E55445FA53}"/>
              </a:ext>
            </a:extLst>
          </p:cNvPr>
          <p:cNvSpPr/>
          <p:nvPr/>
        </p:nvSpPr>
        <p:spPr>
          <a:xfrm>
            <a:off x="9366554" y="2075937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B0E2E691-6139-9685-C32E-96A7A796E570}"/>
              </a:ext>
            </a:extLst>
          </p:cNvPr>
          <p:cNvSpPr/>
          <p:nvPr/>
        </p:nvSpPr>
        <p:spPr>
          <a:xfrm>
            <a:off x="8277012" y="2743674"/>
            <a:ext cx="122047" cy="946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49"/>
          </a:p>
        </p:txBody>
      </p:sp>
      <p:sp>
        <p:nvSpPr>
          <p:cNvPr id="57" name="Segnaposto piè di pagina 1">
            <a:extLst>
              <a:ext uri="{FF2B5EF4-FFF2-40B4-BE49-F238E27FC236}">
                <a16:creationId xmlns:a16="http://schemas.microsoft.com/office/drawing/2014/main" id="{62CE08A3-4C29-6F5F-D3E3-58A21EA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2515" y="6356351"/>
            <a:ext cx="5146971" cy="365125"/>
          </a:xfrm>
        </p:spPr>
        <p:txBody>
          <a:bodyPr/>
          <a:lstStyle/>
          <a:p>
            <a:r>
              <a:rPr lang="en-GB" dirty="0"/>
              <a:t>Alessandro Storer - alessandro.storer@unimib.it -  </a:t>
            </a:r>
            <a:r>
              <a:rPr lang="en-GB" dirty="0" err="1"/>
              <a:t>Meteo</a:t>
            </a:r>
            <a:r>
              <a:rPr lang="en-GB" dirty="0"/>
              <a:t> </a:t>
            </a:r>
            <a:r>
              <a:rPr lang="en-GB" dirty="0" err="1"/>
              <a:t>XChange</a:t>
            </a:r>
            <a:r>
              <a:rPr lang="en-GB" dirty="0"/>
              <a:t> 2025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EA767C-8467-B86A-9E79-933723FF5C04}"/>
              </a:ext>
            </a:extLst>
          </p:cNvPr>
          <p:cNvSpPr txBox="1"/>
          <p:nvPr/>
        </p:nvSpPr>
        <p:spPr>
          <a:xfrm>
            <a:off x="820549" y="3975584"/>
            <a:ext cx="2911386" cy="358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7720" indent="-277720">
              <a:buFont typeface="Arial" panose="020B0604020202020204" pitchFamily="34" charset="0"/>
              <a:buChar char="•"/>
            </a:pPr>
            <a:r>
              <a:rPr lang="it-IT" sz="1749" dirty="0"/>
              <a:t>Feedback on </a:t>
            </a:r>
            <a:r>
              <a:rPr lang="it-IT" sz="1749" dirty="0" err="1"/>
              <a:t>surface</a:t>
            </a:r>
            <a:r>
              <a:rPr lang="it-IT" sz="1749" dirty="0"/>
              <a:t> LHF</a:t>
            </a:r>
          </a:p>
        </p:txBody>
      </p:sp>
    </p:spTree>
    <p:extLst>
      <p:ext uri="{BB962C8B-B14F-4D97-AF65-F5344CB8AC3E}">
        <p14:creationId xmlns:p14="http://schemas.microsoft.com/office/powerpoint/2010/main" val="6425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/>
      <p:bldP spid="7" grpId="0"/>
      <p:bldP spid="9" grpId="0"/>
      <p:bldP spid="1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410</Words>
  <Application>Microsoft Office PowerPoint</Application>
  <PresentationFormat>Widescreen</PresentationFormat>
  <Paragraphs>94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Verdana Pro Cond Semibold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1</cp:revision>
  <dcterms:created xsi:type="dcterms:W3CDTF">2025-09-15T12:13:08Z</dcterms:created>
  <dcterms:modified xsi:type="dcterms:W3CDTF">2025-09-15T12:19:06Z</dcterms:modified>
</cp:coreProperties>
</file>