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2" r:id="rId2"/>
    <p:sldId id="315" r:id="rId3"/>
    <p:sldId id="311" r:id="rId4"/>
    <p:sldId id="313" r:id="rId5"/>
    <p:sldId id="256" r:id="rId6"/>
    <p:sldId id="316" r:id="rId7"/>
    <p:sldId id="317" r:id="rId8"/>
    <p:sldId id="318" r:id="rId9"/>
    <p:sldId id="300" r:id="rId10"/>
    <p:sldId id="301" r:id="rId11"/>
    <p:sldId id="310" r:id="rId12"/>
    <p:sldId id="314" r:id="rId13"/>
    <p:sldId id="30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4.0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1 12552,'-11'0'-8073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7.2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13624,'0'0'904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17.6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6 379 10936,'5'4'194,"1"0"295,22 21 5442,-15-12-5786,2-2 1,-1 1-1,2-1 1,1-1-1,-1-1 0,1 0 1,25 9-1,-8-5-140,2-3 1,66 12-1,-82-21 32,-2-1 1,1 0 0,0-2 0,0 0-1,-1-1 1,1-1 0,26-9 0,-9 3-27,-20 5-193,-1-2 0,1 1 0,-2-2 0,1 0 1,-1-2-1,-1 2 0,0-3 0,1 0 0,-3 0 0,1 0 0,-1-2 0,0 1 0,11-18 0,-17 21 245,1-1-1,0-1 0,-2 1 0,1-1 0,-1 0 0,-1 1 0,0-1 1,-1-1-1,0 0 0,-1 2 0,0-2 0,0 0 0,-1 1 0,-3-17 0,-1 17-31,1 0 0,-2 1-1,-1 0 1,0-1-1,0 1 1,-1 2-1,1-2 1,-2 1-1,0 1 1,0 0 0,-16-13-1,14 15 91,1 0-1,-2 0 1,1 1-1,-1 0 1,1 1-1,-21-6 1,6 5-77,-48-7 0,47 13-56,2 0 0,0 2 0,-1 1 0,1 1 0,-31 9 0,41-10 4,-20 5-165,1 2 0,-40 17 0,58-21 131,-1 2 0,0 0 0,2 1 1,0 0-1,1 1 0,-19 19 0,22-19 5,0 0-1,1 0 0,1 2 1,0-1-1,-10 20 0,15-25-14,0 1 1,-1 1-1,2-1 0,0 0 0,0 0 0,0 1 0,1 0 0,0-1 0,1 1 0,1 13 0,0-17-3,0 1 0,1-1 0,0 1-1,0-1 1,0 0 0,1-1 0,-1 1 0,0 0 0,1 0 0,1 0 0,-1-1 0,1 0 0,0 1-1,0-2 1,8 7 0,-2-3-159,0 0-1,1 0 1,-1-2 0,1 1-1,0-1 1,12 4-1,-9-6 25,-2 0-1,2-1 1,-1-1-1,1 0 1,-1-1-1,0 0 1,1-1-1,0 0 1,21-7-1,-4 1-236,-2-2 0,-1-1 0,34-17 0,-22 7-2083,-1-2 1,53-41-1,-61 41 1230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18.0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 28 7536,'-3'14'52,"2"-9"23,0-1 1,0 0-1,0 1 0,1 0 0,0 0 0,0 0 0,1 5 0,-1-9-63,0-1-1,0 0 1,0 0-1,0 0 1,0 0-1,0 0 1,0 0-1,0 0 1,0 0 0,0 1-1,0-1 1,1 0-1,-1 0 1,0 0-1,0 0 1,0 1-1,0-1 1,0 0 0,0 0-1,1 0 1,-1 0-1,0 0 1,0 0-1,0 1 1,0-1-1,0 0 1,1 0-1,-1 0 1,0 0 0,0 0-1,0 0 1,1 0-1,-1 0 1,0 0-1,0 0 1,0 0-1,1 0 1,-1 0-1,0 0 1,0 0 0,0 0-1,1 0 1,-1 0-1,0 0 1,0 0-1,0 0 1,0 0-1,1 0 1,-1-1 0,0 1-1,0 0 1,13-10 279,12-18 785,14-22 9510,-31 70-10275,-2 3-182,-1 0 1,-2 0-1,0 1 0,0 36 1,1 12 184,26 293 565,-26-252-711,-14 144 1,-9-122-1325,19-133 875,-1 2 235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4.4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82 12016,'13'-23'106,"-9"16"43,0-2 0,1 1 0,1 0 0,0 1 0,12-13 0,-18 20-141,0 0 0,-1 1 0,1-1 1,0 0-1,0 0 0,0 0 0,0 0 0,0 0 1,0 0-1,0 0 0,0 0 0,0 0 1,0 1-1,0-1 0,0 0 0,0 0 0,0 0 1,0 0-1,0 0 0,0 0 0,0 0 1,0 0-1,0 1 0,0-1 0,0 0 1,1 0-1,-1 0 0,0 0 0,0 0 0,0 0 1,0 0-1,0 0 0,0 0 0,0 0 1,0 0-1,0 1 0,0-1 0,0 0 1,0 0-1,1 0 0,-1 0 0,0 0 0,0 0 1,0 0-1,0 0 0,0 0 0,0 0 1,0 0-1,0 0 0,0 0 0,1 0 0,-1 0 1,0 0-1,0 0 0,0 0 0,0 0 1,0 0-1,0 0 0,0 0 0,0 0 1,1 0-1,-1 0 0,0 0 0,0-1 0,0 1 1,0 0-1,0 0 0,0 0 0,0 0 1,25 80 2384,-25-78-2636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4.8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138 75 10584,'0'0'0,"-30"-15"0,-23-14 0,21 12 616,10 3-616,39 23 616,34 10-616,16 10-8536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5.1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11832,'0'0'0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5.5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10400,'0'0'0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5.8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 51 9776,'0'0'0,"-6"-13"0,-9-8 0,15 11 704,12 4 8,5 9-1192,3-3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6.2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38 11384,'0'0'0,"2"-11"0,6-3 528,0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6.5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11832,'0'0'0,"17"10"0,18 6 0,-17-10 704,-7 1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8:06.9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35 108 7896,'0'0'0,"-9"-26"0,-6-16 0,7 19-2672,6 7 2672,32 45-2672,1 0 1904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E4CF7-B91F-4479-AB7F-BE654DFA3C93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0B237-0798-49B3-BCAE-EFC259FB13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53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4876-63CE-4D9B-992D-5419C8B32A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7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6EE5-9F0D-6993-DF93-7378EF73B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EB9CAA1-6027-0757-10FF-8C3A1AB82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57DD002-4789-A748-EEC8-86A061AAD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D63A00-D32A-422B-DB4E-780CCB445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4876-63CE-4D9B-992D-5419C8B32A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6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80045-5644-DFA0-3E64-8F3F7BC5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21B5D3-E1B1-DD5D-28C3-B1AB22AF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DD472-D05D-A81A-95CF-02BA3DDE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35CCB7-D236-2F3E-CFCC-81D4ED4D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FF2741-3878-BD5D-3F02-AD21F99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4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DD428-48A3-B788-B990-BC8C5FF9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3C7F71-44EB-709E-4328-79EF9DB8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CAB1F-96EA-933B-29A0-2488FDFF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D279FF-6F78-F05E-12F4-28FA25C1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600BB8-00E1-CDCD-7704-AA84F274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7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3B4E06-6B97-809C-8C75-9392A4E69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4B55FB-1629-5C81-A5A2-452FB5CC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DDA1FE-79CC-1F52-F572-FEA5C3D3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59AD61-8D86-1FA5-C1B2-8FBE0B3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AB03CF-68D4-CFCA-D226-0F437911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8B165-55F3-BEA5-06C0-8CB792BF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31499D-B9C3-1D87-388F-6B026FF0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5107E-5BBD-B0A9-ABA8-59B76392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AF6B28-D74D-F8CE-2F3F-D9B32B8B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CF4D1-D3A4-52D6-593D-F4B6F3AB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95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740A7-45D6-6948-FDE1-B15A5E5B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141F5A-1232-4BAB-CE19-0273DC31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58DA51-0274-00C1-8646-8AC7981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A22CE7-4786-BCD5-86DE-994B3BC3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6B3069-16DE-3ADE-6528-8523C415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09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CAB6F-0129-D4AF-FF1A-1F31934F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44E2FD-373E-DC53-40D9-711744BC7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16C1D8-B76F-891C-833E-37F3E1C15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8A3B2-82C4-D4C7-1891-ED2B161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E4C9B9-951E-1FBD-14CC-5302250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83296F-F02B-9E15-0DC7-E357A2B1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22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6A59C-CA78-3755-66AA-54FDEDB0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0E88A3-5EF7-3178-42BE-32007741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11DFDB-D2A9-73C8-30F9-74C185E8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7832D1-F633-26CF-45C3-EE8A9728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BF037B-2143-247B-23E4-0C2144305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ABF0CB-DCCB-BAEE-9FCC-1436745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FD5C45-5E11-3C07-8A9D-ECD8F10B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5EBCAB-BF79-B86D-BD67-DD3BE45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8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A0A44-B293-6AD6-AFF3-29DA4959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074E06-6B03-5D5E-3763-3DF1084E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C16D10-0C7E-2740-4ACA-99D09AB8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DD1DE8-E0B7-48F3-CF2F-0FD588FE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09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2015BB-2E13-BA23-2B80-AE443FD2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D95517-FE04-AED2-2787-31349CB8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8A917A-B431-A02B-B00B-3B14BEAF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6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839AF-88C0-3AFD-B6BD-AB962190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A69D3-90A0-5C18-341B-8533A30F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A3453F-7F0C-B7DA-C954-308DBC64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B0DA02-CE1E-3984-5F4E-317CA70F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6CBA0-E85F-6FB2-A4C1-76BDA204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37C673-BE3F-8485-2A7E-8FBCAB56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2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E3318-D3E5-765A-179D-71CC093B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F36697A-39C3-8467-EA93-63C5E7F2D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1474E0-6B64-C7EB-8853-619F11E0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B1BBEE-B88A-4DCA-E46D-90F98B2C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E3245-1880-E458-96A9-B41049D5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8FDABB-1DFA-7AE4-5E73-6FBF174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73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77C028-CDCF-9F51-A5AC-A1B83401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4092B7-C663-7C5C-2DFC-E01FA0D1D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23E929-206B-AE38-63A9-9809F9BE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BC141-C74F-4F10-BF06-56EBD6A1C91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648277-F968-D23E-5A27-8B8D23250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D9AE1B-CEEF-5779-2B1E-5E437E070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DF23F-6FD0-4B81-B7B9-15D8EA91F1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26" Type="http://schemas.openxmlformats.org/officeDocument/2006/relationships/image" Target="../media/image59.png"/><Relationship Id="rId3" Type="http://schemas.openxmlformats.org/officeDocument/2006/relationships/image" Target="../media/image34.png"/><Relationship Id="rId21" Type="http://schemas.openxmlformats.org/officeDocument/2006/relationships/image" Target="../media/image57.png"/><Relationship Id="rId7" Type="http://schemas.openxmlformats.org/officeDocument/2006/relationships/customXml" Target="../ink/ink2.xml"/><Relationship Id="rId12" Type="http://schemas.openxmlformats.org/officeDocument/2006/relationships/image" Target="../media/image53.png"/><Relationship Id="rId17" Type="http://schemas.openxmlformats.org/officeDocument/2006/relationships/image" Target="../media/image55.png"/><Relationship Id="rId25" Type="http://schemas.openxmlformats.org/officeDocument/2006/relationships/customXml" Target="../ink/ink12.xml"/><Relationship Id="rId2" Type="http://schemas.openxmlformats.org/officeDocument/2006/relationships/image" Target="../media/image3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customXml" Target="../ink/ink4.xml"/><Relationship Id="rId24" Type="http://schemas.openxmlformats.org/officeDocument/2006/relationships/image" Target="../media/image58.png"/><Relationship Id="rId5" Type="http://schemas.openxmlformats.org/officeDocument/2006/relationships/customXml" Target="../ink/ink1.xml"/><Relationship Id="rId15" Type="http://schemas.openxmlformats.org/officeDocument/2006/relationships/image" Target="../media/image54.png"/><Relationship Id="rId23" Type="http://schemas.openxmlformats.org/officeDocument/2006/relationships/customXml" Target="../ink/ink11.xml"/><Relationship Id="rId10" Type="http://schemas.openxmlformats.org/officeDocument/2006/relationships/image" Target="../media/image52.png"/><Relationship Id="rId19" Type="http://schemas.openxmlformats.org/officeDocument/2006/relationships/image" Target="../media/image56.png"/><Relationship Id="rId4" Type="http://schemas.openxmlformats.org/officeDocument/2006/relationships/image" Target="../media/image280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828277B-5031-A837-764E-F3C02075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68" y="1229591"/>
            <a:ext cx="8851064" cy="51013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6B66DD-C322-B16B-936D-D62BF90AEF13}"/>
              </a:ext>
            </a:extLst>
          </p:cNvPr>
          <p:cNvSpPr txBox="1"/>
          <p:nvPr/>
        </p:nvSpPr>
        <p:spPr>
          <a:xfrm>
            <a:off x="2254314" y="241548"/>
            <a:ext cx="8457342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110" b="1" dirty="0" err="1"/>
              <a:t>Comparing</a:t>
            </a:r>
            <a:r>
              <a:rPr lang="it-IT" sz="3110" b="1" dirty="0"/>
              <a:t> SST’ @ 200km , </a:t>
            </a:r>
            <a:r>
              <a:rPr lang="it-IT" sz="3110" b="1" dirty="0" err="1"/>
              <a:t>coupled</a:t>
            </a:r>
            <a:r>
              <a:rPr lang="it-IT" sz="3110" b="1" dirty="0"/>
              <a:t> vs </a:t>
            </a:r>
            <a:r>
              <a:rPr lang="it-IT" sz="3110" b="1" dirty="0" err="1"/>
              <a:t>forced</a:t>
            </a:r>
            <a:endParaRPr lang="it-IT" sz="3110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108C9B-D59F-6BAC-B38E-ED35FD01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74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FD13915-E585-122A-4CD0-F7F4D153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1" y="2195914"/>
            <a:ext cx="5129173" cy="424962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F0E1E41-2DC4-5AE2-2974-43A5323A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89" y="2195914"/>
            <a:ext cx="5184723" cy="404883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9B02F6A-AF7C-5853-2A0B-CA7C25E4B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64" y="1658674"/>
            <a:ext cx="1749844" cy="4814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633DCE2-5EED-83BD-82FB-7ACEDA52F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972" y="1712993"/>
            <a:ext cx="1879462" cy="4166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47B23A-6438-1976-0AE1-9A57F2F24719}"/>
              </a:ext>
            </a:extLst>
          </p:cNvPr>
          <p:cNvSpPr txBox="1"/>
          <p:nvPr/>
        </p:nvSpPr>
        <p:spPr>
          <a:xfrm>
            <a:off x="3753622" y="554822"/>
            <a:ext cx="6997644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110" b="1" dirty="0"/>
              <a:t>U-LHF </a:t>
            </a:r>
            <a:r>
              <a:rPr lang="it-IT" sz="3110" b="1" dirty="0" err="1"/>
              <a:t>local</a:t>
            </a:r>
            <a:r>
              <a:rPr lang="it-IT" sz="3110" b="1" dirty="0"/>
              <a:t> </a:t>
            </a:r>
            <a:r>
              <a:rPr lang="it-IT" sz="3110" b="1" dirty="0" err="1"/>
              <a:t>covariances</a:t>
            </a:r>
            <a:endParaRPr lang="en-GB" sz="3110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E9EA09-AEF2-FAA4-6637-ED1B0778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9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10FFE69-9EA9-4150-279A-CE22DF17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3" y="2310370"/>
            <a:ext cx="5156948" cy="41940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8B0961-FC23-A0C2-F8DC-D0C5C059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27" y="2291853"/>
            <a:ext cx="5258791" cy="42125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F7C440-9DF5-B820-645A-6C5A6FC7A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182" y="1791040"/>
            <a:ext cx="1897980" cy="3888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4D26C1-8C28-9D0B-DCC7-F310EE8F0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171" y="1791040"/>
            <a:ext cx="1814654" cy="34256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EE4652-6732-D685-22D0-7E9F9921ED6A}"/>
              </a:ext>
            </a:extLst>
          </p:cNvPr>
          <p:cNvSpPr txBox="1"/>
          <p:nvPr/>
        </p:nvSpPr>
        <p:spPr>
          <a:xfrm>
            <a:off x="3743289" y="702659"/>
            <a:ext cx="6997644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110" b="1" dirty="0"/>
              <a:t>Q-LHF </a:t>
            </a:r>
            <a:r>
              <a:rPr lang="it-IT" sz="3110" b="1" dirty="0" err="1"/>
              <a:t>local</a:t>
            </a:r>
            <a:r>
              <a:rPr lang="it-IT" sz="3110" b="1" dirty="0"/>
              <a:t> </a:t>
            </a:r>
            <a:r>
              <a:rPr lang="it-IT" sz="3110" b="1" dirty="0" err="1"/>
              <a:t>covariances</a:t>
            </a:r>
            <a:endParaRPr lang="en-GB" sz="3110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FEDDDE-534A-6156-F942-A257AB00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74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80CDBE6-DD04-DDC6-5527-1B912611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84" y="1351529"/>
            <a:ext cx="5519245" cy="48371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BE691CB-681E-B444-5521-C7FF2D34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0" y="1419011"/>
            <a:ext cx="5519245" cy="47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B1434-B823-1C7F-12B3-0F16BE227B46}"/>
              </a:ext>
            </a:extLst>
          </p:cNvPr>
          <p:cNvSpPr txBox="1"/>
          <p:nvPr/>
        </p:nvSpPr>
        <p:spPr>
          <a:xfrm>
            <a:off x="7786738" y="1497930"/>
            <a:ext cx="3233041" cy="158534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944" b="1" dirty="0"/>
              <a:t>Ideal PBL: </a:t>
            </a:r>
          </a:p>
          <a:p>
            <a:pPr marL="277720" indent="-277720">
              <a:buFont typeface="Arial" panose="020B0604020202020204" pitchFamily="34" charset="0"/>
              <a:buChar char="•"/>
            </a:pPr>
            <a:r>
              <a:rPr lang="it-IT" sz="1944" b="1" dirty="0" err="1"/>
              <a:t>Vertically</a:t>
            </a:r>
            <a:r>
              <a:rPr lang="it-IT" sz="1944" b="1" dirty="0"/>
              <a:t> </a:t>
            </a:r>
            <a:r>
              <a:rPr lang="it-IT" sz="1944" b="1" dirty="0" err="1"/>
              <a:t>homogeneous</a:t>
            </a:r>
            <a:endParaRPr lang="it-IT" sz="1944" b="1" dirty="0"/>
          </a:p>
          <a:p>
            <a:pPr marL="277720" indent="-277720">
              <a:buFont typeface="Arial" panose="020B0604020202020204" pitchFamily="34" charset="0"/>
              <a:buChar char="•"/>
            </a:pPr>
            <a:r>
              <a:rPr lang="it-IT" sz="1944" b="1" dirty="0"/>
              <a:t>NO </a:t>
            </a:r>
            <a:r>
              <a:rPr lang="it-IT" sz="1944" b="1" dirty="0" err="1"/>
              <a:t>horizontal</a:t>
            </a:r>
            <a:r>
              <a:rPr lang="it-IT" sz="1944" b="1" dirty="0"/>
              <a:t> </a:t>
            </a:r>
            <a:r>
              <a:rPr lang="it-IT" sz="1944" b="1" dirty="0" err="1"/>
              <a:t>advection</a:t>
            </a:r>
            <a:endParaRPr lang="it-IT" sz="1944" b="1" dirty="0"/>
          </a:p>
          <a:p>
            <a:pPr marL="277720" indent="-277720">
              <a:buFont typeface="Arial" panose="020B0604020202020204" pitchFamily="34" charset="0"/>
              <a:buChar char="•"/>
            </a:pPr>
            <a:r>
              <a:rPr lang="it-IT" sz="1944" b="1" dirty="0"/>
              <a:t>ONLY </a:t>
            </a:r>
            <a:r>
              <a:rPr lang="it-IT" sz="1944" b="1" dirty="0" err="1"/>
              <a:t>surface</a:t>
            </a:r>
            <a:r>
              <a:rPr lang="it-IT" sz="1944" b="1" dirty="0"/>
              <a:t> </a:t>
            </a:r>
            <a:r>
              <a:rPr lang="it-IT" sz="1944" b="1" dirty="0" err="1"/>
              <a:t>fluxes</a:t>
            </a:r>
            <a:endParaRPr lang="it-IT" sz="1944" b="1" dirty="0"/>
          </a:p>
          <a:p>
            <a:pPr marL="277720" indent="-277720">
              <a:buFont typeface="Arial" panose="020B0604020202020204" pitchFamily="34" charset="0"/>
              <a:buChar char="•"/>
            </a:pPr>
            <a:r>
              <a:rPr lang="it-IT" sz="1944" b="1" dirty="0" err="1"/>
              <a:t>Newtonian</a:t>
            </a:r>
            <a:r>
              <a:rPr lang="it-IT" sz="1944" b="1" dirty="0"/>
              <a:t> </a:t>
            </a:r>
            <a:r>
              <a:rPr lang="it-IT" sz="1944" b="1" dirty="0" err="1"/>
              <a:t>relaxation</a:t>
            </a:r>
            <a:endParaRPr lang="en-GB" sz="1944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356D89-E2EF-2E56-CF72-FDE5F64A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1" y="4949084"/>
            <a:ext cx="5665695" cy="84219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6BFBECD-D102-8C27-709E-B3B44C8C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1" y="5791282"/>
            <a:ext cx="7023321" cy="842197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B660E2F1-1203-A842-3593-C57EDEFF15FB}"/>
              </a:ext>
            </a:extLst>
          </p:cNvPr>
          <p:cNvGrpSpPr/>
          <p:nvPr/>
        </p:nvGrpSpPr>
        <p:grpSpPr>
          <a:xfrm>
            <a:off x="932013" y="1886255"/>
            <a:ext cx="4472096" cy="2481570"/>
            <a:chOff x="697267" y="200323"/>
            <a:chExt cx="4601497" cy="2553375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DC044B4A-6E49-83B7-9C83-ECBB179290A5}"/>
                </a:ext>
              </a:extLst>
            </p:cNvPr>
            <p:cNvGrpSpPr/>
            <p:nvPr/>
          </p:nvGrpSpPr>
          <p:grpSpPr>
            <a:xfrm>
              <a:off x="697267" y="200323"/>
              <a:ext cx="4601497" cy="2553375"/>
              <a:chOff x="688258" y="179993"/>
              <a:chExt cx="4601497" cy="2553375"/>
            </a:xfrm>
          </p:grpSpPr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F7F994B3-8880-ED88-97FD-5B99C53B2B34}"/>
                  </a:ext>
                </a:extLst>
              </p:cNvPr>
              <p:cNvSpPr/>
              <p:nvPr/>
            </p:nvSpPr>
            <p:spPr>
              <a:xfrm>
                <a:off x="832001" y="2307061"/>
                <a:ext cx="4369264" cy="157819"/>
              </a:xfrm>
              <a:custGeom>
                <a:avLst/>
                <a:gdLst>
                  <a:gd name="connsiteX0" fmla="*/ 0 w 2930981"/>
                  <a:gd name="connsiteY0" fmla="*/ 88551 h 157819"/>
                  <a:gd name="connsiteX1" fmla="*/ 245807 w 2930981"/>
                  <a:gd name="connsiteY1" fmla="*/ 157377 h 157819"/>
                  <a:gd name="connsiteX2" fmla="*/ 383458 w 2930981"/>
                  <a:gd name="connsiteY2" fmla="*/ 59055 h 157819"/>
                  <a:gd name="connsiteX3" fmla="*/ 639097 w 2930981"/>
                  <a:gd name="connsiteY3" fmla="*/ 137713 h 157819"/>
                  <a:gd name="connsiteX4" fmla="*/ 776749 w 2930981"/>
                  <a:gd name="connsiteY4" fmla="*/ 9893 h 157819"/>
                  <a:gd name="connsiteX5" fmla="*/ 953729 w 2930981"/>
                  <a:gd name="connsiteY5" fmla="*/ 127880 h 157819"/>
                  <a:gd name="connsiteX6" fmla="*/ 1278194 w 2930981"/>
                  <a:gd name="connsiteY6" fmla="*/ 19726 h 157819"/>
                  <a:gd name="connsiteX7" fmla="*/ 1494504 w 2930981"/>
                  <a:gd name="connsiteY7" fmla="*/ 147545 h 157819"/>
                  <a:gd name="connsiteX8" fmla="*/ 1759975 w 2930981"/>
                  <a:gd name="connsiteY8" fmla="*/ 61 h 157819"/>
                  <a:gd name="connsiteX9" fmla="*/ 2005781 w 2930981"/>
                  <a:gd name="connsiteY9" fmla="*/ 127880 h 157819"/>
                  <a:gd name="connsiteX10" fmla="*/ 2251588 w 2930981"/>
                  <a:gd name="connsiteY10" fmla="*/ 9893 h 157819"/>
                  <a:gd name="connsiteX11" fmla="*/ 2487562 w 2930981"/>
                  <a:gd name="connsiteY11" fmla="*/ 108216 h 157819"/>
                  <a:gd name="connsiteX12" fmla="*/ 2841523 w 2930981"/>
                  <a:gd name="connsiteY12" fmla="*/ 78719 h 157819"/>
                  <a:gd name="connsiteX13" fmla="*/ 2930013 w 2930981"/>
                  <a:gd name="connsiteY13" fmla="*/ 98384 h 157819"/>
                  <a:gd name="connsiteX14" fmla="*/ 2880852 w 2930981"/>
                  <a:gd name="connsiteY14" fmla="*/ 88551 h 157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30981" h="157819">
                    <a:moveTo>
                      <a:pt x="0" y="88551"/>
                    </a:moveTo>
                    <a:cubicBezTo>
                      <a:pt x="90948" y="125422"/>
                      <a:pt x="181897" y="162293"/>
                      <a:pt x="245807" y="157377"/>
                    </a:cubicBezTo>
                    <a:cubicBezTo>
                      <a:pt x="309717" y="152461"/>
                      <a:pt x="317910" y="62332"/>
                      <a:pt x="383458" y="59055"/>
                    </a:cubicBezTo>
                    <a:cubicBezTo>
                      <a:pt x="449006" y="55778"/>
                      <a:pt x="573548" y="145907"/>
                      <a:pt x="639097" y="137713"/>
                    </a:cubicBezTo>
                    <a:cubicBezTo>
                      <a:pt x="704646" y="129519"/>
                      <a:pt x="724310" y="11532"/>
                      <a:pt x="776749" y="9893"/>
                    </a:cubicBezTo>
                    <a:cubicBezTo>
                      <a:pt x="829188" y="8254"/>
                      <a:pt x="870155" y="126241"/>
                      <a:pt x="953729" y="127880"/>
                    </a:cubicBezTo>
                    <a:cubicBezTo>
                      <a:pt x="1037303" y="129519"/>
                      <a:pt x="1188065" y="16449"/>
                      <a:pt x="1278194" y="19726"/>
                    </a:cubicBezTo>
                    <a:cubicBezTo>
                      <a:pt x="1368323" y="23003"/>
                      <a:pt x="1414207" y="150822"/>
                      <a:pt x="1494504" y="147545"/>
                    </a:cubicBezTo>
                    <a:cubicBezTo>
                      <a:pt x="1574801" y="144268"/>
                      <a:pt x="1674762" y="3338"/>
                      <a:pt x="1759975" y="61"/>
                    </a:cubicBezTo>
                    <a:cubicBezTo>
                      <a:pt x="1845188" y="-3216"/>
                      <a:pt x="1923846" y="126241"/>
                      <a:pt x="2005781" y="127880"/>
                    </a:cubicBezTo>
                    <a:cubicBezTo>
                      <a:pt x="2087716" y="129519"/>
                      <a:pt x="2171291" y="13170"/>
                      <a:pt x="2251588" y="9893"/>
                    </a:cubicBezTo>
                    <a:cubicBezTo>
                      <a:pt x="2331885" y="6616"/>
                      <a:pt x="2389240" y="96745"/>
                      <a:pt x="2487562" y="108216"/>
                    </a:cubicBezTo>
                    <a:cubicBezTo>
                      <a:pt x="2585884" y="119687"/>
                      <a:pt x="2767781" y="80358"/>
                      <a:pt x="2841523" y="78719"/>
                    </a:cubicBezTo>
                    <a:cubicBezTo>
                      <a:pt x="2915265" y="77080"/>
                      <a:pt x="2923458" y="96745"/>
                      <a:pt x="2930013" y="98384"/>
                    </a:cubicBezTo>
                    <a:cubicBezTo>
                      <a:pt x="2936568" y="100023"/>
                      <a:pt x="2908710" y="94287"/>
                      <a:pt x="2880852" y="88551"/>
                    </a:cubicBezTo>
                  </a:path>
                </a:pathLst>
              </a:cu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749" dirty="0"/>
              </a:p>
            </p:txBody>
          </p:sp>
          <p:sp>
            <p:nvSpPr>
              <p:cNvPr id="25" name="Freccia in su 24">
                <a:extLst>
                  <a:ext uri="{FF2B5EF4-FFF2-40B4-BE49-F238E27FC236}">
                    <a16:creationId xmlns:a16="http://schemas.microsoft.com/office/drawing/2014/main" id="{4B5A2E47-F4EE-0964-23FE-67BBA5CD125B}"/>
                  </a:ext>
                </a:extLst>
              </p:cNvPr>
              <p:cNvSpPr/>
              <p:nvPr/>
            </p:nvSpPr>
            <p:spPr>
              <a:xfrm>
                <a:off x="1347019" y="2054942"/>
                <a:ext cx="167149" cy="678426"/>
              </a:xfrm>
              <a:prstGeom prst="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749"/>
              </a:p>
            </p:txBody>
          </p:sp>
          <p:sp>
            <p:nvSpPr>
              <p:cNvPr id="26" name="Freccia in su 25">
                <a:extLst>
                  <a:ext uri="{FF2B5EF4-FFF2-40B4-BE49-F238E27FC236}">
                    <a16:creationId xmlns:a16="http://schemas.microsoft.com/office/drawing/2014/main" id="{4F230015-3852-25C7-086E-B64B9F5844A6}"/>
                  </a:ext>
                </a:extLst>
              </p:cNvPr>
              <p:cNvSpPr/>
              <p:nvPr/>
            </p:nvSpPr>
            <p:spPr>
              <a:xfrm>
                <a:off x="1862037" y="2046757"/>
                <a:ext cx="167149" cy="678426"/>
              </a:xfrm>
              <a:prstGeom prst="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749"/>
              </a:p>
            </p:txBody>
          </p: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4CB1BC0F-0821-0937-9147-47023E302560}"/>
                  </a:ext>
                </a:extLst>
              </p:cNvPr>
              <p:cNvCxnSpPr/>
              <p:nvPr/>
            </p:nvCxnSpPr>
            <p:spPr>
              <a:xfrm>
                <a:off x="688258" y="580103"/>
                <a:ext cx="460149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FAAFE9B-8729-BD7A-9517-8E760E9F262B}"/>
                  </a:ext>
                </a:extLst>
              </p:cNvPr>
              <p:cNvSpPr txBox="1"/>
              <p:nvPr/>
            </p:nvSpPr>
            <p:spPr>
              <a:xfrm>
                <a:off x="4208207" y="179993"/>
                <a:ext cx="630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944" b="1" dirty="0"/>
                  <a:t>PBL</a:t>
                </a:r>
                <a:endParaRPr lang="it-IT" sz="1749" b="1" dirty="0"/>
              </a:p>
            </p:txBody>
          </p:sp>
        </p:grp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1AEEABBC-5749-26E4-1AB4-764359537CB0}"/>
                </a:ext>
              </a:extLst>
            </p:cNvPr>
            <p:cNvSpPr txBox="1"/>
            <p:nvPr/>
          </p:nvSpPr>
          <p:spPr>
            <a:xfrm>
              <a:off x="1175640" y="1622911"/>
              <a:ext cx="1086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49" dirty="0"/>
                <a:t>LHF, SHF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76C5CA-1523-7232-CC82-EA8DA800C331}"/>
                  </a:ext>
                </a:extLst>
              </p:cNvPr>
              <p:cNvSpPr txBox="1"/>
              <p:nvPr/>
            </p:nvSpPr>
            <p:spPr>
              <a:xfrm>
                <a:off x="8019473" y="4740743"/>
                <a:ext cx="3769669" cy="82258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41" dirty="0"/>
                  <a:t>EXPECTED HIGH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721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721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it-IT" sz="2721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sz="2721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it-IT" sz="2721" b="1" dirty="0"/>
                  <a:t> - SST</a:t>
                </a:r>
                <a:endParaRPr lang="it-IT" sz="2041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76C5CA-1523-7232-CC82-EA8DA800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3" y="4740743"/>
                <a:ext cx="3769669" cy="822584"/>
              </a:xfrm>
              <a:prstGeom prst="rect">
                <a:avLst/>
              </a:prstGeom>
              <a:blipFill>
                <a:blip r:embed="rId4"/>
                <a:stretch>
                  <a:fillRect t="-2837" b="-1702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in giù 1">
            <a:extLst>
              <a:ext uri="{FF2B5EF4-FFF2-40B4-BE49-F238E27FC236}">
                <a16:creationId xmlns:a16="http://schemas.microsoft.com/office/drawing/2014/main" id="{DE5919C1-A6C6-7149-1F53-87D861AF8A3D}"/>
              </a:ext>
            </a:extLst>
          </p:cNvPr>
          <p:cNvSpPr/>
          <p:nvPr/>
        </p:nvSpPr>
        <p:spPr>
          <a:xfrm>
            <a:off x="3000340" y="1957587"/>
            <a:ext cx="170174" cy="6428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 dirty="0"/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A8D51FFB-23EE-F3EA-3953-BEFCCAED2968}"/>
              </a:ext>
            </a:extLst>
          </p:cNvPr>
          <p:cNvSpPr/>
          <p:nvPr/>
        </p:nvSpPr>
        <p:spPr>
          <a:xfrm>
            <a:off x="3258751" y="1981558"/>
            <a:ext cx="170174" cy="6428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F80C56-A37B-73A6-B243-EFEAAA39AF47}"/>
              </a:ext>
            </a:extLst>
          </p:cNvPr>
          <p:cNvSpPr txBox="1"/>
          <p:nvPr/>
        </p:nvSpPr>
        <p:spPr>
          <a:xfrm>
            <a:off x="2299160" y="1568469"/>
            <a:ext cx="2259530" cy="3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49" b="1" dirty="0">
                <a:solidFill>
                  <a:srgbClr val="FF0000"/>
                </a:solidFill>
              </a:rPr>
              <a:t>DRY ENTRAINMENT</a:t>
            </a:r>
            <a:endParaRPr lang="en-GB" sz="1749" b="1" dirty="0">
              <a:solidFill>
                <a:srgbClr val="FF0000"/>
              </a:solidFill>
            </a:endParaRP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A8793FD5-A56C-5916-3E11-1BBB50082730}"/>
              </a:ext>
            </a:extLst>
          </p:cNvPr>
          <p:cNvGrpSpPr/>
          <p:nvPr/>
        </p:nvGrpSpPr>
        <p:grpSpPr>
          <a:xfrm>
            <a:off x="2936676" y="3496868"/>
            <a:ext cx="1131234" cy="445392"/>
            <a:chOff x="2950069" y="2459310"/>
            <a:chExt cx="1163966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10CB9ED-C532-01DE-7973-44E87BFDF46C}"/>
                    </a:ext>
                  </a:extLst>
                </p14:cNvPr>
                <p14:cNvContentPartPr/>
                <p14:nvPr/>
              </p14:nvContentPartPr>
              <p14:xfrm>
                <a:off x="3042949" y="2563131"/>
                <a:ext cx="468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10CB9ED-C532-01DE-7973-44E87BFDF4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07309" y="2527491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B37A2BD3-6F35-2B70-4F11-D7F0D3C3AADC}"/>
                    </a:ext>
                  </a:extLst>
                </p14:cNvPr>
                <p14:cNvContentPartPr/>
                <p14:nvPr/>
              </p14:nvContentPartPr>
              <p14:xfrm>
                <a:off x="2950069" y="2700291"/>
                <a:ext cx="31680" cy="316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B37A2BD3-6F35-2B70-4F11-D7F0D3C3AA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4429" y="2664291"/>
                  <a:ext cx="103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189659F1-2E15-E04B-C478-E5BBC5AECD2B}"/>
                    </a:ext>
                  </a:extLst>
                </p14:cNvPr>
                <p14:cNvContentPartPr/>
                <p14:nvPr/>
              </p14:nvContentPartPr>
              <p14:xfrm>
                <a:off x="3107029" y="2825211"/>
                <a:ext cx="51120" cy="280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189659F1-2E15-E04B-C478-E5BBC5AECD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1389" y="2789211"/>
                  <a:ext cx="122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FE782777-B9D7-688D-673A-999F75EAB978}"/>
                    </a:ext>
                  </a:extLst>
                </p14:cNvPr>
                <p14:cNvContentPartPr/>
                <p14:nvPr/>
              </p14:nvContentPartPr>
              <p14:xfrm>
                <a:off x="3266509" y="2635491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FE782777-B9D7-688D-673A-999F75EAB9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30509" y="259949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E54C5384-0609-DF62-08A6-B78316BF2F6F}"/>
                    </a:ext>
                  </a:extLst>
                </p14:cNvPr>
                <p14:cNvContentPartPr/>
                <p14:nvPr/>
              </p14:nvContentPartPr>
              <p14:xfrm>
                <a:off x="3175429" y="2471331"/>
                <a:ext cx="360" cy="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E54C5384-0609-DF62-08A6-B78316BF2F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39429" y="243533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F520F109-B7DA-D22D-4794-E76CF5031A7B}"/>
                    </a:ext>
                  </a:extLst>
                </p14:cNvPr>
                <p14:cNvContentPartPr/>
                <p14:nvPr/>
              </p14:nvContentPartPr>
              <p14:xfrm>
                <a:off x="3407269" y="2719371"/>
                <a:ext cx="18360" cy="190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F520F109-B7DA-D22D-4794-E76CF5031A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1269" y="2683731"/>
                  <a:ext cx="90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AFF6E9FC-5790-B109-DE1A-F726A50EE31A}"/>
                    </a:ext>
                  </a:extLst>
                </p14:cNvPr>
                <p14:cNvContentPartPr/>
                <p14:nvPr/>
              </p14:nvContentPartPr>
              <p14:xfrm>
                <a:off x="3209629" y="2758971"/>
                <a:ext cx="6840" cy="14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AFF6E9FC-5790-B109-DE1A-F726A50EE3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3629" y="2723331"/>
                  <a:ext cx="78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F4ABA6D1-5C46-88BB-1E8D-364C644E69F5}"/>
                    </a:ext>
                  </a:extLst>
                </p14:cNvPr>
                <p14:cNvContentPartPr/>
                <p14:nvPr/>
              </p14:nvContentPartPr>
              <p14:xfrm>
                <a:off x="3596989" y="2551971"/>
                <a:ext cx="30240" cy="147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F4ABA6D1-5C46-88BB-1E8D-364C644E6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1349" y="2515971"/>
                  <a:ext cx="1018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A4891815-0858-71C9-9F9A-9F4750209B97}"/>
                    </a:ext>
                  </a:extLst>
                </p14:cNvPr>
                <p14:cNvContentPartPr/>
                <p14:nvPr/>
              </p14:nvContentPartPr>
              <p14:xfrm>
                <a:off x="3622189" y="2731971"/>
                <a:ext cx="23040" cy="399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A4891815-0858-71C9-9F9A-9F4750209B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6549" y="2696331"/>
                  <a:ext cx="94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7619F781-4F52-7B32-4F42-76A1D3E7401A}"/>
                    </a:ext>
                  </a:extLst>
                </p14:cNvPr>
                <p14:cNvContentPartPr/>
                <p14:nvPr/>
              </p14:nvContentPartPr>
              <p14:xfrm>
                <a:off x="3419149" y="2469891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7619F781-4F52-7B32-4F42-76A1D3E740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3509" y="24342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DFF6A1A5-C11F-F8A3-9B32-53A880479B1A}"/>
                    </a:ext>
                  </a:extLst>
                </p14:cNvPr>
                <p14:cNvContentPartPr/>
                <p14:nvPr/>
              </p14:nvContentPartPr>
              <p14:xfrm>
                <a:off x="3794355" y="2459310"/>
                <a:ext cx="303840" cy="20448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DFF6A1A5-C11F-F8A3-9B32-53A880479B1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8715" y="2423310"/>
                  <a:ext cx="375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F27EFEF-A408-8DCC-4C8B-AD3443AA7C00}"/>
                    </a:ext>
                  </a:extLst>
                </p14:cNvPr>
                <p14:cNvContentPartPr/>
                <p14:nvPr/>
              </p14:nvContentPartPr>
              <p14:xfrm>
                <a:off x="4057875" y="2502150"/>
                <a:ext cx="56160" cy="4154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F27EFEF-A408-8DCC-4C8B-AD3443AA7C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22235" y="2466150"/>
                  <a:ext cx="127800" cy="48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291EC50-4092-9025-76FA-8C6056B37DE6}"/>
                  </a:ext>
                </a:extLst>
              </p:cNvPr>
              <p:cNvSpPr txBox="1"/>
              <p:nvPr/>
            </p:nvSpPr>
            <p:spPr>
              <a:xfrm>
                <a:off x="8139487" y="3448311"/>
                <a:ext cx="4265737" cy="111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44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4276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4276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it-IT" sz="4276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  <m:sub>
                            <m:r>
                              <a:rPr lang="it-IT" sz="4276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4276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it-IT" sz="4276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  <m:sub>
                            <m:r>
                              <a:rPr lang="it-IT" sz="4276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it-IT" sz="4276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≫1</m:t>
                    </m:r>
                  </m:oMath>
                </a14:m>
                <a:endParaRPr lang="en-GB" sz="1749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291EC50-4092-9025-76FA-8C6056B37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87" y="3448311"/>
                <a:ext cx="4265737" cy="1112607"/>
              </a:xfrm>
              <a:prstGeom prst="rect">
                <a:avLst/>
              </a:prstGeom>
              <a:blipFill>
                <a:blip r:embed="rId27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D932C81-F576-7AC7-CD8D-23783B0507A0}"/>
              </a:ext>
            </a:extLst>
          </p:cNvPr>
          <p:cNvSpPr txBox="1"/>
          <p:nvPr/>
        </p:nvSpPr>
        <p:spPr>
          <a:xfrm>
            <a:off x="2735657" y="296230"/>
            <a:ext cx="7294629" cy="44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33" b="1" dirty="0"/>
              <a:t>ARE SURFACE FLUXES THE END OF THE STORY?</a:t>
            </a:r>
            <a:endParaRPr lang="en-GB" sz="2333" b="1" dirty="0"/>
          </a:p>
        </p:txBody>
      </p:sp>
      <p:sp>
        <p:nvSpPr>
          <p:cNvPr id="38" name="Segnaposto numero diapositiva 2">
            <a:extLst>
              <a:ext uri="{FF2B5EF4-FFF2-40B4-BE49-F238E27FC236}">
                <a16:creationId xmlns:a16="http://schemas.microsoft.com/office/drawing/2014/main" id="{155AFCB6-D39C-7C2C-67D3-49032E8AFBBF}"/>
              </a:ext>
            </a:extLst>
          </p:cNvPr>
          <p:cNvSpPr txBox="1">
            <a:spLocks/>
          </p:cNvSpPr>
          <p:nvPr/>
        </p:nvSpPr>
        <p:spPr>
          <a:xfrm>
            <a:off x="9069077" y="77752"/>
            <a:ext cx="2666057" cy="365125"/>
          </a:xfrm>
          <a:prstGeom prst="rect">
            <a:avLst/>
          </a:prstGeom>
        </p:spPr>
        <p:txBody>
          <a:bodyPr vert="horz" lIns="88869" tIns="44434" rIns="88869" bIns="44434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49" b="1" dirty="0">
                <a:solidFill>
                  <a:schemeClr val="tx1"/>
                </a:solidFill>
              </a:rPr>
              <a:t>11</a:t>
            </a:r>
            <a:endParaRPr lang="en-GB" sz="174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F61A492-A735-341C-08F3-95C010B5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69939"/>
            <a:ext cx="5438775" cy="43148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94FDC2-0C34-4AC0-4D34-CAD8A8C13703}"/>
              </a:ext>
            </a:extLst>
          </p:cNvPr>
          <p:cNvSpPr txBox="1"/>
          <p:nvPr/>
        </p:nvSpPr>
        <p:spPr>
          <a:xfrm>
            <a:off x="1756374" y="144796"/>
            <a:ext cx="8881449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0" b="1" dirty="0"/>
              <a:t>Below 800hPa integrated daily QCLOUD – 1</a:t>
            </a:r>
            <a:r>
              <a:rPr lang="en-US" sz="3110" b="1" baseline="30000" dirty="0"/>
              <a:t>st</a:t>
            </a:r>
            <a:r>
              <a:rPr lang="en-US" sz="3110" b="1" dirty="0"/>
              <a:t> Feb </a:t>
            </a:r>
            <a:endParaRPr lang="it-IT" sz="311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D35950-BECD-B295-71B8-2B556F3F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02" y="1669939"/>
            <a:ext cx="5381625" cy="43719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13B95C-E3DC-950C-A0B1-3870DB068598}"/>
              </a:ext>
            </a:extLst>
          </p:cNvPr>
          <p:cNvSpPr txBox="1"/>
          <p:nvPr/>
        </p:nvSpPr>
        <p:spPr>
          <a:xfrm>
            <a:off x="1277630" y="1378836"/>
            <a:ext cx="3756097" cy="5085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721" b="1" dirty="0" err="1"/>
              <a:t>Coupled</a:t>
            </a:r>
            <a:endParaRPr lang="en-GB" sz="1749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3528E3-0CB2-EC11-8BE1-E357876715FC}"/>
              </a:ext>
            </a:extLst>
          </p:cNvPr>
          <p:cNvSpPr txBox="1"/>
          <p:nvPr/>
        </p:nvSpPr>
        <p:spPr>
          <a:xfrm>
            <a:off x="7222738" y="1391990"/>
            <a:ext cx="3756097" cy="5085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721" b="1" dirty="0" err="1"/>
              <a:t>Forced</a:t>
            </a:r>
            <a:endParaRPr lang="en-GB" sz="1749" b="1" dirty="0"/>
          </a:p>
        </p:txBody>
      </p:sp>
    </p:spTree>
    <p:extLst>
      <p:ext uri="{BB962C8B-B14F-4D97-AF65-F5344CB8AC3E}">
        <p14:creationId xmlns:p14="http://schemas.microsoft.com/office/powerpoint/2010/main" val="36060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20DDD8-0140-5159-4342-E56F3103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56" t="-3341" r="33632" b="-1352"/>
          <a:stretch/>
        </p:blipFill>
        <p:spPr>
          <a:xfrm>
            <a:off x="6852066" y="4964192"/>
            <a:ext cx="4792539" cy="15955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E568865-A249-3A90-660C-6B01A575A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089" y="1355725"/>
            <a:ext cx="5820383" cy="357789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4F6480-E122-49FE-D801-04C649051BA6}"/>
              </a:ext>
            </a:extLst>
          </p:cNvPr>
          <p:cNvSpPr txBox="1"/>
          <p:nvPr/>
        </p:nvSpPr>
        <p:spPr>
          <a:xfrm>
            <a:off x="2369878" y="178697"/>
            <a:ext cx="8228185" cy="44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33" b="1" dirty="0"/>
              <a:t>NORMALIZED COVARIANCES   («LOCAL CORRELATIONS»)</a:t>
            </a:r>
            <a:endParaRPr lang="en-GB" sz="2333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E65C49-9257-6337-1324-4DC6E60E6B87}"/>
              </a:ext>
            </a:extLst>
          </p:cNvPr>
          <p:cNvSpPr txBox="1"/>
          <p:nvPr/>
        </p:nvSpPr>
        <p:spPr>
          <a:xfrm>
            <a:off x="275617" y="5502275"/>
            <a:ext cx="446839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77720" indent="-277720">
              <a:buFont typeface="Arial" panose="020B0604020202020204" pitchFamily="34" charset="0"/>
              <a:buChar char="•"/>
            </a:pPr>
            <a:r>
              <a:rPr lang="it-IT" dirty="0"/>
              <a:t>SST </a:t>
            </a:r>
            <a:r>
              <a:rPr lang="it-IT" dirty="0" err="1"/>
              <a:t>variability</a:t>
            </a:r>
            <a:r>
              <a:rPr lang="it-IT" dirty="0"/>
              <a:t> </a:t>
            </a:r>
            <a:r>
              <a:rPr lang="it-IT" dirty="0" err="1"/>
              <a:t>dominates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small </a:t>
            </a:r>
            <a:r>
              <a:rPr lang="it-IT" dirty="0" err="1"/>
              <a:t>scales</a:t>
            </a:r>
            <a:endParaRPr lang="it-IT" dirty="0"/>
          </a:p>
          <a:p>
            <a:pPr marL="277720" indent="-277720">
              <a:buFont typeface="Arial" panose="020B0604020202020204" pitchFamily="34" charset="0"/>
              <a:buChar char="•"/>
            </a:pPr>
            <a:r>
              <a:rPr lang="en-GB" dirty="0"/>
              <a:t>U leads variability at larger scales</a:t>
            </a:r>
          </a:p>
          <a:p>
            <a:pPr marL="277720" indent="-277720">
              <a:buFont typeface="Arial" panose="020B0604020202020204" pitchFamily="34" charset="0"/>
              <a:buChar char="•"/>
            </a:pPr>
            <a:r>
              <a:rPr lang="en-GB" dirty="0"/>
              <a:t>q inhibits LHF release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579D470-C22A-8FCD-74EC-04BCEC6AC4F8}"/>
                  </a:ext>
                </a:extLst>
              </p:cNvPr>
              <p:cNvSpPr txBox="1"/>
              <p:nvPr/>
            </p:nvSpPr>
            <p:spPr>
              <a:xfrm>
                <a:off x="6727818" y="876039"/>
                <a:ext cx="4478125" cy="508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721" b="1" i="1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𝒌𝒎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721" b="1">
                          <a:latin typeface="Cambria Math" panose="02040503050406030204" pitchFamily="18" charset="0"/>
                        </a:rPr>
                        <m:t>𝐬𝐜𝐚𝐥𝐞𝐬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𝟏𝟓𝟎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𝒌𝒎</m:t>
                      </m:r>
                    </m:oMath>
                  </m:oMathPara>
                </a14:m>
                <a:endParaRPr lang="en-GB" sz="1749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579D470-C22A-8FCD-74EC-04BCEC6AC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18" y="876039"/>
                <a:ext cx="4478125" cy="508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B8188D4-9758-3250-7B37-90AE783D7274}"/>
                  </a:ext>
                </a:extLst>
              </p:cNvPr>
              <p:cNvSpPr txBox="1"/>
              <p:nvPr/>
            </p:nvSpPr>
            <p:spPr>
              <a:xfrm>
                <a:off x="1833873" y="892561"/>
                <a:ext cx="3175389" cy="508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721" b="1" dirty="0" err="1"/>
                  <a:t>scales</a:t>
                </a:r>
                <a:r>
                  <a:rPr lang="it-IT" sz="2721" b="1" dirty="0"/>
                  <a:t> </a:t>
                </a:r>
                <a14:m>
                  <m:oMath xmlns:m="http://schemas.openxmlformats.org/officeDocument/2006/math">
                    <m:r>
                      <a:rPr lang="it-IT" sz="2721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721" b="1" i="1">
                        <a:latin typeface="Cambria Math" panose="02040503050406030204" pitchFamily="18" charset="0"/>
                      </a:rPr>
                      <m:t>𝟏𝟓𝟎</m:t>
                    </m:r>
                    <m:r>
                      <a:rPr lang="it-IT" sz="2721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721" b="1" i="1">
                        <a:latin typeface="Cambria Math" panose="02040503050406030204" pitchFamily="18" charset="0"/>
                      </a:rPr>
                      <m:t>𝒌𝒎</m:t>
                    </m:r>
                  </m:oMath>
                </a14:m>
                <a:endParaRPr lang="en-GB" sz="1749" b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B8188D4-9758-3250-7B37-90AE783D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73" y="892561"/>
                <a:ext cx="3175389" cy="508506"/>
              </a:xfrm>
              <a:prstGeom prst="rect">
                <a:avLst/>
              </a:prstGeom>
              <a:blipFill>
                <a:blip r:embed="rId6"/>
                <a:stretch>
                  <a:fillRect l="-3839" t="-10714" b="-32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A909A4AE-BE4A-E555-9475-AA52EF914BED}"/>
              </a:ext>
            </a:extLst>
          </p:cNvPr>
          <p:cNvGrpSpPr/>
          <p:nvPr/>
        </p:nvGrpSpPr>
        <p:grpSpPr>
          <a:xfrm>
            <a:off x="189268" y="1355725"/>
            <a:ext cx="5855343" cy="3557991"/>
            <a:chOff x="18356" y="1394953"/>
            <a:chExt cx="6024768" cy="3660942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20715D91-AE28-1B30-8C10-8CE5314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56" y="1394953"/>
              <a:ext cx="6024768" cy="3660942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E08368A-7AFD-102F-8492-E9DB276A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37876" y="1633411"/>
              <a:ext cx="1400370" cy="819264"/>
            </a:xfrm>
            <a:prstGeom prst="rect">
              <a:avLst/>
            </a:prstGeom>
          </p:spPr>
        </p:pic>
      </p:grpSp>
      <p:sp>
        <p:nvSpPr>
          <p:cNvPr id="2" name="Segnaposto numero diapositiva 2">
            <a:extLst>
              <a:ext uri="{FF2B5EF4-FFF2-40B4-BE49-F238E27FC236}">
                <a16:creationId xmlns:a16="http://schemas.microsoft.com/office/drawing/2014/main" id="{D15B9486-93EC-A61F-491A-4C1D9B7CB05F}"/>
              </a:ext>
            </a:extLst>
          </p:cNvPr>
          <p:cNvSpPr txBox="1">
            <a:spLocks/>
          </p:cNvSpPr>
          <p:nvPr/>
        </p:nvSpPr>
        <p:spPr>
          <a:xfrm>
            <a:off x="9069077" y="77752"/>
            <a:ext cx="2666057" cy="365125"/>
          </a:xfrm>
          <a:prstGeom prst="rect">
            <a:avLst/>
          </a:prstGeom>
        </p:spPr>
        <p:txBody>
          <a:bodyPr vert="horz" lIns="88869" tIns="44434" rIns="88869" bIns="44434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49" b="1" dirty="0">
                <a:solidFill>
                  <a:schemeClr val="tx1"/>
                </a:solidFill>
              </a:rPr>
              <a:t>18</a:t>
            </a:r>
            <a:endParaRPr lang="en-GB" sz="1749" b="1" dirty="0">
              <a:solidFill>
                <a:schemeClr val="tx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A0FF8E-D159-BEB9-CB24-0FA79C16A36A}"/>
              </a:ext>
            </a:extLst>
          </p:cNvPr>
          <p:cNvSpPr txBox="1"/>
          <p:nvPr/>
        </p:nvSpPr>
        <p:spPr>
          <a:xfrm>
            <a:off x="2098401" y="4543240"/>
            <a:ext cx="2148413" cy="388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944" b="1" dirty="0" err="1"/>
              <a:t>local</a:t>
            </a:r>
            <a:r>
              <a:rPr lang="it-IT" sz="1944" b="1" dirty="0"/>
              <a:t> </a:t>
            </a:r>
            <a:r>
              <a:rPr lang="it-IT" sz="1944" b="1" dirty="0" err="1"/>
              <a:t>correlation</a:t>
            </a:r>
            <a:endParaRPr lang="en-GB" sz="1361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3724DA-8111-627F-6F87-561BB43DA0A2}"/>
              </a:ext>
            </a:extLst>
          </p:cNvPr>
          <p:cNvSpPr txBox="1"/>
          <p:nvPr/>
        </p:nvSpPr>
        <p:spPr>
          <a:xfrm>
            <a:off x="7802942" y="4569614"/>
            <a:ext cx="2148413" cy="388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944" b="1" dirty="0" err="1"/>
              <a:t>local</a:t>
            </a:r>
            <a:r>
              <a:rPr lang="it-IT" sz="1944" b="1" dirty="0"/>
              <a:t> </a:t>
            </a:r>
            <a:r>
              <a:rPr lang="it-IT" sz="1944" b="1" dirty="0" err="1"/>
              <a:t>correlation</a:t>
            </a:r>
            <a:endParaRPr lang="en-GB" sz="1361" b="1" dirty="0"/>
          </a:p>
        </p:txBody>
      </p:sp>
    </p:spTree>
    <p:extLst>
      <p:ext uri="{BB962C8B-B14F-4D97-AF65-F5344CB8AC3E}">
        <p14:creationId xmlns:p14="http://schemas.microsoft.com/office/powerpoint/2010/main" val="1386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877BC-B670-E4C7-533E-3E4161F72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6A7471C-1767-7EF5-3C96-A6E895E95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4" t="10869" b="9221"/>
          <a:stretch/>
        </p:blipFill>
        <p:spPr>
          <a:xfrm>
            <a:off x="671723" y="1428226"/>
            <a:ext cx="5028165" cy="327344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77DD912-3A42-98CE-98B2-84BE580693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156" t="-3341" r="33632" b="-1352"/>
          <a:stretch/>
        </p:blipFill>
        <p:spPr>
          <a:xfrm>
            <a:off x="6480878" y="5083768"/>
            <a:ext cx="4792539" cy="159553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82F9E6-BD25-8D40-8DFC-9637AF1ED9BA}"/>
              </a:ext>
            </a:extLst>
          </p:cNvPr>
          <p:cNvSpPr txBox="1"/>
          <p:nvPr/>
        </p:nvSpPr>
        <p:spPr>
          <a:xfrm>
            <a:off x="2369878" y="178697"/>
            <a:ext cx="8228185" cy="44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33" b="1" dirty="0"/>
              <a:t>NORMALIZED COVARIANCES   («LOCAL CORRELATIONS»)</a:t>
            </a:r>
            <a:endParaRPr lang="en-GB" sz="2333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E932EC1-604E-E4CD-BED0-143C935A05BA}"/>
                  </a:ext>
                </a:extLst>
              </p:cNvPr>
              <p:cNvSpPr txBox="1"/>
              <p:nvPr/>
            </p:nvSpPr>
            <p:spPr>
              <a:xfrm>
                <a:off x="6727818" y="876039"/>
                <a:ext cx="4478125" cy="508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721" b="1" i="1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𝒌𝒎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721" b="1">
                          <a:latin typeface="Cambria Math" panose="02040503050406030204" pitchFamily="18" charset="0"/>
                        </a:rPr>
                        <m:t>𝐬𝐜𝐚𝐥𝐞𝐬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𝟏𝟓𝟎</m:t>
                      </m:r>
                      <m:r>
                        <a:rPr lang="it-IT" sz="2721" b="1" i="1">
                          <a:latin typeface="Cambria Math" panose="02040503050406030204" pitchFamily="18" charset="0"/>
                        </a:rPr>
                        <m:t>𝒌𝒎</m:t>
                      </m:r>
                    </m:oMath>
                  </m:oMathPara>
                </a14:m>
                <a:endParaRPr lang="en-GB" sz="1749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E932EC1-604E-E4CD-BED0-143C935A0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18" y="876039"/>
                <a:ext cx="4478125" cy="508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167A5C2-5E10-A948-C5B9-E5A6E002D7A5}"/>
                  </a:ext>
                </a:extLst>
              </p:cNvPr>
              <p:cNvSpPr txBox="1"/>
              <p:nvPr/>
            </p:nvSpPr>
            <p:spPr>
              <a:xfrm>
                <a:off x="1833873" y="892561"/>
                <a:ext cx="3175389" cy="508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721" b="1" dirty="0" err="1"/>
                  <a:t>scales</a:t>
                </a:r>
                <a:r>
                  <a:rPr lang="it-IT" sz="2721" b="1" dirty="0"/>
                  <a:t> </a:t>
                </a:r>
                <a14:m>
                  <m:oMath xmlns:m="http://schemas.openxmlformats.org/officeDocument/2006/math">
                    <m:r>
                      <a:rPr lang="it-IT" sz="2721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721" b="1" i="1">
                        <a:latin typeface="Cambria Math" panose="02040503050406030204" pitchFamily="18" charset="0"/>
                      </a:rPr>
                      <m:t>𝟏𝟓𝟎</m:t>
                    </m:r>
                    <m:r>
                      <a:rPr lang="it-IT" sz="2721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721" b="1" i="1">
                        <a:latin typeface="Cambria Math" panose="02040503050406030204" pitchFamily="18" charset="0"/>
                      </a:rPr>
                      <m:t>𝒌𝒎</m:t>
                    </m:r>
                  </m:oMath>
                </a14:m>
                <a:endParaRPr lang="en-GB" sz="1749" b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167A5C2-5E10-A948-C5B9-E5A6E002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73" y="892561"/>
                <a:ext cx="3175389" cy="508506"/>
              </a:xfrm>
              <a:prstGeom prst="rect">
                <a:avLst/>
              </a:prstGeom>
              <a:blipFill>
                <a:blip r:embed="rId6"/>
                <a:stretch>
                  <a:fillRect l="-3839" t="-10714" b="-32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2">
            <a:extLst>
              <a:ext uri="{FF2B5EF4-FFF2-40B4-BE49-F238E27FC236}">
                <a16:creationId xmlns:a16="http://schemas.microsoft.com/office/drawing/2014/main" id="{1D474652-5C9E-EBD5-E455-A966D6F83AF4}"/>
              </a:ext>
            </a:extLst>
          </p:cNvPr>
          <p:cNvSpPr txBox="1">
            <a:spLocks/>
          </p:cNvSpPr>
          <p:nvPr/>
        </p:nvSpPr>
        <p:spPr>
          <a:xfrm>
            <a:off x="9069077" y="77752"/>
            <a:ext cx="2666057" cy="365125"/>
          </a:xfrm>
          <a:prstGeom prst="rect">
            <a:avLst/>
          </a:prstGeom>
        </p:spPr>
        <p:txBody>
          <a:bodyPr vert="horz" lIns="88869" tIns="44434" rIns="88869" bIns="44434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49" b="1" dirty="0">
                <a:solidFill>
                  <a:schemeClr val="tx1"/>
                </a:solidFill>
              </a:rPr>
              <a:t>18</a:t>
            </a:r>
            <a:endParaRPr lang="en-GB" sz="1749" b="1" dirty="0">
              <a:solidFill>
                <a:schemeClr val="tx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94F460-7859-1FE3-2D88-57353A289ED8}"/>
              </a:ext>
            </a:extLst>
          </p:cNvPr>
          <p:cNvSpPr txBox="1"/>
          <p:nvPr/>
        </p:nvSpPr>
        <p:spPr>
          <a:xfrm>
            <a:off x="2111598" y="4674512"/>
            <a:ext cx="2148413" cy="388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944" b="1" dirty="0" err="1"/>
              <a:t>local</a:t>
            </a:r>
            <a:r>
              <a:rPr lang="it-IT" sz="1944" b="1" dirty="0"/>
              <a:t> </a:t>
            </a:r>
            <a:r>
              <a:rPr lang="it-IT" sz="1944" b="1" dirty="0" err="1"/>
              <a:t>correlation</a:t>
            </a:r>
            <a:endParaRPr lang="en-GB" sz="1361" b="1" dirty="0"/>
          </a:p>
        </p:txBody>
      </p:sp>
      <p:pic>
        <p:nvPicPr>
          <p:cNvPr id="17" name="Immagine 1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EF3166D-7CA3-6829-F186-7585147DF8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8" t="10759" b="9543"/>
          <a:stretch/>
        </p:blipFill>
        <p:spPr>
          <a:xfrm>
            <a:off x="6368563" y="1447274"/>
            <a:ext cx="5196633" cy="327344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B6678A-A895-146E-2A86-A3FFCD6DABAA}"/>
              </a:ext>
            </a:extLst>
          </p:cNvPr>
          <p:cNvSpPr txBox="1"/>
          <p:nvPr/>
        </p:nvSpPr>
        <p:spPr>
          <a:xfrm>
            <a:off x="8253692" y="4680655"/>
            <a:ext cx="2148413" cy="388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944" b="1" dirty="0" err="1"/>
              <a:t>local</a:t>
            </a:r>
            <a:r>
              <a:rPr lang="it-IT" sz="1944" b="1" dirty="0"/>
              <a:t> </a:t>
            </a:r>
            <a:r>
              <a:rPr lang="it-IT" sz="1944" b="1" dirty="0" err="1"/>
              <a:t>correlation</a:t>
            </a:r>
            <a:endParaRPr lang="en-GB" sz="1361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C88285E-8E83-86AD-A483-71F413E6E19D}"/>
              </a:ext>
            </a:extLst>
          </p:cNvPr>
          <p:cNvSpPr txBox="1"/>
          <p:nvPr/>
        </p:nvSpPr>
        <p:spPr>
          <a:xfrm>
            <a:off x="275617" y="5502275"/>
            <a:ext cx="446839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77720" indent="-277720">
              <a:buFont typeface="Arial" panose="020B0604020202020204" pitchFamily="34" charset="0"/>
              <a:buChar char="•"/>
            </a:pPr>
            <a:r>
              <a:rPr lang="it-IT" dirty="0"/>
              <a:t>SST </a:t>
            </a:r>
            <a:r>
              <a:rPr lang="it-IT" dirty="0" err="1"/>
              <a:t>variability</a:t>
            </a:r>
            <a:r>
              <a:rPr lang="it-IT" dirty="0"/>
              <a:t> </a:t>
            </a:r>
            <a:r>
              <a:rPr lang="it-IT" dirty="0" err="1"/>
              <a:t>dominates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small </a:t>
            </a:r>
            <a:r>
              <a:rPr lang="it-IT" dirty="0" err="1"/>
              <a:t>scales</a:t>
            </a:r>
            <a:endParaRPr lang="it-IT" dirty="0"/>
          </a:p>
          <a:p>
            <a:pPr marL="277720" indent="-277720">
              <a:buFont typeface="Arial" panose="020B0604020202020204" pitchFamily="34" charset="0"/>
              <a:buChar char="•"/>
            </a:pPr>
            <a:r>
              <a:rPr lang="en-GB" dirty="0"/>
              <a:t>U leads variability at larger scales</a:t>
            </a:r>
          </a:p>
          <a:p>
            <a:pPr marL="277720" indent="-277720">
              <a:buFont typeface="Arial" panose="020B0604020202020204" pitchFamily="34" charset="0"/>
              <a:buChar char="•"/>
            </a:pPr>
            <a:r>
              <a:rPr lang="en-GB" dirty="0"/>
              <a:t>q inhibits LHF release</a:t>
            </a:r>
          </a:p>
        </p:txBody>
      </p:sp>
    </p:spTree>
    <p:extLst>
      <p:ext uri="{BB962C8B-B14F-4D97-AF65-F5344CB8AC3E}">
        <p14:creationId xmlns:p14="http://schemas.microsoft.com/office/powerpoint/2010/main" val="13537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0A9A782A-C8FC-3C49-FB1D-1D3F006D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8" y="2179082"/>
            <a:ext cx="6096001" cy="335685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DEEC63-3BB9-5D8D-9186-672B81697F2D}"/>
              </a:ext>
            </a:extLst>
          </p:cNvPr>
          <p:cNvSpPr txBox="1"/>
          <p:nvPr/>
        </p:nvSpPr>
        <p:spPr>
          <a:xfrm>
            <a:off x="2639745" y="171600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High pass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14EAB42B-B450-E8C0-240C-4381AE83C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179082"/>
            <a:ext cx="6096001" cy="335685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6CF46F-1825-101E-1E97-95D77E5D5CAC}"/>
              </a:ext>
            </a:extLst>
          </p:cNvPr>
          <p:cNvSpPr txBox="1"/>
          <p:nvPr/>
        </p:nvSpPr>
        <p:spPr>
          <a:xfrm>
            <a:off x="8689205" y="171600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Band pass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02969F-306C-BCC0-519B-D05D5CD59C22}"/>
              </a:ext>
            </a:extLst>
          </p:cNvPr>
          <p:cNvSpPr txBox="1"/>
          <p:nvPr/>
        </p:nvSpPr>
        <p:spPr>
          <a:xfrm>
            <a:off x="2858765" y="730958"/>
            <a:ext cx="7425971" cy="44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33" b="1" dirty="0"/>
              <a:t>SCALE – DEPENDENT SST-LHF CORRELATIONS</a:t>
            </a:r>
            <a:endParaRPr lang="en-GB" sz="2333" b="1" dirty="0"/>
          </a:p>
        </p:txBody>
      </p:sp>
    </p:spTree>
    <p:extLst>
      <p:ext uri="{BB962C8B-B14F-4D97-AF65-F5344CB8AC3E}">
        <p14:creationId xmlns:p14="http://schemas.microsoft.com/office/powerpoint/2010/main" val="230935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5904AD1E-C7CD-1D89-2760-1F33F63B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14" y="1952625"/>
            <a:ext cx="6286269" cy="3461630"/>
          </a:xfrm>
          <a:prstGeom prst="rect">
            <a:avLst/>
          </a:prstGeo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FF2F7A1-D2DA-468D-B93B-6DEB1F4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" y="1952625"/>
            <a:ext cx="6286269" cy="34616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EE2DC9-3B69-2651-E740-A5DF17213A33}"/>
              </a:ext>
            </a:extLst>
          </p:cNvPr>
          <p:cNvSpPr txBox="1"/>
          <p:nvPr/>
        </p:nvSpPr>
        <p:spPr>
          <a:xfrm>
            <a:off x="2674232" y="1583293"/>
            <a:ext cx="153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High pass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4898D3-4F6F-F406-9514-86F19A6B29A7}"/>
              </a:ext>
            </a:extLst>
          </p:cNvPr>
          <p:cNvSpPr txBox="1"/>
          <p:nvPr/>
        </p:nvSpPr>
        <p:spPr>
          <a:xfrm>
            <a:off x="8596312" y="1583293"/>
            <a:ext cx="140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Band pass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96CDDF-12D0-E4F6-A80C-4F331A424F81}"/>
              </a:ext>
            </a:extLst>
          </p:cNvPr>
          <p:cNvSpPr txBox="1"/>
          <p:nvPr/>
        </p:nvSpPr>
        <p:spPr>
          <a:xfrm>
            <a:off x="1276539" y="2290526"/>
            <a:ext cx="153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} </a:t>
            </a:r>
            <a:r>
              <a:rPr lang="it-IT" sz="2800" dirty="0"/>
              <a:t>km</a:t>
            </a:r>
            <a:endParaRPr lang="it-IT" sz="4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DF7D86-03D5-CF9D-0BD4-ED2D064B9905}"/>
              </a:ext>
            </a:extLst>
          </p:cNvPr>
          <p:cNvSpPr txBox="1"/>
          <p:nvPr/>
        </p:nvSpPr>
        <p:spPr>
          <a:xfrm>
            <a:off x="2858765" y="730958"/>
            <a:ext cx="7425971" cy="44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33" b="1" dirty="0"/>
              <a:t>SCALE – DEPENDENT U-LHF CORRELATIONS</a:t>
            </a:r>
            <a:endParaRPr lang="en-GB" sz="2333" b="1" dirty="0"/>
          </a:p>
        </p:txBody>
      </p:sp>
    </p:spTree>
    <p:extLst>
      <p:ext uri="{BB962C8B-B14F-4D97-AF65-F5344CB8AC3E}">
        <p14:creationId xmlns:p14="http://schemas.microsoft.com/office/powerpoint/2010/main" val="3406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C2890-2E04-7589-2295-72CF6EFD7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1ED070F-B4F6-FB10-4D9C-835F8037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954225"/>
            <a:ext cx="6000750" cy="3304405"/>
          </a:xfrm>
          <a:prstGeom prst="rect">
            <a:avLst/>
          </a:prstGeom>
        </p:spPr>
      </p:pic>
      <p:pic>
        <p:nvPicPr>
          <p:cNvPr id="3" name="Immagine 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3F7A3413-6993-928C-8B9B-AB3E9863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31" y="1943100"/>
            <a:ext cx="6239344" cy="343579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F6BC47-123B-9A4F-8D3A-095CF11B7131}"/>
              </a:ext>
            </a:extLst>
          </p:cNvPr>
          <p:cNvSpPr txBox="1"/>
          <p:nvPr/>
        </p:nvSpPr>
        <p:spPr>
          <a:xfrm>
            <a:off x="2619375" y="1530541"/>
            <a:ext cx="133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High pass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35C0AB-87BC-1283-07FF-64839A368FCD}"/>
              </a:ext>
            </a:extLst>
          </p:cNvPr>
          <p:cNvSpPr txBox="1"/>
          <p:nvPr/>
        </p:nvSpPr>
        <p:spPr>
          <a:xfrm>
            <a:off x="8415337" y="1554115"/>
            <a:ext cx="200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Band pass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D61E6D-BCF5-790A-7B39-CEF122A322AE}"/>
              </a:ext>
            </a:extLst>
          </p:cNvPr>
          <p:cNvSpPr txBox="1"/>
          <p:nvPr/>
        </p:nvSpPr>
        <p:spPr>
          <a:xfrm>
            <a:off x="3095625" y="613263"/>
            <a:ext cx="7425971" cy="44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33" b="1" dirty="0"/>
              <a:t>SCALE – DEPENDENT q-LHF CORRELATIONS</a:t>
            </a:r>
            <a:endParaRPr lang="en-GB" sz="2333" b="1" dirty="0"/>
          </a:p>
        </p:txBody>
      </p:sp>
    </p:spTree>
    <p:extLst>
      <p:ext uri="{BB962C8B-B14F-4D97-AF65-F5344CB8AC3E}">
        <p14:creationId xmlns:p14="http://schemas.microsoft.com/office/powerpoint/2010/main" val="1375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5E9AFA-643B-CEAC-4DE0-1EB3ED0E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343025"/>
            <a:ext cx="7172325" cy="5181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610295-8DA5-3102-63B2-B25371D2BE56}"/>
              </a:ext>
            </a:extLst>
          </p:cNvPr>
          <p:cNvSpPr txBox="1"/>
          <p:nvPr/>
        </p:nvSpPr>
        <p:spPr>
          <a:xfrm>
            <a:off x="1765428" y="333375"/>
            <a:ext cx="903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Role</a:t>
            </a:r>
            <a:r>
              <a:rPr lang="it-IT" sz="2400" b="1" dirty="0"/>
              <a:t> of SST </a:t>
            </a:r>
            <a:r>
              <a:rPr lang="it-IT" sz="2400" b="1" dirty="0" err="1"/>
              <a:t>anomalies</a:t>
            </a:r>
            <a:r>
              <a:rPr lang="it-IT" sz="2400" b="1" dirty="0"/>
              <a:t> </a:t>
            </a:r>
            <a:r>
              <a:rPr lang="it-IT" sz="2400" b="1" dirty="0" err="1"/>
              <a:t>through</a:t>
            </a:r>
            <a:r>
              <a:rPr lang="it-IT" sz="2400" b="1" dirty="0"/>
              <a:t> </a:t>
            </a:r>
            <a:r>
              <a:rPr lang="it-IT" sz="2400" b="1" dirty="0" err="1"/>
              <a:t>coupling</a:t>
            </a:r>
            <a:r>
              <a:rPr lang="it-IT" sz="2400" b="1" dirty="0"/>
              <a:t> </a:t>
            </a:r>
            <a:r>
              <a:rPr lang="it-IT" sz="2400" b="1" dirty="0" err="1"/>
              <a:t>coefficients</a:t>
            </a:r>
            <a:r>
              <a:rPr lang="it-IT" sz="2400" b="1" dirty="0"/>
              <a:t> (</a:t>
            </a:r>
            <a:r>
              <a:rPr lang="it-IT" sz="2400" b="1" dirty="0" err="1"/>
              <a:t>senstivity</a:t>
            </a:r>
            <a:r>
              <a:rPr lang="it-IT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50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DC6E994-D21F-FA5A-9631-3118C53D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5" y="2201188"/>
            <a:ext cx="4536633" cy="37311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F55434-6BF8-3F69-150A-A3165F5A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89" y="1719617"/>
            <a:ext cx="1848054" cy="36543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3A7790B-7756-2279-8C36-E6B5491B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17" y="2201187"/>
            <a:ext cx="5082881" cy="373114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F410673-0A7C-C545-C607-FB393FA5B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031" y="1728876"/>
            <a:ext cx="2009680" cy="38334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3F8384-5872-0487-8D21-9CD4345AF201}"/>
              </a:ext>
            </a:extLst>
          </p:cNvPr>
          <p:cNvSpPr txBox="1"/>
          <p:nvPr/>
        </p:nvSpPr>
        <p:spPr>
          <a:xfrm>
            <a:off x="3794957" y="763742"/>
            <a:ext cx="6997644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110" b="1" dirty="0"/>
              <a:t>SST-LHF </a:t>
            </a:r>
            <a:r>
              <a:rPr lang="it-IT" sz="3110" b="1" dirty="0" err="1"/>
              <a:t>local</a:t>
            </a:r>
            <a:r>
              <a:rPr lang="it-IT" sz="3110" b="1" dirty="0"/>
              <a:t> </a:t>
            </a:r>
            <a:r>
              <a:rPr lang="it-IT" sz="3110" b="1" dirty="0" err="1"/>
              <a:t>covariances</a:t>
            </a:r>
            <a:endParaRPr lang="en-GB" sz="3110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C817B0-0C4E-6F57-E194-4F421C72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1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184</Words>
  <Application>Microsoft Office PowerPoint</Application>
  <PresentationFormat>Widescreen</PresentationFormat>
  <Paragraphs>54</Paragraphs>
  <Slides>13</Slides>
  <Notes>2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carlo storer</cp:lastModifiedBy>
  <cp:revision>8</cp:revision>
  <dcterms:created xsi:type="dcterms:W3CDTF">2024-11-07T11:51:21Z</dcterms:created>
  <dcterms:modified xsi:type="dcterms:W3CDTF">2024-11-09T14:34:01Z</dcterms:modified>
</cp:coreProperties>
</file>