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58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9A24D7-8877-E400-8CA6-3914DAB1F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8B5A6B7-1E79-F4AB-0168-67ABC3358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62B118-1D19-AB18-D493-5B9345483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0920-BC4E-4572-96AF-1DF7047D5DA2}" type="datetimeFigureOut">
              <a:rPr lang="it-IT" smtClean="0"/>
              <a:t>20/02/2025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5514DE-0D64-F764-3DAA-DE292B32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1218CB-1A07-50F5-5C6C-45C37D8FF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599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268C68-BF9D-112D-4B6D-36BBE871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46ED9CC-C2EB-E41F-C59B-303BC87F1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C7637C-CA1F-B20B-8BF4-DFCA75C1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0920-BC4E-4572-96AF-1DF7047D5DA2}" type="datetimeFigureOut">
              <a:rPr lang="it-IT" smtClean="0"/>
              <a:t>20/02/2025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17370D-C0A4-3A2E-CDC7-C0DB0BEB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68B82D-8389-C28C-1A38-96DBB3BA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1411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BDFC309-AF78-8969-C32D-232D0D2D6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237A86F-096B-B2CE-2EB1-86F9ACEF6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CFA52B-D5F1-6F4D-9850-AD3618F79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0920-BC4E-4572-96AF-1DF7047D5DA2}" type="datetimeFigureOut">
              <a:rPr lang="it-IT" smtClean="0"/>
              <a:t>20/02/2025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0ABE3C-A852-B1D7-5ABD-0145C4A04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81AB94-2E2E-25E1-6F26-40A5D56E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395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089213-4947-528E-8BEC-E84441F6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6B5A66-5ECA-B6AA-202A-CD9D8E847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9D37B5-BE53-832E-ABD7-E82B27BF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0920-BC4E-4572-96AF-1DF7047D5DA2}" type="datetimeFigureOut">
              <a:rPr lang="it-IT" smtClean="0"/>
              <a:t>20/02/2025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0AFA2F-9D24-3A62-021F-98C0EE8B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A3CA71-F46C-37D9-25BD-1A87409D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149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8CFF4E-7565-0D6C-CB9F-F06245135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27AD464-1A88-AF4F-4BD7-827C78D3B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AE6372-9DC2-2589-35CA-14F449E6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0920-BC4E-4572-96AF-1DF7047D5DA2}" type="datetimeFigureOut">
              <a:rPr lang="it-IT" smtClean="0"/>
              <a:t>20/02/2025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026E1D-B80E-B8CA-D40A-9A4DB57B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C7E56D-8354-DA70-2CEE-92CDF765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205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8A825E-B80C-4FB7-977B-084043C3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DA152-EBAD-C8EA-AB5C-FC1C09F18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5C771AC-8809-1649-9FD4-07949CD22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64561B5-CD4B-661B-EF3E-38F6D1976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0920-BC4E-4572-96AF-1DF7047D5DA2}" type="datetimeFigureOut">
              <a:rPr lang="it-IT" smtClean="0"/>
              <a:t>20/02/2025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C2A4CB-D508-75FE-76B1-812A0C7B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33E1F5-394A-233C-1E5F-818EDAAA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579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D1E993-9B15-633B-06C4-1C7B49464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B6BFC0-F356-57C5-35FB-748D50BF3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7E11EA4-4392-0948-48FA-71A89C3CB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A2B1D26-B769-7D88-C9E3-BD64859A1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8A3A344-17FF-0F60-CD41-113704716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62D0491-5189-12A4-4265-0DE4EF084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0920-BC4E-4572-96AF-1DF7047D5DA2}" type="datetimeFigureOut">
              <a:rPr lang="it-IT" smtClean="0"/>
              <a:t>20/02/2025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F48183C-14B9-79E2-D8AB-24CF22C4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ACEAE80-A52E-4B58-0892-233958B3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421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B9B3A0-359C-4473-2B8A-A6265A46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0C72AA3-10B8-482F-2288-8AEC33C1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0920-BC4E-4572-96AF-1DF7047D5DA2}" type="datetimeFigureOut">
              <a:rPr lang="it-IT" smtClean="0"/>
              <a:t>20/02/2025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C90A64-2B9E-E438-BFDA-C9535BAC4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2F58477-533F-C1B7-25DF-73AD9C87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117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FFD8DCA-920F-4096-83F0-C8A6A5A8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0920-BC4E-4572-96AF-1DF7047D5DA2}" type="datetimeFigureOut">
              <a:rPr lang="it-IT" smtClean="0"/>
              <a:t>20/02/2025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C4420BE-6AFC-0FBB-238C-5AD5EC5D3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ABB8C0B-6546-5B82-C8B4-D4C50E8F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609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BE612F-FCDF-F5F9-263A-95DE932A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57E108-06B7-795E-FA4F-204E3E626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9FF996-D049-9724-8ED2-181821023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ABFC87F-93E8-B7A2-EACC-D43E0E61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0920-BC4E-4572-96AF-1DF7047D5DA2}" type="datetimeFigureOut">
              <a:rPr lang="it-IT" smtClean="0"/>
              <a:t>20/02/2025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9635DE-4C3E-5A77-B174-79CC54FB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B106E98-6EE9-B885-CEC4-2EEEB1BF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6800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E9AF69-94DF-608F-64CD-566715DB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3B5CCB-6F09-5DD2-F2D1-1B497221C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4C9B42B-27A8-C9B6-B62A-A2CFBA28A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49E12C4-9B40-1D41-FDFB-A7B80CDB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0920-BC4E-4572-96AF-1DF7047D5DA2}" type="datetimeFigureOut">
              <a:rPr lang="it-IT" smtClean="0"/>
              <a:t>20/02/2025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7E99935-CE14-1F79-9E87-D260E28E7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A59366-DF09-66B3-BA04-3F7FF001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165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A03A469-07E4-7D7A-79B8-B29B82984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17104E5-C3C1-1ECB-8EFE-738C72C04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DCC385-D9EF-9807-5848-72824EF79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910920-BC4E-4572-96AF-1DF7047D5DA2}" type="datetimeFigureOut">
              <a:rPr lang="it-IT" smtClean="0"/>
              <a:t>20/02/2025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D6031B-5433-B97A-0DFF-174EA2C29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185161-C13E-027B-3F48-49E981A5F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341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F245F-3249-2D5E-BEF5-B72FC621B1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Finish </a:t>
            </a:r>
            <a:r>
              <a:rPr lang="it-IT" dirty="0" err="1"/>
              <a:t>barotropic</a:t>
            </a:r>
            <a:r>
              <a:rPr lang="it-IT" dirty="0"/>
              <a:t> </a:t>
            </a:r>
            <a:r>
              <a:rPr lang="it-IT" dirty="0" err="1"/>
              <a:t>waves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B0DC068-8699-E70B-2113-D25B953E2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1963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C095877-1971-33B8-FE68-E7A06496E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33" y="377159"/>
            <a:ext cx="4133850" cy="67627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B65051B-B351-DFC5-652F-A06CA6C04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219" y="62833"/>
            <a:ext cx="3224521" cy="295462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F6F1630-E497-EF98-6084-3F625D776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33" y="1942653"/>
            <a:ext cx="1566317" cy="32859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6C28101-9348-873E-0191-F62A2A2AB6AF}"/>
              </a:ext>
            </a:extLst>
          </p:cNvPr>
          <p:cNvSpPr txBox="1"/>
          <p:nvPr/>
        </p:nvSpPr>
        <p:spPr>
          <a:xfrm>
            <a:off x="375350" y="1269847"/>
            <a:ext cx="550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Assume </a:t>
            </a:r>
            <a:r>
              <a:rPr lang="it-IT" dirty="0" err="1"/>
              <a:t>hydrostatic</a:t>
            </a:r>
            <a:r>
              <a:rPr lang="it-IT" dirty="0"/>
              <a:t> balance +</a:t>
            </a:r>
          </a:p>
          <a:p>
            <a:r>
              <a:rPr lang="it-IT" dirty="0" err="1"/>
              <a:t>Density</a:t>
            </a:r>
            <a:r>
              <a:rPr lang="it-IT" dirty="0"/>
              <a:t> </a:t>
            </a:r>
            <a:r>
              <a:rPr lang="it-IT" dirty="0" err="1"/>
              <a:t>variations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strictly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(neglect)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A99993C-E514-EF9F-4C86-2361BD9A1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789" y="3186945"/>
            <a:ext cx="5600700" cy="1143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F213713-FCB6-D4DF-327E-9D4EB6738AB4}"/>
              </a:ext>
            </a:extLst>
          </p:cNvPr>
          <p:cNvSpPr txBox="1"/>
          <p:nvPr/>
        </p:nvSpPr>
        <p:spPr>
          <a:xfrm>
            <a:off x="1713829" y="2791138"/>
            <a:ext cx="550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Resulting</a:t>
            </a:r>
            <a:r>
              <a:rPr lang="it-IT" dirty="0"/>
              <a:t> </a:t>
            </a:r>
            <a:r>
              <a:rPr lang="it-IT" dirty="0" err="1"/>
              <a:t>momentum</a:t>
            </a:r>
            <a:r>
              <a:rPr lang="it-IT" dirty="0"/>
              <a:t> </a:t>
            </a:r>
            <a:r>
              <a:rPr lang="it-IT" dirty="0" err="1"/>
              <a:t>equations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B7C9E0B1-1561-1AA5-7543-999E60C6C8CB}"/>
                  </a:ext>
                </a:extLst>
              </p:cNvPr>
              <p:cNvSpPr txBox="1"/>
              <p:nvPr/>
            </p:nvSpPr>
            <p:spPr>
              <a:xfrm>
                <a:off x="8979298" y="2820131"/>
                <a:ext cx="361781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i="1" dirty="0"/>
                  <a:t>Setting:</a:t>
                </a:r>
              </a:p>
              <a:p>
                <a:pPr marL="285750" indent="-285750">
                  <a:buFontTx/>
                  <a:buChar char="-"/>
                </a:pPr>
                <a:r>
                  <a:rPr lang="it-IT" sz="1400" i="1" dirty="0"/>
                  <a:t>Free </a:t>
                </a:r>
                <a:r>
                  <a:rPr lang="it-IT" sz="1400" i="1" dirty="0" err="1"/>
                  <a:t>surface</a:t>
                </a:r>
                <a:r>
                  <a:rPr lang="it-IT" sz="1400" i="1" dirty="0"/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it-IT" sz="1400" i="1" dirty="0"/>
              </a:p>
              <a:p>
                <a:pPr marL="285750" indent="-285750">
                  <a:buFontTx/>
                  <a:buChar char="-"/>
                </a:pPr>
                <a:r>
                  <a:rPr lang="it-IT" sz="1400" i="1" dirty="0" err="1"/>
                  <a:t>Fixed</a:t>
                </a:r>
                <a:r>
                  <a:rPr lang="it-IT" sz="1400" i="1" dirty="0"/>
                  <a:t> bottom </a:t>
                </a:r>
                <a:r>
                  <a:rPr lang="it-IT" sz="1400" i="1" dirty="0" err="1"/>
                  <a:t>boundary</a:t>
                </a:r>
                <a:r>
                  <a:rPr lang="it-IT" sz="1400" i="1" dirty="0"/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endParaRPr lang="it-IT" sz="1400" i="1" dirty="0"/>
              </a:p>
              <a:p>
                <a:pPr marL="285750" indent="-285750">
                  <a:buFontTx/>
                  <a:buChar char="-"/>
                </a:pPr>
                <a:r>
                  <a:rPr lang="it-IT" sz="1400" i="1" dirty="0" err="1"/>
                  <a:t>Variable</a:t>
                </a:r>
                <a:r>
                  <a:rPr lang="it-IT" sz="1400" i="1" dirty="0"/>
                  <a:t> </a:t>
                </a:r>
                <a:r>
                  <a:rPr lang="it-IT" sz="1400" i="1" dirty="0" err="1"/>
                  <a:t>layer</a:t>
                </a:r>
                <a:r>
                  <a:rPr lang="it-IT" sz="1400" i="1" dirty="0"/>
                  <a:t> </a:t>
                </a:r>
                <a:r>
                  <a:rPr lang="it-IT" sz="1400" i="1" dirty="0" err="1"/>
                  <a:t>depth</a:t>
                </a:r>
                <a:r>
                  <a:rPr lang="it-IT" sz="1400" i="1" dirty="0"/>
                  <a:t> h</a:t>
                </a:r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B7C9E0B1-1561-1AA5-7543-999E60C6C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298" y="2820131"/>
                <a:ext cx="3617811" cy="954107"/>
              </a:xfrm>
              <a:prstGeom prst="rect">
                <a:avLst/>
              </a:prstGeom>
              <a:blipFill>
                <a:blip r:embed="rId6"/>
                <a:stretch>
                  <a:fillRect l="-506" t="-1282" b="-57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tangolo 12">
            <a:extLst>
              <a:ext uri="{FF2B5EF4-FFF2-40B4-BE49-F238E27FC236}">
                <a16:creationId xmlns:a16="http://schemas.microsoft.com/office/drawing/2014/main" id="{35FCC4C9-E39F-6E73-8D4E-43ECCD96F8D1}"/>
              </a:ext>
            </a:extLst>
          </p:cNvPr>
          <p:cNvSpPr/>
          <p:nvPr/>
        </p:nvSpPr>
        <p:spPr>
          <a:xfrm>
            <a:off x="8662219" y="147484"/>
            <a:ext cx="3382297" cy="3693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8E258769-99CE-8A8C-BCEF-3F203DEC3B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09" y="4571692"/>
            <a:ext cx="76771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7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4B53B-6012-AF64-9330-C28303A4C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4433B95-F0AF-B5D9-7CB8-B48621EE3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33" y="377159"/>
            <a:ext cx="4133850" cy="67627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B65C893-E0A4-8383-140F-590C0D9D0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33" y="1942653"/>
            <a:ext cx="1566317" cy="32859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B61E841-8F9C-0829-C564-C39725B19A39}"/>
              </a:ext>
            </a:extLst>
          </p:cNvPr>
          <p:cNvSpPr txBox="1"/>
          <p:nvPr/>
        </p:nvSpPr>
        <p:spPr>
          <a:xfrm>
            <a:off x="375350" y="1269847"/>
            <a:ext cx="550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Assume </a:t>
            </a:r>
            <a:r>
              <a:rPr lang="it-IT" dirty="0" err="1"/>
              <a:t>hydrostatic</a:t>
            </a:r>
            <a:r>
              <a:rPr lang="it-IT" dirty="0"/>
              <a:t> balance +</a:t>
            </a:r>
          </a:p>
          <a:p>
            <a:r>
              <a:rPr lang="it-IT" dirty="0" err="1"/>
              <a:t>Density</a:t>
            </a:r>
            <a:r>
              <a:rPr lang="it-IT" dirty="0"/>
              <a:t> </a:t>
            </a:r>
            <a:r>
              <a:rPr lang="it-IT" dirty="0" err="1"/>
              <a:t>variations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strictly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(neglect)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0B4DAA8-2D4E-32D8-41B8-0794D8D6C7E2}"/>
              </a:ext>
            </a:extLst>
          </p:cNvPr>
          <p:cNvSpPr txBox="1"/>
          <p:nvPr/>
        </p:nvSpPr>
        <p:spPr>
          <a:xfrm>
            <a:off x="1766615" y="2425640"/>
            <a:ext cx="550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Resulting</a:t>
            </a:r>
            <a:r>
              <a:rPr lang="it-IT" dirty="0"/>
              <a:t> </a:t>
            </a:r>
            <a:r>
              <a:rPr lang="it-IT" dirty="0" err="1"/>
              <a:t>momentum</a:t>
            </a:r>
            <a:r>
              <a:rPr lang="it-IT" dirty="0"/>
              <a:t> </a:t>
            </a:r>
            <a:r>
              <a:rPr lang="it-IT" dirty="0" err="1"/>
              <a:t>equations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49809C53-13E1-6ED2-BE08-C1F8B39DE3FF}"/>
                  </a:ext>
                </a:extLst>
              </p:cNvPr>
              <p:cNvSpPr txBox="1"/>
              <p:nvPr/>
            </p:nvSpPr>
            <p:spPr>
              <a:xfrm>
                <a:off x="8814003" y="2817180"/>
                <a:ext cx="361781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i="1" dirty="0"/>
                  <a:t>Setting:</a:t>
                </a:r>
              </a:p>
              <a:p>
                <a:pPr marL="285750" indent="-285750">
                  <a:buFontTx/>
                  <a:buChar char="-"/>
                </a:pPr>
                <a:r>
                  <a:rPr lang="it-IT" sz="1400" i="1" dirty="0"/>
                  <a:t>Free </a:t>
                </a:r>
                <a:r>
                  <a:rPr lang="it-IT" sz="1400" i="1" dirty="0" err="1"/>
                  <a:t>surface</a:t>
                </a:r>
                <a:r>
                  <a:rPr lang="it-IT" sz="1400" i="1" dirty="0"/>
                  <a:t>, SMALL AMPLITUDE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it-IT" sz="1400" i="1" dirty="0"/>
              </a:p>
              <a:p>
                <a:pPr marL="285750" indent="-285750">
                  <a:buFontTx/>
                  <a:buChar char="-"/>
                </a:pPr>
                <a:r>
                  <a:rPr lang="it-IT" sz="1400" i="1" dirty="0" err="1"/>
                  <a:t>Fixed</a:t>
                </a:r>
                <a:r>
                  <a:rPr lang="it-IT" sz="1400" i="1" dirty="0"/>
                  <a:t> HORIZONTAL bottom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endParaRPr lang="it-IT" sz="1400" i="1" dirty="0"/>
              </a:p>
              <a:p>
                <a:pPr marL="285750" indent="-285750">
                  <a:buFontTx/>
                  <a:buChar char="-"/>
                </a:pPr>
                <a:r>
                  <a:rPr lang="it-IT" sz="1400" i="1" dirty="0" err="1"/>
                  <a:t>Variable</a:t>
                </a:r>
                <a:r>
                  <a:rPr lang="it-IT" sz="1400" i="1" dirty="0"/>
                  <a:t> </a:t>
                </a:r>
                <a:r>
                  <a:rPr lang="it-IT" sz="1400" i="1" dirty="0" err="1"/>
                  <a:t>layer</a:t>
                </a:r>
                <a:r>
                  <a:rPr lang="it-IT" sz="1400" i="1" dirty="0"/>
                  <a:t> </a:t>
                </a:r>
                <a:r>
                  <a:rPr lang="it-IT" sz="1400" i="1" dirty="0" err="1"/>
                  <a:t>depth</a:t>
                </a:r>
                <a:r>
                  <a:rPr lang="it-IT" sz="1400" i="1" dirty="0"/>
                  <a:t> h = H+</a:t>
                </a:r>
                <a:r>
                  <a:rPr lang="it-IT" sz="1400" b="0" dirty="0"/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it-IT" sz="1400" i="1" dirty="0"/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49809C53-13E1-6ED2-BE08-C1F8B39DE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003" y="2817180"/>
                <a:ext cx="3617811" cy="954107"/>
              </a:xfrm>
              <a:prstGeom prst="rect">
                <a:avLst/>
              </a:prstGeom>
              <a:blipFill>
                <a:blip r:embed="rId4"/>
                <a:stretch>
                  <a:fillRect l="-506" t="-1274" b="-57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tangolo 12">
            <a:extLst>
              <a:ext uri="{FF2B5EF4-FFF2-40B4-BE49-F238E27FC236}">
                <a16:creationId xmlns:a16="http://schemas.microsoft.com/office/drawing/2014/main" id="{49C25A03-79FF-9E22-D406-B767D5AF2414}"/>
              </a:ext>
            </a:extLst>
          </p:cNvPr>
          <p:cNvSpPr/>
          <p:nvPr/>
        </p:nvSpPr>
        <p:spPr>
          <a:xfrm>
            <a:off x="8662219" y="147484"/>
            <a:ext cx="3382297" cy="3693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EB6EAFC-A272-4000-98DF-B775FD85D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151" y="2794972"/>
            <a:ext cx="5695950" cy="16764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49AFDA9-18E5-2589-0AD4-F31E0C434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3291" y="5192405"/>
            <a:ext cx="5981700" cy="12192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E774C66-124F-AF1E-652D-D9C179669C08}"/>
              </a:ext>
            </a:extLst>
          </p:cNvPr>
          <p:cNvSpPr txBox="1"/>
          <p:nvPr/>
        </p:nvSpPr>
        <p:spPr>
          <a:xfrm>
            <a:off x="98322" y="4770481"/>
            <a:ext cx="798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Small </a:t>
            </a:r>
            <a:r>
              <a:rPr lang="it-IT" dirty="0" err="1"/>
              <a:t>perturbations</a:t>
            </a:r>
            <a:r>
              <a:rPr lang="it-IT" dirty="0"/>
              <a:t> </a:t>
            </a:r>
            <a:r>
              <a:rPr lang="it-IT" dirty="0" err="1"/>
              <a:t>compared</a:t>
            </a:r>
            <a:r>
              <a:rPr lang="it-IT" dirty="0"/>
              <a:t> to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depth</a:t>
            </a:r>
            <a:r>
              <a:rPr lang="it-IT" dirty="0"/>
              <a:t> –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simplifies</a:t>
            </a:r>
            <a:r>
              <a:rPr lang="it-IT" dirty="0"/>
              <a:t> </a:t>
            </a:r>
            <a:r>
              <a:rPr lang="it-IT" dirty="0" err="1"/>
              <a:t>equations</a:t>
            </a:r>
            <a:r>
              <a:rPr lang="it-IT" dirty="0"/>
              <a:t> </a:t>
            </a:r>
            <a:r>
              <a:rPr lang="it-IT" dirty="0" err="1"/>
              <a:t>further</a:t>
            </a:r>
            <a:endParaRPr lang="it-IT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7D26AAC5-D037-BFE7-26D1-32C9D7B1F5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4003" y="231887"/>
            <a:ext cx="3083029" cy="2592548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D22247B1-B339-FF3E-5D19-80D913278813}"/>
              </a:ext>
            </a:extLst>
          </p:cNvPr>
          <p:cNvCxnSpPr/>
          <p:nvPr/>
        </p:nvCxnSpPr>
        <p:spPr>
          <a:xfrm flipV="1">
            <a:off x="6381135" y="1199535"/>
            <a:ext cx="0" cy="1445342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CDB0347-DA09-47F8-DD16-0D5A6DD50CFC}"/>
              </a:ext>
            </a:extLst>
          </p:cNvPr>
          <p:cNvSpPr txBox="1"/>
          <p:nvPr/>
        </p:nvSpPr>
        <p:spPr>
          <a:xfrm>
            <a:off x="5728552" y="826771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</a:rPr>
              <a:t>NO EKMAN</a:t>
            </a:r>
          </a:p>
        </p:txBody>
      </p:sp>
    </p:spTree>
    <p:extLst>
      <p:ext uri="{BB962C8B-B14F-4D97-AF65-F5344CB8AC3E}">
        <p14:creationId xmlns:p14="http://schemas.microsoft.com/office/powerpoint/2010/main" val="6067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F4A2F-7DA6-F70A-7574-19B044046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4C65C52-BF92-6302-C09C-6D17FDF065A9}"/>
                  </a:ext>
                </a:extLst>
              </p:cNvPr>
              <p:cNvSpPr txBox="1"/>
              <p:nvPr/>
            </p:nvSpPr>
            <p:spPr>
              <a:xfrm>
                <a:off x="8814003" y="2817180"/>
                <a:ext cx="361781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i="1" dirty="0"/>
                  <a:t>Setting:</a:t>
                </a:r>
              </a:p>
              <a:p>
                <a:pPr marL="285750" indent="-285750">
                  <a:buFontTx/>
                  <a:buChar char="-"/>
                </a:pPr>
                <a:r>
                  <a:rPr lang="it-IT" sz="1400" i="1" dirty="0"/>
                  <a:t>Free </a:t>
                </a:r>
                <a:r>
                  <a:rPr lang="it-IT" sz="1400" i="1" dirty="0" err="1"/>
                  <a:t>surface</a:t>
                </a:r>
                <a:r>
                  <a:rPr lang="it-IT" sz="1400" i="1" dirty="0"/>
                  <a:t>, SMALL AMPLITUDE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it-IT" sz="1400" i="1" dirty="0"/>
              </a:p>
              <a:p>
                <a:pPr marL="285750" indent="-285750">
                  <a:buFontTx/>
                  <a:buChar char="-"/>
                </a:pPr>
                <a:r>
                  <a:rPr lang="it-IT" sz="1400" i="1" dirty="0" err="1"/>
                  <a:t>Fixed</a:t>
                </a:r>
                <a:r>
                  <a:rPr lang="it-IT" sz="1400" i="1" dirty="0"/>
                  <a:t> HORIZONTAL bottom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endParaRPr lang="it-IT" sz="1400" i="1" dirty="0"/>
              </a:p>
              <a:p>
                <a:pPr marL="285750" indent="-285750">
                  <a:buFontTx/>
                  <a:buChar char="-"/>
                </a:pPr>
                <a:r>
                  <a:rPr lang="it-IT" sz="1400" i="1" dirty="0" err="1"/>
                  <a:t>Variable</a:t>
                </a:r>
                <a:r>
                  <a:rPr lang="it-IT" sz="1400" i="1" dirty="0"/>
                  <a:t> </a:t>
                </a:r>
                <a:r>
                  <a:rPr lang="it-IT" sz="1400" i="1" dirty="0" err="1"/>
                  <a:t>layer</a:t>
                </a:r>
                <a:r>
                  <a:rPr lang="it-IT" sz="1400" i="1" dirty="0"/>
                  <a:t> </a:t>
                </a:r>
                <a:r>
                  <a:rPr lang="it-IT" sz="1400" i="1" dirty="0" err="1"/>
                  <a:t>depth</a:t>
                </a:r>
                <a:r>
                  <a:rPr lang="it-IT" sz="1400" i="1" dirty="0"/>
                  <a:t> h = H+</a:t>
                </a:r>
                <a:r>
                  <a:rPr lang="it-IT" sz="1400" b="0" dirty="0"/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it-IT" sz="1400" i="1" dirty="0"/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4C65C52-BF92-6302-C09C-6D17FDF06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003" y="2817180"/>
                <a:ext cx="3617811" cy="954107"/>
              </a:xfrm>
              <a:prstGeom prst="rect">
                <a:avLst/>
              </a:prstGeom>
              <a:blipFill>
                <a:blip r:embed="rId2"/>
                <a:stretch>
                  <a:fillRect l="-506" t="-1274" b="-57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tangolo 12">
            <a:extLst>
              <a:ext uri="{FF2B5EF4-FFF2-40B4-BE49-F238E27FC236}">
                <a16:creationId xmlns:a16="http://schemas.microsoft.com/office/drawing/2014/main" id="{3C8D6340-FE1C-3755-5699-24D7EBFC6FD5}"/>
              </a:ext>
            </a:extLst>
          </p:cNvPr>
          <p:cNvSpPr/>
          <p:nvPr/>
        </p:nvSpPr>
        <p:spPr>
          <a:xfrm>
            <a:off x="8662219" y="147484"/>
            <a:ext cx="3382297" cy="3693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A38748DA-55F1-7F74-AE01-5E124AFB1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4003" y="231887"/>
            <a:ext cx="3083029" cy="259254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790AC3B-EF8B-796C-D77D-9CFCDE1A7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68" y="147484"/>
            <a:ext cx="3382297" cy="306822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45D7438-6D27-2721-64B5-A208A9561EC6}"/>
              </a:ext>
            </a:extLst>
          </p:cNvPr>
          <p:cNvSpPr txBox="1"/>
          <p:nvPr/>
        </p:nvSpPr>
        <p:spPr>
          <a:xfrm>
            <a:off x="4404851" y="147484"/>
            <a:ext cx="322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Basic set of </a:t>
            </a:r>
            <a:r>
              <a:rPr lang="it-IT" dirty="0" err="1"/>
              <a:t>equations</a:t>
            </a:r>
            <a:r>
              <a:rPr lang="it-IT" dirty="0"/>
              <a:t> to open </a:t>
            </a:r>
          </a:p>
          <a:p>
            <a:r>
              <a:rPr lang="it-IT" dirty="0"/>
              <a:t>the world of </a:t>
            </a:r>
            <a:r>
              <a:rPr lang="it-IT" dirty="0" err="1"/>
              <a:t>Barotropic</a:t>
            </a:r>
            <a:r>
              <a:rPr lang="it-IT" dirty="0"/>
              <a:t> </a:t>
            </a:r>
            <a:r>
              <a:rPr lang="it-IT" dirty="0" err="1"/>
              <a:t>waves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B03FF6F3-23ED-C43B-168E-E1906CF972C9}"/>
                  </a:ext>
                </a:extLst>
              </p:cNvPr>
              <p:cNvSpPr txBox="1"/>
              <p:nvPr/>
            </p:nvSpPr>
            <p:spPr>
              <a:xfrm>
                <a:off x="4556635" y="969100"/>
                <a:ext cx="3038168" cy="1769331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In general,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true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endParaRPr lang="it-IT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Relative </a:t>
                </a:r>
                <a:r>
                  <a:rPr lang="it-IT" dirty="0" err="1"/>
                  <a:t>vorticity</a:t>
                </a:r>
                <a:r>
                  <a:rPr lang="it-IT" dirty="0"/>
                  <a:t> can </a:t>
                </a:r>
                <a:r>
                  <a:rPr lang="it-IT" dirty="0" err="1"/>
                  <a:t>only</a:t>
                </a:r>
                <a:r>
                  <a:rPr lang="it-IT" dirty="0"/>
                  <a:t> be </a:t>
                </a:r>
                <a:r>
                  <a:rPr lang="it-IT" dirty="0" err="1"/>
                  <a:t>created</a:t>
                </a:r>
                <a:r>
                  <a:rPr lang="it-IT" dirty="0"/>
                  <a:t> by </a:t>
                </a:r>
                <a:r>
                  <a:rPr lang="it-IT" dirty="0" err="1"/>
                  <a:t>height</a:t>
                </a:r>
                <a:r>
                  <a:rPr lang="it-IT" dirty="0"/>
                  <a:t> </a:t>
                </a:r>
                <a:r>
                  <a:rPr lang="it-IT" dirty="0" err="1"/>
                  <a:t>adjustments</a:t>
                </a:r>
                <a:r>
                  <a:rPr lang="it-IT" dirty="0"/>
                  <a:t> (BAROTROPIC) </a:t>
                </a:r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B03FF6F3-23ED-C43B-168E-E1906CF97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635" y="969100"/>
                <a:ext cx="3038168" cy="1769331"/>
              </a:xfrm>
              <a:prstGeom prst="rect">
                <a:avLst/>
              </a:prstGeom>
              <a:blipFill>
                <a:blip r:embed="rId5"/>
                <a:stretch>
                  <a:fillRect l="-990" t="-676" r="-198" b="-3716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78B5252-DAE7-E075-39AB-7EDA28B90AAA}"/>
              </a:ext>
            </a:extLst>
          </p:cNvPr>
          <p:cNvSpPr txBox="1"/>
          <p:nvPr/>
        </p:nvSpPr>
        <p:spPr>
          <a:xfrm>
            <a:off x="294968" y="3390996"/>
            <a:ext cx="57599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1° </a:t>
            </a:r>
            <a:r>
              <a:rPr lang="it-IT" dirty="0" err="1"/>
              <a:t>particular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: free </a:t>
            </a:r>
            <a:r>
              <a:rPr lang="it-IT" dirty="0" err="1"/>
              <a:t>surface</a:t>
            </a:r>
            <a:r>
              <a:rPr lang="it-IT" dirty="0"/>
              <a:t> </a:t>
            </a:r>
            <a:r>
              <a:rPr lang="it-IT" dirty="0" err="1"/>
              <a:t>plane</a:t>
            </a:r>
            <a:r>
              <a:rPr lang="it-IT" dirty="0"/>
              <a:t> </a:t>
            </a:r>
            <a:r>
              <a:rPr lang="it-IT" dirty="0" err="1"/>
              <a:t>wave</a:t>
            </a:r>
            <a:r>
              <a:rPr lang="it-IT" dirty="0"/>
              <a:t> – TRIVIALE</a:t>
            </a:r>
          </a:p>
          <a:p>
            <a:endParaRPr lang="it-IT" dirty="0"/>
          </a:p>
          <a:p>
            <a:r>
              <a:rPr lang="it-IT" dirty="0"/>
              <a:t>2° </a:t>
            </a:r>
            <a:r>
              <a:rPr lang="it-IT" dirty="0" err="1"/>
              <a:t>particular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: </a:t>
            </a:r>
          </a:p>
        </p:txBody>
      </p:sp>
      <p:sp>
        <p:nvSpPr>
          <p:cNvPr id="18" name="Parallelogramma 17">
            <a:extLst>
              <a:ext uri="{FF2B5EF4-FFF2-40B4-BE49-F238E27FC236}">
                <a16:creationId xmlns:a16="http://schemas.microsoft.com/office/drawing/2014/main" id="{1F611638-952E-AEDF-1152-20ABF252C3C7}"/>
              </a:ext>
            </a:extLst>
          </p:cNvPr>
          <p:cNvSpPr/>
          <p:nvPr/>
        </p:nvSpPr>
        <p:spPr>
          <a:xfrm rot="20347941">
            <a:off x="1542078" y="4352864"/>
            <a:ext cx="3730622" cy="1552361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2D4D4EF5-D203-0D9F-77F4-BE01DA1B7D64}"/>
              </a:ext>
            </a:extLst>
          </p:cNvPr>
          <p:cNvCxnSpPr/>
          <p:nvPr/>
        </p:nvCxnSpPr>
        <p:spPr>
          <a:xfrm flipH="1">
            <a:off x="766916" y="4314326"/>
            <a:ext cx="4778478" cy="1821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3A178439-3EB7-5278-49C2-3297ADA7E6B5}"/>
              </a:ext>
            </a:extLst>
          </p:cNvPr>
          <p:cNvCxnSpPr>
            <a:cxnSpLocks/>
          </p:cNvCxnSpPr>
          <p:nvPr/>
        </p:nvCxnSpPr>
        <p:spPr>
          <a:xfrm>
            <a:off x="5545394" y="4314326"/>
            <a:ext cx="3116209" cy="1346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BE87BB6A-6A1D-A76D-C46E-DFAAFC1ADC72}"/>
              </a:ext>
            </a:extLst>
          </p:cNvPr>
          <p:cNvCxnSpPr>
            <a:cxnSpLocks/>
          </p:cNvCxnSpPr>
          <p:nvPr/>
        </p:nvCxnSpPr>
        <p:spPr>
          <a:xfrm>
            <a:off x="2492989" y="4799856"/>
            <a:ext cx="914400" cy="96317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14F4F984-B302-4EA1-ED11-134951358ABF}"/>
              </a:ext>
            </a:extLst>
          </p:cNvPr>
          <p:cNvCxnSpPr>
            <a:cxnSpLocks/>
          </p:cNvCxnSpPr>
          <p:nvPr/>
        </p:nvCxnSpPr>
        <p:spPr>
          <a:xfrm>
            <a:off x="2779813" y="4647456"/>
            <a:ext cx="914400" cy="96317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0F31541B-E4BC-4EE0-04F2-F623536BA977}"/>
              </a:ext>
            </a:extLst>
          </p:cNvPr>
          <p:cNvCxnSpPr>
            <a:cxnSpLocks/>
          </p:cNvCxnSpPr>
          <p:nvPr/>
        </p:nvCxnSpPr>
        <p:spPr>
          <a:xfrm>
            <a:off x="3112100" y="4555687"/>
            <a:ext cx="914400" cy="96317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2DF3E231-32BC-1815-22A5-C88A0EB390E6}"/>
              </a:ext>
            </a:extLst>
          </p:cNvPr>
          <p:cNvCxnSpPr>
            <a:cxnSpLocks/>
          </p:cNvCxnSpPr>
          <p:nvPr/>
        </p:nvCxnSpPr>
        <p:spPr>
          <a:xfrm>
            <a:off x="3509731" y="4318268"/>
            <a:ext cx="914400" cy="96317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0103984-78BA-378A-D57F-AE7E555C17A5}"/>
              </a:ext>
            </a:extLst>
          </p:cNvPr>
          <p:cNvSpPr txBox="1"/>
          <p:nvPr/>
        </p:nvSpPr>
        <p:spPr>
          <a:xfrm>
            <a:off x="680101" y="556291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33FC30E4-EA2F-9817-DF04-E570DA88CAF9}"/>
              </a:ext>
            </a:extLst>
          </p:cNvPr>
          <p:cNvSpPr txBox="1"/>
          <p:nvPr/>
        </p:nvSpPr>
        <p:spPr>
          <a:xfrm>
            <a:off x="8491305" y="514953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</a:t>
            </a:r>
          </a:p>
        </p:txBody>
      </p:sp>
      <p:sp>
        <p:nvSpPr>
          <p:cNvPr id="31" name="Figura a mano libera: forma 30">
            <a:extLst>
              <a:ext uri="{FF2B5EF4-FFF2-40B4-BE49-F238E27FC236}">
                <a16:creationId xmlns:a16="http://schemas.microsoft.com/office/drawing/2014/main" id="{9AE581F9-B683-9F67-9499-B7256F5C9713}"/>
              </a:ext>
            </a:extLst>
          </p:cNvPr>
          <p:cNvSpPr/>
          <p:nvPr/>
        </p:nvSpPr>
        <p:spPr>
          <a:xfrm>
            <a:off x="5663958" y="4386714"/>
            <a:ext cx="2241755" cy="1525633"/>
          </a:xfrm>
          <a:custGeom>
            <a:avLst/>
            <a:gdLst>
              <a:gd name="connsiteX0" fmla="*/ 0 w 2241755"/>
              <a:gd name="connsiteY0" fmla="*/ 1525633 h 1525633"/>
              <a:gd name="connsiteX1" fmla="*/ 294968 w 2241755"/>
              <a:gd name="connsiteY1" fmla="*/ 739052 h 1525633"/>
              <a:gd name="connsiteX2" fmla="*/ 973394 w 2241755"/>
              <a:gd name="connsiteY2" fmla="*/ 1633 h 1525633"/>
              <a:gd name="connsiteX3" fmla="*/ 1465007 w 2241755"/>
              <a:gd name="connsiteY3" fmla="*/ 945530 h 1525633"/>
              <a:gd name="connsiteX4" fmla="*/ 2084439 w 2241755"/>
              <a:gd name="connsiteY4" fmla="*/ 1240497 h 1525633"/>
              <a:gd name="connsiteX5" fmla="*/ 2241755 w 2241755"/>
              <a:gd name="connsiteY5" fmla="*/ 1328988 h 1525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1755" h="1525633">
                <a:moveTo>
                  <a:pt x="0" y="1525633"/>
                </a:moveTo>
                <a:cubicBezTo>
                  <a:pt x="66368" y="1259342"/>
                  <a:pt x="132736" y="993052"/>
                  <a:pt x="294968" y="739052"/>
                </a:cubicBezTo>
                <a:cubicBezTo>
                  <a:pt x="457200" y="485052"/>
                  <a:pt x="778388" y="-32780"/>
                  <a:pt x="973394" y="1633"/>
                </a:cubicBezTo>
                <a:cubicBezTo>
                  <a:pt x="1168400" y="36046"/>
                  <a:pt x="1279833" y="739053"/>
                  <a:pt x="1465007" y="945530"/>
                </a:cubicBezTo>
                <a:cubicBezTo>
                  <a:pt x="1650181" y="1152007"/>
                  <a:pt x="1954981" y="1176587"/>
                  <a:pt x="2084439" y="1240497"/>
                </a:cubicBezTo>
                <a:cubicBezTo>
                  <a:pt x="2213897" y="1304407"/>
                  <a:pt x="2227826" y="1316697"/>
                  <a:pt x="2241755" y="1328988"/>
                </a:cubicBezTo>
              </a:path>
            </a:pathLst>
          </a:cu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2E54D15-1E9A-F94E-8F1C-377ED5F79170}"/>
              </a:ext>
            </a:extLst>
          </p:cNvPr>
          <p:cNvSpPr txBox="1"/>
          <p:nvPr/>
        </p:nvSpPr>
        <p:spPr>
          <a:xfrm>
            <a:off x="6139755" y="5343912"/>
            <a:ext cx="80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it-IT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u,v,h</a:t>
            </a:r>
            <a:r>
              <a:rPr lang="it-IT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882AC164-288A-86D5-492C-45EAF014A79B}"/>
              </a:ext>
            </a:extLst>
          </p:cNvPr>
          <p:cNvCxnSpPr>
            <a:cxnSpLocks/>
          </p:cNvCxnSpPr>
          <p:nvPr/>
        </p:nvCxnSpPr>
        <p:spPr>
          <a:xfrm flipH="1">
            <a:off x="5292994" y="4966891"/>
            <a:ext cx="1105156" cy="20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98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6FF8BF60-AD0A-758A-C925-2D05BF6F9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232" y="233823"/>
            <a:ext cx="6567928" cy="367941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F721118-C6F6-A6C1-A79E-87BF8DAF5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40" y="233823"/>
            <a:ext cx="4951472" cy="327383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FC7A32B-188C-ACDA-A6E6-6EE64D9B9C45}"/>
              </a:ext>
            </a:extLst>
          </p:cNvPr>
          <p:cNvSpPr txBox="1"/>
          <p:nvPr/>
        </p:nvSpPr>
        <p:spPr>
          <a:xfrm rot="18541166">
            <a:off x="169762" y="826447"/>
            <a:ext cx="131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accent1"/>
                </a:solidFill>
              </a:rPr>
              <a:t>FRANCE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2ED4565-2B68-4ADE-482F-709196594107}"/>
              </a:ext>
            </a:extLst>
          </p:cNvPr>
          <p:cNvSpPr txBox="1"/>
          <p:nvPr/>
        </p:nvSpPr>
        <p:spPr>
          <a:xfrm rot="18232000">
            <a:off x="4085598" y="2374114"/>
            <a:ext cx="184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Rest</a:t>
            </a:r>
            <a:r>
              <a:rPr lang="it-IT" dirty="0">
                <a:solidFill>
                  <a:schemeClr val="accent1"/>
                </a:solidFill>
              </a:rPr>
              <a:t> of the world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2A24EB3-2536-0E9C-F87F-164AE7FA9E65}"/>
              </a:ext>
            </a:extLst>
          </p:cNvPr>
          <p:cNvSpPr txBox="1"/>
          <p:nvPr/>
        </p:nvSpPr>
        <p:spPr>
          <a:xfrm>
            <a:off x="639197" y="3850735"/>
            <a:ext cx="485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  </a:t>
            </a:r>
            <a:r>
              <a:rPr lang="it-IT" dirty="0" err="1"/>
              <a:t>velocity</a:t>
            </a:r>
            <a:r>
              <a:rPr lang="it-IT" dirty="0"/>
              <a:t> = 0 </a:t>
            </a:r>
            <a:r>
              <a:rPr lang="it-IT" dirty="0">
                <a:sym typeface="Wingdings" panose="05000000000000000000" pitchFamily="2" charset="2"/>
              </a:rPr>
              <a:t>  </a:t>
            </a:r>
            <a:r>
              <a:rPr lang="it-IT" dirty="0" err="1">
                <a:sym typeface="Wingdings" panose="05000000000000000000" pitchFamily="2" charset="2"/>
              </a:rPr>
              <a:t>geostrophic</a:t>
            </a:r>
            <a:r>
              <a:rPr lang="it-IT" dirty="0">
                <a:sym typeface="Wingdings" panose="05000000000000000000" pitchFamily="2" charset="2"/>
              </a:rPr>
              <a:t> balance on x </a:t>
            </a:r>
            <a:r>
              <a:rPr lang="it-IT" dirty="0" err="1">
                <a:sym typeface="Wingdings" panose="05000000000000000000" pitchFamily="2" charset="2"/>
              </a:rPr>
              <a:t>axis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361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F5D1CE00-5A39-3CC9-E43E-721EF9380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71" y="297272"/>
            <a:ext cx="2611694" cy="230941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591EA30-C47E-E919-C264-65B7818D7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317" y="697046"/>
            <a:ext cx="4098083" cy="1475883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80F95F03-0C7A-0E22-F7BB-2B48801C756A}"/>
              </a:ext>
            </a:extLst>
          </p:cNvPr>
          <p:cNvCxnSpPr/>
          <p:nvPr/>
        </p:nvCxnSpPr>
        <p:spPr>
          <a:xfrm>
            <a:off x="3716594" y="1347019"/>
            <a:ext cx="15928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CE4E45D-A0B5-CE03-8A9E-312A1E3E55B7}"/>
              </a:ext>
            </a:extLst>
          </p:cNvPr>
          <p:cNvSpPr txBox="1"/>
          <p:nvPr/>
        </p:nvSpPr>
        <p:spPr>
          <a:xfrm>
            <a:off x="4144608" y="656704"/>
            <a:ext cx="888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Fourier</a:t>
            </a:r>
          </a:p>
          <a:p>
            <a:r>
              <a:rPr lang="it-IT" dirty="0" err="1"/>
              <a:t>space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CBB1EF3-E713-7D36-1D8E-5AFA9B9E8315}"/>
              </a:ext>
            </a:extLst>
          </p:cNvPr>
          <p:cNvSpPr txBox="1"/>
          <p:nvPr/>
        </p:nvSpPr>
        <p:spPr>
          <a:xfrm>
            <a:off x="4144608" y="1434987"/>
            <a:ext cx="1063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Physical</a:t>
            </a:r>
            <a:r>
              <a:rPr lang="it-IT" dirty="0"/>
              <a:t> </a:t>
            </a:r>
          </a:p>
          <a:p>
            <a:r>
              <a:rPr lang="it-IT" dirty="0" err="1"/>
              <a:t>space</a:t>
            </a:r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A7D781-BDB7-FCD2-EC39-C7CA9A4E2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399" y="2419873"/>
            <a:ext cx="5579285" cy="147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0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A90AB-C886-70DA-D2E2-59403A5C1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E9775B-EF4C-E375-4BF5-C51E64822E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Rossby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2FC79EB-8C0F-FBEF-5473-11D394D2BA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53147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183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Wingdings</vt:lpstr>
      <vt:lpstr>Tema di Office</vt:lpstr>
      <vt:lpstr>Finish barotropic waves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Rossby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 storer</dc:creator>
  <cp:lastModifiedBy>carlo storer</cp:lastModifiedBy>
  <cp:revision>1</cp:revision>
  <dcterms:created xsi:type="dcterms:W3CDTF">2025-02-20T20:28:30Z</dcterms:created>
  <dcterms:modified xsi:type="dcterms:W3CDTF">2025-02-20T21:47:59Z</dcterms:modified>
</cp:coreProperties>
</file>