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1" r:id="rId5"/>
    <p:sldId id="260" r:id="rId6"/>
    <p:sldId id="262" r:id="rId7"/>
    <p:sldId id="264" r:id="rId8"/>
    <p:sldId id="258" r:id="rId9"/>
    <p:sldId id="265" r:id="rId10"/>
    <p:sldId id="266" r:id="rId11"/>
    <p:sldId id="269" r:id="rId12"/>
    <p:sldId id="267" r:id="rId13"/>
    <p:sldId id="270" r:id="rId14"/>
    <p:sldId id="268" r:id="rId15"/>
    <p:sldId id="271" r:id="rId16"/>
    <p:sldId id="272" r:id="rId17"/>
    <p:sldId id="263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96" autoAdjust="0"/>
  </p:normalViewPr>
  <p:slideViewPr>
    <p:cSldViewPr snapToGrid="0">
      <p:cViewPr varScale="1">
        <p:scale>
          <a:sx n="98" d="100"/>
          <a:sy n="98" d="100"/>
        </p:scale>
        <p:origin x="107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6A675-3C6A-4987-A60A-2E33BCEB4C58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2F76E1-2273-4A32-A13E-049AAE48B143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39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B21B9-AA37-FB14-BF27-9AD509024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9B93FF5-9E27-8071-FBF9-B1561889C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8DE129C-988B-AC6A-D446-48EB63763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In </a:t>
            </a:r>
            <a:r>
              <a:rPr lang="it-IT" dirty="0" err="1"/>
              <a:t>stratified</a:t>
            </a:r>
            <a:r>
              <a:rPr lang="it-IT" dirty="0"/>
              <a:t> </a:t>
            </a:r>
            <a:r>
              <a:rPr lang="it-IT" dirty="0" err="1"/>
              <a:t>fluids</a:t>
            </a:r>
            <a:r>
              <a:rPr lang="it-IT" dirty="0"/>
              <a:t>, </a:t>
            </a:r>
            <a:r>
              <a:rPr lang="it-IT" dirty="0" err="1"/>
              <a:t>reduced</a:t>
            </a:r>
            <a:r>
              <a:rPr lang="it-IT" dirty="0"/>
              <a:t> </a:t>
            </a:r>
            <a:r>
              <a:rPr lang="it-IT" dirty="0" err="1"/>
              <a:t>gravity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appear</a:t>
            </a:r>
            <a:endParaRPr lang="en-GB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AAD8D7-9575-8CF7-667C-BDDC8EC20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2F76E1-2273-4A32-A13E-049AAE48B14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73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9A24D7-8877-E400-8CA6-3914DAB1F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B5A6B7-1E79-F4AB-0168-67ABC3358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062B118-1D19-AB18-D493-5B9345483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5514DE-0D64-F764-3DAA-DE292B32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01218CB-1A07-50F5-5C6C-45C37D8FF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59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268C68-BF9D-112D-4B6D-36BBE871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46ED9CC-C2EB-E41F-C59B-303BC87F1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C7637C-CA1F-B20B-8BF4-DFCA75C1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917370D-C0A4-3A2E-CDC7-C0DB0BEB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68B82D-8389-C28C-1A38-96DBB3BAB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1411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BDFC309-AF78-8969-C32D-232D0D2D6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37A86F-096B-B2CE-2EB1-86F9ACEF6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CFA52B-D5F1-6F4D-9850-AD3618F7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0ABE3C-A852-B1D7-5ABD-0145C4A0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181AB94-2E2E-25E1-6F26-40A5D56E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63956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089213-4947-528E-8BEC-E84441F6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06B5A66-5ECA-B6AA-202A-CD9D8E847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59D37B5-BE53-832E-ABD7-E82B27BF3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0AFA2F-9D24-3A62-021F-98C0EE8B0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2A3CA71-F46C-37D9-25BD-1A87409D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1491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8CFF4E-7565-0D6C-CB9F-F06245135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7AD464-1A88-AF4F-4BD7-827C78D3B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FAE6372-9DC2-2589-35CA-14F449E6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026E1D-B80E-B8CA-D40A-9A4DB57B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8C7E56D-8354-DA70-2CEE-92CDF765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205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8A825E-B80C-4FB7-977B-084043C36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6DA152-EBAD-C8EA-AB5C-FC1C09F18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C771AC-8809-1649-9FD4-07949CD22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64561B5-CD4B-661B-EF3E-38F6D1976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C2A4CB-D508-75FE-76B1-812A0C7B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833E1F5-394A-233C-1E5F-818EDAAA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579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D1E993-9B15-633B-06C4-1C7B49464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4B6BFC0-F356-57C5-35FB-748D50BF3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7E11EA4-4392-0948-48FA-71A89C3CB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A2B1D26-B769-7D88-C9E3-BD64859A16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8A3A344-17FF-0F60-CD41-113704716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62D0491-5189-12A4-4265-0DE4EF084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F48183C-14B9-79E2-D8AB-24CF22C4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ACEAE80-A52E-4B58-0892-233958B3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421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B9B3A0-359C-4473-2B8A-A6265A46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0C72AA3-10B8-482F-2288-8AEC33C1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C90A64-2B9E-E438-BFDA-C9535BAC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2F58477-533F-C1B7-25DF-73AD9C87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11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FFD8DCA-920F-4096-83F0-C8A6A5A8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0C4420BE-6AFC-0FBB-238C-5AD5EC5D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BB8C0B-6546-5B82-C8B4-D4C50E8F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0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BE612F-FCDF-F5F9-263A-95DE932A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857E108-06B7-795E-FA4F-204E3E626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A9FF996-D049-9724-8ED2-1818210236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ABFC87F-93E8-B7A2-EACC-D43E0E61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09635DE-4C3E-5A77-B174-79CC54FB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106E98-6EE9-B885-CEC4-2EEEB1BF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6800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E9AF69-94DF-608F-64CD-566715DBF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3B5CCB-6F09-5DD2-F2D1-1B497221CC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4C9B42B-27A8-C9B6-B62A-A2CFBA28A4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49E12C4-9B40-1D41-FDFB-A7B80CDB6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10920-BC4E-4572-96AF-1DF7047D5DA2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E99935-CE14-1F79-9E87-D260E28E7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A59366-DF09-66B3-BA04-3F7FF001C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165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A03A469-07E4-7D7A-79B8-B29B82984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17104E5-C3C1-1ECB-8EFE-738C72C04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DDCC385-D9EF-9807-5848-72824EF790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10920-BC4E-4572-96AF-1DF7047D5DA2}" type="datetimeFigureOut">
              <a:rPr lang="it-IT" smtClean="0"/>
              <a:t>22/02/2025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D6031B-5433-B97A-0DFF-174EA2C290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185161-C13E-027B-3F48-49E981A5F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67854-AE97-403A-B273-6E7D11A3E7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341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F245F-3249-2D5E-BEF5-B72FC621B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Finish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B0DC068-8699-E70B-2113-D25B953E2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1963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9791E-245E-24EF-38E0-43F568978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086DDB0-9AE0-043B-4095-2361C8D3A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1" y="708089"/>
            <a:ext cx="4601217" cy="96215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996E7FE-923C-8D77-8A2A-7DCBC8C15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3925" y="1790645"/>
            <a:ext cx="2133797" cy="948354"/>
          </a:xfrm>
          <a:prstGeom prst="rect">
            <a:avLst/>
          </a:prstGeom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1BC26F57-403F-383A-C72E-076FAE25D246}"/>
              </a:ext>
            </a:extLst>
          </p:cNvPr>
          <p:cNvSpPr txBox="1"/>
          <p:nvPr/>
        </p:nvSpPr>
        <p:spPr>
          <a:xfrm>
            <a:off x="1585533" y="195863"/>
            <a:ext cx="24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Momentum </a:t>
            </a:r>
            <a:r>
              <a:rPr lang="it-IT" dirty="0" err="1"/>
              <a:t>equations</a:t>
            </a:r>
            <a:endParaRPr lang="it-IT" dirty="0"/>
          </a:p>
        </p:txBody>
      </p:sp>
      <p:pic>
        <p:nvPicPr>
          <p:cNvPr id="72" name="Immagine 71" descr="Immagine che contiene linea, diagramma, bianco, Carattere&#10;&#10;Il contenuto generato dall'IA potrebbe non essere corretto.">
            <a:extLst>
              <a:ext uri="{FF2B5EF4-FFF2-40B4-BE49-F238E27FC236}">
                <a16:creationId xmlns:a16="http://schemas.microsoft.com/office/drawing/2014/main" id="{063A21E1-2264-424D-C7D3-AA93E6B8C0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0" y="2264822"/>
            <a:ext cx="5804778" cy="3559038"/>
          </a:xfrm>
          <a:prstGeom prst="rect">
            <a:avLst/>
          </a:prstGeom>
        </p:spPr>
      </p:pic>
      <p:sp>
        <p:nvSpPr>
          <p:cNvPr id="73" name="Freccia a destra 72">
            <a:extLst>
              <a:ext uri="{FF2B5EF4-FFF2-40B4-BE49-F238E27FC236}">
                <a16:creationId xmlns:a16="http://schemas.microsoft.com/office/drawing/2014/main" id="{35876F39-0F61-3CE4-B4E9-969BB4175863}"/>
              </a:ext>
            </a:extLst>
          </p:cNvPr>
          <p:cNvSpPr/>
          <p:nvPr/>
        </p:nvSpPr>
        <p:spPr>
          <a:xfrm>
            <a:off x="6266770" y="973663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A6616AAE-7603-116C-C4DB-B83901E0EAF4}"/>
                  </a:ext>
                </a:extLst>
              </p:cNvPr>
              <p:cNvSpPr txBox="1"/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A6616AAE-7603-116C-C4DB-B83901E0E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DE50C6B6-62A8-390E-FAD2-93F31EFDD3B8}"/>
              </a:ext>
            </a:extLst>
          </p:cNvPr>
          <p:cNvCxnSpPr>
            <a:cxnSpLocks/>
          </p:cNvCxnSpPr>
          <p:nvPr/>
        </p:nvCxnSpPr>
        <p:spPr>
          <a:xfrm flipV="1">
            <a:off x="476655" y="3002838"/>
            <a:ext cx="0" cy="282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3A30CB31-5064-E83A-6514-CEE4EA2C9270}"/>
              </a:ext>
            </a:extLst>
          </p:cNvPr>
          <p:cNvCxnSpPr>
            <a:cxnSpLocks/>
          </p:cNvCxnSpPr>
          <p:nvPr/>
        </p:nvCxnSpPr>
        <p:spPr>
          <a:xfrm>
            <a:off x="376136" y="6180541"/>
            <a:ext cx="373866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949C2D0-EC4F-5017-F03B-2080D5CBAEC1}"/>
              </a:ext>
            </a:extLst>
          </p:cNvPr>
          <p:cNvSpPr txBox="1"/>
          <p:nvPr/>
        </p:nvSpPr>
        <p:spPr>
          <a:xfrm>
            <a:off x="273386" y="2633506"/>
            <a:ext cx="19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POLE (f </a:t>
            </a:r>
            <a:r>
              <a:rPr lang="it-IT" dirty="0" err="1"/>
              <a:t>increases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443695B6-9DAD-6B7B-7190-06C6C9F260FB}"/>
                  </a:ext>
                </a:extLst>
              </p:cNvPr>
              <p:cNvSpPr txBox="1"/>
              <p:nvPr/>
            </p:nvSpPr>
            <p:spPr>
              <a:xfrm>
                <a:off x="6948182" y="3429000"/>
                <a:ext cx="518842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 err="1"/>
                  <a:t>During</a:t>
                </a:r>
                <a:r>
                  <a:rPr lang="it-IT" dirty="0"/>
                  <a:t> </a:t>
                </a:r>
                <a:r>
                  <a:rPr lang="it-IT" b="1" dirty="0" err="1"/>
                  <a:t>poleward</a:t>
                </a:r>
                <a:r>
                  <a:rPr lang="it-IT" dirty="0"/>
                  <a:t> </a:t>
                </a:r>
                <a:r>
                  <a:rPr lang="it-IT" i="1" dirty="0"/>
                  <a:t>(</a:t>
                </a:r>
                <a:r>
                  <a:rPr lang="it-IT" i="1" dirty="0" err="1"/>
                  <a:t>equatorward</a:t>
                </a:r>
                <a:r>
                  <a:rPr lang="it-IT" i="1" dirty="0"/>
                  <a:t>)</a:t>
                </a:r>
                <a:r>
                  <a:rPr lang="it-IT" dirty="0"/>
                  <a:t> </a:t>
                </a:r>
                <a:r>
                  <a:rPr lang="it-IT" dirty="0" err="1"/>
                  <a:t>displacements</a:t>
                </a:r>
                <a:r>
                  <a:rPr lang="it-IT" dirty="0"/>
                  <a:t>,</a:t>
                </a:r>
              </a:p>
              <a:p>
                <a:r>
                  <a:rPr lang="it-IT" dirty="0"/>
                  <a:t> </a:t>
                </a:r>
                <a:r>
                  <a:rPr lang="it-IT" b="1" dirty="0"/>
                  <a:t>f </a:t>
                </a:r>
                <a:r>
                  <a:rPr lang="it-IT" b="1" dirty="0" err="1"/>
                  <a:t>increases</a:t>
                </a:r>
                <a:r>
                  <a:rPr lang="it-IT" b="1" dirty="0"/>
                  <a:t> </a:t>
                </a:r>
                <a:r>
                  <a:rPr lang="it-IT" dirty="0"/>
                  <a:t>(</a:t>
                </a:r>
                <a:r>
                  <a:rPr lang="it-IT" i="1" dirty="0" err="1"/>
                  <a:t>decreases</a:t>
                </a:r>
                <a:r>
                  <a:rPr lang="it-IT" dirty="0"/>
                  <a:t>), </a:t>
                </a:r>
                <a:r>
                  <a:rPr lang="it-IT" dirty="0" err="1"/>
                  <a:t>thus</a:t>
                </a:r>
                <a:r>
                  <a:rPr lang="it-IT" dirty="0"/>
                  <a:t> the flow </a:t>
                </a:r>
              </a:p>
              <a:p>
                <a:r>
                  <a:rPr lang="it-IT" dirty="0"/>
                  <a:t>Will </a:t>
                </a:r>
                <a:r>
                  <a:rPr lang="it-IT" dirty="0" err="1"/>
                  <a:t>acquire</a:t>
                </a:r>
                <a:r>
                  <a:rPr lang="it-IT" dirty="0"/>
                  <a:t> </a:t>
                </a:r>
                <a:r>
                  <a:rPr lang="it-IT" b="1" dirty="0"/>
                  <a:t>negative</a:t>
                </a:r>
                <a:r>
                  <a:rPr lang="it-IT" dirty="0"/>
                  <a:t> </a:t>
                </a:r>
                <a:r>
                  <a:rPr lang="it-IT" i="1" dirty="0"/>
                  <a:t>(positive) </a:t>
                </a:r>
                <a:r>
                  <a:rPr lang="it-IT" dirty="0"/>
                  <a:t>relative </a:t>
                </a:r>
                <a:r>
                  <a:rPr lang="it-IT" dirty="0" err="1"/>
                  <a:t>vorticity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latin typeface="Cambria Math" panose="02040503050406030204" pitchFamily="18" charset="0"/>
                      </a:rPr>
                      <m:t>𝜻</m:t>
                    </m:r>
                  </m:oMath>
                </a14:m>
                <a:endParaRPr lang="it-IT" b="1" dirty="0"/>
              </a:p>
            </p:txBody>
          </p:sp>
        </mc:Choice>
        <mc:Fallback xmlns="">
          <p:sp>
            <p:nvSpPr>
              <p:cNvPr id="82" name="CasellaDiTesto 81">
                <a:extLst>
                  <a:ext uri="{FF2B5EF4-FFF2-40B4-BE49-F238E27FC236}">
                    <a16:creationId xmlns:a16="http://schemas.microsoft.com/office/drawing/2014/main" id="{443695B6-9DAD-6B7B-7190-06C6C9F26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182" y="3429000"/>
                <a:ext cx="5188426" cy="923330"/>
              </a:xfrm>
              <a:prstGeom prst="rect">
                <a:avLst/>
              </a:prstGeom>
              <a:blipFill>
                <a:blip r:embed="rId6"/>
                <a:stretch>
                  <a:fillRect l="-1058" t="-3311" b="-99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3E30F520-A21C-15BC-92F7-EC52BF7E9C3D}"/>
              </a:ext>
            </a:extLst>
          </p:cNvPr>
          <p:cNvSpPr txBox="1"/>
          <p:nvPr/>
        </p:nvSpPr>
        <p:spPr>
          <a:xfrm>
            <a:off x="7521638" y="4763326"/>
            <a:ext cx="51884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Technical note: </a:t>
            </a:r>
            <a:r>
              <a:rPr lang="it-IT" sz="1600" dirty="0" err="1"/>
              <a:t>if</a:t>
            </a:r>
            <a:r>
              <a:rPr lang="it-IT" sz="1600" dirty="0"/>
              <a:t> you </a:t>
            </a:r>
            <a:r>
              <a:rPr lang="it-IT" sz="1600" dirty="0" err="1"/>
              <a:t>add</a:t>
            </a:r>
            <a:r>
              <a:rPr lang="it-IT" sz="1600" dirty="0"/>
              <a:t> </a:t>
            </a:r>
            <a:r>
              <a:rPr lang="it-IT" sz="1600" dirty="0" err="1"/>
              <a:t>baroclinicity</a:t>
            </a:r>
            <a:r>
              <a:rPr lang="it-IT" sz="1600" dirty="0"/>
              <a:t> to </a:t>
            </a:r>
            <a:r>
              <a:rPr lang="it-IT" sz="1600" dirty="0" err="1"/>
              <a:t>such</a:t>
            </a:r>
            <a:r>
              <a:rPr lang="it-IT" sz="1600" dirty="0"/>
              <a:t> </a:t>
            </a:r>
            <a:r>
              <a:rPr lang="it-IT" sz="1600" dirty="0" err="1"/>
              <a:t>meandering</a:t>
            </a:r>
            <a:r>
              <a:rPr lang="it-IT" sz="1600" dirty="0"/>
              <a:t>, you </a:t>
            </a:r>
            <a:r>
              <a:rPr lang="it-IT" sz="1600" dirty="0" err="1"/>
              <a:t>get</a:t>
            </a:r>
            <a:r>
              <a:rPr lang="it-IT" sz="1600" dirty="0"/>
              <a:t> H-L pressure patterns</a:t>
            </a:r>
            <a:endParaRPr lang="it-IT" sz="1600" b="1" dirty="0"/>
          </a:p>
        </p:txBody>
      </p:sp>
    </p:spTree>
    <p:extLst>
      <p:ext uri="{BB962C8B-B14F-4D97-AF65-F5344CB8AC3E}">
        <p14:creationId xmlns:p14="http://schemas.microsoft.com/office/powerpoint/2010/main" val="1814814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E0FC97ED-4F71-A73E-0AF6-1DEE4C837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00" y="955474"/>
            <a:ext cx="3781425" cy="100012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685F7518-3F80-21E5-B833-4C4540B09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151" y="955474"/>
            <a:ext cx="3781425" cy="96202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A683FBAD-353F-31FC-B1CC-93E1A763C636}"/>
              </a:ext>
            </a:extLst>
          </p:cNvPr>
          <p:cNvSpPr txBox="1"/>
          <p:nvPr/>
        </p:nvSpPr>
        <p:spPr>
          <a:xfrm>
            <a:off x="302333" y="432049"/>
            <a:ext cx="5044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Horizontal</a:t>
            </a:r>
            <a:r>
              <a:rPr lang="it-IT" dirty="0"/>
              <a:t> non-</a:t>
            </a:r>
            <a:r>
              <a:rPr lang="it-IT" dirty="0" err="1"/>
              <a:t>divergence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STREAMFUNCTION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72629E0-EDA3-4925-4C90-E92D1AB55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9101" y="3671305"/>
            <a:ext cx="5463358" cy="111062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9F14D3DB-AC38-2FF2-77B2-DCD6CEC2B527}"/>
              </a:ext>
            </a:extLst>
          </p:cNvPr>
          <p:cNvSpPr txBox="1"/>
          <p:nvPr/>
        </p:nvSpPr>
        <p:spPr>
          <a:xfrm>
            <a:off x="302333" y="2846750"/>
            <a:ext cx="8871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Now</a:t>
            </a:r>
            <a:r>
              <a:rPr lang="it-IT" dirty="0"/>
              <a:t>, </a:t>
            </a: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consider</a:t>
            </a:r>
            <a:r>
              <a:rPr lang="it-IT" dirty="0"/>
              <a:t> </a:t>
            </a:r>
            <a:r>
              <a:rPr lang="it-IT" dirty="0" err="1"/>
              <a:t>perturbations</a:t>
            </a:r>
            <a:r>
              <a:rPr lang="it-IT" dirty="0"/>
              <a:t> with </a:t>
            </a:r>
            <a:r>
              <a:rPr lang="it-IT" dirty="0" err="1"/>
              <a:t>respect</a:t>
            </a:r>
            <a:r>
              <a:rPr lang="it-IT" dirty="0"/>
              <a:t> to a </a:t>
            </a:r>
            <a:r>
              <a:rPr lang="it-IT" b="1" i="1" dirty="0" err="1"/>
              <a:t>uniform</a:t>
            </a:r>
            <a:r>
              <a:rPr lang="it-IT" b="1" i="1" dirty="0"/>
              <a:t> </a:t>
            </a:r>
            <a:r>
              <a:rPr lang="it-IT" b="1" i="1" dirty="0" err="1"/>
              <a:t>zonal-only</a:t>
            </a:r>
            <a:r>
              <a:rPr lang="it-IT" dirty="0"/>
              <a:t> background flow</a:t>
            </a:r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F86B9EDF-D3B5-353E-A9C2-11689B258E51}"/>
              </a:ext>
            </a:extLst>
          </p:cNvPr>
          <p:cNvSpPr/>
          <p:nvPr/>
        </p:nvSpPr>
        <p:spPr>
          <a:xfrm>
            <a:off x="1241663" y="4012157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C245E99-345E-D121-1DD8-97ABC13BC4B1}"/>
              </a:ext>
            </a:extLst>
          </p:cNvPr>
          <p:cNvSpPr txBox="1"/>
          <p:nvPr/>
        </p:nvSpPr>
        <p:spPr>
          <a:xfrm>
            <a:off x="5187863" y="1269416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implies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A23C05F-5A73-F458-CDAA-F7043B89EE07}"/>
                  </a:ext>
                </a:extLst>
              </p:cNvPr>
              <p:cNvSpPr txBox="1"/>
              <p:nvPr/>
            </p:nvSpPr>
            <p:spPr>
              <a:xfrm>
                <a:off x="2789101" y="4982456"/>
                <a:ext cx="5194570" cy="1212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Linear, </a:t>
                </a:r>
                <a:r>
                  <a:rPr lang="it-IT" dirty="0" err="1"/>
                  <a:t>constant</a:t>
                </a:r>
                <a:r>
                  <a:rPr lang="it-IT" dirty="0"/>
                  <a:t> </a:t>
                </a:r>
                <a:r>
                  <a:rPr lang="it-IT" dirty="0" err="1"/>
                  <a:t>coefficients</a:t>
                </a:r>
                <a:r>
                  <a:rPr lang="it-IT" dirty="0"/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it-IT" dirty="0">
                    <a:sym typeface="Wingdings" panose="05000000000000000000" pitchFamily="2" charset="2"/>
                  </a:rPr>
                  <a:t>FOURIER   </a:t>
                </a:r>
                <a:r>
                  <a:rPr lang="it-IT" dirty="0" err="1">
                    <a:sym typeface="Wingdings" panose="05000000000000000000" pitchFamily="2" charset="2"/>
                  </a:rPr>
                  <a:t>aka</a:t>
                </a:r>
                <a:r>
                  <a:rPr lang="it-IT" dirty="0">
                    <a:sym typeface="Wingdings" panose="05000000000000000000" pitchFamily="2" charset="2"/>
                  </a:rPr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′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acc>
                      <m:accPr>
                        <m:chr m:val="̂"/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𝜓</m:t>
                        </m:r>
                      </m:e>
                    </m:acc>
                    <m:func>
                      <m:funcPr>
                        <m:ctrl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exp</m:t>
                        </m:r>
                      </m:fNam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[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𝑘𝑥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𝑙𝑦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𝜔</m:t>
                        </m:r>
                        <m:r>
                          <m:rPr>
                            <m:sty m:val="p"/>
                          </m:rP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t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  ]</m:t>
                        </m:r>
                      </m:e>
                    </m:func>
                  </m:oMath>
                </a14:m>
                <a:endParaRPr lang="it-IT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it-IT" dirty="0" err="1">
                    <a:sym typeface="Wingdings" panose="05000000000000000000" pitchFamily="2" charset="2"/>
                  </a:rPr>
                  <a:t>This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allows</a:t>
                </a:r>
                <a:r>
                  <a:rPr lang="it-IT" dirty="0">
                    <a:sym typeface="Wingdings" panose="05000000000000000000" pitchFamily="2" charset="2"/>
                  </a:rPr>
                  <a:t> to </a:t>
                </a:r>
                <a:r>
                  <a:rPr lang="it-IT" dirty="0" err="1">
                    <a:sym typeface="Wingdings" panose="05000000000000000000" pitchFamily="2" charset="2"/>
                  </a:rPr>
                  <a:t>find</a:t>
                </a:r>
                <a:r>
                  <a:rPr lang="it-IT" dirty="0">
                    <a:sym typeface="Wingdings" panose="05000000000000000000" pitchFamily="2" charset="2"/>
                  </a:rPr>
                  <a:t> </a:t>
                </a:r>
                <a:r>
                  <a:rPr lang="it-IT" dirty="0" err="1">
                    <a:sym typeface="Wingdings" panose="05000000000000000000" pitchFamily="2" charset="2"/>
                  </a:rPr>
                  <a:t>dispersion</a:t>
                </a:r>
                <a:r>
                  <a:rPr lang="it-IT" dirty="0">
                    <a:sym typeface="Wingdings" panose="05000000000000000000" pitchFamily="2" charset="2"/>
                  </a:rPr>
                  <a:t> relation</a:t>
                </a:r>
                <a:endParaRPr lang="it-IT" b="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it-IT" dirty="0"/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9A23C05F-5A73-F458-CDAA-F7043B89E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101" y="4982456"/>
                <a:ext cx="5194570" cy="1212255"/>
              </a:xfrm>
              <a:prstGeom prst="rect">
                <a:avLst/>
              </a:prstGeom>
              <a:blipFill>
                <a:blip r:embed="rId5"/>
                <a:stretch>
                  <a:fillRect l="-1056" t="-20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5382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5A242-D852-3F9C-6D7E-8AF758D1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FAB1DF61-60F6-0149-082E-743F2FFDA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276" y="0"/>
            <a:ext cx="5463358" cy="111062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DDA9249E-F17F-A340-ED64-C6BDC3D19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5418" y="1917257"/>
            <a:ext cx="6353175" cy="70485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C540DD9-8656-9614-E2AB-B04422FC89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111" y="2836466"/>
            <a:ext cx="2905125" cy="895350"/>
          </a:xfrm>
          <a:prstGeom prst="rect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4AC365FF-88E9-9A74-F601-D8882F4DDFB7}"/>
              </a:ext>
            </a:extLst>
          </p:cNvPr>
          <p:cNvSpPr/>
          <p:nvPr/>
        </p:nvSpPr>
        <p:spPr>
          <a:xfrm>
            <a:off x="255339" y="3068636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" name="Immagine 11" descr="Immagine che contiene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68224A4A-AC42-355A-25BD-D1334F6B50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2389213"/>
            <a:ext cx="5852172" cy="4389129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054EA4B-4587-B6D4-A1C2-94F546A1BA8E}"/>
              </a:ext>
            </a:extLst>
          </p:cNvPr>
          <p:cNvSpPr txBox="1"/>
          <p:nvPr/>
        </p:nvSpPr>
        <p:spPr>
          <a:xfrm>
            <a:off x="1730704" y="4366241"/>
            <a:ext cx="322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Doppler shift due to </a:t>
            </a:r>
            <a:r>
              <a:rPr lang="it-IT" dirty="0" err="1"/>
              <a:t>mean</a:t>
            </a:r>
            <a:r>
              <a:rPr lang="it-IT" dirty="0"/>
              <a:t> flow</a:t>
            </a:r>
          </a:p>
        </p:txBody>
      </p: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61C76FC2-1B2E-74A8-E0A3-CEDA83F4B88B}"/>
              </a:ext>
            </a:extLst>
          </p:cNvPr>
          <p:cNvGrpSpPr/>
          <p:nvPr/>
        </p:nvGrpSpPr>
        <p:grpSpPr>
          <a:xfrm>
            <a:off x="2655643" y="3017868"/>
            <a:ext cx="544748" cy="1348373"/>
            <a:chOff x="2996119" y="3825264"/>
            <a:chExt cx="544748" cy="1348373"/>
          </a:xfrm>
        </p:grpSpPr>
        <p:cxnSp>
          <p:nvCxnSpPr>
            <p:cNvPr id="15" name="Connettore 2 14">
              <a:extLst>
                <a:ext uri="{FF2B5EF4-FFF2-40B4-BE49-F238E27FC236}">
                  <a16:creationId xmlns:a16="http://schemas.microsoft.com/office/drawing/2014/main" id="{57229418-6031-F547-0D9C-EDA7CB7AFBE1}"/>
                </a:ext>
              </a:extLst>
            </p:cNvPr>
            <p:cNvCxnSpPr>
              <a:cxnSpLocks/>
            </p:cNvCxnSpPr>
            <p:nvPr/>
          </p:nvCxnSpPr>
          <p:spPr>
            <a:xfrm>
              <a:off x="3249038" y="4416357"/>
              <a:ext cx="0" cy="7572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e 16">
              <a:extLst>
                <a:ext uri="{FF2B5EF4-FFF2-40B4-BE49-F238E27FC236}">
                  <a16:creationId xmlns:a16="http://schemas.microsoft.com/office/drawing/2014/main" id="{DEE361D2-CC02-3ACA-445D-651F21B6BB33}"/>
                </a:ext>
              </a:extLst>
            </p:cNvPr>
            <p:cNvSpPr/>
            <p:nvPr/>
          </p:nvSpPr>
          <p:spPr>
            <a:xfrm>
              <a:off x="2996119" y="3825264"/>
              <a:ext cx="544748" cy="52511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FB43D5DA-E2BF-E36F-638C-09CC7A093913}"/>
              </a:ext>
            </a:extLst>
          </p:cNvPr>
          <p:cNvCxnSpPr>
            <a:cxnSpLocks/>
          </p:cNvCxnSpPr>
          <p:nvPr/>
        </p:nvCxnSpPr>
        <p:spPr>
          <a:xfrm>
            <a:off x="6262005" y="1110621"/>
            <a:ext cx="0" cy="846306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E4F5C66-BD77-B4B2-BC1A-9B72E0D608C2}"/>
              </a:ext>
            </a:extLst>
          </p:cNvPr>
          <p:cNvSpPr txBox="1"/>
          <p:nvPr/>
        </p:nvSpPr>
        <p:spPr>
          <a:xfrm>
            <a:off x="806946" y="6026429"/>
            <a:ext cx="410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So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a </a:t>
            </a:r>
            <a:r>
              <a:rPr lang="it-IT" dirty="0" err="1"/>
              <a:t>Rossby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propagate?</a:t>
            </a:r>
          </a:p>
        </p:txBody>
      </p:sp>
    </p:spTree>
    <p:extLst>
      <p:ext uri="{BB962C8B-B14F-4D97-AF65-F5344CB8AC3E}">
        <p14:creationId xmlns:p14="http://schemas.microsoft.com/office/powerpoint/2010/main" val="4137937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98702-ECF3-25E8-73CD-243CA326B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3E44BB3-542C-2779-0807-EB2C2745F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581" y="708089"/>
            <a:ext cx="4601217" cy="962159"/>
          </a:xfrm>
          <a:prstGeom prst="rect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</p:pic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2B5C0D79-D378-C5BE-A347-BBFA1BA791C6}"/>
              </a:ext>
            </a:extLst>
          </p:cNvPr>
          <p:cNvSpPr txBox="1"/>
          <p:nvPr/>
        </p:nvSpPr>
        <p:spPr>
          <a:xfrm>
            <a:off x="1585533" y="195863"/>
            <a:ext cx="2449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Momentum </a:t>
            </a:r>
            <a:r>
              <a:rPr lang="it-IT" dirty="0" err="1"/>
              <a:t>equations</a:t>
            </a:r>
            <a:endParaRPr lang="it-IT" dirty="0"/>
          </a:p>
        </p:txBody>
      </p:sp>
      <p:pic>
        <p:nvPicPr>
          <p:cNvPr id="72" name="Immagine 71" descr="Immagine che contiene linea, diagramma, bianco, Carattere&#10;&#10;Il contenuto generato dall'IA potrebbe non essere corretto.">
            <a:extLst>
              <a:ext uri="{FF2B5EF4-FFF2-40B4-BE49-F238E27FC236}">
                <a16:creationId xmlns:a16="http://schemas.microsoft.com/office/drawing/2014/main" id="{7033DD54-19C3-759A-764E-CF84AC21A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30" y="2264822"/>
            <a:ext cx="5804778" cy="3559038"/>
          </a:xfrm>
          <a:prstGeom prst="rect">
            <a:avLst/>
          </a:prstGeom>
        </p:spPr>
      </p:pic>
      <p:sp>
        <p:nvSpPr>
          <p:cNvPr id="73" name="Freccia a destra 72">
            <a:extLst>
              <a:ext uri="{FF2B5EF4-FFF2-40B4-BE49-F238E27FC236}">
                <a16:creationId xmlns:a16="http://schemas.microsoft.com/office/drawing/2014/main" id="{ACECC9C3-EF80-48D5-ED4E-1F8C5F74772A}"/>
              </a:ext>
            </a:extLst>
          </p:cNvPr>
          <p:cNvSpPr/>
          <p:nvPr/>
        </p:nvSpPr>
        <p:spPr>
          <a:xfrm>
            <a:off x="6266770" y="973663"/>
            <a:ext cx="1254868" cy="43101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2FFC2308-6AEC-6702-7DF7-1B5FEBBB191E}"/>
                  </a:ext>
                </a:extLst>
              </p:cNvPr>
              <p:cNvSpPr txBox="1"/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it-IT" sz="2800" i="1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 xmlns="">
          <p:sp>
            <p:nvSpPr>
              <p:cNvPr id="74" name="CasellaDiTesto 73">
                <a:extLst>
                  <a:ext uri="{FF2B5EF4-FFF2-40B4-BE49-F238E27FC236}">
                    <a16:creationId xmlns:a16="http://schemas.microsoft.com/office/drawing/2014/main" id="{2FFC2308-6AEC-6702-7DF7-1B5FEBBB1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3587" y="778027"/>
                <a:ext cx="3203826" cy="836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onnettore 2 75">
            <a:extLst>
              <a:ext uri="{FF2B5EF4-FFF2-40B4-BE49-F238E27FC236}">
                <a16:creationId xmlns:a16="http://schemas.microsoft.com/office/drawing/2014/main" id="{588A6AB6-EB18-67FF-13C1-D13AF00BE29B}"/>
              </a:ext>
            </a:extLst>
          </p:cNvPr>
          <p:cNvCxnSpPr>
            <a:cxnSpLocks/>
          </p:cNvCxnSpPr>
          <p:nvPr/>
        </p:nvCxnSpPr>
        <p:spPr>
          <a:xfrm flipV="1">
            <a:off x="476655" y="3002838"/>
            <a:ext cx="0" cy="282102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1EF27D78-1419-D385-B1FC-3CD614809CD1}"/>
              </a:ext>
            </a:extLst>
          </p:cNvPr>
          <p:cNvCxnSpPr>
            <a:cxnSpLocks/>
          </p:cNvCxnSpPr>
          <p:nvPr/>
        </p:nvCxnSpPr>
        <p:spPr>
          <a:xfrm>
            <a:off x="376136" y="6180541"/>
            <a:ext cx="373866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FF269466-E8F3-C796-AC90-3E3D08940983}"/>
              </a:ext>
            </a:extLst>
          </p:cNvPr>
          <p:cNvSpPr txBox="1"/>
          <p:nvPr/>
        </p:nvSpPr>
        <p:spPr>
          <a:xfrm>
            <a:off x="273386" y="2633506"/>
            <a:ext cx="1994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POLE (f </a:t>
            </a:r>
            <a:r>
              <a:rPr lang="it-IT" dirty="0" err="1"/>
              <a:t>increases</a:t>
            </a:r>
            <a:r>
              <a:rPr lang="it-IT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971A9C0-626D-F31C-9A59-40EB6FFA015D}"/>
                  </a:ext>
                </a:extLst>
              </p:cNvPr>
              <p:cNvSpPr txBox="1"/>
              <p:nvPr/>
            </p:nvSpPr>
            <p:spPr>
              <a:xfrm>
                <a:off x="9160931" y="3594086"/>
                <a:ext cx="1688732" cy="8192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num>
                        <m:den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∝−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971A9C0-626D-F31C-9A59-40EB6FFA0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931" y="3594086"/>
                <a:ext cx="1688732" cy="8192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sellaDiTesto 3">
            <a:extLst>
              <a:ext uri="{FF2B5EF4-FFF2-40B4-BE49-F238E27FC236}">
                <a16:creationId xmlns:a16="http://schemas.microsoft.com/office/drawing/2014/main" id="{495A701F-4ED0-CADF-04D7-53353B7C4BE2}"/>
              </a:ext>
            </a:extLst>
          </p:cNvPr>
          <p:cNvSpPr txBox="1"/>
          <p:nvPr/>
        </p:nvSpPr>
        <p:spPr>
          <a:xfrm>
            <a:off x="8450065" y="3088166"/>
            <a:ext cx="3606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Having</a:t>
            </a:r>
            <a:r>
              <a:rPr lang="it-IT" dirty="0"/>
              <a:t> a </a:t>
            </a:r>
            <a:r>
              <a:rPr lang="it-IT" dirty="0" err="1"/>
              <a:t>restoring</a:t>
            </a:r>
            <a:r>
              <a:rPr lang="it-IT" dirty="0"/>
              <a:t> </a:t>
            </a:r>
            <a:r>
              <a:rPr lang="it-IT" dirty="0" err="1"/>
              <a:t>term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kind</a:t>
            </a:r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9B6B3FD-D8BB-C8D0-EB5C-05E0A27FADED}"/>
              </a:ext>
            </a:extLst>
          </p:cNvPr>
          <p:cNvSpPr txBox="1"/>
          <p:nvPr/>
        </p:nvSpPr>
        <p:spPr>
          <a:xfrm>
            <a:off x="8713021" y="4549937"/>
            <a:ext cx="3080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Makes the </a:t>
            </a:r>
            <a:r>
              <a:rPr lang="it-IT" b="1" dirty="0" err="1"/>
              <a:t>phase</a:t>
            </a:r>
            <a:r>
              <a:rPr lang="it-IT" dirty="0"/>
              <a:t> of the </a:t>
            </a:r>
            <a:r>
              <a:rPr lang="it-IT" dirty="0" err="1"/>
              <a:t>wave</a:t>
            </a:r>
            <a:r>
              <a:rPr lang="it-IT" dirty="0"/>
              <a:t> </a:t>
            </a:r>
          </a:p>
          <a:p>
            <a:r>
              <a:rPr lang="it-IT" dirty="0"/>
              <a:t>Propagate </a:t>
            </a:r>
            <a:r>
              <a:rPr lang="it-IT" b="1" dirty="0" err="1"/>
              <a:t>westward</a:t>
            </a:r>
            <a:endParaRPr lang="it-IT" b="1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19C4B41F-B8FC-B552-3617-0E5F17056C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81" y="3088166"/>
            <a:ext cx="73342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441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CA55C-1928-B504-DB3D-EB3AD3430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47B065-7784-E87C-3430-2C542427E785}"/>
              </a:ext>
            </a:extLst>
          </p:cNvPr>
          <p:cNvSpPr txBox="1"/>
          <p:nvPr/>
        </p:nvSpPr>
        <p:spPr>
          <a:xfrm>
            <a:off x="1089497" y="190437"/>
            <a:ext cx="3271921" cy="36933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/>
              <a:t>How </a:t>
            </a:r>
            <a:r>
              <a:rPr lang="it-IT" dirty="0" err="1"/>
              <a:t>does</a:t>
            </a:r>
            <a:r>
              <a:rPr lang="it-IT" dirty="0"/>
              <a:t> the </a:t>
            </a:r>
            <a:r>
              <a:rPr lang="it-IT" dirty="0" err="1"/>
              <a:t>wave</a:t>
            </a:r>
            <a:r>
              <a:rPr lang="it-IT" dirty="0"/>
              <a:t> propagate?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09A7C6A-351F-E2B0-A4FA-5994FECB6A7A}"/>
              </a:ext>
            </a:extLst>
          </p:cNvPr>
          <p:cNvGrpSpPr/>
          <p:nvPr/>
        </p:nvGrpSpPr>
        <p:grpSpPr>
          <a:xfrm>
            <a:off x="6241916" y="190437"/>
            <a:ext cx="5852172" cy="4389130"/>
            <a:chOff x="6096000" y="1306611"/>
            <a:chExt cx="5852172" cy="4389130"/>
          </a:xfrm>
        </p:grpSpPr>
        <p:pic>
          <p:nvPicPr>
            <p:cNvPr id="5" name="Immagine 4" descr="Immagine che contiene diagramma, linea, Diagramma, testo&#10;&#10;Il contenuto generato dall'IA potrebbe non essere corretto.">
              <a:extLst>
                <a:ext uri="{FF2B5EF4-FFF2-40B4-BE49-F238E27FC236}">
                  <a16:creationId xmlns:a16="http://schemas.microsoft.com/office/drawing/2014/main" id="{9042916B-50EB-7267-0E48-93E1F255B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06612"/>
              <a:ext cx="5852172" cy="4389129"/>
            </a:xfrm>
            <a:prstGeom prst="rect">
              <a:avLst/>
            </a:prstGeom>
          </p:spPr>
        </p:pic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7116A87C-A254-A2BD-412E-124BFC83809E}"/>
                </a:ext>
              </a:extLst>
            </p:cNvPr>
            <p:cNvSpPr txBox="1"/>
            <p:nvPr/>
          </p:nvSpPr>
          <p:spPr>
            <a:xfrm>
              <a:off x="7234136" y="1306611"/>
              <a:ext cx="39174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Zonal</a:t>
              </a:r>
              <a:r>
                <a:rPr lang="it-IT" dirty="0"/>
                <a:t> </a:t>
              </a:r>
              <a:r>
                <a:rPr lang="it-IT" dirty="0" err="1"/>
                <a:t>phase</a:t>
              </a:r>
              <a:r>
                <a:rPr lang="it-IT" dirty="0"/>
                <a:t> speed and group </a:t>
              </a:r>
              <a:r>
                <a:rPr lang="it-IT" dirty="0" err="1"/>
                <a:t>velocity</a:t>
              </a:r>
              <a:endParaRPr lang="it-IT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AAFFDE-C361-57CB-4388-5516F4BC7D6E}"/>
                  </a:ext>
                </a:extLst>
              </p:cNvPr>
              <p:cNvSpPr txBox="1"/>
              <p:nvPr/>
            </p:nvSpPr>
            <p:spPr>
              <a:xfrm>
                <a:off x="145563" y="972165"/>
                <a:ext cx="5490927" cy="43136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it-IT" dirty="0"/>
                  <a:t>Key </a:t>
                </a:r>
                <a:r>
                  <a:rPr lang="it-IT" dirty="0" err="1"/>
                  <a:t>facts</a:t>
                </a:r>
                <a:endParaRPr lang="it-IT" dirty="0"/>
              </a:p>
              <a:p>
                <a:r>
                  <a:rPr lang="it-IT" b="1" dirty="0" err="1"/>
                  <a:t>Phase</a:t>
                </a:r>
                <a:r>
                  <a:rPr lang="it-IT" dirty="0"/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/>
                  <a:t>Always </a:t>
                </a:r>
                <a:r>
                  <a:rPr lang="it-IT" dirty="0" err="1"/>
                  <a:t>propagates</a:t>
                </a:r>
                <a:r>
                  <a:rPr lang="it-IT" dirty="0"/>
                  <a:t> </a:t>
                </a:r>
                <a:r>
                  <a:rPr lang="it-IT" dirty="0" err="1"/>
                  <a:t>westward</a:t>
                </a:r>
                <a:r>
                  <a:rPr lang="it-IT" dirty="0"/>
                  <a:t> relative to U, for </a:t>
                </a:r>
                <a:r>
                  <a:rPr lang="it-IT" dirty="0" err="1"/>
                  <a:t>all</a:t>
                </a:r>
                <a:r>
                  <a:rPr lang="it-IT" dirty="0"/>
                  <a:t> </a:t>
                </a:r>
                <a:r>
                  <a:rPr lang="it-IT" i="1" dirty="0"/>
                  <a:t>k</a:t>
                </a:r>
              </a:p>
              <a:p>
                <a:pPr marL="285750" indent="-285750">
                  <a:buFontTx/>
                  <a:buChar char="-"/>
                </a:pPr>
                <a:endParaRPr lang="it-IT" i="1" dirty="0"/>
              </a:p>
              <a:p>
                <a:r>
                  <a:rPr lang="it-IT" b="1" dirty="0"/>
                  <a:t>Energy</a:t>
                </a:r>
                <a:r>
                  <a:rPr lang="it-IT" dirty="0"/>
                  <a:t> (group vel)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dirty="0" err="1"/>
                  <a:t>Westward</a:t>
                </a:r>
                <a:r>
                  <a:rPr lang="it-IT" dirty="0"/>
                  <a:t> for long </a:t>
                </a:r>
                <a:r>
                  <a:rPr lang="it-IT" dirty="0" err="1"/>
                  <a:t>waves</a:t>
                </a:r>
                <a:r>
                  <a:rPr lang="it-IT" dirty="0"/>
                  <a:t>     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den>
                    </m:f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|&lt;1</m:t>
                    </m:r>
                  </m:oMath>
                </a14:m>
                <a:endParaRPr lang="it-IT" sz="2400" dirty="0"/>
              </a:p>
              <a:p>
                <a:pPr marL="342900" indent="-342900">
                  <a:buFontTx/>
                  <a:buChar char="-"/>
                </a:pPr>
                <a:endParaRPr lang="it-IT" sz="2400" dirty="0"/>
              </a:p>
              <a:p>
                <a:r>
                  <a:rPr lang="it-IT" dirty="0"/>
                  <a:t>- </a:t>
                </a:r>
                <a:r>
                  <a:rPr lang="it-IT" dirty="0" err="1"/>
                  <a:t>Eastward</a:t>
                </a:r>
                <a:r>
                  <a:rPr lang="it-IT" dirty="0"/>
                  <a:t> for short </a:t>
                </a:r>
                <a:r>
                  <a:rPr lang="it-IT" dirty="0" err="1"/>
                  <a:t>waves</a:t>
                </a:r>
                <a:r>
                  <a:rPr lang="it-IT" dirty="0"/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it-IT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den>
                        </m:f>
                      </m:e>
                    </m:d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it-IT" sz="2400" dirty="0"/>
              </a:p>
              <a:p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The </a:t>
                </a:r>
                <a:r>
                  <a:rPr lang="it-IT" dirty="0" err="1"/>
                  <a:t>problem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zonally</a:t>
                </a:r>
                <a:r>
                  <a:rPr lang="it-IT" dirty="0"/>
                  <a:t> </a:t>
                </a:r>
                <a:r>
                  <a:rPr lang="it-IT" i="1" dirty="0" err="1"/>
                  <a:t>asymmetric</a:t>
                </a:r>
                <a:endParaRPr lang="it-IT" dirty="0"/>
              </a:p>
              <a:p>
                <a:pPr marL="285750" indent="-285750">
                  <a:buFontTx/>
                  <a:buChar char="-"/>
                </a:pPr>
                <a:r>
                  <a:rPr lang="it-IT" dirty="0" err="1"/>
                  <a:t>Westward</a:t>
                </a:r>
                <a:r>
                  <a:rPr lang="it-IT" dirty="0"/>
                  <a:t> </a:t>
                </a:r>
                <a:r>
                  <a:rPr lang="it-IT" dirty="0" err="1"/>
                  <a:t>velocity</a:t>
                </a:r>
                <a:r>
                  <a:rPr lang="it-IT" dirty="0"/>
                  <a:t>  &gt;&gt;  </a:t>
                </a:r>
                <a:r>
                  <a:rPr lang="it-IT" dirty="0" err="1"/>
                  <a:t>eastward</a:t>
                </a:r>
                <a:r>
                  <a:rPr lang="it-IT" dirty="0"/>
                  <a:t> </a:t>
                </a:r>
                <a:r>
                  <a:rPr lang="it-IT" dirty="0" err="1"/>
                  <a:t>velocity</a:t>
                </a:r>
                <a:endParaRPr lang="it-IT" dirty="0"/>
              </a:p>
              <a:p>
                <a:r>
                  <a:rPr lang="it-IT" dirty="0"/>
                  <a:t>        </a:t>
                </a:r>
                <a:r>
                  <a:rPr lang="it-IT" dirty="0">
                    <a:sym typeface="Wingdings" panose="05000000000000000000" pitchFamily="2" charset="2"/>
                  </a:rPr>
                  <a:t>  western </a:t>
                </a:r>
                <a:r>
                  <a:rPr lang="it-IT" dirty="0" err="1">
                    <a:sym typeface="Wingdings" panose="05000000000000000000" pitchFamily="2" charset="2"/>
                  </a:rPr>
                  <a:t>intensification</a:t>
                </a:r>
                <a:r>
                  <a:rPr lang="it-IT" dirty="0">
                    <a:sym typeface="Wingdings" panose="05000000000000000000" pitchFamily="2" charset="2"/>
                  </a:rPr>
                  <a:t> (</a:t>
                </a:r>
                <a:r>
                  <a:rPr lang="it-IT" sz="1600" i="1" dirty="0">
                    <a:sym typeface="Wingdings" panose="05000000000000000000" pitchFamily="2" charset="2"/>
                  </a:rPr>
                  <a:t>Muller C. and </a:t>
                </a:r>
                <a:r>
                  <a:rPr lang="it-IT" sz="1600" i="1" dirty="0" err="1">
                    <a:sym typeface="Wingdings" panose="05000000000000000000" pitchFamily="2" charset="2"/>
                  </a:rPr>
                  <a:t>Vallis</a:t>
                </a:r>
                <a:r>
                  <a:rPr lang="it-IT" sz="1600" i="1" dirty="0">
                    <a:sym typeface="Wingdings" panose="05000000000000000000" pitchFamily="2" charset="2"/>
                  </a:rPr>
                  <a:t> ch.6</a:t>
                </a:r>
                <a:r>
                  <a:rPr lang="it-IT" dirty="0">
                    <a:sym typeface="Wingdings" panose="05000000000000000000" pitchFamily="2" charset="2"/>
                  </a:rPr>
                  <a:t>) </a:t>
                </a:r>
                <a:endParaRPr lang="it-IT" dirty="0"/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ABAAFFDE-C361-57CB-4388-5516F4BC7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563" y="972165"/>
                <a:ext cx="5490927" cy="4313617"/>
              </a:xfrm>
              <a:prstGeom prst="rect">
                <a:avLst/>
              </a:prstGeom>
              <a:blipFill>
                <a:blip r:embed="rId3"/>
                <a:stretch>
                  <a:fillRect l="-999" t="-565" b="-14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3F34F01D-349A-8ADC-BD03-8B21CAFCAA8F}"/>
              </a:ext>
            </a:extLst>
          </p:cNvPr>
          <p:cNvCxnSpPr>
            <a:cxnSpLocks/>
          </p:cNvCxnSpPr>
          <p:nvPr/>
        </p:nvCxnSpPr>
        <p:spPr>
          <a:xfrm>
            <a:off x="8592951" y="1234500"/>
            <a:ext cx="0" cy="38618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1B39C1FF-2147-B3F7-25DD-32EF4139E326}"/>
              </a:ext>
            </a:extLst>
          </p:cNvPr>
          <p:cNvCxnSpPr>
            <a:cxnSpLocks/>
          </p:cNvCxnSpPr>
          <p:nvPr/>
        </p:nvCxnSpPr>
        <p:spPr>
          <a:xfrm>
            <a:off x="9679207" y="1239363"/>
            <a:ext cx="0" cy="3847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B072AC3-77DE-374E-1E83-2201C09A9F7C}"/>
              </a:ext>
            </a:extLst>
          </p:cNvPr>
          <p:cNvSpPr txBox="1"/>
          <p:nvPr/>
        </p:nvSpPr>
        <p:spPr>
          <a:xfrm>
            <a:off x="8755483" y="4598239"/>
            <a:ext cx="85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Long</a:t>
            </a:r>
          </a:p>
          <a:p>
            <a:r>
              <a:rPr lang="it-IT" i="1" dirty="0"/>
              <a:t> </a:t>
            </a:r>
            <a:r>
              <a:rPr lang="it-IT" i="1" dirty="0" err="1"/>
              <a:t>waves</a:t>
            </a:r>
            <a:endParaRPr lang="it-IT" i="1" dirty="0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5CA7A331-8AD9-2F7E-BF68-A1C8CF772135}"/>
              </a:ext>
            </a:extLst>
          </p:cNvPr>
          <p:cNvSpPr txBox="1"/>
          <p:nvPr/>
        </p:nvSpPr>
        <p:spPr>
          <a:xfrm>
            <a:off x="7380052" y="4607967"/>
            <a:ext cx="856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i="1" dirty="0"/>
              <a:t>short</a:t>
            </a:r>
          </a:p>
          <a:p>
            <a:r>
              <a:rPr lang="it-IT" i="1" dirty="0"/>
              <a:t> </a:t>
            </a:r>
            <a:r>
              <a:rPr lang="it-IT" i="1" dirty="0" err="1"/>
              <a:t>waves</a:t>
            </a:r>
            <a:endParaRPr lang="it-IT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A4A59CA-A66B-AE10-5F32-8A5FD23D0425}"/>
                  </a:ext>
                </a:extLst>
              </p:cNvPr>
              <p:cNvSpPr txBox="1"/>
              <p:nvPr/>
            </p:nvSpPr>
            <p:spPr>
              <a:xfrm>
                <a:off x="9679207" y="4457128"/>
                <a:ext cx="794128" cy="618246"/>
              </a:xfrm>
              <a:prstGeom prst="rect">
                <a:avLst/>
              </a:prstGeom>
              <a:noFill/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3A4A59CA-A66B-AE10-5F32-8A5FD23D0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9207" y="4457128"/>
                <a:ext cx="794128" cy="6182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1DD993AF-3383-21ED-D75D-175AA9DE4287}"/>
              </a:ext>
            </a:extLst>
          </p:cNvPr>
          <p:cNvSpPr/>
          <p:nvPr/>
        </p:nvSpPr>
        <p:spPr>
          <a:xfrm>
            <a:off x="6738026" y="1100327"/>
            <a:ext cx="1284051" cy="1147864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riangolo isoscele 3">
            <a:extLst>
              <a:ext uri="{FF2B5EF4-FFF2-40B4-BE49-F238E27FC236}">
                <a16:creationId xmlns:a16="http://schemas.microsoft.com/office/drawing/2014/main" id="{31128945-15E7-1FCA-76F3-FAAF015B4E1F}"/>
              </a:ext>
            </a:extLst>
          </p:cNvPr>
          <p:cNvSpPr/>
          <p:nvPr/>
        </p:nvSpPr>
        <p:spPr>
          <a:xfrm>
            <a:off x="340116" y="5698178"/>
            <a:ext cx="642377" cy="618684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9CA1F3-98DC-BCAD-586F-12DB0FB90948}"/>
              </a:ext>
            </a:extLst>
          </p:cNvPr>
          <p:cNvSpPr txBox="1"/>
          <p:nvPr/>
        </p:nvSpPr>
        <p:spPr>
          <a:xfrm>
            <a:off x="982493" y="5698178"/>
            <a:ext cx="3697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:  A </a:t>
            </a:r>
            <a:r>
              <a:rPr lang="it-IT" dirty="0" err="1"/>
              <a:t>stationary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necessarily</a:t>
            </a:r>
            <a:r>
              <a:rPr lang="it-IT" dirty="0"/>
              <a:t> </a:t>
            </a:r>
          </a:p>
          <a:p>
            <a:r>
              <a:rPr lang="it-IT" dirty="0"/>
              <a:t>    propagate </a:t>
            </a:r>
            <a:r>
              <a:rPr lang="it-IT" dirty="0" err="1"/>
              <a:t>its</a:t>
            </a:r>
            <a:r>
              <a:rPr lang="it-IT" dirty="0"/>
              <a:t> energy </a:t>
            </a:r>
            <a:r>
              <a:rPr lang="it-IT" dirty="0" err="1"/>
              <a:t>eastward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5753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0B6D69-283B-7A09-E2D0-6BB1CF62C9EE}"/>
                  </a:ext>
                </a:extLst>
              </p:cNvPr>
              <p:cNvSpPr txBox="1"/>
              <p:nvPr/>
            </p:nvSpPr>
            <p:spPr>
              <a:xfrm>
                <a:off x="1309992" y="2898342"/>
                <a:ext cx="3993273" cy="10738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±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num>
                                <m:den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it-IT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sSup>
                                <m:sSup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</m:oMath>
                  </m:oMathPara>
                </a14:m>
                <a:endParaRPr lang="it-IT" sz="28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A0B6D69-283B-7A09-E2D0-6BB1CF62C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992" y="2898342"/>
                <a:ext cx="3993273" cy="10738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A4CC506A-E223-B07A-BC94-5FE96AC3EF64}"/>
              </a:ext>
            </a:extLst>
          </p:cNvPr>
          <p:cNvSpPr txBox="1"/>
          <p:nvPr/>
        </p:nvSpPr>
        <p:spPr>
          <a:xfrm>
            <a:off x="953311" y="671209"/>
            <a:ext cx="1275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But </a:t>
            </a:r>
            <a:r>
              <a:rPr lang="it-IT" dirty="0" err="1"/>
              <a:t>wait</a:t>
            </a:r>
            <a:r>
              <a:rPr lang="it-IT" dirty="0"/>
              <a:t>…  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77D23BC-B145-AD05-4D68-A945F4E406BE}"/>
              </a:ext>
            </a:extLst>
          </p:cNvPr>
          <p:cNvSpPr txBox="1"/>
          <p:nvPr/>
        </p:nvSpPr>
        <p:spPr>
          <a:xfrm>
            <a:off x="3333345" y="671209"/>
            <a:ext cx="4506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What’s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on in the </a:t>
            </a:r>
            <a:r>
              <a:rPr lang="it-IT" dirty="0" err="1"/>
              <a:t>meridional</a:t>
            </a:r>
            <a:r>
              <a:rPr lang="it-IT" dirty="0"/>
              <a:t> </a:t>
            </a:r>
            <a:r>
              <a:rPr lang="it-IT" dirty="0" err="1"/>
              <a:t>direction</a:t>
            </a:r>
            <a:r>
              <a:rPr lang="it-IT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2980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190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52A3272-CF1B-A316-0DB4-7632FC234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0"/>
            <a:ext cx="9601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023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9C095877-1971-33B8-FE68-E7A06496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" y="377159"/>
            <a:ext cx="4133850" cy="6762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1B65051B-B351-DFC5-652F-A06CA6C04E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2219" y="62833"/>
            <a:ext cx="3224521" cy="295462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F6F1630-E497-EF98-6084-3F625D776E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133" y="1942653"/>
            <a:ext cx="1566317" cy="3285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E6C28101-9348-873E-0191-F62A2A2AB6AF}"/>
              </a:ext>
            </a:extLst>
          </p:cNvPr>
          <p:cNvSpPr txBox="1"/>
          <p:nvPr/>
        </p:nvSpPr>
        <p:spPr>
          <a:xfrm>
            <a:off x="375350" y="1269847"/>
            <a:ext cx="550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Assume </a:t>
            </a:r>
            <a:r>
              <a:rPr lang="it-IT" dirty="0" err="1"/>
              <a:t>hydrostatic</a:t>
            </a:r>
            <a:r>
              <a:rPr lang="it-IT" dirty="0"/>
              <a:t> balance +</a:t>
            </a:r>
          </a:p>
          <a:p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(neglect)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A99993C-E514-EF9F-4C86-2361BD9A17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89" y="3186945"/>
            <a:ext cx="5600700" cy="1143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F213713-FCB6-D4DF-327E-9D4EB6738AB4}"/>
              </a:ext>
            </a:extLst>
          </p:cNvPr>
          <p:cNvSpPr txBox="1"/>
          <p:nvPr/>
        </p:nvSpPr>
        <p:spPr>
          <a:xfrm>
            <a:off x="1713829" y="2791138"/>
            <a:ext cx="5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C9E0B1-1561-1AA5-7543-999E60C6C8CB}"/>
                  </a:ext>
                </a:extLst>
              </p:cNvPr>
              <p:cNvSpPr txBox="1"/>
              <p:nvPr/>
            </p:nvSpPr>
            <p:spPr>
              <a:xfrm>
                <a:off x="8979298" y="2697580"/>
                <a:ext cx="361781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bottom </a:t>
                </a:r>
                <a:r>
                  <a:rPr lang="it-IT" sz="1400" i="1" dirty="0" err="1"/>
                  <a:t>boundary</a:t>
                </a:r>
                <a:r>
                  <a:rPr lang="it-IT" sz="1400" i="1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 - </a:t>
                </a:r>
                <a:r>
                  <a:rPr lang="it-IT" sz="1400" i="1" dirty="0" err="1"/>
                  <a:t>plane</a:t>
                </a:r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7C9E0B1-1561-1AA5-7543-999E60C6C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298" y="2697580"/>
                <a:ext cx="3617811" cy="1169551"/>
              </a:xfrm>
              <a:prstGeom prst="rect">
                <a:avLst/>
              </a:prstGeom>
              <a:blipFill>
                <a:blip r:embed="rId6"/>
                <a:stretch>
                  <a:fillRect l="-506" t="-1047" b="-47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35FCC4C9-E39F-6E73-8D4E-43ECCD96F8D1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8E258769-99CE-8A8C-BCEF-3F203DEC3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309" y="4571692"/>
            <a:ext cx="767715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7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4B53B-6012-AF64-9330-C28303A4C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74433B95-F0AF-B5D9-7CB8-B48621EE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33" y="377159"/>
            <a:ext cx="4133850" cy="67627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B65C893-E0A4-8383-140F-590C0D9D0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33" y="1942653"/>
            <a:ext cx="1566317" cy="32859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B61E841-8F9C-0829-C564-C39725B19A39}"/>
              </a:ext>
            </a:extLst>
          </p:cNvPr>
          <p:cNvSpPr txBox="1"/>
          <p:nvPr/>
        </p:nvSpPr>
        <p:spPr>
          <a:xfrm>
            <a:off x="375350" y="1269847"/>
            <a:ext cx="550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Assume </a:t>
            </a:r>
            <a:r>
              <a:rPr lang="it-IT" dirty="0" err="1"/>
              <a:t>hydrostatic</a:t>
            </a:r>
            <a:r>
              <a:rPr lang="it-IT" dirty="0"/>
              <a:t> balance +</a:t>
            </a:r>
          </a:p>
          <a:p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variations</a:t>
            </a:r>
            <a:r>
              <a:rPr lang="it-IT" dirty="0"/>
              <a:t> are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strictly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(neglect)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0B4DAA8-2D4E-32D8-41B8-0794D8D6C7E2}"/>
              </a:ext>
            </a:extLst>
          </p:cNvPr>
          <p:cNvSpPr txBox="1"/>
          <p:nvPr/>
        </p:nvSpPr>
        <p:spPr>
          <a:xfrm>
            <a:off x="1766615" y="2425640"/>
            <a:ext cx="550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Resulting</a:t>
            </a:r>
            <a:r>
              <a:rPr lang="it-IT" dirty="0"/>
              <a:t>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equations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809C53-13E1-6ED2-BE08-C1F8B39DE3FF}"/>
                  </a:ext>
                </a:extLst>
              </p:cNvPr>
              <p:cNvSpPr txBox="1"/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, SMALL AMPLITUDE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HORIZONTAL bottom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 = H+</a:t>
                </a:r>
                <a:r>
                  <a:rPr lang="it-IT" sz="1400" b="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49809C53-13E1-6ED2-BE08-C1F8B39DE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blipFill>
                <a:blip r:embed="rId4"/>
                <a:stretch>
                  <a:fillRect l="-506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49C25A03-79FF-9E22-D406-B767D5AF2414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EB6EAFC-A272-4000-98DF-B775FD85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151" y="2794972"/>
            <a:ext cx="5695950" cy="16764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9AFDA9-18E5-2589-0AD4-F31E0C434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291" y="5192405"/>
            <a:ext cx="5981700" cy="1219200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E774C66-124F-AF1E-652D-D9C179669C08}"/>
              </a:ext>
            </a:extLst>
          </p:cNvPr>
          <p:cNvSpPr txBox="1"/>
          <p:nvPr/>
        </p:nvSpPr>
        <p:spPr>
          <a:xfrm>
            <a:off x="98322" y="4770481"/>
            <a:ext cx="798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Small </a:t>
            </a:r>
            <a:r>
              <a:rPr lang="it-IT" dirty="0" err="1"/>
              <a:t>perturbations</a:t>
            </a:r>
            <a:r>
              <a:rPr lang="it-IT" dirty="0"/>
              <a:t> </a:t>
            </a:r>
            <a:r>
              <a:rPr lang="it-IT" dirty="0" err="1"/>
              <a:t>compared</a:t>
            </a:r>
            <a:r>
              <a:rPr lang="it-IT" dirty="0"/>
              <a:t> to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depth</a:t>
            </a:r>
            <a:r>
              <a:rPr lang="it-IT" dirty="0"/>
              <a:t> –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simplifies</a:t>
            </a:r>
            <a:r>
              <a:rPr lang="it-IT" dirty="0"/>
              <a:t> </a:t>
            </a:r>
            <a:r>
              <a:rPr lang="it-IT" dirty="0" err="1"/>
              <a:t>equations</a:t>
            </a:r>
            <a:r>
              <a:rPr lang="it-IT" dirty="0"/>
              <a:t> </a:t>
            </a:r>
            <a:r>
              <a:rPr lang="it-IT" dirty="0" err="1"/>
              <a:t>further</a:t>
            </a:r>
            <a:endParaRPr lang="it-IT" dirty="0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7D26AAC5-D037-BFE7-26D1-32C9D7B1F5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14003" y="231887"/>
            <a:ext cx="3083029" cy="2592548"/>
          </a:xfrm>
          <a:prstGeom prst="rect">
            <a:avLst/>
          </a:prstGeom>
        </p:spPr>
      </p:pic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22247B1-B339-FF3E-5D19-80D913278813}"/>
              </a:ext>
            </a:extLst>
          </p:cNvPr>
          <p:cNvCxnSpPr/>
          <p:nvPr/>
        </p:nvCxnSpPr>
        <p:spPr>
          <a:xfrm flipV="1">
            <a:off x="6381135" y="1199535"/>
            <a:ext cx="0" cy="1445342"/>
          </a:xfrm>
          <a:prstGeom prst="straightConnector1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0CDB0347-DA09-47F8-DD16-0D5A6DD50CFC}"/>
              </a:ext>
            </a:extLst>
          </p:cNvPr>
          <p:cNvSpPr txBox="1"/>
          <p:nvPr/>
        </p:nvSpPr>
        <p:spPr>
          <a:xfrm>
            <a:off x="5728552" y="826771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chemeClr val="accent5"/>
                </a:solidFill>
              </a:rPr>
              <a:t>NO EKMAN</a:t>
            </a:r>
          </a:p>
        </p:txBody>
      </p:sp>
    </p:spTree>
    <p:extLst>
      <p:ext uri="{BB962C8B-B14F-4D97-AF65-F5344CB8AC3E}">
        <p14:creationId xmlns:p14="http://schemas.microsoft.com/office/powerpoint/2010/main" val="60679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F4A2F-7DA6-F70A-7574-19B044046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C65C52-BF92-6302-C09C-6D17FDF065A9}"/>
                  </a:ext>
                </a:extLst>
              </p:cNvPr>
              <p:cNvSpPr txBox="1"/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400" i="1" dirty="0"/>
                  <a:t>Setting:</a:t>
                </a:r>
              </a:p>
              <a:p>
                <a:pPr marL="285750" indent="-285750">
                  <a:buFontTx/>
                  <a:buChar char="-"/>
                </a:pPr>
                <a:r>
                  <a:rPr lang="it-IT" sz="1400" i="1" dirty="0"/>
                  <a:t>Free </a:t>
                </a:r>
                <a:r>
                  <a:rPr lang="it-IT" sz="1400" i="1" dirty="0" err="1"/>
                  <a:t>surface</a:t>
                </a:r>
                <a:r>
                  <a:rPr lang="it-IT" sz="1400" i="1" dirty="0"/>
                  <a:t>, SMALL AMPLITUDE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Fixed</a:t>
                </a:r>
                <a:r>
                  <a:rPr lang="it-IT" sz="1400" i="1" dirty="0"/>
                  <a:t> HORIZONTAL bottom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it-IT" sz="1400" i="1" dirty="0"/>
              </a:p>
              <a:p>
                <a:pPr marL="285750" indent="-285750">
                  <a:buFontTx/>
                  <a:buChar char="-"/>
                </a:pPr>
                <a:r>
                  <a:rPr lang="it-IT" sz="1400" i="1" dirty="0" err="1"/>
                  <a:t>Variable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layer</a:t>
                </a:r>
                <a:r>
                  <a:rPr lang="it-IT" sz="1400" i="1" dirty="0"/>
                  <a:t> </a:t>
                </a:r>
                <a:r>
                  <a:rPr lang="it-IT" sz="1400" i="1" dirty="0" err="1"/>
                  <a:t>depth</a:t>
                </a:r>
                <a:r>
                  <a:rPr lang="it-IT" sz="1400" i="1" dirty="0"/>
                  <a:t> h = H+</a:t>
                </a:r>
                <a:r>
                  <a:rPr lang="it-IT" sz="1400" b="0" dirty="0"/>
                  <a:t>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D4C65C52-BF92-6302-C09C-6D17FDF06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4003" y="2817180"/>
                <a:ext cx="3617811" cy="954107"/>
              </a:xfrm>
              <a:prstGeom prst="rect">
                <a:avLst/>
              </a:prstGeom>
              <a:blipFill>
                <a:blip r:embed="rId2"/>
                <a:stretch>
                  <a:fillRect l="-506" t="-1274" b="-57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ttangolo 12">
            <a:extLst>
              <a:ext uri="{FF2B5EF4-FFF2-40B4-BE49-F238E27FC236}">
                <a16:creationId xmlns:a16="http://schemas.microsoft.com/office/drawing/2014/main" id="{3C8D6340-FE1C-3755-5699-24D7EBFC6FD5}"/>
              </a:ext>
            </a:extLst>
          </p:cNvPr>
          <p:cNvSpPr/>
          <p:nvPr/>
        </p:nvSpPr>
        <p:spPr>
          <a:xfrm>
            <a:off x="8662219" y="147484"/>
            <a:ext cx="3382297" cy="36930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A38748DA-55F1-7F74-AE01-5E124AFB1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03" y="231887"/>
            <a:ext cx="3083029" cy="25925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790AC3B-EF8B-796C-D77D-9CFCDE1A7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68" y="147484"/>
            <a:ext cx="3382297" cy="3068227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145D7438-6D27-2721-64B5-A208A9561EC6}"/>
              </a:ext>
            </a:extLst>
          </p:cNvPr>
          <p:cNvSpPr txBox="1"/>
          <p:nvPr/>
        </p:nvSpPr>
        <p:spPr>
          <a:xfrm>
            <a:off x="4404851" y="147484"/>
            <a:ext cx="3222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Basic set of </a:t>
            </a:r>
            <a:r>
              <a:rPr lang="it-IT" dirty="0" err="1"/>
              <a:t>equations</a:t>
            </a:r>
            <a:r>
              <a:rPr lang="it-IT" dirty="0"/>
              <a:t> to open </a:t>
            </a:r>
          </a:p>
          <a:p>
            <a:r>
              <a:rPr lang="it-IT" dirty="0"/>
              <a:t>the world of </a:t>
            </a:r>
            <a:r>
              <a:rPr lang="it-IT" dirty="0" err="1"/>
              <a:t>Barotropic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03FF6F3-23ED-C43B-168E-E1906CF972C9}"/>
                  </a:ext>
                </a:extLst>
              </p:cNvPr>
              <p:cNvSpPr txBox="1"/>
              <p:nvPr/>
            </p:nvSpPr>
            <p:spPr>
              <a:xfrm>
                <a:off x="4269906" y="847396"/>
                <a:ext cx="3669643" cy="2581604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In general, </a:t>
                </a:r>
                <a:r>
                  <a:rPr lang="it-IT" dirty="0" err="1"/>
                  <a:t>it</a:t>
                </a:r>
                <a:r>
                  <a:rPr lang="it-IT" dirty="0"/>
                  <a:t> </a:t>
                </a:r>
                <a:r>
                  <a:rPr lang="it-IT" dirty="0" err="1"/>
                  <a:t>is</a:t>
                </a:r>
                <a:r>
                  <a:rPr lang="it-IT" dirty="0"/>
                  <a:t> </a:t>
                </a:r>
                <a:r>
                  <a:rPr lang="it-IT" dirty="0" err="1"/>
                  <a:t>true</a:t>
                </a:r>
                <a:r>
                  <a:rPr lang="it-IT" dirty="0"/>
                  <a:t> </a:t>
                </a:r>
                <a:r>
                  <a:rPr lang="it-IT" dirty="0" err="1"/>
                  <a:t>that</a:t>
                </a:r>
                <a:endParaRPr lang="it-IT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den>
                      </m:f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𝐷𝑡</m:t>
                          </m:r>
                        </m:den>
                      </m:f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Relative </a:t>
                </a:r>
                <a:r>
                  <a:rPr lang="it-IT" dirty="0" err="1"/>
                  <a:t>vorticity</a:t>
                </a:r>
                <a:r>
                  <a:rPr lang="it-IT" dirty="0"/>
                  <a:t> can </a:t>
                </a:r>
                <a:r>
                  <a:rPr lang="it-IT" dirty="0" err="1"/>
                  <a:t>only</a:t>
                </a:r>
                <a:r>
                  <a:rPr lang="it-IT" dirty="0"/>
                  <a:t> be </a:t>
                </a:r>
                <a:r>
                  <a:rPr lang="it-IT" dirty="0" err="1"/>
                  <a:t>created</a:t>
                </a:r>
                <a:r>
                  <a:rPr lang="it-IT" dirty="0"/>
                  <a:t> by </a:t>
                </a:r>
                <a:r>
                  <a:rPr lang="it-IT" dirty="0" err="1"/>
                  <a:t>height</a:t>
                </a:r>
                <a:r>
                  <a:rPr lang="it-IT" dirty="0"/>
                  <a:t> </a:t>
                </a:r>
                <a:r>
                  <a:rPr lang="it-IT" dirty="0" err="1"/>
                  <a:t>adjustments</a:t>
                </a:r>
                <a:r>
                  <a:rPr lang="it-IT" dirty="0"/>
                  <a:t> (BAROTROPIC) </a:t>
                </a:r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B03FF6F3-23ED-C43B-168E-E1906CF97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906" y="847396"/>
                <a:ext cx="3669643" cy="2581604"/>
              </a:xfrm>
              <a:prstGeom prst="rect">
                <a:avLst/>
              </a:prstGeom>
              <a:blipFill>
                <a:blip r:embed="rId5"/>
                <a:stretch>
                  <a:fillRect l="-822" t="-233" b="-2093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78B5252-DAE7-E075-39AB-7EDA28B90AAA}"/>
              </a:ext>
            </a:extLst>
          </p:cNvPr>
          <p:cNvSpPr txBox="1"/>
          <p:nvPr/>
        </p:nvSpPr>
        <p:spPr>
          <a:xfrm>
            <a:off x="283041" y="3570709"/>
            <a:ext cx="57599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1°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free </a:t>
            </a:r>
            <a:r>
              <a:rPr lang="it-IT" dirty="0" err="1"/>
              <a:t>surface</a:t>
            </a:r>
            <a:r>
              <a:rPr lang="it-IT" dirty="0"/>
              <a:t> </a:t>
            </a:r>
            <a:r>
              <a:rPr lang="it-IT" dirty="0" err="1"/>
              <a:t>plane</a:t>
            </a:r>
            <a:r>
              <a:rPr lang="it-IT" dirty="0"/>
              <a:t> </a:t>
            </a:r>
            <a:r>
              <a:rPr lang="it-IT" dirty="0" err="1"/>
              <a:t>wave</a:t>
            </a:r>
            <a:r>
              <a:rPr lang="it-IT" dirty="0"/>
              <a:t> – TRIVIALE</a:t>
            </a:r>
          </a:p>
          <a:p>
            <a:endParaRPr lang="it-IT" dirty="0"/>
          </a:p>
          <a:p>
            <a:r>
              <a:rPr lang="it-IT" dirty="0"/>
              <a:t>2° </a:t>
            </a:r>
            <a:r>
              <a:rPr lang="it-IT" dirty="0" err="1"/>
              <a:t>particular</a:t>
            </a:r>
            <a:r>
              <a:rPr lang="it-IT" dirty="0"/>
              <a:t> </a:t>
            </a:r>
            <a:r>
              <a:rPr lang="it-IT" dirty="0" err="1"/>
              <a:t>solution</a:t>
            </a:r>
            <a:r>
              <a:rPr lang="it-IT" dirty="0"/>
              <a:t>: 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2D4D4EF5-D203-0D9F-77F4-BE01DA1B7D64}"/>
              </a:ext>
            </a:extLst>
          </p:cNvPr>
          <p:cNvCxnSpPr/>
          <p:nvPr/>
        </p:nvCxnSpPr>
        <p:spPr>
          <a:xfrm flipH="1">
            <a:off x="800752" y="4664416"/>
            <a:ext cx="4778478" cy="18210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3A178439-3EB7-5278-49C2-3297ADA7E6B5}"/>
              </a:ext>
            </a:extLst>
          </p:cNvPr>
          <p:cNvCxnSpPr>
            <a:cxnSpLocks/>
          </p:cNvCxnSpPr>
          <p:nvPr/>
        </p:nvCxnSpPr>
        <p:spPr>
          <a:xfrm>
            <a:off x="5579230" y="4664416"/>
            <a:ext cx="3116209" cy="13461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uppo 1">
            <a:extLst>
              <a:ext uri="{FF2B5EF4-FFF2-40B4-BE49-F238E27FC236}">
                <a16:creationId xmlns:a16="http://schemas.microsoft.com/office/drawing/2014/main" id="{4EF534FB-1412-477A-8C67-38278E738A2A}"/>
              </a:ext>
            </a:extLst>
          </p:cNvPr>
          <p:cNvGrpSpPr/>
          <p:nvPr/>
        </p:nvGrpSpPr>
        <p:grpSpPr>
          <a:xfrm>
            <a:off x="1575914" y="4668358"/>
            <a:ext cx="3730622" cy="1586957"/>
            <a:chOff x="1542078" y="4318268"/>
            <a:chExt cx="3730622" cy="1586957"/>
          </a:xfrm>
        </p:grpSpPr>
        <p:sp>
          <p:nvSpPr>
            <p:cNvPr id="18" name="Parallelogramma 17">
              <a:extLst>
                <a:ext uri="{FF2B5EF4-FFF2-40B4-BE49-F238E27FC236}">
                  <a16:creationId xmlns:a16="http://schemas.microsoft.com/office/drawing/2014/main" id="{1F611638-952E-AEDF-1152-20ABF252C3C7}"/>
                </a:ext>
              </a:extLst>
            </p:cNvPr>
            <p:cNvSpPr/>
            <p:nvPr/>
          </p:nvSpPr>
          <p:spPr>
            <a:xfrm rot="20347941">
              <a:off x="1542078" y="4352864"/>
              <a:ext cx="3730622" cy="1552361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BE87BB6A-6A1D-A76D-C46E-DFAAFC1ADC72}"/>
                </a:ext>
              </a:extLst>
            </p:cNvPr>
            <p:cNvCxnSpPr>
              <a:cxnSpLocks/>
            </p:cNvCxnSpPr>
            <p:nvPr/>
          </p:nvCxnSpPr>
          <p:spPr>
            <a:xfrm>
              <a:off x="2492989" y="4799856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diritto 25">
              <a:extLst>
                <a:ext uri="{FF2B5EF4-FFF2-40B4-BE49-F238E27FC236}">
                  <a16:creationId xmlns:a16="http://schemas.microsoft.com/office/drawing/2014/main" id="{14F4F984-B302-4EA1-ED11-134951358ABF}"/>
                </a:ext>
              </a:extLst>
            </p:cNvPr>
            <p:cNvCxnSpPr>
              <a:cxnSpLocks/>
            </p:cNvCxnSpPr>
            <p:nvPr/>
          </p:nvCxnSpPr>
          <p:spPr>
            <a:xfrm>
              <a:off x="2779813" y="4647456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0F31541B-E4BC-4EE0-04F2-F623536BA977}"/>
                </a:ext>
              </a:extLst>
            </p:cNvPr>
            <p:cNvCxnSpPr>
              <a:cxnSpLocks/>
            </p:cNvCxnSpPr>
            <p:nvPr/>
          </p:nvCxnSpPr>
          <p:spPr>
            <a:xfrm>
              <a:off x="3112100" y="4555687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DF3E231-32BC-1815-22A5-C88A0EB390E6}"/>
                </a:ext>
              </a:extLst>
            </p:cNvPr>
            <p:cNvCxnSpPr>
              <a:cxnSpLocks/>
            </p:cNvCxnSpPr>
            <p:nvPr/>
          </p:nvCxnSpPr>
          <p:spPr>
            <a:xfrm>
              <a:off x="3509731" y="4318268"/>
              <a:ext cx="914400" cy="963176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0103984-78BA-378A-D57F-AE7E555C17A5}"/>
              </a:ext>
            </a:extLst>
          </p:cNvPr>
          <p:cNvSpPr txBox="1"/>
          <p:nvPr/>
        </p:nvSpPr>
        <p:spPr>
          <a:xfrm>
            <a:off x="713937" y="591300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y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33FC30E4-EA2F-9817-DF04-E570DA88CAF9}"/>
              </a:ext>
            </a:extLst>
          </p:cNvPr>
          <p:cNvSpPr txBox="1"/>
          <p:nvPr/>
        </p:nvSpPr>
        <p:spPr>
          <a:xfrm>
            <a:off x="8525141" y="549962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x</a:t>
            </a:r>
          </a:p>
        </p:txBody>
      </p:sp>
      <p:sp>
        <p:nvSpPr>
          <p:cNvPr id="31" name="Figura a mano libera: forma 30">
            <a:extLst>
              <a:ext uri="{FF2B5EF4-FFF2-40B4-BE49-F238E27FC236}">
                <a16:creationId xmlns:a16="http://schemas.microsoft.com/office/drawing/2014/main" id="{9AE581F9-B683-9F67-9499-B7256F5C9713}"/>
              </a:ext>
            </a:extLst>
          </p:cNvPr>
          <p:cNvSpPr/>
          <p:nvPr/>
        </p:nvSpPr>
        <p:spPr>
          <a:xfrm>
            <a:off x="5697794" y="4736804"/>
            <a:ext cx="2241755" cy="1525633"/>
          </a:xfrm>
          <a:custGeom>
            <a:avLst/>
            <a:gdLst>
              <a:gd name="connsiteX0" fmla="*/ 0 w 2241755"/>
              <a:gd name="connsiteY0" fmla="*/ 1525633 h 1525633"/>
              <a:gd name="connsiteX1" fmla="*/ 294968 w 2241755"/>
              <a:gd name="connsiteY1" fmla="*/ 739052 h 1525633"/>
              <a:gd name="connsiteX2" fmla="*/ 973394 w 2241755"/>
              <a:gd name="connsiteY2" fmla="*/ 1633 h 1525633"/>
              <a:gd name="connsiteX3" fmla="*/ 1465007 w 2241755"/>
              <a:gd name="connsiteY3" fmla="*/ 945530 h 1525633"/>
              <a:gd name="connsiteX4" fmla="*/ 2084439 w 2241755"/>
              <a:gd name="connsiteY4" fmla="*/ 1240497 h 1525633"/>
              <a:gd name="connsiteX5" fmla="*/ 2241755 w 2241755"/>
              <a:gd name="connsiteY5" fmla="*/ 1328988 h 1525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1755" h="1525633">
                <a:moveTo>
                  <a:pt x="0" y="1525633"/>
                </a:moveTo>
                <a:cubicBezTo>
                  <a:pt x="66368" y="1259342"/>
                  <a:pt x="132736" y="993052"/>
                  <a:pt x="294968" y="739052"/>
                </a:cubicBezTo>
                <a:cubicBezTo>
                  <a:pt x="457200" y="485052"/>
                  <a:pt x="778388" y="-32780"/>
                  <a:pt x="973394" y="1633"/>
                </a:cubicBezTo>
                <a:cubicBezTo>
                  <a:pt x="1168400" y="36046"/>
                  <a:pt x="1279833" y="739053"/>
                  <a:pt x="1465007" y="945530"/>
                </a:cubicBezTo>
                <a:cubicBezTo>
                  <a:pt x="1650181" y="1152007"/>
                  <a:pt x="1954981" y="1176587"/>
                  <a:pt x="2084439" y="1240497"/>
                </a:cubicBezTo>
                <a:cubicBezTo>
                  <a:pt x="2213897" y="1304407"/>
                  <a:pt x="2227826" y="1316697"/>
                  <a:pt x="2241755" y="1328988"/>
                </a:cubicBez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E2E54D15-1E9A-F94E-8F1C-377ED5F79170}"/>
              </a:ext>
            </a:extLst>
          </p:cNvPr>
          <p:cNvSpPr txBox="1"/>
          <p:nvPr/>
        </p:nvSpPr>
        <p:spPr>
          <a:xfrm>
            <a:off x="6173591" y="5694002"/>
            <a:ext cx="80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it-IT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u,v,h</a:t>
            </a:r>
            <a:r>
              <a:rPr lang="it-IT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</p:txBody>
      </p: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882AC164-288A-86D5-492C-45EAF014A79B}"/>
              </a:ext>
            </a:extLst>
          </p:cNvPr>
          <p:cNvCxnSpPr>
            <a:cxnSpLocks/>
          </p:cNvCxnSpPr>
          <p:nvPr/>
        </p:nvCxnSpPr>
        <p:spPr>
          <a:xfrm flipH="1">
            <a:off x="5326830" y="5316981"/>
            <a:ext cx="1105156" cy="205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98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6FF8BF60-AD0A-758A-C925-2D05BF6F9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232" y="233823"/>
            <a:ext cx="6567928" cy="3679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F721118-C6F6-A6C1-A79E-87BF8DAF5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840" y="233823"/>
            <a:ext cx="4951472" cy="32738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FC7A32B-188C-ACDA-A6E6-6EE64D9B9C45}"/>
              </a:ext>
            </a:extLst>
          </p:cNvPr>
          <p:cNvSpPr txBox="1"/>
          <p:nvPr/>
        </p:nvSpPr>
        <p:spPr>
          <a:xfrm rot="18541166">
            <a:off x="169762" y="826447"/>
            <a:ext cx="131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solidFill>
                  <a:schemeClr val="accent1"/>
                </a:solidFill>
              </a:rPr>
              <a:t>FRANCE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2ED4565-2B68-4ADE-482F-709196594107}"/>
              </a:ext>
            </a:extLst>
          </p:cNvPr>
          <p:cNvSpPr txBox="1"/>
          <p:nvPr/>
        </p:nvSpPr>
        <p:spPr>
          <a:xfrm rot="18232000">
            <a:off x="4085598" y="2374114"/>
            <a:ext cx="184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>
                <a:solidFill>
                  <a:schemeClr val="accent1"/>
                </a:solidFill>
              </a:rPr>
              <a:t>Rest</a:t>
            </a:r>
            <a:r>
              <a:rPr lang="it-IT" dirty="0">
                <a:solidFill>
                  <a:schemeClr val="accent1"/>
                </a:solidFill>
              </a:rPr>
              <a:t> of the world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2A24EB3-2536-0E9C-F87F-164AE7FA9E65}"/>
              </a:ext>
            </a:extLst>
          </p:cNvPr>
          <p:cNvSpPr txBox="1"/>
          <p:nvPr/>
        </p:nvSpPr>
        <p:spPr>
          <a:xfrm>
            <a:off x="639197" y="3850735"/>
            <a:ext cx="485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U  </a:t>
            </a:r>
            <a:r>
              <a:rPr lang="it-IT" dirty="0" err="1"/>
              <a:t>velocity</a:t>
            </a:r>
            <a:r>
              <a:rPr lang="it-IT" dirty="0"/>
              <a:t> = 0 </a:t>
            </a:r>
            <a:r>
              <a:rPr lang="it-IT" dirty="0">
                <a:sym typeface="Wingdings" panose="05000000000000000000" pitchFamily="2" charset="2"/>
              </a:rPr>
              <a:t>  </a:t>
            </a:r>
            <a:r>
              <a:rPr lang="it-IT" dirty="0" err="1">
                <a:sym typeface="Wingdings" panose="05000000000000000000" pitchFamily="2" charset="2"/>
              </a:rPr>
              <a:t>geostrophic</a:t>
            </a:r>
            <a:r>
              <a:rPr lang="it-IT" dirty="0">
                <a:sym typeface="Wingdings" panose="05000000000000000000" pitchFamily="2" charset="2"/>
              </a:rPr>
              <a:t> balance on x </a:t>
            </a:r>
            <a:r>
              <a:rPr lang="it-IT" dirty="0" err="1">
                <a:sym typeface="Wingdings" panose="05000000000000000000" pitchFamily="2" charset="2"/>
              </a:rPr>
              <a:t>axis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1512BD1D-0D63-CD6F-2FE8-E7C6306261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97" y="4582650"/>
            <a:ext cx="3746954" cy="674917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4C31F67C-A584-EA6A-4256-7C1DFB4DCC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905" y="4330474"/>
            <a:ext cx="2390190" cy="10375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8BE988B-72A1-5EE3-947E-C939C18A5C4D}"/>
              </a:ext>
            </a:extLst>
          </p:cNvPr>
          <p:cNvSpPr txBox="1"/>
          <p:nvPr/>
        </p:nvSpPr>
        <p:spPr>
          <a:xfrm>
            <a:off x="7578958" y="4334237"/>
            <a:ext cx="3973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ROSSBY RADIUS OF DEFORMATION</a:t>
            </a:r>
          </a:p>
          <a:p>
            <a:pPr algn="ctr"/>
            <a:r>
              <a:rPr lang="it-IT" dirty="0" err="1"/>
              <a:t>understand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</a:t>
            </a:r>
            <a:r>
              <a:rPr lang="it-IT" dirty="0" err="1"/>
              <a:t>Gravity</a:t>
            </a:r>
            <a:r>
              <a:rPr lang="it-IT" dirty="0"/>
              <a:t> and </a:t>
            </a:r>
            <a:r>
              <a:rPr lang="it-IT" dirty="0" err="1"/>
              <a:t>Coriolis</a:t>
            </a:r>
            <a:endParaRPr lang="it-IT" dirty="0"/>
          </a:p>
          <a:p>
            <a:pPr algn="ctr"/>
            <a:r>
              <a:rPr lang="it-IT" dirty="0"/>
              <a:t>are </a:t>
            </a:r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important</a:t>
            </a:r>
            <a:r>
              <a:rPr lang="it-IT" dirty="0"/>
              <a:t> </a:t>
            </a:r>
            <a:endParaRPr lang="en-GB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8327AAE-23D6-7FC5-E752-6B396514A5F4}"/>
              </a:ext>
            </a:extLst>
          </p:cNvPr>
          <p:cNvSpPr/>
          <p:nvPr/>
        </p:nvSpPr>
        <p:spPr>
          <a:xfrm>
            <a:off x="4900905" y="4330474"/>
            <a:ext cx="6651898" cy="1108792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EDC7091-2EA5-BC01-F38B-ABED02B09B29}"/>
                  </a:ext>
                </a:extLst>
              </p:cNvPr>
              <p:cNvSpPr txBox="1"/>
              <p:nvPr/>
            </p:nvSpPr>
            <p:spPr>
              <a:xfrm>
                <a:off x="653895" y="5740598"/>
                <a:ext cx="1858779" cy="716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𝑔𝐻</m:t>
                              </m:r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EDC7091-2EA5-BC01-F38B-ABED02B09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895" y="5740598"/>
                <a:ext cx="1858779" cy="7163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C3FF509-8F1D-5836-5799-10E28A91F309}"/>
              </a:ext>
            </a:extLst>
          </p:cNvPr>
          <p:cNvSpPr txBox="1"/>
          <p:nvPr/>
        </p:nvSpPr>
        <p:spPr>
          <a:xfrm>
            <a:off x="2714306" y="6014301"/>
            <a:ext cx="673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Non-dispersive </a:t>
            </a:r>
            <a:r>
              <a:rPr lang="it-IT" dirty="0" err="1"/>
              <a:t>waves</a:t>
            </a:r>
            <a:r>
              <a:rPr lang="it-IT" dirty="0"/>
              <a:t>      </a:t>
            </a:r>
            <a:r>
              <a:rPr lang="it-IT" dirty="0">
                <a:sym typeface="Wingdings" panose="05000000000000000000" pitchFamily="2" charset="2"/>
              </a:rPr>
              <a:t>      are </a:t>
            </a:r>
            <a:r>
              <a:rPr lang="it-IT" dirty="0" err="1">
                <a:sym typeface="Wingdings" panose="05000000000000000000" pitchFamily="2" charset="2"/>
              </a:rPr>
              <a:t>there</a:t>
            </a:r>
            <a:r>
              <a:rPr lang="it-IT" dirty="0">
                <a:sym typeface="Wingdings" panose="05000000000000000000" pitchFamily="2" charset="2"/>
              </a:rPr>
              <a:t> </a:t>
            </a:r>
            <a:r>
              <a:rPr lang="it-IT" dirty="0" err="1">
                <a:sym typeface="Wingdings" panose="05000000000000000000" pitchFamily="2" charset="2"/>
              </a:rPr>
              <a:t>even</a:t>
            </a:r>
            <a:r>
              <a:rPr lang="it-IT" dirty="0">
                <a:sym typeface="Wingdings" panose="05000000000000000000" pitchFamily="2" charset="2"/>
              </a:rPr>
              <a:t> dispersive </a:t>
            </a:r>
            <a:r>
              <a:rPr lang="it-IT" dirty="0" err="1">
                <a:sym typeface="Wingdings" panose="05000000000000000000" pitchFamily="2" charset="2"/>
              </a:rPr>
              <a:t>examples</a:t>
            </a:r>
            <a:r>
              <a:rPr lang="it-IT" dirty="0">
                <a:sym typeface="Wingdings" panose="05000000000000000000" pitchFamily="2" charset="2"/>
              </a:rPr>
              <a:t>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3612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F5D1CE00-5A39-3CC9-E43E-721EF93808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71" y="297272"/>
            <a:ext cx="2611694" cy="230941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591EA30-C47E-E919-C264-65B7818D7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495" y="4889"/>
            <a:ext cx="4098083" cy="1475883"/>
          </a:xfrm>
          <a:prstGeom prst="rect">
            <a:avLst/>
          </a:prstGeom>
        </p:spPr>
      </p:pic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80F95F03-0C7A-0E22-F7BB-2B48801C756A}"/>
              </a:ext>
            </a:extLst>
          </p:cNvPr>
          <p:cNvCxnSpPr/>
          <p:nvPr/>
        </p:nvCxnSpPr>
        <p:spPr>
          <a:xfrm>
            <a:off x="3716594" y="1347019"/>
            <a:ext cx="15928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CE4E45D-A0B5-CE03-8A9E-312A1E3E55B7}"/>
              </a:ext>
            </a:extLst>
          </p:cNvPr>
          <p:cNvSpPr txBox="1"/>
          <p:nvPr/>
        </p:nvSpPr>
        <p:spPr>
          <a:xfrm>
            <a:off x="4144608" y="656704"/>
            <a:ext cx="888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Fourier</a:t>
            </a:r>
          </a:p>
          <a:p>
            <a:r>
              <a:rPr lang="it-IT" dirty="0" err="1"/>
              <a:t>space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FCBB1EF3-E713-7D36-1D8E-5AFA9B9E8315}"/>
              </a:ext>
            </a:extLst>
          </p:cNvPr>
          <p:cNvSpPr txBox="1"/>
          <p:nvPr/>
        </p:nvSpPr>
        <p:spPr>
          <a:xfrm>
            <a:off x="4144608" y="1434987"/>
            <a:ext cx="1063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Physical</a:t>
            </a:r>
            <a:r>
              <a:rPr lang="it-IT" dirty="0"/>
              <a:t> </a:t>
            </a:r>
          </a:p>
          <a:p>
            <a:r>
              <a:rPr lang="it-IT" dirty="0" err="1"/>
              <a:t>space</a:t>
            </a:r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A7D781-BDB7-FCD2-EC39-C7CA9A4E2C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7577" y="1727716"/>
            <a:ext cx="5579285" cy="147588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94278B5-56C6-6800-2D62-CCCA7438FA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590" y="3543709"/>
            <a:ext cx="2918098" cy="62241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F9778489-150F-F853-01FB-2662E46D3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589" y="4650900"/>
            <a:ext cx="3094876" cy="784617"/>
          </a:xfrm>
          <a:prstGeom prst="rect">
            <a:avLst/>
          </a:prstGeom>
        </p:spPr>
      </p:pic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1B1F0291-C043-9821-0A14-523FB90593D6}"/>
              </a:ext>
            </a:extLst>
          </p:cNvPr>
          <p:cNvCxnSpPr/>
          <p:nvPr/>
        </p:nvCxnSpPr>
        <p:spPr>
          <a:xfrm>
            <a:off x="277589" y="2903456"/>
            <a:ext cx="46054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magine 14">
            <a:extLst>
              <a:ext uri="{FF2B5EF4-FFF2-40B4-BE49-F238E27FC236}">
                <a16:creationId xmlns:a16="http://schemas.microsoft.com/office/drawing/2014/main" id="{A2A64F64-BF6F-8D08-A564-E450A60F0BC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40028" b="40028"/>
          <a:stretch/>
        </p:blipFill>
        <p:spPr>
          <a:xfrm>
            <a:off x="5923912" y="1347019"/>
            <a:ext cx="4608062" cy="4922964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D61272D-FED1-D62E-2B5F-6178B141CD99}"/>
              </a:ext>
            </a:extLst>
          </p:cNvPr>
          <p:cNvSpPr txBox="1"/>
          <p:nvPr/>
        </p:nvSpPr>
        <p:spPr>
          <a:xfrm>
            <a:off x="491318" y="5558843"/>
            <a:ext cx="3383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POINCARE’ / SVERDRUP WAVES</a:t>
            </a:r>
            <a:endParaRPr lang="en-GB" dirty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200C3B06-5A1A-509E-9977-150A585138DA}"/>
              </a:ext>
            </a:extLst>
          </p:cNvPr>
          <p:cNvSpPr/>
          <p:nvPr/>
        </p:nvSpPr>
        <p:spPr>
          <a:xfrm>
            <a:off x="277589" y="4650900"/>
            <a:ext cx="3596899" cy="139168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2205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83312-33E8-187D-B0D6-37D3FF090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2D5372C2-621A-21FB-0799-75A00ED6F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3117"/>
            <a:ext cx="5579285" cy="147588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1714657-6FFF-DCE3-FF45-3E1177962E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40028" b="40028"/>
          <a:stretch/>
        </p:blipFill>
        <p:spPr>
          <a:xfrm>
            <a:off x="405942" y="1385233"/>
            <a:ext cx="4608062" cy="4922964"/>
          </a:xfrm>
          <a:prstGeom prst="rect">
            <a:avLst/>
          </a:prstGeom>
        </p:spPr>
      </p:pic>
      <p:grpSp>
        <p:nvGrpSpPr>
          <p:cNvPr id="2" name="Gruppo 1">
            <a:extLst>
              <a:ext uri="{FF2B5EF4-FFF2-40B4-BE49-F238E27FC236}">
                <a16:creationId xmlns:a16="http://schemas.microsoft.com/office/drawing/2014/main" id="{EE764C82-2135-1945-7833-4BE8A06778C0}"/>
              </a:ext>
            </a:extLst>
          </p:cNvPr>
          <p:cNvGrpSpPr/>
          <p:nvPr/>
        </p:nvGrpSpPr>
        <p:grpSpPr>
          <a:xfrm>
            <a:off x="315396" y="201448"/>
            <a:ext cx="3596899" cy="1391680"/>
            <a:chOff x="315396" y="201448"/>
            <a:chExt cx="3596899" cy="1391680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6DAB6486-8DE4-FC83-D7D5-775D700D8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15396" y="201448"/>
              <a:ext cx="3094876" cy="784617"/>
            </a:xfrm>
            <a:prstGeom prst="rect">
              <a:avLst/>
            </a:prstGeom>
          </p:spPr>
        </p:pic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48D8492-0238-FF15-A591-83E80AC27D1F}"/>
                </a:ext>
              </a:extLst>
            </p:cNvPr>
            <p:cNvSpPr txBox="1"/>
            <p:nvPr/>
          </p:nvSpPr>
          <p:spPr>
            <a:xfrm>
              <a:off x="529125" y="1109391"/>
              <a:ext cx="3383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POINCARE’ / SVERDRUP WAVES</a:t>
              </a:r>
              <a:endParaRPr lang="en-GB" dirty="0"/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2B0785A6-326D-E0AA-E219-9B68EBA259EF}"/>
                </a:ext>
              </a:extLst>
            </p:cNvPr>
            <p:cNvSpPr/>
            <p:nvPr/>
          </p:nvSpPr>
          <p:spPr>
            <a:xfrm>
              <a:off x="315396" y="201448"/>
              <a:ext cx="3596899" cy="1391680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D5157C7-9870-B0BA-FB9A-D8603BCE4782}"/>
                  </a:ext>
                </a:extLst>
              </p:cNvPr>
              <p:cNvSpPr txBox="1"/>
              <p:nvPr/>
            </p:nvSpPr>
            <p:spPr>
              <a:xfrm>
                <a:off x="7220932" y="177913"/>
                <a:ext cx="38170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/>
                  <a:t> INERTIAL WAVES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6D5157C7-9870-B0BA-FB9A-D8603BCE4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32" y="177913"/>
                <a:ext cx="3817007" cy="523220"/>
              </a:xfrm>
              <a:prstGeom prst="rect">
                <a:avLst/>
              </a:prstGeom>
              <a:blipFill>
                <a:blip r:embed="rId6"/>
                <a:stretch>
                  <a:fillRect t="-11628" r="-2077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>
            <a:extLst>
              <a:ext uri="{FF2B5EF4-FFF2-40B4-BE49-F238E27FC236}">
                <a16:creationId xmlns:a16="http://schemas.microsoft.com/office/drawing/2014/main" id="{481DC0D7-C5E2-41B3-6C13-A0AE48E3AA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6213" y="1983893"/>
            <a:ext cx="2610214" cy="466790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3C3E7F4-9475-3D9B-4096-446C9B55E882}"/>
              </a:ext>
            </a:extLst>
          </p:cNvPr>
          <p:cNvSpPr txBox="1"/>
          <p:nvPr/>
        </p:nvSpPr>
        <p:spPr>
          <a:xfrm>
            <a:off x="7220932" y="1583783"/>
            <a:ext cx="4090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/>
              <a:t>One can show, for </a:t>
            </a:r>
            <a:r>
              <a:rPr lang="it-IT" sz="2000" b="1" dirty="0" err="1"/>
              <a:t>stratified</a:t>
            </a:r>
            <a:r>
              <a:rPr lang="it-IT" sz="2000" b="1" dirty="0"/>
              <a:t> </a:t>
            </a:r>
            <a:r>
              <a:rPr lang="it-IT" sz="2000" b="1" dirty="0" err="1"/>
              <a:t>fluids</a:t>
            </a:r>
            <a:endParaRPr lang="en-GB" sz="2000" b="1" dirty="0"/>
          </a:p>
        </p:txBody>
      </p:sp>
    </p:spTree>
    <p:extLst>
      <p:ext uri="{BB962C8B-B14F-4D97-AF65-F5344CB8AC3E}">
        <p14:creationId xmlns:p14="http://schemas.microsoft.com/office/powerpoint/2010/main" val="3934654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A90AB-C886-70DA-D2E2-59403A5C1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E9775B-EF4C-E375-4BF5-C51E64822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07010" y="-810132"/>
            <a:ext cx="9144000" cy="2387600"/>
          </a:xfrm>
        </p:spPr>
        <p:txBody>
          <a:bodyPr/>
          <a:lstStyle/>
          <a:p>
            <a:r>
              <a:rPr lang="it-IT" dirty="0" err="1"/>
              <a:t>Rossby</a:t>
            </a:r>
            <a:r>
              <a:rPr lang="it-IT" dirty="0"/>
              <a:t> </a:t>
            </a:r>
            <a:r>
              <a:rPr lang="it-IT" dirty="0" err="1"/>
              <a:t>waves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2FC79EB-8C0F-FBEF-5473-11D394D2BA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707010" y="1669543"/>
                <a:ext cx="9144000" cy="1655762"/>
              </a:xfrm>
            </p:spPr>
            <p:txBody>
              <a:bodyPr/>
              <a:lstStyle/>
              <a:p>
                <a:r>
                  <a:rPr lang="it-IT" dirty="0"/>
                  <a:t>Dramatically </a:t>
                </a:r>
                <a:r>
                  <a:rPr lang="it-IT" dirty="0" err="1"/>
                  <a:t>linked</a:t>
                </a:r>
                <a:r>
                  <a:rPr lang="it-IT" dirty="0"/>
                  <a:t> to 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dirty="0"/>
                  <a:t>-</a:t>
                </a:r>
                <a:r>
                  <a:rPr lang="it-IT" dirty="0" err="1"/>
                  <a:t>plane</a:t>
                </a:r>
                <a:r>
                  <a:rPr lang="it-IT" dirty="0"/>
                  <a:t> </a:t>
                </a:r>
                <a:r>
                  <a:rPr lang="it-IT" dirty="0" err="1"/>
                  <a:t>effects</a:t>
                </a:r>
                <a:endParaRPr lang="it-IT" dirty="0"/>
              </a:p>
            </p:txBody>
          </p:sp>
        </mc:Choice>
        <mc:Fallback xmlns="">
          <p:sp>
            <p:nvSpPr>
              <p:cNvPr id="3" name="Sottotitolo 2">
                <a:extLst>
                  <a:ext uri="{FF2B5EF4-FFF2-40B4-BE49-F238E27FC236}">
                    <a16:creationId xmlns:a16="http://schemas.microsoft.com/office/drawing/2014/main" id="{C2FC79EB-8C0F-FBEF-5473-11D394D2BA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707010" y="1669543"/>
                <a:ext cx="9144000" cy="1655762"/>
              </a:xfrm>
              <a:blipFill>
                <a:blip r:embed="rId2"/>
                <a:stretch>
                  <a:fillRect t="-4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uppo 8">
            <a:extLst>
              <a:ext uri="{FF2B5EF4-FFF2-40B4-BE49-F238E27FC236}">
                <a16:creationId xmlns:a16="http://schemas.microsoft.com/office/drawing/2014/main" id="{29EC36B1-67D5-339B-074B-026C38C8D5E2}"/>
              </a:ext>
            </a:extLst>
          </p:cNvPr>
          <p:cNvGrpSpPr/>
          <p:nvPr/>
        </p:nvGrpSpPr>
        <p:grpSpPr>
          <a:xfrm>
            <a:off x="8683875" y="980389"/>
            <a:ext cx="3508125" cy="4723142"/>
            <a:chOff x="8683875" y="0"/>
            <a:chExt cx="3508125" cy="4723142"/>
          </a:xfrm>
        </p:grpSpPr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E213B48A-0540-F96D-7D00-9F74EE99B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83875" y="0"/>
              <a:ext cx="3508125" cy="4029959"/>
            </a:xfrm>
            <a:prstGeom prst="rect">
              <a:avLst/>
            </a:prstGeom>
          </p:spPr>
        </p:pic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418B76B0-B873-49C2-D141-EC899B689FBD}"/>
                </a:ext>
              </a:extLst>
            </p:cNvPr>
            <p:cNvSpPr txBox="1"/>
            <p:nvPr/>
          </p:nvSpPr>
          <p:spPr>
            <a:xfrm>
              <a:off x="9100263" y="4138367"/>
              <a:ext cx="267534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it-IT" i="1" dirty="0"/>
                <a:t>Hey </a:t>
              </a:r>
              <a:r>
                <a:rPr lang="it-IT" i="1" dirty="0" err="1"/>
                <a:t>there</a:t>
              </a:r>
              <a:r>
                <a:rPr lang="it-IT" i="1" dirty="0"/>
                <a:t>, </a:t>
              </a:r>
              <a:r>
                <a:rPr lang="it-IT" i="1" dirty="0" err="1"/>
                <a:t>you</a:t>
              </a:r>
              <a:r>
                <a:rPr lang="it-IT" i="1" dirty="0"/>
                <a:t> </a:t>
              </a:r>
              <a:r>
                <a:rPr lang="it-IT" i="1" dirty="0" err="1"/>
                <a:t>wavy</a:t>
              </a:r>
              <a:r>
                <a:rPr lang="it-IT" i="1" dirty="0"/>
                <a:t> </a:t>
              </a:r>
              <a:r>
                <a:rPr lang="it-IT" i="1" dirty="0" err="1"/>
                <a:t>thing</a:t>
              </a:r>
              <a:endParaRPr lang="it-IT" i="1" dirty="0"/>
            </a:p>
            <a:p>
              <a:pPr algn="ctr"/>
              <a:r>
                <a:rPr lang="it-IT" sz="1400" i="1" dirty="0"/>
                <a:t>(C.G.A. </a:t>
              </a:r>
              <a:r>
                <a:rPr lang="it-IT" sz="1400" i="1" dirty="0" err="1"/>
                <a:t>Rossby</a:t>
              </a:r>
              <a:r>
                <a:rPr lang="it-IT" sz="1400" i="1" dirty="0"/>
                <a:t>)</a:t>
              </a:r>
              <a:endParaRPr lang="en-GB" sz="1400" i="1" dirty="0"/>
            </a:p>
          </p:txBody>
        </p:sp>
      </p:grpSp>
      <p:pic>
        <p:nvPicPr>
          <p:cNvPr id="8" name="Immagine 7">
            <a:extLst>
              <a:ext uri="{FF2B5EF4-FFF2-40B4-BE49-F238E27FC236}">
                <a16:creationId xmlns:a16="http://schemas.microsoft.com/office/drawing/2014/main" id="{183339A7-F816-8102-8512-EE24AE53E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060" y="2627721"/>
            <a:ext cx="6572372" cy="40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1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364354A5-E479-0CF2-C0B3-55C9CB7F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20" y="3177489"/>
            <a:ext cx="2467319" cy="103837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1937F1EA-01FD-B07C-1EB1-2B297BC945DB}"/>
              </a:ext>
            </a:extLst>
          </p:cNvPr>
          <p:cNvSpPr txBox="1"/>
          <p:nvPr/>
        </p:nvSpPr>
        <p:spPr>
          <a:xfrm>
            <a:off x="5267172" y="3540025"/>
            <a:ext cx="3964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Fix the upper free </a:t>
            </a:r>
            <a:r>
              <a:rPr lang="it-IT" sz="2000" dirty="0" err="1"/>
              <a:t>surface</a:t>
            </a:r>
            <a:r>
              <a:rPr lang="it-IT" sz="2000" dirty="0"/>
              <a:t>, for </a:t>
            </a:r>
            <a:r>
              <a:rPr lang="it-IT" sz="2000" dirty="0" err="1"/>
              <a:t>now</a:t>
            </a:r>
            <a:endParaRPr lang="en-GB" sz="20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DD06D6A-F21E-BA21-809A-04C5FD8CC9DC}"/>
              </a:ext>
            </a:extLst>
          </p:cNvPr>
          <p:cNvSpPr txBox="1"/>
          <p:nvPr/>
        </p:nvSpPr>
        <p:spPr>
          <a:xfrm>
            <a:off x="3537937" y="141401"/>
            <a:ext cx="49423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u="sng" dirty="0" err="1"/>
              <a:t>Barotropic</a:t>
            </a:r>
            <a:r>
              <a:rPr lang="it-IT" sz="2800" u="sng" dirty="0"/>
              <a:t> </a:t>
            </a:r>
            <a:r>
              <a:rPr lang="it-IT" sz="2800" u="sng" dirty="0" err="1"/>
              <a:t>inviscid</a:t>
            </a:r>
            <a:r>
              <a:rPr lang="it-IT" sz="2800" u="sng" dirty="0"/>
              <a:t> </a:t>
            </a:r>
            <a:r>
              <a:rPr lang="it-IT" sz="2800" u="sng" dirty="0" err="1"/>
              <a:t>formulation</a:t>
            </a:r>
            <a:endParaRPr lang="en-GB" sz="2800" u="sng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CB4D1D8-212B-CDEE-5C5C-A8809F99BBAF}"/>
              </a:ext>
            </a:extLst>
          </p:cNvPr>
          <p:cNvSpPr txBox="1"/>
          <p:nvPr/>
        </p:nvSpPr>
        <p:spPr>
          <a:xfrm>
            <a:off x="7617351" y="4656843"/>
            <a:ext cx="4371645" cy="1569660"/>
          </a:xfrm>
          <a:prstGeom prst="rect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it-IT" sz="2400" dirty="0"/>
              <a:t>Key point in </a:t>
            </a:r>
            <a:r>
              <a:rPr lang="it-IT" sz="2400" dirty="0" err="1"/>
              <a:t>all</a:t>
            </a:r>
            <a:r>
              <a:rPr lang="it-IT" sz="2400" dirty="0"/>
              <a:t> </a:t>
            </a:r>
            <a:r>
              <a:rPr lang="it-IT" sz="2400" dirty="0" err="1"/>
              <a:t>these</a:t>
            </a:r>
            <a:r>
              <a:rPr lang="it-IT" sz="2400" dirty="0"/>
              <a:t> </a:t>
            </a:r>
            <a:r>
              <a:rPr lang="it-IT" sz="2400" dirty="0" err="1"/>
              <a:t>waves</a:t>
            </a:r>
            <a:r>
              <a:rPr lang="it-IT" sz="2400" dirty="0"/>
              <a:t>:</a:t>
            </a:r>
          </a:p>
          <a:p>
            <a:pPr algn="ctr"/>
            <a:r>
              <a:rPr lang="it-IT" sz="2400" dirty="0"/>
              <a:t>CONSERVATION OF VORTICITY</a:t>
            </a:r>
          </a:p>
          <a:p>
            <a:pPr marL="342900" indent="-342900" algn="ctr">
              <a:buFontTx/>
              <a:buChar char="-"/>
            </a:pPr>
            <a:r>
              <a:rPr lang="it-IT" sz="2400" dirty="0" err="1"/>
              <a:t>absolute</a:t>
            </a:r>
            <a:r>
              <a:rPr lang="it-IT" sz="2400" dirty="0"/>
              <a:t>: </a:t>
            </a:r>
            <a:r>
              <a:rPr lang="it-IT" sz="2400" i="1" dirty="0" err="1"/>
              <a:t>this</a:t>
            </a:r>
            <a:r>
              <a:rPr lang="it-IT" sz="2400" i="1" dirty="0"/>
              <a:t> </a:t>
            </a:r>
            <a:r>
              <a:rPr lang="it-IT" sz="2400" i="1" dirty="0" err="1"/>
              <a:t>example</a:t>
            </a:r>
            <a:endParaRPr lang="it-IT" sz="2400" i="1" dirty="0"/>
          </a:p>
          <a:p>
            <a:pPr marL="342900" indent="-342900" algn="ctr">
              <a:buFontTx/>
              <a:buChar char="-"/>
            </a:pPr>
            <a:r>
              <a:rPr lang="it-IT" sz="2400" dirty="0" err="1"/>
              <a:t>Barotropic</a:t>
            </a:r>
            <a:r>
              <a:rPr lang="it-IT" sz="2400" dirty="0"/>
              <a:t> </a:t>
            </a:r>
            <a:r>
              <a:rPr lang="it-IT" sz="2400" dirty="0" err="1"/>
              <a:t>potential</a:t>
            </a:r>
            <a:r>
              <a:rPr lang="it-IT" sz="2400" dirty="0"/>
              <a:t>: </a:t>
            </a:r>
            <a:r>
              <a:rPr lang="it-IT" sz="2400" i="1" dirty="0" err="1"/>
              <a:t>next</a:t>
            </a:r>
            <a:endParaRPr lang="en-GB" sz="24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9FFDBF96-5E00-5FA1-E0BC-AA27ACF3B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420" y="825184"/>
            <a:ext cx="8164064" cy="2191056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E78FA195-E5CA-3F51-4568-5CE4A6BF1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311" y="4809565"/>
            <a:ext cx="2724530" cy="990738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0C62A8-5BDE-C33B-1C3F-0306FAFD92DE}"/>
              </a:ext>
            </a:extLst>
          </p:cNvPr>
          <p:cNvSpPr txBox="1"/>
          <p:nvPr/>
        </p:nvSpPr>
        <p:spPr>
          <a:xfrm>
            <a:off x="73524" y="5043324"/>
            <a:ext cx="149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By </a:t>
            </a:r>
            <a:r>
              <a:rPr lang="it-IT" sz="2800" dirty="0" err="1"/>
              <a:t>doing</a:t>
            </a:r>
            <a:endParaRPr lang="en-GB" sz="2800" dirty="0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BE32D56A-46DC-1C61-D688-0F68B24601B8}"/>
              </a:ext>
            </a:extLst>
          </p:cNvPr>
          <p:cNvSpPr txBox="1"/>
          <p:nvPr/>
        </p:nvSpPr>
        <p:spPr>
          <a:xfrm>
            <a:off x="4383425" y="4809565"/>
            <a:ext cx="23090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800" dirty="0" err="1"/>
              <a:t>obtain</a:t>
            </a:r>
            <a:r>
              <a:rPr lang="it-IT" sz="2800" dirty="0"/>
              <a:t> </a:t>
            </a:r>
            <a:r>
              <a:rPr lang="it-IT" sz="2800" dirty="0" err="1"/>
              <a:t>eq</a:t>
            </a:r>
            <a:r>
              <a:rPr lang="it-IT" sz="2800" dirty="0"/>
              <a:t>. for </a:t>
            </a:r>
          </a:p>
          <a:p>
            <a:pPr algn="ctr"/>
            <a:r>
              <a:rPr lang="it-IT" sz="2800" dirty="0" err="1"/>
              <a:t>vorticity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433862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542</Words>
  <Application>Microsoft Office PowerPoint</Application>
  <PresentationFormat>Widescreen</PresentationFormat>
  <Paragraphs>115</Paragraphs>
  <Slides>17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Cambria Math</vt:lpstr>
      <vt:lpstr>Wingdings</vt:lpstr>
      <vt:lpstr>Tema di Office</vt:lpstr>
      <vt:lpstr>Finish barotropic waves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Rossby waves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storer</dc:creator>
  <cp:lastModifiedBy>carlo storer</cp:lastModifiedBy>
  <cp:revision>19</cp:revision>
  <dcterms:created xsi:type="dcterms:W3CDTF">2025-02-20T20:28:30Z</dcterms:created>
  <dcterms:modified xsi:type="dcterms:W3CDTF">2025-02-22T13:32:15Z</dcterms:modified>
</cp:coreProperties>
</file>