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  <p:sldId id="265" r:id="rId10"/>
    <p:sldId id="266" r:id="rId11"/>
    <p:sldId id="269" r:id="rId12"/>
    <p:sldId id="267" r:id="rId13"/>
    <p:sldId id="270" r:id="rId14"/>
    <p:sldId id="268" r:id="rId15"/>
    <p:sldId id="272" r:id="rId16"/>
    <p:sldId id="276" r:id="rId17"/>
    <p:sldId id="275" r:id="rId18"/>
    <p:sldId id="277" r:id="rId19"/>
    <p:sldId id="273" r:id="rId20"/>
    <p:sldId id="274" r:id="rId21"/>
    <p:sldId id="278" r:id="rId22"/>
    <p:sldId id="279" r:id="rId23"/>
    <p:sldId id="271" r:id="rId24"/>
    <p:sldId id="26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367" autoAdjust="0"/>
  </p:normalViewPr>
  <p:slideViewPr>
    <p:cSldViewPr snapToGrid="0">
      <p:cViewPr varScale="1">
        <p:scale>
          <a:sx n="94" d="100"/>
          <a:sy n="94" d="100"/>
        </p:scale>
        <p:origin x="3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A675-3C6A-4987-A60A-2E33BCEB4C58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76E1-2273-4A32-A13E-049AAE48B1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21B9-AA37-FB14-BF27-9AD50902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B93FF5-9E27-8071-FBF9-B1561889C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E129C-988B-AC6A-D446-48EB63763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stratified</a:t>
            </a:r>
            <a:r>
              <a:rPr lang="it-IT" dirty="0"/>
              <a:t> </a:t>
            </a:r>
            <a:r>
              <a:rPr lang="it-IT" dirty="0" err="1"/>
              <a:t>fluids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D8D7-9575-8CF7-667C-BDDC8EC20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8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23CA-7FD2-C9C9-7437-7B7B07C1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013BD2-6767-6190-4B92-52AD4D2C9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816299-CBE3-BF0B-A510-732D63C2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90D617-E7E4-0DE0-05E5-244431D1E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3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9817-FC40-4165-890A-0059CEF1B786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3D-C9E2-4AE9-AFE2-BFD302315718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859-618E-441C-9F60-4E59C5EC8F30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6FF-AD08-4868-A49B-D5E80C4F6ED7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304-1972-45D1-A72B-3943B1BD53FD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8E28-9D8F-43FA-84BA-306C43F0E747}" type="datetime1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1444-69CD-49D2-9CB4-8C22216D8C18}" type="datetime1">
              <a:rPr lang="it-IT" smtClean="0"/>
              <a:t>23/02/2025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AC6D-81BD-4D37-8FF8-E24208E5A525}" type="datetime1">
              <a:rPr lang="it-IT" smtClean="0"/>
              <a:t>23/02/2025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505-FB2C-45BA-8439-45DDEEE1DFD5}" type="datetime1">
              <a:rPr lang="it-IT" smtClean="0"/>
              <a:t>23/02/2025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BCDC-705E-434F-99A7-D5AB06488BD9}" type="datetime1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29B0-41AE-4094-AD57-C862A9A2175C}" type="datetime1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F7F21-5AA7-4EDC-A2AB-14A1B08EB89F}" type="datetime1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Ale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E8B65-2CFA-EE92-C6AB-35712E1A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791E-245E-24EF-38E0-43F568978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86DDB0-9AE0-043B-4095-2361C8D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96E7FE-923C-8D77-8A2A-7DCBC8C1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25" y="1790645"/>
            <a:ext cx="2133797" cy="94835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C26F57-403F-383A-C72E-076FAE25D24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063A21E1-2264-424D-C7D3-AA93E6B8C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35876F39-0F61-3CE4-B4E9-969BB4175863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6B6-62A8-390E-FAD2-93F31EFDD3B8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A30CB31-5064-E83A-6514-CEE4EA2C9270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949C2D0-EC4F-5017-F03B-2080D5CBAEC1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/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During</a:t>
                </a:r>
                <a:r>
                  <a:rPr lang="it-IT" dirty="0"/>
                  <a:t> </a:t>
                </a:r>
                <a:r>
                  <a:rPr lang="it-IT" b="1" dirty="0" err="1"/>
                  <a:t>poleward</a:t>
                </a:r>
                <a:r>
                  <a:rPr lang="it-IT" dirty="0"/>
                  <a:t> </a:t>
                </a:r>
                <a:r>
                  <a:rPr lang="it-IT" i="1" dirty="0"/>
                  <a:t>(</a:t>
                </a:r>
                <a:r>
                  <a:rPr lang="it-IT" i="1" dirty="0" err="1"/>
                  <a:t>equatorward</a:t>
                </a:r>
                <a:r>
                  <a:rPr lang="it-IT" i="1" dirty="0"/>
                  <a:t>)</a:t>
                </a:r>
                <a:r>
                  <a:rPr lang="it-IT" dirty="0"/>
                  <a:t> </a:t>
                </a:r>
                <a:r>
                  <a:rPr lang="it-IT" dirty="0" err="1"/>
                  <a:t>displacements</a:t>
                </a:r>
                <a:r>
                  <a:rPr lang="it-IT" dirty="0"/>
                  <a:t>,</a:t>
                </a:r>
              </a:p>
              <a:p>
                <a:r>
                  <a:rPr lang="it-IT" dirty="0"/>
                  <a:t> </a:t>
                </a:r>
                <a:r>
                  <a:rPr lang="it-IT" b="1" dirty="0"/>
                  <a:t>f </a:t>
                </a:r>
                <a:r>
                  <a:rPr lang="it-IT" b="1" dirty="0" err="1"/>
                  <a:t>increases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i="1" dirty="0" err="1"/>
                  <a:t>decreases</a:t>
                </a:r>
                <a:r>
                  <a:rPr lang="it-IT" dirty="0"/>
                  <a:t>), </a:t>
                </a:r>
                <a:r>
                  <a:rPr lang="it-IT" dirty="0" err="1"/>
                  <a:t>thus</a:t>
                </a:r>
                <a:r>
                  <a:rPr lang="it-IT" dirty="0"/>
                  <a:t> the flow </a:t>
                </a:r>
              </a:p>
              <a:p>
                <a:r>
                  <a:rPr lang="it-IT" dirty="0"/>
                  <a:t>Will </a:t>
                </a:r>
                <a:r>
                  <a:rPr lang="it-IT" dirty="0" err="1"/>
                  <a:t>acquire</a:t>
                </a:r>
                <a:r>
                  <a:rPr lang="it-IT" dirty="0"/>
                  <a:t> </a:t>
                </a:r>
                <a:r>
                  <a:rPr lang="it-IT" b="1" dirty="0"/>
                  <a:t>negative</a:t>
                </a:r>
                <a:r>
                  <a:rPr lang="it-IT" dirty="0"/>
                  <a:t> </a:t>
                </a:r>
                <a:r>
                  <a:rPr lang="it-IT" i="1" dirty="0"/>
                  <a:t>(positive) </a:t>
                </a:r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blipFill>
                <a:blip r:embed="rId6"/>
                <a:stretch>
                  <a:fillRect l="-1058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3E30F520-A21C-15BC-92F7-EC52BF7E9C3D}"/>
              </a:ext>
            </a:extLst>
          </p:cNvPr>
          <p:cNvSpPr txBox="1"/>
          <p:nvPr/>
        </p:nvSpPr>
        <p:spPr>
          <a:xfrm>
            <a:off x="7521638" y="4763326"/>
            <a:ext cx="51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Technical note: </a:t>
            </a:r>
            <a:r>
              <a:rPr lang="it-IT" sz="1600" dirty="0" err="1"/>
              <a:t>if</a:t>
            </a:r>
            <a:r>
              <a:rPr lang="it-IT" sz="1600" dirty="0"/>
              <a:t> you </a:t>
            </a:r>
            <a:r>
              <a:rPr lang="it-IT" sz="1600" dirty="0" err="1"/>
              <a:t>add</a:t>
            </a:r>
            <a:r>
              <a:rPr lang="it-IT" sz="1600" dirty="0"/>
              <a:t> </a:t>
            </a:r>
            <a:r>
              <a:rPr lang="it-IT" sz="1600" dirty="0" err="1"/>
              <a:t>baroclinicity</a:t>
            </a:r>
            <a:r>
              <a:rPr lang="it-IT" sz="1600" dirty="0"/>
              <a:t> to </a:t>
            </a: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meandering</a:t>
            </a:r>
            <a:r>
              <a:rPr lang="it-IT" sz="1600" dirty="0"/>
              <a:t>, you </a:t>
            </a:r>
            <a:r>
              <a:rPr lang="it-IT" sz="1600" dirty="0" err="1"/>
              <a:t>get</a:t>
            </a:r>
            <a:r>
              <a:rPr lang="it-IT" sz="1600" dirty="0"/>
              <a:t> H-L pressure patterns</a:t>
            </a:r>
            <a:endParaRPr lang="it-IT" sz="1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D5109A8-BFF6-D55F-815B-F7B371B9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8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FC97ED-4F71-A73E-0AF6-1DEE4C83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0" y="955474"/>
            <a:ext cx="3781425" cy="10001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85F7518-3F80-21E5-B833-4C4540B0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51" y="955474"/>
            <a:ext cx="3781425" cy="9620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3FBAD-353F-31FC-B1CC-93E1A763C636}"/>
              </a:ext>
            </a:extLst>
          </p:cNvPr>
          <p:cNvSpPr txBox="1"/>
          <p:nvPr/>
        </p:nvSpPr>
        <p:spPr>
          <a:xfrm>
            <a:off x="302333" y="432049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non-</a:t>
            </a:r>
            <a:r>
              <a:rPr lang="it-IT" dirty="0" err="1"/>
              <a:t>divergence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STREAMFUNCTION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2629E0-EDA3-4925-4C90-E92D1AB5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01" y="3671305"/>
            <a:ext cx="5463358" cy="1110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14D3DB-AC38-2FF2-77B2-DCD6CEC2B527}"/>
              </a:ext>
            </a:extLst>
          </p:cNvPr>
          <p:cNvSpPr txBox="1"/>
          <p:nvPr/>
        </p:nvSpPr>
        <p:spPr>
          <a:xfrm>
            <a:off x="302333" y="2846750"/>
            <a:ext cx="887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perturbations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a </a:t>
            </a:r>
            <a:r>
              <a:rPr lang="it-IT" b="1" i="1" dirty="0" err="1"/>
              <a:t>uniform</a:t>
            </a:r>
            <a:r>
              <a:rPr lang="it-IT" b="1" i="1" dirty="0"/>
              <a:t> </a:t>
            </a:r>
            <a:r>
              <a:rPr lang="it-IT" b="1" i="1" dirty="0" err="1"/>
              <a:t>zonal-only</a:t>
            </a:r>
            <a:r>
              <a:rPr lang="it-IT" dirty="0"/>
              <a:t> background flow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86B9EDF-D3B5-353E-A9C2-11689B258E51}"/>
              </a:ext>
            </a:extLst>
          </p:cNvPr>
          <p:cNvSpPr/>
          <p:nvPr/>
        </p:nvSpPr>
        <p:spPr>
          <a:xfrm>
            <a:off x="1241663" y="4012157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245E99-345E-D121-1DD8-97ABC13BC4B1}"/>
              </a:ext>
            </a:extLst>
          </p:cNvPr>
          <p:cNvSpPr txBox="1"/>
          <p:nvPr/>
        </p:nvSpPr>
        <p:spPr>
          <a:xfrm>
            <a:off x="5187863" y="126941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implies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/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Linear,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>
                    <a:sym typeface="Wingdings" panose="05000000000000000000" pitchFamily="2" charset="2"/>
                  </a:rPr>
                  <a:t>FOURIER   </a:t>
                </a:r>
                <a:r>
                  <a:rPr lang="it-IT" dirty="0" err="1">
                    <a:sym typeface="Wingdings" panose="05000000000000000000" pitchFamily="2" charset="2"/>
                  </a:rPr>
                  <a:t>aka</a:t>
                </a:r>
                <a:r>
                  <a:rPr lang="it-IT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acc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exp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  ]</m:t>
                        </m:r>
                      </m:e>
                    </m:func>
                  </m:oMath>
                </a14:m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 err="1">
                    <a:sym typeface="Wingdings" panose="05000000000000000000" pitchFamily="2" charset="2"/>
                  </a:rPr>
                  <a:t>This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allows</a:t>
                </a:r>
                <a:r>
                  <a:rPr lang="it-IT" dirty="0"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sym typeface="Wingdings" panose="05000000000000000000" pitchFamily="2" charset="2"/>
                  </a:rPr>
                  <a:t>find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dispersion</a:t>
                </a:r>
                <a:r>
                  <a:rPr lang="it-IT" dirty="0">
                    <a:sym typeface="Wingdings" panose="05000000000000000000" pitchFamily="2" charset="2"/>
                  </a:rPr>
                  <a:t> relation</a:t>
                </a:r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blipFill>
                <a:blip r:embed="rId5"/>
                <a:stretch>
                  <a:fillRect l="-1056" t="-2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3EFB779-1843-F785-29D2-9A7A0CB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A242-D852-3F9C-6D7E-8AF758D1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AB1DF61-60F6-0149-082E-743F2FF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76" y="0"/>
            <a:ext cx="5463358" cy="11106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A9249E-F17F-A340-ED64-C6BDC3D1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18" y="1917257"/>
            <a:ext cx="6353175" cy="7048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540DD9-8656-9614-E2AB-B04422F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11" y="2836466"/>
            <a:ext cx="290512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AC365FF-88E9-9A74-F601-D8882F4DDFB7}"/>
              </a:ext>
            </a:extLst>
          </p:cNvPr>
          <p:cNvSpPr/>
          <p:nvPr/>
        </p:nvSpPr>
        <p:spPr>
          <a:xfrm>
            <a:off x="255339" y="3068636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224A4A-AC42-355A-25BD-D1334F6B5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89213"/>
            <a:ext cx="5852172" cy="438912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54EA4B-4587-B6D4-A1C2-94F546A1BA8E}"/>
              </a:ext>
            </a:extLst>
          </p:cNvPr>
          <p:cNvSpPr txBox="1"/>
          <p:nvPr/>
        </p:nvSpPr>
        <p:spPr>
          <a:xfrm>
            <a:off x="1730704" y="4366241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Doppler shift due to </a:t>
            </a:r>
            <a:r>
              <a:rPr lang="it-IT" dirty="0" err="1"/>
              <a:t>mean</a:t>
            </a:r>
            <a:r>
              <a:rPr lang="it-IT" dirty="0"/>
              <a:t> flow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1C76FC2-1B2E-74A8-E0A3-CEDA83F4B88B}"/>
              </a:ext>
            </a:extLst>
          </p:cNvPr>
          <p:cNvGrpSpPr/>
          <p:nvPr/>
        </p:nvGrpSpPr>
        <p:grpSpPr>
          <a:xfrm>
            <a:off x="2655643" y="3017868"/>
            <a:ext cx="544748" cy="1348373"/>
            <a:chOff x="2996119" y="3825264"/>
            <a:chExt cx="544748" cy="1348373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7229418-6031-F547-0D9C-EDA7CB7AFBE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38" y="4416357"/>
              <a:ext cx="0" cy="75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EE361D2-CC02-3ACA-445D-651F21B6BB33}"/>
                </a:ext>
              </a:extLst>
            </p:cNvPr>
            <p:cNvSpPr/>
            <p:nvPr/>
          </p:nvSpPr>
          <p:spPr>
            <a:xfrm>
              <a:off x="2996119" y="3825264"/>
              <a:ext cx="544748" cy="52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B43D5DA-E2BF-E36F-638C-09CC7A093913}"/>
              </a:ext>
            </a:extLst>
          </p:cNvPr>
          <p:cNvCxnSpPr>
            <a:cxnSpLocks/>
          </p:cNvCxnSpPr>
          <p:nvPr/>
        </p:nvCxnSpPr>
        <p:spPr>
          <a:xfrm>
            <a:off x="6262005" y="1110621"/>
            <a:ext cx="0" cy="8463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E4F5C66-BD77-B4B2-BC1A-9B72E0D608C2}"/>
              </a:ext>
            </a:extLst>
          </p:cNvPr>
          <p:cNvSpPr txBox="1"/>
          <p:nvPr/>
        </p:nvSpPr>
        <p:spPr>
          <a:xfrm>
            <a:off x="806946" y="6026429"/>
            <a:ext cx="410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a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D8CB8E-0347-AE53-5E5E-5CA0D09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93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702-ECF3-25E8-73CD-243CA32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E44BB3-542C-2779-0807-EB2C2745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5C0D79-D378-C5BE-A347-BBFA1BA791C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7033DD54-19C3-759A-764E-CF84AC21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ACECC9C3-EF80-48D5-ED4E-1F8C5F74772A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8A6AB6-EB18-67FF-13C1-D13AF00BE29B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EF27D78-1419-D385-B1FC-3CD614809CD1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F269466-E8F3-C796-AC90-3E3D08940983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/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∝−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A701F-4ED0-CADF-04D7-53353B7C4BE2}"/>
              </a:ext>
            </a:extLst>
          </p:cNvPr>
          <p:cNvSpPr txBox="1"/>
          <p:nvPr/>
        </p:nvSpPr>
        <p:spPr>
          <a:xfrm>
            <a:off x="8450065" y="3088166"/>
            <a:ext cx="36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Having</a:t>
            </a:r>
            <a:r>
              <a:rPr lang="it-IT" dirty="0"/>
              <a:t> a </a:t>
            </a:r>
            <a:r>
              <a:rPr lang="it-IT" dirty="0" err="1"/>
              <a:t>restoring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B6B3FD-D8BB-C8D0-EB5C-05E0A27FADED}"/>
              </a:ext>
            </a:extLst>
          </p:cNvPr>
          <p:cNvSpPr txBox="1"/>
          <p:nvPr/>
        </p:nvSpPr>
        <p:spPr>
          <a:xfrm>
            <a:off x="8713021" y="4549937"/>
            <a:ext cx="30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Makes the </a:t>
            </a:r>
            <a:r>
              <a:rPr lang="it-IT" b="1" dirty="0" err="1"/>
              <a:t>phase</a:t>
            </a:r>
            <a:r>
              <a:rPr lang="it-IT" dirty="0"/>
              <a:t> of the </a:t>
            </a:r>
            <a:r>
              <a:rPr lang="it-IT" dirty="0" err="1"/>
              <a:t>wave</a:t>
            </a:r>
            <a:r>
              <a:rPr lang="it-IT" dirty="0"/>
              <a:t> </a:t>
            </a:r>
          </a:p>
          <a:p>
            <a:r>
              <a:rPr lang="it-IT" dirty="0"/>
              <a:t>Propagate </a:t>
            </a:r>
            <a:r>
              <a:rPr lang="it-IT" b="1" dirty="0" err="1"/>
              <a:t>westward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C4B41F-B8FC-B552-3617-0E5F17056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1" y="3088166"/>
            <a:ext cx="7334250" cy="25527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640A40-FCC7-43CE-8759-F848C10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A55C-1928-B504-DB3D-EB3AD343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47B065-7784-E87C-3430-2C542427E785}"/>
              </a:ext>
            </a:extLst>
          </p:cNvPr>
          <p:cNvSpPr txBox="1"/>
          <p:nvPr/>
        </p:nvSpPr>
        <p:spPr>
          <a:xfrm>
            <a:off x="1089497" y="190437"/>
            <a:ext cx="327192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09A7C6A-351F-E2B0-A4FA-5994FECB6A7A}"/>
              </a:ext>
            </a:extLst>
          </p:cNvPr>
          <p:cNvGrpSpPr/>
          <p:nvPr/>
        </p:nvGrpSpPr>
        <p:grpSpPr>
          <a:xfrm>
            <a:off x="6241916" y="190437"/>
            <a:ext cx="5852172" cy="4389130"/>
            <a:chOff x="6096000" y="1306611"/>
            <a:chExt cx="5852172" cy="4389130"/>
          </a:xfrm>
        </p:grpSpPr>
        <p:pic>
          <p:nvPicPr>
            <p:cNvPr id="5" name="Immagine 4" descr="Immagine che contiene diagramma, linea, Diagramma, testo&#10;&#10;Il contenuto generato dall'IA potrebbe non essere corretto.">
              <a:extLst>
                <a:ext uri="{FF2B5EF4-FFF2-40B4-BE49-F238E27FC236}">
                  <a16:creationId xmlns:a16="http://schemas.microsoft.com/office/drawing/2014/main" id="{9042916B-50EB-7267-0E48-93E1F255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06612"/>
              <a:ext cx="5852172" cy="438912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116A87C-A254-A2BD-412E-124BFC83809E}"/>
                </a:ext>
              </a:extLst>
            </p:cNvPr>
            <p:cNvSpPr txBox="1"/>
            <p:nvPr/>
          </p:nvSpPr>
          <p:spPr>
            <a:xfrm>
              <a:off x="7234136" y="1306611"/>
              <a:ext cx="391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Zonal</a:t>
              </a:r>
              <a:r>
                <a:rPr lang="it-IT" dirty="0"/>
                <a:t> </a:t>
              </a:r>
              <a:r>
                <a:rPr lang="it-IT" dirty="0" err="1"/>
                <a:t>phase</a:t>
              </a:r>
              <a:r>
                <a:rPr lang="it-IT" dirty="0"/>
                <a:t> speed and group </a:t>
              </a:r>
              <a:r>
                <a:rPr lang="it-IT" dirty="0" err="1"/>
                <a:t>velocity</a:t>
              </a:r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/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Key </a:t>
                </a:r>
                <a:r>
                  <a:rPr lang="it-IT" dirty="0" err="1"/>
                  <a:t>facts</a:t>
                </a:r>
                <a:endParaRPr lang="it-IT" dirty="0"/>
              </a:p>
              <a:p>
                <a:r>
                  <a:rPr lang="it-IT" b="1" dirty="0" err="1"/>
                  <a:t>Phase</a:t>
                </a:r>
                <a:r>
                  <a:rPr lang="it-IT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Always </a:t>
                </a:r>
                <a:r>
                  <a:rPr lang="it-IT" dirty="0" err="1"/>
                  <a:t>propagates</a:t>
                </a:r>
                <a:r>
                  <a:rPr lang="it-IT" dirty="0"/>
                  <a:t> </a:t>
                </a:r>
                <a:r>
                  <a:rPr lang="it-IT" dirty="0" err="1"/>
                  <a:t>westward</a:t>
                </a:r>
                <a:r>
                  <a:rPr lang="it-IT" dirty="0"/>
                  <a:t> relative to U,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i="1" dirty="0"/>
                  <a:t>k</a:t>
                </a:r>
              </a:p>
              <a:p>
                <a:pPr marL="285750" indent="-285750">
                  <a:buFontTx/>
                  <a:buChar char="-"/>
                </a:pPr>
                <a:endParaRPr lang="it-IT" i="1" dirty="0"/>
              </a:p>
              <a:p>
                <a:r>
                  <a:rPr lang="it-IT" b="1" dirty="0"/>
                  <a:t>Energy</a:t>
                </a:r>
                <a:r>
                  <a:rPr lang="it-IT" dirty="0"/>
                  <a:t> (group vel)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for long </a:t>
                </a:r>
                <a:r>
                  <a:rPr lang="it-IT" dirty="0" err="1"/>
                  <a:t>waves</a:t>
                </a:r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endParaRPr lang="it-IT" sz="2400" dirty="0"/>
              </a:p>
              <a:p>
                <a:r>
                  <a:rPr lang="it-IT" dirty="0"/>
                  <a:t>- </a:t>
                </a:r>
                <a:r>
                  <a:rPr lang="it-IT" dirty="0" err="1"/>
                  <a:t>Eastward</a:t>
                </a:r>
                <a:r>
                  <a:rPr lang="it-IT" dirty="0"/>
                  <a:t> for short </a:t>
                </a:r>
                <a:r>
                  <a:rPr lang="it-IT" dirty="0" err="1"/>
                  <a:t>waves</a:t>
                </a:r>
                <a:r>
                  <a:rPr lang="it-IT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it-IT" sz="2400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zonally</a:t>
                </a:r>
                <a:r>
                  <a:rPr lang="it-IT" dirty="0"/>
                  <a:t> </a:t>
                </a:r>
                <a:r>
                  <a:rPr lang="it-IT" i="1" dirty="0" err="1"/>
                  <a:t>asymmetric</a:t>
                </a:r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r>
                  <a:rPr lang="it-IT" dirty="0"/>
                  <a:t>  &gt;&gt;  </a:t>
                </a:r>
                <a:r>
                  <a:rPr lang="it-IT" dirty="0" err="1"/>
                  <a:t>eastward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endParaRPr lang="it-IT" dirty="0"/>
              </a:p>
              <a:p>
                <a:r>
                  <a:rPr lang="it-IT" dirty="0"/>
                  <a:t>        </a:t>
                </a:r>
                <a:r>
                  <a:rPr lang="it-IT" dirty="0">
                    <a:sym typeface="Wingdings" panose="05000000000000000000" pitchFamily="2" charset="2"/>
                  </a:rPr>
                  <a:t>  western </a:t>
                </a:r>
                <a:r>
                  <a:rPr lang="it-IT" dirty="0" err="1">
                    <a:sym typeface="Wingdings" panose="05000000000000000000" pitchFamily="2" charset="2"/>
                  </a:rPr>
                  <a:t>intensification</a:t>
                </a:r>
                <a:r>
                  <a:rPr lang="it-IT" dirty="0">
                    <a:sym typeface="Wingdings" panose="05000000000000000000" pitchFamily="2" charset="2"/>
                  </a:rPr>
                  <a:t> (</a:t>
                </a:r>
                <a:r>
                  <a:rPr lang="it-IT" sz="1600" i="1" dirty="0">
                    <a:sym typeface="Wingdings" panose="05000000000000000000" pitchFamily="2" charset="2"/>
                  </a:rPr>
                  <a:t>Muller C. and </a:t>
                </a:r>
                <a:r>
                  <a:rPr lang="it-IT" sz="1600" i="1" dirty="0" err="1">
                    <a:sym typeface="Wingdings" panose="05000000000000000000" pitchFamily="2" charset="2"/>
                  </a:rPr>
                  <a:t>Vallis</a:t>
                </a:r>
                <a:r>
                  <a:rPr lang="it-IT" sz="1600" i="1" dirty="0">
                    <a:sym typeface="Wingdings" panose="05000000000000000000" pitchFamily="2" charset="2"/>
                  </a:rPr>
                  <a:t> ch.6</a:t>
                </a:r>
                <a:r>
                  <a:rPr lang="it-IT" dirty="0">
                    <a:sym typeface="Wingdings" panose="05000000000000000000" pitchFamily="2" charset="2"/>
                  </a:rPr>
                  <a:t>) 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blipFill>
                <a:blip r:embed="rId3"/>
                <a:stretch>
                  <a:fillRect l="-999" t="-565" b="-1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F34F01D-349A-8ADC-BD03-8B21CAFCAA8F}"/>
              </a:ext>
            </a:extLst>
          </p:cNvPr>
          <p:cNvCxnSpPr>
            <a:cxnSpLocks/>
          </p:cNvCxnSpPr>
          <p:nvPr/>
        </p:nvCxnSpPr>
        <p:spPr>
          <a:xfrm>
            <a:off x="8592951" y="1234500"/>
            <a:ext cx="0" cy="3861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B39C1FF-2147-B3F7-25DD-32EF4139E326}"/>
              </a:ext>
            </a:extLst>
          </p:cNvPr>
          <p:cNvCxnSpPr>
            <a:cxnSpLocks/>
          </p:cNvCxnSpPr>
          <p:nvPr/>
        </p:nvCxnSpPr>
        <p:spPr>
          <a:xfrm>
            <a:off x="9679207" y="1239363"/>
            <a:ext cx="0" cy="384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72AC3-77DE-374E-1E83-2201C09A9F7C}"/>
              </a:ext>
            </a:extLst>
          </p:cNvPr>
          <p:cNvSpPr txBox="1"/>
          <p:nvPr/>
        </p:nvSpPr>
        <p:spPr>
          <a:xfrm>
            <a:off x="8755483" y="4598239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Long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A7A331-8AD9-2F7E-BF68-A1C8CF772135}"/>
              </a:ext>
            </a:extLst>
          </p:cNvPr>
          <p:cNvSpPr txBox="1"/>
          <p:nvPr/>
        </p:nvSpPr>
        <p:spPr>
          <a:xfrm>
            <a:off x="7380052" y="4607967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short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/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DD993AF-3383-21ED-D75D-175AA9DE4287}"/>
              </a:ext>
            </a:extLst>
          </p:cNvPr>
          <p:cNvSpPr/>
          <p:nvPr/>
        </p:nvSpPr>
        <p:spPr>
          <a:xfrm>
            <a:off x="6738026" y="1100327"/>
            <a:ext cx="1284051" cy="114786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31128945-15E7-1FCA-76F3-FAAF015B4E1F}"/>
              </a:ext>
            </a:extLst>
          </p:cNvPr>
          <p:cNvSpPr/>
          <p:nvPr/>
        </p:nvSpPr>
        <p:spPr>
          <a:xfrm>
            <a:off x="340116" y="5698178"/>
            <a:ext cx="642377" cy="61868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CA1F3-98DC-BCAD-586F-12DB0FB90948}"/>
              </a:ext>
            </a:extLst>
          </p:cNvPr>
          <p:cNvSpPr txBox="1"/>
          <p:nvPr/>
        </p:nvSpPr>
        <p:spPr>
          <a:xfrm>
            <a:off x="982493" y="5698178"/>
            <a:ext cx="36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  A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</a:p>
          <a:p>
            <a:r>
              <a:rPr lang="it-IT" dirty="0"/>
              <a:t>    propagate </a:t>
            </a:r>
            <a:r>
              <a:rPr lang="it-IT" dirty="0" err="1"/>
              <a:t>its</a:t>
            </a:r>
            <a:r>
              <a:rPr lang="it-IT" dirty="0"/>
              <a:t> energy </a:t>
            </a:r>
            <a:r>
              <a:rPr lang="it-IT" dirty="0" err="1"/>
              <a:t>eastward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FBD21-4DDE-EAF6-1BAF-61827E1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7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68B0FC-AB24-454E-4EB0-40F2E83C17EA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06F675-9AA7-6EC1-EE84-DB871881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6818"/>
            <a:ext cx="7037954" cy="1888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/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13244B4-447D-BD75-E896-28AD97B82FF4}"/>
              </a:ext>
            </a:extLst>
          </p:cNvPr>
          <p:cNvCxnSpPr/>
          <p:nvPr/>
        </p:nvCxnSpPr>
        <p:spPr>
          <a:xfrm flipV="1">
            <a:off x="5551223" y="641707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44E2841-7384-32E2-1DA3-86676826217B}"/>
              </a:ext>
            </a:extLst>
          </p:cNvPr>
          <p:cNvCxnSpPr/>
          <p:nvPr/>
        </p:nvCxnSpPr>
        <p:spPr>
          <a:xfrm flipV="1">
            <a:off x="5617709" y="1788222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/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blipFill>
                <a:blip r:embed="rId4"/>
                <a:stretch>
                  <a:fillRect l="-2488" r="-5970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/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98C948-96C7-AC4F-9429-3633F3FAF237}"/>
              </a:ext>
            </a:extLst>
          </p:cNvPr>
          <p:cNvSpPr txBox="1"/>
          <p:nvPr/>
        </p:nvSpPr>
        <p:spPr>
          <a:xfrm>
            <a:off x="4512119" y="3892573"/>
            <a:ext cx="37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Combine a) and b) in the </a:t>
            </a:r>
            <a:r>
              <a:rPr lang="it-IT" dirty="0" err="1"/>
              <a:t>usual</a:t>
            </a:r>
            <a:r>
              <a:rPr lang="it-IT" dirty="0"/>
              <a:t>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/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B074912-D48D-7C52-C326-603978B4008C}"/>
              </a:ext>
            </a:extLst>
          </p:cNvPr>
          <p:cNvSpPr txBox="1"/>
          <p:nvPr/>
        </p:nvSpPr>
        <p:spPr>
          <a:xfrm>
            <a:off x="7196557" y="4812656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E99F21DC-9B4C-89E7-091D-06EFF706BC18}"/>
              </a:ext>
            </a:extLst>
          </p:cNvPr>
          <p:cNvSpPr/>
          <p:nvPr/>
        </p:nvSpPr>
        <p:spPr>
          <a:xfrm rot="16200000">
            <a:off x="4018067" y="5004331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0D1934-7CE9-46DC-D868-36A3A9BD252F}"/>
              </a:ext>
            </a:extLst>
          </p:cNvPr>
          <p:cNvSpPr txBox="1"/>
          <p:nvPr/>
        </p:nvSpPr>
        <p:spPr>
          <a:xfrm>
            <a:off x="2505220" y="5543809"/>
            <a:ext cx="36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column</a:t>
            </a:r>
            <a:r>
              <a:rPr lang="it-IT" dirty="0"/>
              <a:t> can be </a:t>
            </a:r>
            <a:r>
              <a:rPr lang="it-IT" dirty="0" err="1"/>
              <a:t>squeezed</a:t>
            </a:r>
            <a:r>
              <a:rPr lang="it-IT" dirty="0"/>
              <a:t>!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2B2CE6F-B858-33D2-D8C2-012EF3E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1D0C-27CE-3242-5817-C507D005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3ACA46-9CAA-1287-C0AC-B0C9564AC788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/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  <a:p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/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blipFill>
                <a:blip r:embed="rId3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F7E8D6-E2C3-3992-A469-A03CF432A3CB}"/>
              </a:ext>
            </a:extLst>
          </p:cNvPr>
          <p:cNvSpPr txBox="1"/>
          <p:nvPr/>
        </p:nvSpPr>
        <p:spPr>
          <a:xfrm>
            <a:off x="6466983" y="863810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746A17CD-CB22-E415-6B58-B54AF0ED7DD5}"/>
              </a:ext>
            </a:extLst>
          </p:cNvPr>
          <p:cNvSpPr/>
          <p:nvPr/>
        </p:nvSpPr>
        <p:spPr>
          <a:xfrm rot="16200000">
            <a:off x="3784603" y="1084084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/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𝐷h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28F946-FAD2-CB8B-F706-4CE92AAB4755}"/>
              </a:ext>
            </a:extLst>
          </p:cNvPr>
          <p:cNvSpPr txBox="1"/>
          <p:nvPr/>
        </p:nvSpPr>
        <p:spPr>
          <a:xfrm>
            <a:off x="633106" y="2914274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E6DF61-C7DA-7A12-D701-E1A0022CE3F2}"/>
              </a:ext>
            </a:extLst>
          </p:cNvPr>
          <p:cNvSpPr txBox="1"/>
          <p:nvPr/>
        </p:nvSpPr>
        <p:spPr>
          <a:xfrm>
            <a:off x="7203042" y="2775774"/>
            <a:ext cx="3042628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Lagrangian</a:t>
            </a:r>
            <a:r>
              <a:rPr lang="it-IT" dirty="0"/>
              <a:t>) </a:t>
            </a:r>
            <a:r>
              <a:rPr lang="it-IT" dirty="0" err="1"/>
              <a:t>conservation</a:t>
            </a:r>
            <a:r>
              <a:rPr lang="it-IT" dirty="0"/>
              <a:t> of </a:t>
            </a:r>
          </a:p>
          <a:p>
            <a:r>
              <a:rPr lang="it-IT" i="1" dirty="0" err="1"/>
              <a:t>barotropic</a:t>
            </a:r>
            <a:r>
              <a:rPr lang="it-IT" i="1" dirty="0"/>
              <a:t> </a:t>
            </a:r>
            <a:r>
              <a:rPr lang="it-IT" i="1" dirty="0" err="1"/>
              <a:t>potential</a:t>
            </a:r>
            <a:r>
              <a:rPr lang="it-IT" i="1" dirty="0"/>
              <a:t> </a:t>
            </a:r>
            <a:r>
              <a:rPr lang="it-IT" i="1" dirty="0" err="1"/>
              <a:t>vorticity</a:t>
            </a:r>
            <a:endParaRPr lang="it-IT" i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C767859-50BF-BFB5-C92F-A7925CB4CD9E}"/>
              </a:ext>
            </a:extLst>
          </p:cNvPr>
          <p:cNvSpPr txBox="1"/>
          <p:nvPr/>
        </p:nvSpPr>
        <p:spPr>
          <a:xfrm>
            <a:off x="5272391" y="5068111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inserire disegni per spiegarne il significato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0AF237EF-E2B6-E556-C91A-3025A0F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33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ABFE-9D86-6015-3185-B08B704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2BE39F-0689-3D15-8811-1D6F04394E4C}"/>
              </a:ext>
            </a:extLst>
          </p:cNvPr>
          <p:cNvSpPr txBox="1"/>
          <p:nvPr/>
        </p:nvSpPr>
        <p:spPr>
          <a:xfrm>
            <a:off x="5398700" y="282103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Dispersion</a:t>
            </a:r>
            <a:r>
              <a:rPr lang="it-IT" dirty="0"/>
              <a:t> relation with finite </a:t>
            </a:r>
            <a:r>
              <a:rPr lang="it-IT" dirty="0" err="1"/>
              <a:t>deformation</a:t>
            </a:r>
            <a:r>
              <a:rPr lang="it-IT" dirty="0"/>
              <a:t> </a:t>
            </a:r>
            <a:r>
              <a:rPr lang="it-IT" dirty="0" err="1"/>
              <a:t>radius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C6EA5-4C1B-6B97-0F7A-ACBF844DF8BF}"/>
              </a:ext>
            </a:extLst>
          </p:cNvPr>
          <p:cNvSpPr txBox="1"/>
          <p:nvPr/>
        </p:nvSpPr>
        <p:spPr>
          <a:xfrm>
            <a:off x="5398699" y="789540"/>
            <a:ext cx="598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Back to </a:t>
            </a:r>
            <a:r>
              <a:rPr lang="it-IT" dirty="0" err="1"/>
              <a:t>linearized</a:t>
            </a:r>
            <a:r>
              <a:rPr lang="it-IT" dirty="0"/>
              <a:t>, quasi-</a:t>
            </a:r>
            <a:r>
              <a:rPr lang="it-IT" dirty="0" err="1"/>
              <a:t>geostrophic</a:t>
            </a:r>
            <a:r>
              <a:rPr lang="it-IT" dirty="0"/>
              <a:t>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Let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f 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vary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i="1" dirty="0">
                <a:sym typeface="Wingdings" panose="05000000000000000000" pitchFamily="2" charset="2"/>
              </a:rPr>
              <a:t>y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/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400" b="0" dirty="0">
                    <a:sym typeface="Wingdings" panose="05000000000000000000" pitchFamily="2" charset="2"/>
                  </a:rPr>
                  <a:t> 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𝜕𝜁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𝐻𝑣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𝜕𝜂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400" dirty="0"/>
                  <a:t>   d)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blipFill>
                <a:blip r:embed="rId3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6BA361-0C20-2AF0-7450-31E85EF79D9B}"/>
              </a:ext>
            </a:extLst>
          </p:cNvPr>
          <p:cNvSpPr txBox="1"/>
          <p:nvPr/>
        </p:nvSpPr>
        <p:spPr>
          <a:xfrm>
            <a:off x="5398699" y="1516508"/>
            <a:ext cx="6592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 the departure from strict </a:t>
            </a:r>
            <a:r>
              <a:rPr lang="en-US" dirty="0" err="1"/>
              <a:t>geostrophy</a:t>
            </a:r>
            <a:r>
              <a:rPr lang="en-US" dirty="0"/>
              <a:t> determines the evolution </a:t>
            </a:r>
          </a:p>
          <a:p>
            <a:r>
              <a:rPr lang="en-US" dirty="0"/>
              <a:t>of the flow described by d). We can therefore use the geostrophic</a:t>
            </a:r>
          </a:p>
          <a:p>
            <a:r>
              <a:rPr lang="en-US" dirty="0"/>
              <a:t> relations for velocity everywhere except in the </a:t>
            </a:r>
          </a:p>
          <a:p>
            <a:r>
              <a:rPr lang="en-US" dirty="0"/>
              <a:t>horizontal divergence term in the vorticity equation. “ (Kundu)</a:t>
            </a:r>
          </a:p>
          <a:p>
            <a:r>
              <a:rPr lang="en-US" b="1" dirty="0"/>
              <a:t>NB: this is not valid close to the Equator,</a:t>
            </a:r>
          </a:p>
          <a:p>
            <a:r>
              <a:rPr lang="en-US" b="1" dirty="0"/>
              <a:t> where we are far from geostrophic equilibrium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/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/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E8C51D-149B-59BD-EDFE-270FDE5A3396}"/>
              </a:ext>
            </a:extLst>
          </p:cNvPr>
          <p:cNvSpPr txBox="1"/>
          <p:nvPr/>
        </p:nvSpPr>
        <p:spPr>
          <a:xfrm>
            <a:off x="5299889" y="3987473"/>
            <a:ext cx="297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POTENTIAL FLOW ANALYSIS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19C771-8150-9053-67A6-E05C339AE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74" y="5070342"/>
            <a:ext cx="48482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/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BA19D4-4BC0-07B2-401B-A3AC036F9AC8}"/>
              </a:ext>
            </a:extLst>
          </p:cNvPr>
          <p:cNvSpPr txBox="1"/>
          <p:nvPr/>
        </p:nvSpPr>
        <p:spPr>
          <a:xfrm>
            <a:off x="0" y="53619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84A38-879D-595E-DE8E-C3DAF50268BF}"/>
              </a:ext>
            </a:extLst>
          </p:cNvPr>
          <p:cNvSpPr txBox="1"/>
          <p:nvPr/>
        </p:nvSpPr>
        <p:spPr>
          <a:xfrm>
            <a:off x="5930735" y="5361926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2CDA85F3-2F22-3BA5-1763-4EA76A4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52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4258-6AD1-1B6D-BF20-222700C0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3622D305-C6F0-6979-C0F2-02726AE5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4" y="93842"/>
            <a:ext cx="4848225" cy="9525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6B4D50-A465-5DDA-81CC-EB24F575F583}"/>
              </a:ext>
            </a:extLst>
          </p:cNvPr>
          <p:cNvSpPr txBox="1"/>
          <p:nvPr/>
        </p:nvSpPr>
        <p:spPr>
          <a:xfrm>
            <a:off x="0" y="3854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D6BBFA-B9A1-6701-A252-8485C573E191}"/>
              </a:ext>
            </a:extLst>
          </p:cNvPr>
          <p:cNvSpPr txBox="1"/>
          <p:nvPr/>
        </p:nvSpPr>
        <p:spPr>
          <a:xfrm>
            <a:off x="7088975" y="462637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/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0B2A1-E7CB-08DE-B154-3502FEAD207D}"/>
              </a:ext>
            </a:extLst>
          </p:cNvPr>
          <p:cNvSpPr txBox="1"/>
          <p:nvPr/>
        </p:nvSpPr>
        <p:spPr>
          <a:xfrm>
            <a:off x="7079984" y="1744367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/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/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With: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solidFill>
                      <a:srgbClr val="00B0F0"/>
                    </a:solidFill>
                  </a:rPr>
                  <a:t>Doppler shift of background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blipFill>
                <a:blip r:embed="rId6"/>
                <a:stretch>
                  <a:fillRect l="-1698" t="-2717" r="-755" b="-8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53E14CE-91A1-ED88-1D0F-86EF81F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17242E-02CB-E0A5-6D61-56708C9AA78E}"/>
              </a:ext>
            </a:extLst>
          </p:cNvPr>
          <p:cNvSpPr txBox="1"/>
          <p:nvPr/>
        </p:nvSpPr>
        <p:spPr>
          <a:xfrm>
            <a:off x="4680388" y="32512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Topographic</a:t>
            </a:r>
            <a:r>
              <a:rPr lang="it-IT" dirty="0"/>
              <a:t>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6BAE05-7477-66D7-C427-9CF2FEF5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28" y="1781572"/>
            <a:ext cx="4057650" cy="35623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9B38191-021F-99F2-B640-81E7CA2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1" y="2878137"/>
            <a:ext cx="3958749" cy="8810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D6EAD-539B-4DDA-FD0A-3DFE864E7194}"/>
              </a:ext>
            </a:extLst>
          </p:cNvPr>
          <p:cNvSpPr txBox="1"/>
          <p:nvPr/>
        </p:nvSpPr>
        <p:spPr>
          <a:xfrm>
            <a:off x="876738" y="1910080"/>
            <a:ext cx="503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Keeping the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linearized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budget,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depth</a:t>
            </a:r>
            <a:r>
              <a:rPr lang="it-IT" dirty="0"/>
              <a:t> to </a:t>
            </a:r>
            <a:r>
              <a:rPr lang="it-IT" dirty="0" err="1"/>
              <a:t>vary</a:t>
            </a:r>
            <a:r>
              <a:rPr lang="it-IT" dirty="0"/>
              <a:t> with </a:t>
            </a:r>
            <a:r>
              <a:rPr lang="it-IT" i="1" dirty="0"/>
              <a:t>y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06CE01-60D4-9E4B-BD95-32FEF1D6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8" y="3834446"/>
            <a:ext cx="4443881" cy="1091249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B33192D-88A9-8A20-DFF8-A7DA8FA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9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 - </a:t>
                </a:r>
                <a:r>
                  <a:rPr lang="it-IT" sz="1400" i="1" dirty="0" err="1"/>
                  <a:t>plane</a:t>
                </a:r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blipFill>
                <a:blip r:embed="rId6"/>
                <a:stretch>
                  <a:fillRect l="-506"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454143-ABEE-EAFC-100B-DF11DF50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37D2-D7A7-8DF4-FA2E-2465178F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E3DA44B-768F-B304-CC29-95A6E442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0"/>
            <a:ext cx="7038975" cy="363855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19D1213-9BD1-FC55-49FD-FA2425006642}"/>
              </a:ext>
            </a:extLst>
          </p:cNvPr>
          <p:cNvCxnSpPr>
            <a:cxnSpLocks/>
          </p:cNvCxnSpPr>
          <p:nvPr/>
        </p:nvCxnSpPr>
        <p:spPr>
          <a:xfrm>
            <a:off x="5933440" y="1107440"/>
            <a:ext cx="0" cy="517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E1532FC-2976-4670-5278-A67B7C14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38550"/>
            <a:ext cx="5342093" cy="17437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84D3E5-B904-2357-C8CB-5D3C0936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471400"/>
            <a:ext cx="5451008" cy="9903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6F816E-C50C-AD37-DBA7-8FAA0A9801A7}"/>
              </a:ext>
            </a:extLst>
          </p:cNvPr>
          <p:cNvSpPr txBox="1"/>
          <p:nvPr/>
        </p:nvSpPr>
        <p:spPr>
          <a:xfrm>
            <a:off x="198642" y="294640"/>
            <a:ext cx="2675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perspective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But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B939B32-A45D-0870-17A2-9A965AFE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054" y="3278538"/>
            <a:ext cx="5040906" cy="199100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7A2379-C39D-1C73-8DB6-D1A7225A4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61" y="5269547"/>
            <a:ext cx="5451008" cy="1360727"/>
          </a:xfrm>
          <a:prstGeom prst="rect">
            <a:avLst/>
          </a:prstGeom>
        </p:spPr>
      </p:pic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8C32CB99-59A3-CA6E-0F13-27FDD6C5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07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639068A-D297-5526-1106-90391AAC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21</a:t>
            </a:fld>
            <a:endParaRPr lang="it-IT"/>
          </a:p>
        </p:txBody>
      </p:sp>
      <p:pic>
        <p:nvPicPr>
          <p:cNvPr id="4" name="Immagine 3" descr="Immagine che contiene testo, mappa, schermata, Notizie&#10;&#10;Il contenuto generato dall'IA potrebbe non essere corretto.">
            <a:extLst>
              <a:ext uri="{FF2B5EF4-FFF2-40B4-BE49-F238E27FC236}">
                <a16:creationId xmlns:a16="http://schemas.microsoft.com/office/drawing/2014/main" id="{942A8D6B-7C61-B09D-2EB2-03FC74F4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2" y="1051079"/>
            <a:ext cx="5644516" cy="50278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B36571-2AF0-581A-D9C3-DACD0A1E8576}"/>
              </a:ext>
            </a:extLst>
          </p:cNvPr>
          <p:cNvSpPr txBox="1"/>
          <p:nvPr/>
        </p:nvSpPr>
        <p:spPr>
          <a:xfrm>
            <a:off x="8451787" y="3429000"/>
            <a:ext cx="2902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Previsione di come Andre </a:t>
            </a:r>
          </a:p>
          <a:p>
            <a:r>
              <a:rPr lang="it-IT" dirty="0"/>
              <a:t>Difenderà la sua tesi di PhD</a:t>
            </a:r>
          </a:p>
          <a:p>
            <a:r>
              <a:rPr lang="it-IT" dirty="0">
                <a:sym typeface="Wingdings" panose="05000000000000000000" pitchFamily="2" charset="2"/>
              </a:rPr>
              <a:t>:) XD LOL VIVALABBRUZZO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67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9624B2-957D-B56D-1C1D-EB5BD3D3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0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/>
              <p:nvPr/>
            </p:nvSpPr>
            <p:spPr>
              <a:xfrm>
                <a:off x="953311" y="1497559"/>
                <a:ext cx="3993273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1" y="1497559"/>
                <a:ext cx="3993273" cy="107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CC506A-E223-B07A-BC94-5FE96AC3EF64}"/>
              </a:ext>
            </a:extLst>
          </p:cNvPr>
          <p:cNvSpPr txBox="1"/>
          <p:nvPr/>
        </p:nvSpPr>
        <p:spPr>
          <a:xfrm>
            <a:off x="953311" y="671209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But </a:t>
            </a:r>
            <a:r>
              <a:rPr lang="it-IT" dirty="0" err="1"/>
              <a:t>wait</a:t>
            </a:r>
            <a:r>
              <a:rPr lang="it-IT" dirty="0"/>
              <a:t>…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D23BC-B145-AD05-4D68-A945F4E406BE}"/>
              </a:ext>
            </a:extLst>
          </p:cNvPr>
          <p:cNvSpPr txBox="1"/>
          <p:nvPr/>
        </p:nvSpPr>
        <p:spPr>
          <a:xfrm>
            <a:off x="3333345" y="671209"/>
            <a:ext cx="450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on in the </a:t>
            </a:r>
            <a:r>
              <a:rPr lang="it-IT" dirty="0" err="1"/>
              <a:t>meridional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8A879C-E8E2-0E24-278E-E05A76B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8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2A3272-CF1B-A316-0DB4-7632FC23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A5917D3-A256-1B59-77D2-217E3CC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0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6D0718C-A96A-73F4-9436-E282F361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78788"/>
            <a:ext cx="3587640" cy="32545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blipFill>
                <a:blip r:embed="rId5"/>
                <a:stretch>
                  <a:fillRect l="-822" t="-233" b="-209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83041" y="3570709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800752" y="466441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79230" y="466441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F534FB-1412-477A-8C67-38278E738A2A}"/>
              </a:ext>
            </a:extLst>
          </p:cNvPr>
          <p:cNvGrpSpPr/>
          <p:nvPr/>
        </p:nvGrpSpPr>
        <p:grpSpPr>
          <a:xfrm>
            <a:off x="1575914" y="4668358"/>
            <a:ext cx="3730622" cy="1586957"/>
            <a:chOff x="1542078" y="4318268"/>
            <a:chExt cx="3730622" cy="1586957"/>
          </a:xfrm>
        </p:grpSpPr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1F611638-952E-AEDF-1152-20ABF252C3C7}"/>
                </a:ext>
              </a:extLst>
            </p:cNvPr>
            <p:cNvSpPr/>
            <p:nvPr/>
          </p:nvSpPr>
          <p:spPr>
            <a:xfrm rot="20347941">
              <a:off x="1542078" y="4352864"/>
              <a:ext cx="3730622" cy="1552361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E87BB6A-6A1D-A76D-C46E-DFAAFC1ADC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89" y="47998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14F4F984-B302-4EA1-ED11-1349513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813" y="46474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31541B-E4BC-4EE0-04F2-F623536BA9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100" y="4555687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3E231-32BC-1815-22A5-C88A0EB390E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731" y="4318268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713937" y="5913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525141" y="54996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97794" y="473680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73591" y="569400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326830" y="531698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2ADD9D-DDF0-AC3A-16A5-3168755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2BD1D-0D63-CD6F-2FE8-E7C63062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" y="4582650"/>
            <a:ext cx="3746954" cy="674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31F67C-A584-EA6A-4256-7C1DFB4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05" y="4330474"/>
            <a:ext cx="2390190" cy="1037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BE988B-72A1-5EE3-947E-C939C18A5C4D}"/>
              </a:ext>
            </a:extLst>
          </p:cNvPr>
          <p:cNvSpPr txBox="1"/>
          <p:nvPr/>
        </p:nvSpPr>
        <p:spPr>
          <a:xfrm>
            <a:off x="7578958" y="4334237"/>
            <a:ext cx="397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ROSSBY RADIUS OF DEFORMATION</a:t>
            </a:r>
          </a:p>
          <a:p>
            <a:pPr algn="ctr"/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and </a:t>
            </a:r>
            <a:r>
              <a:rPr lang="it-IT" dirty="0" err="1"/>
              <a:t>Coriolis</a:t>
            </a:r>
            <a:endParaRPr lang="it-IT" dirty="0"/>
          </a:p>
          <a:p>
            <a:pPr algn="ctr"/>
            <a:r>
              <a:rPr lang="it-IT" dirty="0"/>
              <a:t>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327AAE-23D6-7FC5-E752-6B396514A5F4}"/>
              </a:ext>
            </a:extLst>
          </p:cNvPr>
          <p:cNvSpPr/>
          <p:nvPr/>
        </p:nvSpPr>
        <p:spPr>
          <a:xfrm>
            <a:off x="4900905" y="4330474"/>
            <a:ext cx="6651898" cy="11087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/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FF509-8F1D-5836-5799-10E28A91F309}"/>
              </a:ext>
            </a:extLst>
          </p:cNvPr>
          <p:cNvSpPr txBox="1"/>
          <p:nvPr/>
        </p:nvSpPr>
        <p:spPr>
          <a:xfrm>
            <a:off x="2714306" y="6014301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Non-dispersive </a:t>
            </a:r>
            <a:r>
              <a:rPr lang="it-IT" dirty="0" err="1"/>
              <a:t>waves</a:t>
            </a:r>
            <a:r>
              <a:rPr lang="it-IT" dirty="0"/>
              <a:t>      </a:t>
            </a:r>
            <a:r>
              <a:rPr lang="it-IT" dirty="0">
                <a:sym typeface="Wingdings" panose="05000000000000000000" pitchFamily="2" charset="2"/>
              </a:rPr>
              <a:t>      are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dispersive </a:t>
            </a:r>
            <a:r>
              <a:rPr lang="it-IT" dirty="0" err="1">
                <a:sym typeface="Wingdings" panose="05000000000000000000" pitchFamily="2" charset="2"/>
              </a:rPr>
              <a:t>examples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AE2037-A20B-520D-82A9-0FF4279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95" y="4889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77" y="1727716"/>
            <a:ext cx="5579285" cy="14758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4278B5-56C6-6800-2D62-CCCA7438F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90" y="3543709"/>
            <a:ext cx="2918098" cy="622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778489-150F-F853-01FB-2662E46D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89" y="4650900"/>
            <a:ext cx="3094876" cy="7846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B1F0291-C043-9821-0A14-523FB90593D6}"/>
              </a:ext>
            </a:extLst>
          </p:cNvPr>
          <p:cNvCxnSpPr/>
          <p:nvPr/>
        </p:nvCxnSpPr>
        <p:spPr>
          <a:xfrm>
            <a:off x="277589" y="2903456"/>
            <a:ext cx="46054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A64F64-BF6F-8D08-A564-E450A60F0B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0028" b="40028"/>
          <a:stretch/>
        </p:blipFill>
        <p:spPr>
          <a:xfrm>
            <a:off x="5923912" y="1347019"/>
            <a:ext cx="4608062" cy="49229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61272D-FED1-D62E-2B5F-6178B141CD99}"/>
              </a:ext>
            </a:extLst>
          </p:cNvPr>
          <p:cNvSpPr txBox="1"/>
          <p:nvPr/>
        </p:nvSpPr>
        <p:spPr>
          <a:xfrm>
            <a:off x="491318" y="5558843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POINCARE’ / SVERDRUP WAVES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0C3B06-5A1A-509E-9977-150A585138DA}"/>
              </a:ext>
            </a:extLst>
          </p:cNvPr>
          <p:cNvSpPr/>
          <p:nvPr/>
        </p:nvSpPr>
        <p:spPr>
          <a:xfrm>
            <a:off x="277589" y="4650900"/>
            <a:ext cx="3596899" cy="1391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E3D9AD7-A389-757D-B3B6-A447137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3312-33E8-187D-B0D6-37D3FF09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D5372C2-621A-21FB-0799-75A00ED6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117"/>
            <a:ext cx="5579285" cy="1475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14657-6FFF-DCE3-FF45-3E117796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028" b="40028"/>
          <a:stretch/>
        </p:blipFill>
        <p:spPr>
          <a:xfrm>
            <a:off x="405942" y="1385233"/>
            <a:ext cx="4608062" cy="4922964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E764C82-2135-1945-7833-4BE8A06778C0}"/>
              </a:ext>
            </a:extLst>
          </p:cNvPr>
          <p:cNvGrpSpPr/>
          <p:nvPr/>
        </p:nvGrpSpPr>
        <p:grpSpPr>
          <a:xfrm>
            <a:off x="315396" y="201448"/>
            <a:ext cx="3596899" cy="1391680"/>
            <a:chOff x="315396" y="201448"/>
            <a:chExt cx="3596899" cy="139168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DAB6486-8DE4-FC83-D7D5-775D700D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96" y="201448"/>
              <a:ext cx="3094876" cy="78461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48D8492-0238-FF15-A591-83E80AC27D1F}"/>
                </a:ext>
              </a:extLst>
            </p:cNvPr>
            <p:cNvSpPr txBox="1"/>
            <p:nvPr/>
          </p:nvSpPr>
          <p:spPr>
            <a:xfrm>
              <a:off x="529125" y="1109391"/>
              <a:ext cx="338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POINCARE’ / SVERDRUP WAVES</a:t>
              </a:r>
              <a:endParaRPr lang="en-GB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B0785A6-326D-E0AA-E219-9B68EBA259EF}"/>
                </a:ext>
              </a:extLst>
            </p:cNvPr>
            <p:cNvSpPr/>
            <p:nvPr/>
          </p:nvSpPr>
          <p:spPr>
            <a:xfrm>
              <a:off x="315396" y="201448"/>
              <a:ext cx="3596899" cy="139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/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INERTIAL WAVES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blipFill>
                <a:blip r:embed="rId6"/>
                <a:stretch>
                  <a:fillRect t="-11628" r="-2077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481DC0D7-C5E2-41B3-6C13-A0AE48E3A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13" y="1983893"/>
            <a:ext cx="2610214" cy="466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C3E7F4-9475-3D9B-4096-446C9B55E882}"/>
              </a:ext>
            </a:extLst>
          </p:cNvPr>
          <p:cNvSpPr txBox="1"/>
          <p:nvPr/>
        </p:nvSpPr>
        <p:spPr>
          <a:xfrm>
            <a:off x="7220932" y="1583783"/>
            <a:ext cx="40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One can show, for </a:t>
            </a:r>
            <a:r>
              <a:rPr lang="it-IT" sz="2000" b="1" dirty="0" err="1"/>
              <a:t>stratified</a:t>
            </a:r>
            <a:r>
              <a:rPr lang="it-IT" sz="2000" b="1" dirty="0"/>
              <a:t> </a:t>
            </a:r>
            <a:r>
              <a:rPr lang="it-IT" sz="2000" b="1" dirty="0" err="1"/>
              <a:t>fluids</a:t>
            </a:r>
            <a:endParaRPr lang="en-GB" sz="20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1674FE-7A21-20A5-8ED2-D2F8DA76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810132"/>
            <a:ext cx="9144000" cy="2387600"/>
          </a:xfrm>
        </p:spPr>
        <p:txBody>
          <a:bodyPr/>
          <a:lstStyle/>
          <a:p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</p:spPr>
            <p:txBody>
              <a:bodyPr/>
              <a:lstStyle/>
              <a:p>
                <a:r>
                  <a:rPr lang="it-IT" dirty="0"/>
                  <a:t>Dramatically </a:t>
                </a:r>
                <a:r>
                  <a:rPr lang="it-IT" dirty="0" err="1"/>
                  <a:t>linked</a:t>
                </a:r>
                <a:r>
                  <a:rPr lang="it-IT" dirty="0"/>
                  <a:t> to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plane</a:t>
                </a:r>
                <a:r>
                  <a:rPr lang="it-IT" dirty="0"/>
                  <a:t> </a:t>
                </a:r>
                <a:r>
                  <a:rPr lang="it-IT" dirty="0" err="1"/>
                  <a:t>effects</a:t>
                </a:r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  <a:blipFill>
                <a:blip r:embed="rId2"/>
                <a:stretch>
                  <a:fillRect t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9EC36B1-67D5-339B-074B-026C38C8D5E2}"/>
              </a:ext>
            </a:extLst>
          </p:cNvPr>
          <p:cNvGrpSpPr/>
          <p:nvPr/>
        </p:nvGrpSpPr>
        <p:grpSpPr>
          <a:xfrm>
            <a:off x="8683875" y="980389"/>
            <a:ext cx="3508125" cy="4723142"/>
            <a:chOff x="8683875" y="0"/>
            <a:chExt cx="3508125" cy="4723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213B48A-0540-F96D-7D00-9F74EE99B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875" y="0"/>
              <a:ext cx="3508125" cy="4029959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8B76B0-B873-49C2-D141-EC899B689FBD}"/>
                </a:ext>
              </a:extLst>
            </p:cNvPr>
            <p:cNvSpPr txBox="1"/>
            <p:nvPr/>
          </p:nvSpPr>
          <p:spPr>
            <a:xfrm>
              <a:off x="9100263" y="4138367"/>
              <a:ext cx="2675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i="1" dirty="0"/>
                <a:t>Hey </a:t>
              </a:r>
              <a:r>
                <a:rPr lang="it-IT" i="1" dirty="0" err="1"/>
                <a:t>there</a:t>
              </a:r>
              <a:r>
                <a:rPr lang="it-IT" i="1" dirty="0"/>
                <a:t>, </a:t>
              </a:r>
              <a:r>
                <a:rPr lang="it-IT" i="1" dirty="0" err="1"/>
                <a:t>you</a:t>
              </a:r>
              <a:r>
                <a:rPr lang="it-IT" i="1" dirty="0"/>
                <a:t> </a:t>
              </a:r>
              <a:r>
                <a:rPr lang="it-IT" i="1" dirty="0" err="1"/>
                <a:t>wavy</a:t>
              </a:r>
              <a:r>
                <a:rPr lang="it-IT" i="1" dirty="0"/>
                <a:t> </a:t>
              </a:r>
              <a:r>
                <a:rPr lang="it-IT" i="1" dirty="0" err="1"/>
                <a:t>thing</a:t>
              </a:r>
              <a:endParaRPr lang="it-IT" i="1" dirty="0"/>
            </a:p>
            <a:p>
              <a:pPr algn="ctr"/>
              <a:r>
                <a:rPr lang="it-IT" sz="1400" i="1" dirty="0"/>
                <a:t>(C.G.A. </a:t>
              </a:r>
              <a:r>
                <a:rPr lang="it-IT" sz="1400" i="1" dirty="0" err="1"/>
                <a:t>Rossby</a:t>
              </a:r>
              <a:r>
                <a:rPr lang="it-IT" sz="1400" i="1" dirty="0"/>
                <a:t>)</a:t>
              </a:r>
              <a:endParaRPr lang="en-GB" sz="1400" i="1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83339A7-F816-8102-8512-EE24AE53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60" y="2627721"/>
            <a:ext cx="6572372" cy="401328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57B597-5FA6-EA4B-1A6F-991EA8B7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4354A5-E479-0CF2-C0B3-55C9CB7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0" y="3177489"/>
            <a:ext cx="2467319" cy="10383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37F1EA-01FD-B07C-1EB1-2B297BC945DB}"/>
              </a:ext>
            </a:extLst>
          </p:cNvPr>
          <p:cNvSpPr txBox="1"/>
          <p:nvPr/>
        </p:nvSpPr>
        <p:spPr>
          <a:xfrm>
            <a:off x="5267172" y="3540025"/>
            <a:ext cx="396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Fix the upper free </a:t>
            </a:r>
            <a:r>
              <a:rPr lang="it-IT" sz="2000" dirty="0" err="1"/>
              <a:t>surface</a:t>
            </a:r>
            <a:r>
              <a:rPr lang="it-IT" sz="2000" dirty="0"/>
              <a:t>, for </a:t>
            </a:r>
            <a:r>
              <a:rPr lang="it-IT" sz="2000" dirty="0" err="1"/>
              <a:t>now</a:t>
            </a:r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06D6A-F21E-BA21-809A-04C5FD8CC9DC}"/>
              </a:ext>
            </a:extLst>
          </p:cNvPr>
          <p:cNvSpPr txBox="1"/>
          <p:nvPr/>
        </p:nvSpPr>
        <p:spPr>
          <a:xfrm>
            <a:off x="3537937" y="141401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 err="1"/>
              <a:t>Barotropic</a:t>
            </a:r>
            <a:r>
              <a:rPr lang="it-IT" sz="2800" u="sng" dirty="0"/>
              <a:t> </a:t>
            </a:r>
            <a:r>
              <a:rPr lang="it-IT" sz="2800" u="sng" dirty="0" err="1"/>
              <a:t>inviscid</a:t>
            </a:r>
            <a:r>
              <a:rPr lang="it-IT" sz="2800" u="sng" dirty="0"/>
              <a:t> </a:t>
            </a:r>
            <a:r>
              <a:rPr lang="it-IT" sz="2800" u="sng" dirty="0" err="1"/>
              <a:t>formulation</a:t>
            </a:r>
            <a:endParaRPr lang="en-GB" sz="2800" u="sng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B4D1D8-212B-CDEE-5C5C-A8809F99BBAF}"/>
              </a:ext>
            </a:extLst>
          </p:cNvPr>
          <p:cNvSpPr txBox="1"/>
          <p:nvPr/>
        </p:nvSpPr>
        <p:spPr>
          <a:xfrm>
            <a:off x="7617351" y="4656843"/>
            <a:ext cx="4371645" cy="15696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Key point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waves</a:t>
            </a:r>
            <a:r>
              <a:rPr lang="it-IT" sz="2400" dirty="0"/>
              <a:t>:</a:t>
            </a:r>
          </a:p>
          <a:p>
            <a:pPr algn="ctr"/>
            <a:r>
              <a:rPr lang="it-IT" sz="2400" dirty="0"/>
              <a:t>CONSERVATION OF VORTICITY</a:t>
            </a:r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absolute</a:t>
            </a:r>
            <a:r>
              <a:rPr lang="it-IT" sz="2400" dirty="0"/>
              <a:t>: </a:t>
            </a:r>
            <a:r>
              <a:rPr lang="it-IT" sz="2400" i="1" dirty="0" err="1"/>
              <a:t>this</a:t>
            </a:r>
            <a:r>
              <a:rPr lang="it-IT" sz="2400" i="1" dirty="0"/>
              <a:t> </a:t>
            </a:r>
            <a:r>
              <a:rPr lang="it-IT" sz="2400" i="1" dirty="0" err="1"/>
              <a:t>example</a:t>
            </a:r>
            <a:endParaRPr lang="it-IT" sz="2400" i="1" dirty="0"/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Barotropic</a:t>
            </a:r>
            <a:r>
              <a:rPr lang="it-IT" sz="2400" dirty="0"/>
              <a:t> </a:t>
            </a:r>
            <a:r>
              <a:rPr lang="it-IT" sz="2400" dirty="0" err="1"/>
              <a:t>potential</a:t>
            </a:r>
            <a:r>
              <a:rPr lang="it-IT" sz="2400" dirty="0"/>
              <a:t>: </a:t>
            </a:r>
            <a:r>
              <a:rPr lang="it-IT" sz="2400" i="1" dirty="0" err="1"/>
              <a:t>next</a:t>
            </a:r>
            <a:endParaRPr lang="en-GB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FDBF96-5E00-5FA1-E0BC-AA27AC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825184"/>
            <a:ext cx="8164064" cy="21910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8FA195-E5CA-3F51-4568-5CE4A6BF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11" y="4809565"/>
            <a:ext cx="2724530" cy="99073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0C62A8-5BDE-C33B-1C3F-0306FAFD92DE}"/>
              </a:ext>
            </a:extLst>
          </p:cNvPr>
          <p:cNvSpPr txBox="1"/>
          <p:nvPr/>
        </p:nvSpPr>
        <p:spPr>
          <a:xfrm>
            <a:off x="73524" y="5043324"/>
            <a:ext cx="14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By </a:t>
            </a:r>
            <a:r>
              <a:rPr lang="it-IT" sz="2800" dirty="0" err="1"/>
              <a:t>doing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32D56A-46DC-1C61-D688-0F68B24601B8}"/>
              </a:ext>
            </a:extLst>
          </p:cNvPr>
          <p:cNvSpPr txBox="1"/>
          <p:nvPr/>
        </p:nvSpPr>
        <p:spPr>
          <a:xfrm>
            <a:off x="4383425" y="4809565"/>
            <a:ext cx="2309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obtain</a:t>
            </a:r>
            <a:r>
              <a:rPr lang="it-IT" sz="2800" dirty="0"/>
              <a:t> </a:t>
            </a:r>
            <a:r>
              <a:rPr lang="it-IT" sz="2800" dirty="0" err="1"/>
              <a:t>eq</a:t>
            </a:r>
            <a:r>
              <a:rPr lang="it-IT" sz="2800" dirty="0"/>
              <a:t>. for </a:t>
            </a:r>
          </a:p>
          <a:p>
            <a:pPr algn="ctr"/>
            <a:r>
              <a:rPr lang="it-IT" sz="2800" dirty="0" err="1"/>
              <a:t>vorticity</a:t>
            </a:r>
            <a:endParaRPr lang="en-GB" sz="2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963000-E764-A5AB-6D6A-001660E5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8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879</Words>
  <Application>Microsoft Office PowerPoint</Application>
  <PresentationFormat>Widescreen</PresentationFormat>
  <Paragraphs>199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30</cp:revision>
  <dcterms:created xsi:type="dcterms:W3CDTF">2025-02-20T20:28:30Z</dcterms:created>
  <dcterms:modified xsi:type="dcterms:W3CDTF">2025-02-23T15:10:05Z</dcterms:modified>
</cp:coreProperties>
</file>