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6" d="100"/>
          <a:sy n="106" d="100"/>
        </p:scale>
        <p:origin x="-2628" y="3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B036-A67D-432C-A45F-054788E6D923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81FF0-FF3D-4A55-909E-535403ECC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1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81FF0-FF3D-4A55-909E-535403ECCF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2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81FF0-FF3D-4A55-909E-535403ECCF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82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B0B-A662-4BC1-83EF-CBAC63FF57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093-1035-4AA8-BAAC-5CEA5941C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74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B0B-A662-4BC1-83EF-CBAC63FF57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093-1035-4AA8-BAAC-5CEA5941C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B0B-A662-4BC1-83EF-CBAC63FF57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093-1035-4AA8-BAAC-5CEA5941C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46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79512"/>
            <a:ext cx="6172200" cy="475023"/>
          </a:xfrm>
          <a:solidFill>
            <a:schemeClr val="tx1"/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0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B0B-A662-4BC1-83EF-CBAC63FF57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093-1035-4AA8-BAAC-5CEA5941C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3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B0B-A662-4BC1-83EF-CBAC63FF57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093-1035-4AA8-BAAC-5CEA5941C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60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B0B-A662-4BC1-83EF-CBAC63FF57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093-1035-4AA8-BAAC-5CEA5941C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91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389392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B0B-A662-4BC1-83EF-CBAC63FF57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093-1035-4AA8-BAAC-5CEA5941C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1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B0B-A662-4BC1-83EF-CBAC63FF57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093-1035-4AA8-BAAC-5CEA5941C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68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8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B0B-A662-4BC1-83EF-CBAC63FF57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093-1035-4AA8-BAAC-5CEA5941C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25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B0B-A662-4BC1-83EF-CBAC63FF57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F093-1035-4AA8-BAAC-5CEA5941C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48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1AB0B-A662-4BC1-83EF-CBAC63FF5792}" type="datetimeFigureOut">
              <a:rPr lang="en-GB" smtClean="0"/>
              <a:t>04/12/2018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AF093-1035-4AA8-BAAC-5CEA5941C1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53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roup 1048"/>
          <p:cNvGrpSpPr/>
          <p:nvPr/>
        </p:nvGrpSpPr>
        <p:grpSpPr>
          <a:xfrm>
            <a:off x="886977" y="690554"/>
            <a:ext cx="3145285" cy="3189251"/>
            <a:chOff x="516107" y="489018"/>
            <a:chExt cx="4193713" cy="2391938"/>
          </a:xfrm>
        </p:grpSpPr>
        <p:grpSp>
          <p:nvGrpSpPr>
            <p:cNvPr id="22" name="Group 21"/>
            <p:cNvGrpSpPr/>
            <p:nvPr/>
          </p:nvGrpSpPr>
          <p:grpSpPr>
            <a:xfrm>
              <a:off x="516107" y="489018"/>
              <a:ext cx="4193713" cy="2391938"/>
              <a:chOff x="516107" y="489018"/>
              <a:chExt cx="4193713" cy="2391938"/>
            </a:xfrm>
          </p:grpSpPr>
          <p:sp>
            <p:nvSpPr>
              <p:cNvPr id="6" name="Cube 5"/>
              <p:cNvSpPr/>
              <p:nvPr/>
            </p:nvSpPr>
            <p:spPr>
              <a:xfrm rot="10800000" flipH="1" flipV="1">
                <a:off x="1081664" y="908720"/>
                <a:ext cx="1618128" cy="1584176"/>
              </a:xfrm>
              <a:prstGeom prst="cub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err="1" smtClean="0"/>
                  <a:t>UVdisparr</a:t>
                </a:r>
                <a:r>
                  <a:rPr lang="en-GB" sz="1000" dirty="0" smtClean="0"/>
                  <a:t>[“</a:t>
                </a:r>
                <a:r>
                  <a:rPr lang="en-GB" sz="1000" dirty="0" err="1" smtClean="0"/>
                  <a:t>Vx</a:t>
                </a:r>
                <a:r>
                  <a:rPr lang="en-GB" sz="1000" dirty="0" smtClean="0"/>
                  <a:t>”]</a:t>
                </a:r>
              </a:p>
              <a:p>
                <a:pPr algn="ctr"/>
                <a:r>
                  <a:rPr lang="en-GB" sz="1000" dirty="0" err="1" smtClean="0"/>
                  <a:t>UVdisparr</a:t>
                </a:r>
                <a:r>
                  <a:rPr lang="en-GB" sz="1000" dirty="0" smtClean="0"/>
                  <a:t>[“</a:t>
                </a:r>
                <a:r>
                  <a:rPr lang="en-GB" sz="1000" dirty="0" err="1" smtClean="0"/>
                  <a:t>Vy</a:t>
                </a:r>
                <a:r>
                  <a:rPr lang="en-GB" sz="1000" dirty="0" smtClean="0"/>
                  <a:t>”]</a:t>
                </a:r>
              </a:p>
              <a:p>
                <a:pPr algn="ctr"/>
                <a:r>
                  <a:rPr lang="en-GB" sz="1000" dirty="0" err="1" smtClean="0"/>
                  <a:t>UVdisparr</a:t>
                </a:r>
                <a:r>
                  <a:rPr lang="en-GB" sz="1000" dirty="0" smtClean="0"/>
                  <a:t>[“</a:t>
                </a:r>
                <a:r>
                  <a:rPr lang="en-GB" sz="1000" dirty="0" err="1" smtClean="0"/>
                  <a:t>Dx</a:t>
                </a:r>
                <a:r>
                  <a:rPr lang="en-GB" sz="1000" dirty="0" smtClean="0"/>
                  <a:t>”]</a:t>
                </a:r>
              </a:p>
              <a:p>
                <a:pPr algn="ctr"/>
                <a:r>
                  <a:rPr lang="en-GB" sz="1000" dirty="0" err="1" smtClean="0"/>
                  <a:t>UVdisparr</a:t>
                </a:r>
                <a:r>
                  <a:rPr lang="en-GB" sz="1000" dirty="0" smtClean="0"/>
                  <a:t>[“</a:t>
                </a:r>
                <a:r>
                  <a:rPr lang="en-GB" sz="1000" dirty="0" err="1" smtClean="0"/>
                  <a:t>Dy</a:t>
                </a:r>
                <a:r>
                  <a:rPr lang="en-GB" sz="1000" dirty="0" smtClean="0"/>
                  <a:t>”]</a:t>
                </a:r>
              </a:p>
              <a:p>
                <a:pPr algn="ctr"/>
                <a:endParaRPr lang="en-GB" sz="1000" dirty="0" smtClean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081663" y="2564904"/>
                <a:ext cx="11860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2771800" y="908720"/>
                <a:ext cx="0" cy="1152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2339752" y="2132856"/>
                <a:ext cx="432048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081663" y="2580873"/>
                <a:ext cx="1340537" cy="300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0 – Time:</a:t>
                </a:r>
                <a:br>
                  <a:rPr lang="en-GB" sz="1000" dirty="0" smtClean="0"/>
                </a:br>
                <a:r>
                  <a:rPr lang="en-GB" sz="1000" dirty="0" smtClean="0"/>
                  <a:t>t0 | t-5 | t-10… </a:t>
                </a:r>
                <a:endParaRPr lang="en-GB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18900000">
                <a:off x="2146717" y="2365664"/>
                <a:ext cx="88956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1 – y-dim</a:t>
                </a:r>
                <a:endParaRPr lang="en-GB" sz="1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6200000">
                <a:off x="2375712" y="1355300"/>
                <a:ext cx="1077437" cy="32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2</a:t>
                </a:r>
                <a:r>
                  <a:rPr lang="en-GB" sz="1000" dirty="0" smtClean="0"/>
                  <a:t> – x-dim</a:t>
                </a:r>
                <a:endParaRPr lang="en-GB" sz="1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16107" y="489018"/>
                <a:ext cx="4193713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err="1" smtClean="0"/>
                  <a:t>UVdisparr</a:t>
                </a:r>
                <a:r>
                  <a:rPr lang="en-GB" sz="1400" dirty="0" smtClean="0"/>
                  <a:t> = &lt;date&gt;_</a:t>
                </a:r>
                <a:r>
                  <a:rPr lang="en-GB" sz="1400" dirty="0" err="1" smtClean="0"/>
                  <a:t>RZC_disparr_UV.npz</a:t>
                </a:r>
                <a:endParaRPr lang="en-GB" sz="1400" dirty="0" smtClean="0"/>
              </a:p>
            </p:txBody>
          </p:sp>
        </p:grpSp>
        <p:cxnSp>
          <p:nvCxnSpPr>
            <p:cNvPr id="1025" name="Straight Connector 1024"/>
            <p:cNvCxnSpPr>
              <a:stCxn id="6" idx="1"/>
              <a:endCxn id="6" idx="3"/>
            </p:cNvCxnSpPr>
            <p:nvPr/>
          </p:nvCxnSpPr>
          <p:spPr>
            <a:xfrm>
              <a:off x="1692706" y="1304764"/>
              <a:ext cx="0" cy="118813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6" idx="1"/>
              <a:endCxn id="6" idx="0"/>
            </p:cNvCxnSpPr>
            <p:nvPr/>
          </p:nvCxnSpPr>
          <p:spPr>
            <a:xfrm flipV="1">
              <a:off x="1692706" y="908720"/>
              <a:ext cx="396044" cy="39604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0" name="Group 1049"/>
          <p:cNvGrpSpPr/>
          <p:nvPr/>
        </p:nvGrpSpPr>
        <p:grpSpPr>
          <a:xfrm>
            <a:off x="3572317" y="674093"/>
            <a:ext cx="3040641" cy="3205712"/>
            <a:chOff x="4096560" y="476672"/>
            <a:chExt cx="4054188" cy="2404284"/>
          </a:xfrm>
        </p:grpSpPr>
        <p:grpSp>
          <p:nvGrpSpPr>
            <p:cNvPr id="23" name="Group 22"/>
            <p:cNvGrpSpPr/>
            <p:nvPr/>
          </p:nvGrpSpPr>
          <p:grpSpPr>
            <a:xfrm>
              <a:off x="4096560" y="476672"/>
              <a:ext cx="4054188" cy="2404284"/>
              <a:chOff x="437432" y="476672"/>
              <a:chExt cx="4054188" cy="2404284"/>
            </a:xfrm>
          </p:grpSpPr>
          <p:sp>
            <p:nvSpPr>
              <p:cNvPr id="24" name="Cube 23"/>
              <p:cNvSpPr/>
              <p:nvPr/>
            </p:nvSpPr>
            <p:spPr>
              <a:xfrm rot="10800000" flipH="1" flipV="1">
                <a:off x="1081664" y="908720"/>
                <a:ext cx="1618128" cy="1584176"/>
              </a:xfrm>
              <a:prstGeom prst="cub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1081663" y="2564904"/>
                <a:ext cx="11860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771800" y="908720"/>
                <a:ext cx="0" cy="1152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2339752" y="2132856"/>
                <a:ext cx="432048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081663" y="2580873"/>
                <a:ext cx="1340537" cy="300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0 – Time:</a:t>
                </a:r>
                <a:br>
                  <a:rPr lang="en-GB" sz="1000" dirty="0" smtClean="0"/>
                </a:br>
                <a:r>
                  <a:rPr lang="en-GB" sz="1000" dirty="0" smtClean="0"/>
                  <a:t>t0 | t-5 | t-10… </a:t>
                </a:r>
                <a:endParaRPr lang="en-GB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8900000">
                <a:off x="2146717" y="2365664"/>
                <a:ext cx="88956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1 – y-dim</a:t>
                </a:r>
                <a:endParaRPr lang="en-GB" sz="1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6200000">
                <a:off x="2375712" y="1355300"/>
                <a:ext cx="1077437" cy="32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2</a:t>
                </a:r>
                <a:r>
                  <a:rPr lang="en-GB" sz="1000" dirty="0" smtClean="0"/>
                  <a:t> – x-dim</a:t>
                </a:r>
                <a:endParaRPr lang="en-GB" sz="1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37432" y="476672"/>
                <a:ext cx="4054188" cy="230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err="1" smtClean="0"/>
                  <a:t>vararr</a:t>
                </a:r>
                <a:r>
                  <a:rPr lang="en-GB" sz="1400" dirty="0" smtClean="0"/>
                  <a:t> = &lt;date&gt;_&lt;</a:t>
                </a:r>
                <a:r>
                  <a:rPr lang="en-GB" sz="1400" dirty="0" err="1" smtClean="0"/>
                  <a:t>var</a:t>
                </a:r>
                <a:r>
                  <a:rPr lang="en-GB" sz="1400" dirty="0" smtClean="0"/>
                  <a:t>&gt;_&lt;</a:t>
                </a:r>
                <a:r>
                  <a:rPr lang="en-GB" sz="1400" dirty="0" err="1" smtClean="0"/>
                  <a:t>orig</a:t>
                </a:r>
                <a:r>
                  <a:rPr lang="en-GB" sz="1400" dirty="0" smtClean="0"/>
                  <a:t>/</a:t>
                </a:r>
                <a:r>
                  <a:rPr lang="en-GB" sz="1400" dirty="0" err="1" smtClean="0"/>
                  <a:t>disp</a:t>
                </a:r>
                <a:r>
                  <a:rPr lang="en-GB" sz="1400" dirty="0" smtClean="0"/>
                  <a:t>&gt;.</a:t>
                </a:r>
                <a:r>
                  <a:rPr lang="en-GB" sz="1400" dirty="0" err="1" smtClean="0"/>
                  <a:t>npy</a:t>
                </a:r>
                <a:endParaRPr lang="en-GB" sz="1400" dirty="0" smtClean="0"/>
              </a:p>
            </p:txBody>
          </p:sp>
        </p:grpSp>
        <p:cxnSp>
          <p:nvCxnSpPr>
            <p:cNvPr id="47" name="Straight Connector 46"/>
            <p:cNvCxnSpPr>
              <a:stCxn id="24" idx="0"/>
              <a:endCxn id="24" idx="1"/>
            </p:cNvCxnSpPr>
            <p:nvPr/>
          </p:nvCxnSpPr>
          <p:spPr>
            <a:xfrm flipH="1">
              <a:off x="5351834" y="908720"/>
              <a:ext cx="396044" cy="39604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24" idx="1"/>
              <a:endCxn id="24" idx="3"/>
            </p:cNvCxnSpPr>
            <p:nvPr/>
          </p:nvCxnSpPr>
          <p:spPr>
            <a:xfrm>
              <a:off x="5351834" y="1304764"/>
              <a:ext cx="0" cy="118813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8" name="Group 1047"/>
          <p:cNvGrpSpPr/>
          <p:nvPr/>
        </p:nvGrpSpPr>
        <p:grpSpPr>
          <a:xfrm>
            <a:off x="364500" y="2823828"/>
            <a:ext cx="5346594" cy="4671241"/>
            <a:chOff x="-180528" y="2088973"/>
            <a:chExt cx="7128792" cy="3503431"/>
          </a:xfrm>
        </p:grpSpPr>
        <p:pic>
          <p:nvPicPr>
            <p:cNvPr id="1029" name="Picture 5" descr="\\zuehnas200.meteoswiss.ch\prod_coalition2\PicturesSatellite\results_JMZ\2_input_NOSTRADAMUS_ANN\casestudy\im_series\RZC\RZC_quiv_20150707153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05890">
              <a:off x="1983816" y="2707851"/>
              <a:ext cx="2469309" cy="32997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  <a:scene3d>
              <a:camera prst="isometricOffAxis1To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2" name="Arc 1041"/>
            <p:cNvSpPr/>
            <p:nvPr/>
          </p:nvSpPr>
          <p:spPr>
            <a:xfrm>
              <a:off x="-180528" y="2276872"/>
              <a:ext cx="3744416" cy="1512168"/>
            </a:xfrm>
            <a:prstGeom prst="arc">
              <a:avLst/>
            </a:prstGeom>
            <a:ln w="9525">
              <a:solidFill>
                <a:schemeClr val="accent2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Arc 53"/>
            <p:cNvSpPr/>
            <p:nvPr/>
          </p:nvSpPr>
          <p:spPr>
            <a:xfrm flipH="1">
              <a:off x="3716288" y="2088973"/>
              <a:ext cx="3231976" cy="1512168"/>
            </a:xfrm>
            <a:prstGeom prst="arc">
              <a:avLst/>
            </a:prstGeom>
            <a:ln w="9525">
              <a:solidFill>
                <a:schemeClr val="accent2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5" name="Picture 5" descr="\\zuehnas200.meteoswiss.ch\prod_coalition2\PicturesSatellite\results_JMZ\2_input_NOSTRADAMUS_ANN\casestudy\im_series\RZC\RZC_quiv_20150707153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05890">
              <a:off x="2136216" y="2707852"/>
              <a:ext cx="2469309" cy="32997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  <a:scene3d>
              <a:camera prst="isometricOffAxis1To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" descr="\\zuehnas200.meteoswiss.ch\prod_coalition2\PicturesSatellite\results_JMZ\2_input_NOSTRADAMUS_ANN\casestudy\im_series\RZC\RZC_quiv_20150707153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05890">
              <a:off x="2288615" y="2707852"/>
              <a:ext cx="2469309" cy="32997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  <a:scene3d>
              <a:camera prst="isometricOffAxis1To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4" name="Straight Arrow Connector 1043"/>
            <p:cNvCxnSpPr/>
            <p:nvPr/>
          </p:nvCxnSpPr>
          <p:spPr>
            <a:xfrm>
              <a:off x="1210564" y="5445224"/>
              <a:ext cx="269490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TextBox 1045"/>
            <p:cNvSpPr txBox="1"/>
            <p:nvPr/>
          </p:nvSpPr>
          <p:spPr>
            <a:xfrm>
              <a:off x="1182635" y="5199003"/>
              <a:ext cx="191975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solidFill>
                    <a:schemeClr val="accent2"/>
                  </a:solidFill>
                </a:rPr>
                <a:t>18:30 UTC, 18:25 UTC …</a:t>
              </a:r>
              <a:endParaRPr lang="en-GB" sz="1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chart: Process 58"/>
          <p:cNvSpPr/>
          <p:nvPr/>
        </p:nvSpPr>
        <p:spPr>
          <a:xfrm>
            <a:off x="255898" y="1403648"/>
            <a:ext cx="3239777" cy="78488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accent4"/>
                </a:solidFill>
              </a:rPr>
              <a:t>Loop over variables (</a:t>
            </a:r>
            <a:r>
              <a:rPr lang="en-GB" sz="1000" dirty="0" err="1" smtClean="0">
                <a:solidFill>
                  <a:schemeClr val="accent4"/>
                </a:solidFill>
              </a:rPr>
              <a:t>var</a:t>
            </a:r>
            <a:r>
              <a:rPr lang="en-GB" sz="1000" dirty="0" smtClean="0">
                <a:solidFill>
                  <a:schemeClr val="tx1"/>
                </a:solidFill>
              </a:rPr>
              <a:t>) which should be updated.</a:t>
            </a:r>
          </a:p>
          <a:p>
            <a:pPr marL="228600" indent="-228600">
              <a:buAutoNum type="alphaLcParenR"/>
            </a:pPr>
            <a:r>
              <a:rPr lang="en-GB" sz="1000" dirty="0" smtClean="0">
                <a:solidFill>
                  <a:schemeClr val="tx1"/>
                </a:solidFill>
              </a:rPr>
              <a:t>Load the respective variable array (</a:t>
            </a:r>
            <a:r>
              <a:rPr lang="en-GB" sz="1000" dirty="0" err="1" smtClean="0">
                <a:solidFill>
                  <a:schemeClr val="tx1"/>
                </a:solidFill>
              </a:rPr>
              <a:t>vararr</a:t>
            </a:r>
            <a:r>
              <a:rPr lang="en-GB" sz="1000" dirty="0" smtClean="0">
                <a:solidFill>
                  <a:schemeClr val="tx1"/>
                </a:solidFill>
              </a:rPr>
              <a:t>) from the disk.</a:t>
            </a:r>
          </a:p>
          <a:p>
            <a:pPr marL="228600" indent="-228600">
              <a:buAutoNum type="alphaLcParenR"/>
            </a:pPr>
            <a:r>
              <a:rPr lang="en-GB" sz="1000" dirty="0" smtClean="0">
                <a:solidFill>
                  <a:schemeClr val="tx1"/>
                </a:solidFill>
              </a:rPr>
              <a:t>Copy all entries from t0 to the second last integration time step to second to last time step (e.g. in case of integration from t-45min to t0, copy all entries from t0 to t-40min and insert them in from t-5min to t-45min)</a:t>
            </a:r>
          </a:p>
          <a:p>
            <a:pPr marL="228600" indent="-228600">
              <a:buAutoNum type="alphaLcParenR"/>
            </a:pPr>
            <a:r>
              <a:rPr lang="en-GB" sz="1000" dirty="0" smtClean="0">
                <a:solidFill>
                  <a:sysClr val="windowText" lastClr="000000"/>
                </a:solidFill>
              </a:rPr>
              <a:t>Insert most recent information at t0.</a:t>
            </a: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r>
              <a:rPr lang="en-GB" sz="1000" dirty="0" smtClean="0">
                <a:solidFill>
                  <a:schemeClr val="tx1"/>
                </a:solidFill>
              </a:rPr>
              <a:t>Save the updated variable to the disk.</a:t>
            </a:r>
          </a:p>
          <a:p>
            <a:pPr marL="228600" indent="-228600">
              <a:buFontTx/>
              <a:buAutoNum type="alphaLcParenR"/>
            </a:pPr>
            <a:r>
              <a:rPr lang="en-GB" sz="1000" dirty="0" smtClean="0">
                <a:solidFill>
                  <a:schemeClr val="accent2"/>
                </a:solidFill>
              </a:rPr>
              <a:t>If preceding original observational files (in this example 20150707</a:t>
            </a:r>
            <a:r>
              <a:rPr lang="en-GB" sz="1000" b="1" i="1" dirty="0" smtClean="0">
                <a:solidFill>
                  <a:schemeClr val="accent2"/>
                </a:solidFill>
              </a:rPr>
              <a:t>1440</a:t>
            </a:r>
            <a:r>
              <a:rPr lang="en-GB" sz="1000" dirty="0" smtClean="0">
                <a:solidFill>
                  <a:schemeClr val="accent2"/>
                </a:solidFill>
              </a:rPr>
              <a:t>_IR_108_orig.npy) should not be kept, they are deleted.</a:t>
            </a:r>
          </a:p>
          <a:p>
            <a:pPr marL="228600" indent="-228600">
              <a:buFontTx/>
              <a:buAutoNum type="alphaLcParenR"/>
            </a:pPr>
            <a:endParaRPr lang="en-GB" sz="1000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GB" sz="1000" dirty="0" smtClean="0">
                <a:solidFill>
                  <a:schemeClr val="tx1"/>
                </a:solidFill>
              </a:rPr>
              <a:t>Update UV and displacement fields:</a:t>
            </a:r>
          </a:p>
          <a:p>
            <a:pPr marL="228600" indent="-228600">
              <a:buFont typeface="+mj-lt"/>
              <a:buAutoNum type="arabicPeriod" startAt="2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endParaRPr lang="en-GB" sz="1000" dirty="0" smtClean="0">
              <a:solidFill>
                <a:schemeClr val="tx1"/>
              </a:solidFill>
            </a:endParaRPr>
          </a:p>
          <a:p>
            <a:endParaRPr lang="en-GB" sz="1000" dirty="0" smtClean="0">
              <a:solidFill>
                <a:schemeClr val="tx1"/>
              </a:solidFill>
            </a:endParaRPr>
          </a:p>
          <a:p>
            <a:endParaRPr lang="en-GB" sz="1000" dirty="0" smtClean="0">
              <a:solidFill>
                <a:schemeClr val="accent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err="1" smtClean="0"/>
              <a:t>update_fields</a:t>
            </a:r>
            <a:r>
              <a:rPr lang="en-GB" dirty="0" smtClean="0"/>
              <a:t> (1)</a:t>
            </a:r>
            <a:endParaRPr lang="en-GB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8075323" y="3995937"/>
            <a:ext cx="2855168" cy="158417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7965505" y="6012160"/>
            <a:ext cx="430880" cy="144016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ata 8"/>
          <p:cNvSpPr/>
          <p:nvPr/>
        </p:nvSpPr>
        <p:spPr>
          <a:xfrm>
            <a:off x="8063298" y="4860032"/>
            <a:ext cx="1421624" cy="576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  <a:endParaRPr lang="en-GB" sz="10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7847672" y="6897705"/>
            <a:ext cx="2105394" cy="1584176"/>
          </a:xfrm>
          <a:prstGeom prst="wedgeRoundRectCallout">
            <a:avLst>
              <a:gd name="adj1" fmla="val -69347"/>
              <a:gd name="adj2" fmla="val -265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Comment</a:t>
            </a:r>
            <a:endParaRPr lang="en-GB" sz="10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42900" y="641670"/>
            <a:ext cx="6172200" cy="597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sz="1200" dirty="0"/>
          </a:p>
        </p:txBody>
      </p:sp>
      <p:sp>
        <p:nvSpPr>
          <p:cNvPr id="23" name="Flowchart: Document 22"/>
          <p:cNvSpPr/>
          <p:nvPr/>
        </p:nvSpPr>
        <p:spPr>
          <a:xfrm>
            <a:off x="2888940" y="770833"/>
            <a:ext cx="1080120" cy="344783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basic_var</a:t>
            </a:r>
            <a:endParaRPr lang="en-GB" sz="1000" dirty="0"/>
          </a:p>
        </p:txBody>
      </p:sp>
      <p:sp>
        <p:nvSpPr>
          <p:cNvPr id="46" name="Rounded Rectangular Callout 45"/>
          <p:cNvSpPr/>
          <p:nvPr/>
        </p:nvSpPr>
        <p:spPr>
          <a:xfrm>
            <a:off x="8058287" y="286237"/>
            <a:ext cx="1872208" cy="710866"/>
          </a:xfrm>
          <a:prstGeom prst="wedgeRoundRectCallout">
            <a:avLst>
              <a:gd name="adj1" fmla="val -75529"/>
              <a:gd name="adj2" fmla="val -1270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/>
              <a:t>Dictionary </a:t>
            </a:r>
            <a:r>
              <a:rPr lang="en-GB" sz="1000" dirty="0" smtClean="0"/>
              <a:t>containing all settings and further information which is </a:t>
            </a:r>
            <a:r>
              <a:rPr lang="en-GB" sz="1000" dirty="0"/>
              <a:t>passed between functions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8520538" y="1353366"/>
            <a:ext cx="1332148" cy="1143906"/>
          </a:xfrm>
          <a:prstGeom prst="wedgeRoundRectCallout">
            <a:avLst>
              <a:gd name="adj1" fmla="val 66043"/>
              <a:gd name="adj2" fmla="val -12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Function reading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 and saves settings in different variables, which are then collected in the dictionary </a:t>
            </a:r>
            <a:r>
              <a:rPr lang="en-GB" sz="1000" dirty="0" err="1" smtClean="0"/>
              <a:t>basic_var</a:t>
            </a:r>
            <a:endParaRPr lang="en-GB" sz="1000" dirty="0"/>
          </a:p>
        </p:txBody>
      </p:sp>
      <p:sp>
        <p:nvSpPr>
          <p:cNvPr id="58" name="Rounded Rectangular Callout 57"/>
          <p:cNvSpPr/>
          <p:nvPr/>
        </p:nvSpPr>
        <p:spPr>
          <a:xfrm>
            <a:off x="7299430" y="2636006"/>
            <a:ext cx="1332148" cy="1143906"/>
          </a:xfrm>
          <a:prstGeom prst="wedgeRoundRectCallout">
            <a:avLst>
              <a:gd name="adj1" fmla="val 66043"/>
              <a:gd name="adj2" fmla="val -12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Function reading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 and saves settings in different variables, which are then collected in the dictionary </a:t>
            </a:r>
            <a:r>
              <a:rPr lang="en-GB" sz="1000" dirty="0" err="1" smtClean="0"/>
              <a:t>basic_var</a:t>
            </a:r>
            <a:endParaRPr lang="en-GB" sz="1000" dirty="0"/>
          </a:p>
        </p:txBody>
      </p:sp>
      <p:sp>
        <p:nvSpPr>
          <p:cNvPr id="48" name="Flowchart: Data 47"/>
          <p:cNvSpPr/>
          <p:nvPr/>
        </p:nvSpPr>
        <p:spPr>
          <a:xfrm>
            <a:off x="9930495" y="5631179"/>
            <a:ext cx="1388269" cy="669013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(Displaced) Optical flow input data (RZC)</a:t>
            </a:r>
            <a:endParaRPr lang="en-GB" sz="1000" dirty="0"/>
          </a:p>
        </p:txBody>
      </p:sp>
      <p:sp>
        <p:nvSpPr>
          <p:cNvPr id="98" name="Flowchart: Magnetic Disk 97"/>
          <p:cNvSpPr/>
          <p:nvPr/>
        </p:nvSpPr>
        <p:spPr>
          <a:xfrm>
            <a:off x="10901370" y="6170952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Group 75"/>
          <p:cNvGrpSpPr/>
          <p:nvPr/>
        </p:nvGrpSpPr>
        <p:grpSpPr>
          <a:xfrm>
            <a:off x="144608" y="1294954"/>
            <a:ext cx="222580" cy="190637"/>
            <a:chOff x="498771" y="2123728"/>
            <a:chExt cx="3594215" cy="2361526"/>
          </a:xfrm>
        </p:grpSpPr>
        <p:sp>
          <p:nvSpPr>
            <p:cNvPr id="77" name="Curved Up Arrow 76"/>
            <p:cNvSpPr/>
            <p:nvPr/>
          </p:nvSpPr>
          <p:spPr>
            <a:xfrm>
              <a:off x="586693" y="3326597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" name="Curved Up Arrow 77"/>
            <p:cNvSpPr/>
            <p:nvPr/>
          </p:nvSpPr>
          <p:spPr>
            <a:xfrm flipH="1" flipV="1">
              <a:off x="498771" y="2123728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87" name="Flowchart: Document 86"/>
          <p:cNvSpPr/>
          <p:nvPr/>
        </p:nvSpPr>
        <p:spPr>
          <a:xfrm>
            <a:off x="7130244" y="1179049"/>
            <a:ext cx="1890158" cy="74627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/>
              <a:t>filename, e.g.</a:t>
            </a:r>
          </a:p>
          <a:p>
            <a:r>
              <a:rPr lang="en-GB" sz="800" dirty="0" smtClean="0"/>
              <a:t>/data/COALITION2/database/</a:t>
            </a:r>
          </a:p>
          <a:p>
            <a:r>
              <a:rPr lang="en-GB" sz="800" dirty="0" err="1" smtClean="0"/>
              <a:t>meteosat</a:t>
            </a:r>
            <a:r>
              <a:rPr lang="en-GB" sz="800" dirty="0" smtClean="0"/>
              <a:t>/ccs4_PLAX/2015/07/07/</a:t>
            </a:r>
          </a:p>
          <a:p>
            <a:r>
              <a:rPr lang="en-GB" sz="800" dirty="0" smtClean="0"/>
              <a:t>MSG2_ccs4_201507071440_rad_PLAX.nc</a:t>
            </a:r>
            <a:endParaRPr lang="en-GB" sz="800" dirty="0"/>
          </a:p>
          <a:p>
            <a:endParaRPr lang="en-GB" sz="1000" dirty="0"/>
          </a:p>
        </p:txBody>
      </p:sp>
      <p:sp>
        <p:nvSpPr>
          <p:cNvPr id="137" name="Flowchart: Data 136"/>
          <p:cNvSpPr/>
          <p:nvPr/>
        </p:nvSpPr>
        <p:spPr>
          <a:xfrm>
            <a:off x="3636551" y="5148018"/>
            <a:ext cx="1664657" cy="576064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201507071440_RZC_</a:t>
            </a:r>
            <a:r>
              <a:rPr lang="en-GB" sz="1000" b="1" i="1" dirty="0" smtClean="0"/>
              <a:t>disparr_UV</a:t>
            </a:r>
            <a:r>
              <a:rPr lang="en-GB" sz="1000" dirty="0" smtClean="0"/>
              <a:t>.npz</a:t>
            </a:r>
            <a:endParaRPr lang="en-GB" sz="1000" dirty="0"/>
          </a:p>
        </p:txBody>
      </p:sp>
      <p:sp>
        <p:nvSpPr>
          <p:cNvPr id="139" name="Flowchart: Magnetic Disk 138"/>
          <p:cNvSpPr/>
          <p:nvPr/>
        </p:nvSpPr>
        <p:spPr>
          <a:xfrm>
            <a:off x="4496979" y="3124145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7306510" y="4539037"/>
            <a:ext cx="0" cy="24587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4895055" y="5630449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Flowchart: Process 126"/>
          <p:cNvSpPr/>
          <p:nvPr/>
        </p:nvSpPr>
        <p:spPr>
          <a:xfrm>
            <a:off x="571463" y="2699792"/>
            <a:ext cx="1034769" cy="432048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get_vararr_t</a:t>
            </a:r>
            <a:endParaRPr lang="en-GB" sz="1000" dirty="0"/>
          </a:p>
        </p:txBody>
      </p:sp>
      <p:sp>
        <p:nvSpPr>
          <p:cNvPr id="128" name="Flowchart: Process 127"/>
          <p:cNvSpPr/>
          <p:nvPr/>
        </p:nvSpPr>
        <p:spPr>
          <a:xfrm>
            <a:off x="571463" y="3130634"/>
            <a:ext cx="2820466" cy="69742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/>
                </a:solidFill>
              </a:rPr>
              <a:t>By creating a new path and reading the respective dataset, get the most recent observational data. Paste this into the first layer of dimension zero (time), representing the new t0 data.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9" name="Title 1"/>
          <p:cNvSpPr txBox="1">
            <a:spLocks/>
          </p:cNvSpPr>
          <p:nvPr/>
        </p:nvSpPr>
        <p:spPr>
          <a:xfrm>
            <a:off x="1606232" y="2699792"/>
            <a:ext cx="1785697" cy="4307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800" dirty="0" err="1" smtClean="0">
                <a:solidFill>
                  <a:schemeClr val="tx1"/>
                </a:solidFill>
              </a:rPr>
              <a:t>t_current</a:t>
            </a:r>
            <a:endParaRPr lang="en-GB" sz="800" dirty="0">
              <a:solidFill>
                <a:schemeClr val="tx1"/>
              </a:solidFill>
            </a:endParaRPr>
          </a:p>
          <a:p>
            <a:pPr algn="l"/>
            <a:r>
              <a:rPr lang="en-GB" sz="800" dirty="0" err="1" smtClean="0">
                <a:solidFill>
                  <a:schemeClr val="tx1"/>
                </a:solidFill>
              </a:rPr>
              <a:t>var</a:t>
            </a:r>
            <a:endParaRPr lang="en-GB" sz="800" dirty="0" smtClean="0">
              <a:solidFill>
                <a:schemeClr val="tx1"/>
              </a:solidFill>
            </a:endParaRPr>
          </a:p>
          <a:p>
            <a:pPr algn="l"/>
            <a:r>
              <a:rPr lang="en-GB" sz="800" dirty="0" err="1" smtClean="0">
                <a:solidFill>
                  <a:schemeClr val="tx1"/>
                </a:solidFill>
              </a:rPr>
              <a:t>basic_var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52" name="Flowchart: Document 151"/>
          <p:cNvSpPr/>
          <p:nvPr/>
        </p:nvSpPr>
        <p:spPr>
          <a:xfrm>
            <a:off x="3688488" y="2483768"/>
            <a:ext cx="1511785" cy="1390685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000" dirty="0"/>
          </a:p>
        </p:txBody>
      </p:sp>
      <p:sp>
        <p:nvSpPr>
          <p:cNvPr id="154" name="Cube 153"/>
          <p:cNvSpPr/>
          <p:nvPr/>
        </p:nvSpPr>
        <p:spPr>
          <a:xfrm rot="10800000" flipH="1" flipV="1">
            <a:off x="3733203" y="2751398"/>
            <a:ext cx="645610" cy="632064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old t0</a:t>
            </a:r>
          </a:p>
          <a:p>
            <a:pPr algn="ctr"/>
            <a:r>
              <a:rPr lang="en-GB" sz="800" dirty="0" err="1" smtClean="0"/>
              <a:t>vararr</a:t>
            </a:r>
            <a:endParaRPr lang="en-GB" sz="800" dirty="0" smtClean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3759082" y="3451066"/>
            <a:ext cx="46045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650452" y="3409178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0 – Time:</a:t>
            </a:r>
            <a:br>
              <a:rPr lang="en-GB" sz="800" dirty="0" smtClean="0">
                <a:solidFill>
                  <a:schemeClr val="bg1"/>
                </a:solidFill>
              </a:rPr>
            </a:br>
            <a:r>
              <a:rPr lang="en-GB" sz="800" dirty="0" smtClean="0">
                <a:solidFill>
                  <a:schemeClr val="bg1"/>
                </a:solidFill>
              </a:rPr>
              <a:t>t0 | t-5 | t-10… </a:t>
            </a:r>
            <a:endParaRPr lang="en-GB" sz="800" dirty="0">
              <a:solidFill>
                <a:schemeClr val="bg1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9446143" y="3031836"/>
            <a:ext cx="0" cy="7370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lowchart: Process 198"/>
          <p:cNvSpPr/>
          <p:nvPr/>
        </p:nvSpPr>
        <p:spPr>
          <a:xfrm>
            <a:off x="571086" y="4810889"/>
            <a:ext cx="1519671" cy="432048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update_disparr_fields</a:t>
            </a:r>
            <a:endParaRPr lang="en-GB" sz="1000" dirty="0"/>
          </a:p>
        </p:txBody>
      </p:sp>
      <p:sp>
        <p:nvSpPr>
          <p:cNvPr id="200" name="Flowchart: Process 199"/>
          <p:cNvSpPr/>
          <p:nvPr/>
        </p:nvSpPr>
        <p:spPr>
          <a:xfrm>
            <a:off x="571086" y="5241730"/>
            <a:ext cx="2820466" cy="357874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Analogous to the procedure above, the current UV and displacement fields are loaded.</a:t>
            </a: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Then all but the least recent observations are copied and inserted to all but the most recent observation,</a:t>
            </a:r>
          </a:p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Then the most recent UV/displacement arrays are calculated:</a:t>
            </a: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Save the updated UV / displacement fields to the disk.</a:t>
            </a:r>
          </a:p>
          <a:p>
            <a:pPr marL="228600" indent="-228600">
              <a:buFontTx/>
              <a:buAutoNum type="arabicPeriod"/>
            </a:pPr>
            <a:r>
              <a:rPr lang="en-GB" sz="1000" dirty="0">
                <a:solidFill>
                  <a:schemeClr val="accent2"/>
                </a:solidFill>
              </a:rPr>
              <a:t>If preceding files (in this example </a:t>
            </a:r>
            <a:r>
              <a:rPr lang="en-GB" sz="1000" dirty="0" smtClean="0">
                <a:solidFill>
                  <a:schemeClr val="accent2"/>
                </a:solidFill>
              </a:rPr>
              <a:t>201507071440_RZC_</a:t>
            </a:r>
            <a:r>
              <a:rPr lang="en-GB" sz="1000" b="1" i="1" dirty="0" smtClean="0">
                <a:solidFill>
                  <a:schemeClr val="accent2"/>
                </a:solidFill>
              </a:rPr>
              <a:t>disparr_UV</a:t>
            </a:r>
            <a:r>
              <a:rPr lang="en-GB" sz="1000" dirty="0" smtClean="0">
                <a:solidFill>
                  <a:schemeClr val="accent2"/>
                </a:solidFill>
              </a:rPr>
              <a:t>.npz) </a:t>
            </a:r>
            <a:r>
              <a:rPr lang="en-GB" sz="1000" dirty="0">
                <a:solidFill>
                  <a:schemeClr val="accent2"/>
                </a:solidFill>
              </a:rPr>
              <a:t>should not be kept, they are deleted</a:t>
            </a:r>
            <a:r>
              <a:rPr lang="en-GB" sz="1000" dirty="0" smtClean="0">
                <a:solidFill>
                  <a:schemeClr val="accent2"/>
                </a:solidFill>
              </a:rPr>
              <a:t>.</a:t>
            </a: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accent2"/>
                </a:solidFill>
              </a:rPr>
              <a:t>If residuals should be updated, and the displacement should be conduced in one step (adding overall and displacement movement), add these and save the respective  </a:t>
            </a:r>
            <a:endParaRPr lang="en-GB" sz="1000" dirty="0">
              <a:solidFill>
                <a:schemeClr val="accent2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01" name="Title 1"/>
          <p:cNvSpPr txBox="1">
            <a:spLocks/>
          </p:cNvSpPr>
          <p:nvPr/>
        </p:nvSpPr>
        <p:spPr>
          <a:xfrm>
            <a:off x="2095408" y="4810889"/>
            <a:ext cx="1296144" cy="4307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800" dirty="0" err="1" smtClean="0">
                <a:solidFill>
                  <a:schemeClr val="tx1"/>
                </a:solidFill>
              </a:rPr>
              <a:t>basic_var</a:t>
            </a:r>
            <a:endParaRPr lang="en-GB" sz="800" dirty="0" smtClean="0">
              <a:solidFill>
                <a:schemeClr val="tx1"/>
              </a:solidFill>
            </a:endParaRPr>
          </a:p>
          <a:p>
            <a:pPr algn="l"/>
            <a:r>
              <a:rPr lang="en-GB" sz="800" dirty="0" smtClean="0">
                <a:solidFill>
                  <a:schemeClr val="tx1"/>
                </a:solidFill>
              </a:rPr>
              <a:t>t0_old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23" idx="2"/>
            <a:endCxn id="59" idx="0"/>
          </p:cNvCxnSpPr>
          <p:nvPr/>
        </p:nvCxnSpPr>
        <p:spPr>
          <a:xfrm rot="5400000">
            <a:off x="2496981" y="471629"/>
            <a:ext cx="310826" cy="15532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37" idx="2"/>
          </p:cNvCxnSpPr>
          <p:nvPr/>
        </p:nvCxnSpPr>
        <p:spPr>
          <a:xfrm flipH="1">
            <a:off x="3212976" y="5436050"/>
            <a:ext cx="590041" cy="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5400000">
            <a:off x="4026191" y="2533767"/>
            <a:ext cx="79200" cy="360000"/>
          </a:xfrm>
          <a:prstGeom prst="leftBrace">
            <a:avLst>
              <a:gd name="adj1" fmla="val 8333"/>
              <a:gd name="adj2" fmla="val 790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Left Brace 92"/>
          <p:cNvSpPr/>
          <p:nvPr/>
        </p:nvSpPr>
        <p:spPr>
          <a:xfrm rot="5400000">
            <a:off x="4162001" y="2481892"/>
            <a:ext cx="79200" cy="360000"/>
          </a:xfrm>
          <a:prstGeom prst="leftBrace">
            <a:avLst>
              <a:gd name="adj1" fmla="val 8333"/>
              <a:gd name="adj2" fmla="val 322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Elbow Connector 15"/>
          <p:cNvCxnSpPr>
            <a:stCxn id="14" idx="1"/>
            <a:endCxn id="93" idx="1"/>
          </p:cNvCxnSpPr>
          <p:nvPr/>
        </p:nvCxnSpPr>
        <p:spPr>
          <a:xfrm rot="5400000" flipH="1" flipV="1">
            <a:off x="4087439" y="2496141"/>
            <a:ext cx="51875" cy="304178"/>
          </a:xfrm>
          <a:prstGeom prst="bentConnector3">
            <a:avLst>
              <a:gd name="adj1" fmla="val 30769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be 104"/>
          <p:cNvSpPr/>
          <p:nvPr/>
        </p:nvSpPr>
        <p:spPr>
          <a:xfrm rot="10800000" flipH="1" flipV="1">
            <a:off x="4454835" y="2751399"/>
            <a:ext cx="645610" cy="632064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new t0</a:t>
            </a:r>
          </a:p>
          <a:p>
            <a:pPr algn="ctr"/>
            <a:r>
              <a:rPr lang="en-GB" sz="800" dirty="0" err="1" smtClean="0"/>
              <a:t>vararr</a:t>
            </a:r>
            <a:endParaRPr lang="en-GB" sz="800" dirty="0" smtClean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3853211" y="2751398"/>
            <a:ext cx="158016" cy="158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482420">
            <a:off x="3737091" y="2726708"/>
            <a:ext cx="269626" cy="215444"/>
          </a:xfrm>
          <a:prstGeom prst="rect">
            <a:avLst/>
          </a:prstGeom>
          <a:noFill/>
          <a:scene3d>
            <a:camera prst="isometricOffAxis2Top">
              <a:rot lat="18600000" lon="3207254" rev="1896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GB" sz="800" dirty="0" smtClean="0"/>
              <a:t>t0</a:t>
            </a:r>
            <a:endParaRPr lang="en-GB" sz="800" dirty="0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4574242" y="2752255"/>
            <a:ext cx="158016" cy="158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endCxn id="152" idx="0"/>
          </p:cNvCxnSpPr>
          <p:nvPr/>
        </p:nvCxnSpPr>
        <p:spPr>
          <a:xfrm>
            <a:off x="3429001" y="2252262"/>
            <a:ext cx="1015380" cy="23150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105" idx="3"/>
          </p:cNvCxnSpPr>
          <p:nvPr/>
        </p:nvCxnSpPr>
        <p:spPr>
          <a:xfrm flipV="1">
            <a:off x="3391929" y="3383463"/>
            <a:ext cx="1306703" cy="36426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33056" y="2458724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copy</a:t>
            </a:r>
            <a:endParaRPr lang="en-GB" sz="800" dirty="0"/>
          </a:p>
        </p:txBody>
      </p:sp>
      <p:sp>
        <p:nvSpPr>
          <p:cNvPr id="119" name="TextBox 118"/>
          <p:cNvSpPr txBox="1"/>
          <p:nvPr/>
        </p:nvSpPr>
        <p:spPr>
          <a:xfrm rot="482420">
            <a:off x="4458122" y="2725697"/>
            <a:ext cx="269626" cy="215444"/>
          </a:xfrm>
          <a:prstGeom prst="rect">
            <a:avLst/>
          </a:prstGeom>
          <a:noFill/>
          <a:scene3d>
            <a:camera prst="isometricOffAxis2Top">
              <a:rot lat="18600000" lon="3207254" rev="1896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GB" sz="800" dirty="0" smtClean="0"/>
              <a:t>t0</a:t>
            </a:r>
            <a:endParaRPr lang="en-GB" sz="800" dirty="0"/>
          </a:p>
        </p:txBody>
      </p:sp>
      <p:sp>
        <p:nvSpPr>
          <p:cNvPr id="126" name="Flowchart: Data 125"/>
          <p:cNvSpPr/>
          <p:nvPr/>
        </p:nvSpPr>
        <p:spPr>
          <a:xfrm>
            <a:off x="5110266" y="3577910"/>
            <a:ext cx="1664657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</a:t>
            </a:r>
            <a:r>
              <a:rPr lang="en-GB" sz="1000" b="1" i="1" dirty="0" smtClean="0"/>
              <a:t>1445</a:t>
            </a:r>
            <a:r>
              <a:rPr lang="en-GB" sz="1000" dirty="0" smtClean="0"/>
              <a:t>_IR_108</a:t>
            </a:r>
            <a:r>
              <a:rPr lang="en-GB" sz="1000" b="1" i="1" dirty="0" smtClean="0"/>
              <a:t>_orig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sp>
        <p:nvSpPr>
          <p:cNvPr id="130" name="Flowchart: Magnetic Disk 129"/>
          <p:cNvSpPr/>
          <p:nvPr/>
        </p:nvSpPr>
        <p:spPr>
          <a:xfrm>
            <a:off x="6237865" y="4060341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Elbow Connector 131"/>
          <p:cNvCxnSpPr>
            <a:endCxn id="126" idx="2"/>
          </p:cNvCxnSpPr>
          <p:nvPr/>
        </p:nvCxnSpPr>
        <p:spPr>
          <a:xfrm flipV="1">
            <a:off x="2564904" y="3865942"/>
            <a:ext cx="2711828" cy="93534"/>
          </a:xfrm>
          <a:prstGeom prst="bentConnector3">
            <a:avLst>
              <a:gd name="adj1" fmla="val 84459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Data 133"/>
          <p:cNvSpPr/>
          <p:nvPr/>
        </p:nvSpPr>
        <p:spPr>
          <a:xfrm>
            <a:off x="4972342" y="4355976"/>
            <a:ext cx="1664657" cy="576064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</a:t>
            </a:r>
            <a:r>
              <a:rPr lang="en-GB" sz="1000" b="1" i="1" dirty="0" smtClean="0"/>
              <a:t>1440</a:t>
            </a:r>
            <a:r>
              <a:rPr lang="en-GB" sz="1000" dirty="0" smtClean="0"/>
              <a:t>_IR_108</a:t>
            </a:r>
            <a:r>
              <a:rPr lang="en-GB" sz="1000" b="1" i="1" dirty="0" smtClean="0"/>
              <a:t>_orig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sp>
        <p:nvSpPr>
          <p:cNvPr id="135" name="Flowchart: Magnetic Disk 134"/>
          <p:cNvSpPr/>
          <p:nvPr/>
        </p:nvSpPr>
        <p:spPr>
          <a:xfrm>
            <a:off x="6181590" y="4851844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Elbow Connector 50"/>
          <p:cNvCxnSpPr>
            <a:endCxn id="134" idx="2"/>
          </p:cNvCxnSpPr>
          <p:nvPr/>
        </p:nvCxnSpPr>
        <p:spPr>
          <a:xfrm>
            <a:off x="3371166" y="4229649"/>
            <a:ext cx="1767642" cy="414359"/>
          </a:xfrm>
          <a:prstGeom prst="bentConnector3">
            <a:avLst>
              <a:gd name="adj1" fmla="val 84108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22983" y="4283968"/>
            <a:ext cx="742321" cy="74232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5373216" y="4296788"/>
            <a:ext cx="742321" cy="74232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Process 145"/>
          <p:cNvSpPr/>
          <p:nvPr/>
        </p:nvSpPr>
        <p:spPr>
          <a:xfrm>
            <a:off x="921420" y="6557190"/>
            <a:ext cx="1440159" cy="432048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calc_disparr</a:t>
            </a:r>
            <a:endParaRPr lang="en-GB" sz="1000" dirty="0"/>
          </a:p>
        </p:txBody>
      </p:sp>
      <p:sp>
        <p:nvSpPr>
          <p:cNvPr id="147" name="Flowchart: Process 146"/>
          <p:cNvSpPr/>
          <p:nvPr/>
        </p:nvSpPr>
        <p:spPr>
          <a:xfrm>
            <a:off x="921420" y="6988032"/>
            <a:ext cx="2412850" cy="39228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/>
                </a:solidFill>
              </a:rPr>
              <a:t>Calculate most recent UV (</a:t>
            </a:r>
            <a:r>
              <a:rPr lang="en-GB" sz="1000" dirty="0" err="1" smtClean="0">
                <a:solidFill>
                  <a:schemeClr val="tx1"/>
                </a:solidFill>
              </a:rPr>
              <a:t>Vx</a:t>
            </a:r>
            <a:r>
              <a:rPr lang="en-GB" sz="1000" dirty="0" smtClean="0">
                <a:solidFill>
                  <a:schemeClr val="tx1"/>
                </a:solidFill>
              </a:rPr>
              <a:t> and </a:t>
            </a:r>
            <a:r>
              <a:rPr lang="en-GB" sz="1000" dirty="0" err="1" smtClean="0">
                <a:solidFill>
                  <a:schemeClr val="tx1"/>
                </a:solidFill>
              </a:rPr>
              <a:t>Vy</a:t>
            </a:r>
            <a:r>
              <a:rPr lang="en-GB" sz="1000" dirty="0" smtClean="0">
                <a:solidFill>
                  <a:schemeClr val="tx1"/>
                </a:solidFill>
              </a:rPr>
              <a:t>) and displacement (</a:t>
            </a:r>
            <a:r>
              <a:rPr lang="en-GB" sz="1000" dirty="0" err="1" smtClean="0">
                <a:solidFill>
                  <a:schemeClr val="tx1"/>
                </a:solidFill>
              </a:rPr>
              <a:t>Dx</a:t>
            </a:r>
            <a:r>
              <a:rPr lang="en-GB" sz="1000" dirty="0" smtClean="0">
                <a:solidFill>
                  <a:schemeClr val="tx1"/>
                </a:solidFill>
              </a:rPr>
              <a:t> and </a:t>
            </a:r>
            <a:r>
              <a:rPr lang="en-GB" sz="1000" dirty="0" err="1" smtClean="0">
                <a:solidFill>
                  <a:schemeClr val="tx1"/>
                </a:solidFill>
              </a:rPr>
              <a:t>Dy</a:t>
            </a:r>
            <a:r>
              <a:rPr lang="en-GB" sz="1000" dirty="0" smtClean="0">
                <a:solidFill>
                  <a:schemeClr val="tx1"/>
                </a:solidFill>
              </a:rPr>
              <a:t>) field.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48" name="Title 1"/>
          <p:cNvSpPr txBox="1">
            <a:spLocks/>
          </p:cNvSpPr>
          <p:nvPr/>
        </p:nvSpPr>
        <p:spPr>
          <a:xfrm>
            <a:off x="2361581" y="6557190"/>
            <a:ext cx="972690" cy="4307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800" dirty="0" err="1">
                <a:solidFill>
                  <a:schemeClr val="tx1"/>
                </a:solidFill>
              </a:rPr>
              <a:t>b</a:t>
            </a:r>
            <a:r>
              <a:rPr lang="en-GB" sz="800" dirty="0" err="1" smtClean="0">
                <a:solidFill>
                  <a:schemeClr val="tx1"/>
                </a:solidFill>
              </a:rPr>
              <a:t>asic_var</a:t>
            </a:r>
            <a:r>
              <a:rPr lang="en-GB" sz="800" dirty="0" smtClean="0">
                <a:solidFill>
                  <a:schemeClr val="tx1"/>
                </a:solidFill>
              </a:rPr>
              <a:t>[“t0”]</a:t>
            </a:r>
          </a:p>
          <a:p>
            <a:pPr algn="l"/>
            <a:r>
              <a:rPr lang="en-GB" sz="800" dirty="0" err="1" smtClean="0">
                <a:solidFill>
                  <a:schemeClr val="tx1"/>
                </a:solidFill>
              </a:rPr>
              <a:t>basic_var</a:t>
            </a:r>
            <a:endParaRPr lang="en-GB" sz="800" dirty="0" smtClean="0">
              <a:solidFill>
                <a:schemeClr val="tx1"/>
              </a:solidFill>
            </a:endParaRPr>
          </a:p>
          <a:p>
            <a:pPr algn="l"/>
            <a:r>
              <a:rPr lang="en-GB" sz="800" dirty="0" err="1" smtClean="0">
                <a:solidFill>
                  <a:schemeClr val="tx1"/>
                </a:solidFill>
              </a:rPr>
              <a:t>resid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50" name="Flowchart: Magnetic Disk 149"/>
          <p:cNvSpPr/>
          <p:nvPr/>
        </p:nvSpPr>
        <p:spPr>
          <a:xfrm>
            <a:off x="4496979" y="6679479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Flowchart: Document 150"/>
          <p:cNvSpPr/>
          <p:nvPr/>
        </p:nvSpPr>
        <p:spPr>
          <a:xfrm>
            <a:off x="3688488" y="5989627"/>
            <a:ext cx="1511785" cy="1390685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000" dirty="0"/>
          </a:p>
        </p:txBody>
      </p:sp>
      <p:sp>
        <p:nvSpPr>
          <p:cNvPr id="153" name="Cube 152"/>
          <p:cNvSpPr/>
          <p:nvPr/>
        </p:nvSpPr>
        <p:spPr>
          <a:xfrm rot="10800000" flipH="1" flipV="1">
            <a:off x="3733203" y="6306732"/>
            <a:ext cx="645610" cy="632064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old t0</a:t>
            </a:r>
          </a:p>
          <a:p>
            <a:pPr algn="ctr"/>
            <a:r>
              <a:rPr lang="en-GB" sz="800" dirty="0" smtClean="0"/>
              <a:t>e.g. </a:t>
            </a:r>
            <a:r>
              <a:rPr lang="en-GB" sz="800" dirty="0" err="1" smtClean="0"/>
              <a:t>Vx</a:t>
            </a:r>
            <a:endParaRPr lang="en-GB" sz="800" dirty="0" smtClean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3759082" y="7006400"/>
            <a:ext cx="460454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3650452" y="6964512"/>
            <a:ext cx="830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0 – Time:</a:t>
            </a:r>
            <a:br>
              <a:rPr lang="en-GB" sz="800" dirty="0" smtClean="0">
                <a:solidFill>
                  <a:schemeClr val="bg1"/>
                </a:solidFill>
              </a:rPr>
            </a:br>
            <a:r>
              <a:rPr lang="en-GB" sz="800" dirty="0" smtClean="0">
                <a:solidFill>
                  <a:schemeClr val="bg1"/>
                </a:solidFill>
              </a:rPr>
              <a:t>t0 | t-5 | t-10… 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63" name="Left Brace 162"/>
          <p:cNvSpPr/>
          <p:nvPr/>
        </p:nvSpPr>
        <p:spPr>
          <a:xfrm rot="5400000">
            <a:off x="4026191" y="6089101"/>
            <a:ext cx="79200" cy="360000"/>
          </a:xfrm>
          <a:prstGeom prst="leftBrace">
            <a:avLst>
              <a:gd name="adj1" fmla="val 8333"/>
              <a:gd name="adj2" fmla="val 790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Left Brace 163"/>
          <p:cNvSpPr/>
          <p:nvPr/>
        </p:nvSpPr>
        <p:spPr>
          <a:xfrm rot="5400000">
            <a:off x="4162001" y="6037226"/>
            <a:ext cx="79200" cy="360000"/>
          </a:xfrm>
          <a:prstGeom prst="leftBrace">
            <a:avLst>
              <a:gd name="adj1" fmla="val 8333"/>
              <a:gd name="adj2" fmla="val 322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5" name="Elbow Connector 164"/>
          <p:cNvCxnSpPr>
            <a:stCxn id="163" idx="1"/>
            <a:endCxn id="164" idx="1"/>
          </p:cNvCxnSpPr>
          <p:nvPr/>
        </p:nvCxnSpPr>
        <p:spPr>
          <a:xfrm rot="5400000" flipH="1" flipV="1">
            <a:off x="4087439" y="6051475"/>
            <a:ext cx="51875" cy="304178"/>
          </a:xfrm>
          <a:prstGeom prst="bentConnector3">
            <a:avLst>
              <a:gd name="adj1" fmla="val 30769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ube 165"/>
          <p:cNvSpPr/>
          <p:nvPr/>
        </p:nvSpPr>
        <p:spPr>
          <a:xfrm rot="10800000" flipH="1" flipV="1">
            <a:off x="4454835" y="6306733"/>
            <a:ext cx="645610" cy="632064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new t0</a:t>
            </a:r>
          </a:p>
          <a:p>
            <a:pPr algn="ctr"/>
            <a:r>
              <a:rPr lang="en-GB" sz="800" dirty="0"/>
              <a:t>e.g. </a:t>
            </a:r>
            <a:r>
              <a:rPr lang="en-GB" sz="800" dirty="0" err="1" smtClean="0"/>
              <a:t>Vx</a:t>
            </a:r>
            <a:endParaRPr lang="en-GB" sz="800" dirty="0"/>
          </a:p>
        </p:txBody>
      </p:sp>
      <p:cxnSp>
        <p:nvCxnSpPr>
          <p:cNvPr id="167" name="Straight Connector 166"/>
          <p:cNvCxnSpPr/>
          <p:nvPr/>
        </p:nvCxnSpPr>
        <p:spPr>
          <a:xfrm flipH="1">
            <a:off x="3853211" y="6306732"/>
            <a:ext cx="158016" cy="158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 rot="482420">
            <a:off x="3737091" y="6282042"/>
            <a:ext cx="269626" cy="215444"/>
          </a:xfrm>
          <a:prstGeom prst="rect">
            <a:avLst/>
          </a:prstGeom>
          <a:noFill/>
          <a:scene3d>
            <a:camera prst="isometricOffAxis2Top">
              <a:rot lat="18600000" lon="3207254" rev="1896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GB" sz="800" dirty="0" smtClean="0"/>
              <a:t>t0</a:t>
            </a:r>
            <a:endParaRPr lang="en-GB" sz="800" dirty="0"/>
          </a:p>
        </p:txBody>
      </p:sp>
      <p:cxnSp>
        <p:nvCxnSpPr>
          <p:cNvPr id="169" name="Straight Connector 168"/>
          <p:cNvCxnSpPr/>
          <p:nvPr/>
        </p:nvCxnSpPr>
        <p:spPr>
          <a:xfrm flipH="1">
            <a:off x="4574242" y="6307589"/>
            <a:ext cx="158016" cy="158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3933056" y="601405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/>
              <a:t>copy</a:t>
            </a:r>
            <a:endParaRPr lang="en-GB" sz="800" dirty="0"/>
          </a:p>
        </p:txBody>
      </p:sp>
      <p:sp>
        <p:nvSpPr>
          <p:cNvPr id="178" name="TextBox 177"/>
          <p:cNvSpPr txBox="1"/>
          <p:nvPr/>
        </p:nvSpPr>
        <p:spPr>
          <a:xfrm rot="482420">
            <a:off x="4458122" y="6281031"/>
            <a:ext cx="269626" cy="215444"/>
          </a:xfrm>
          <a:prstGeom prst="rect">
            <a:avLst/>
          </a:prstGeom>
          <a:noFill/>
          <a:scene3d>
            <a:camera prst="isometricOffAxis2Top">
              <a:rot lat="18600000" lon="3207254" rev="1896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GB" sz="800" dirty="0" smtClean="0"/>
              <a:t>t0</a:t>
            </a:r>
            <a:endParaRPr lang="en-GB" sz="800" dirty="0"/>
          </a:p>
        </p:txBody>
      </p:sp>
      <p:cxnSp>
        <p:nvCxnSpPr>
          <p:cNvPr id="179" name="Elbow Connector 178"/>
          <p:cNvCxnSpPr>
            <a:endCxn id="151" idx="0"/>
          </p:cNvCxnSpPr>
          <p:nvPr/>
        </p:nvCxnSpPr>
        <p:spPr>
          <a:xfrm>
            <a:off x="3334270" y="5868144"/>
            <a:ext cx="1110111" cy="12148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/>
          <p:cNvCxnSpPr>
            <a:endCxn id="166" idx="3"/>
          </p:cNvCxnSpPr>
          <p:nvPr/>
        </p:nvCxnSpPr>
        <p:spPr>
          <a:xfrm flipV="1">
            <a:off x="3391554" y="6938797"/>
            <a:ext cx="1307078" cy="36427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Data 180"/>
          <p:cNvSpPr/>
          <p:nvPr/>
        </p:nvSpPr>
        <p:spPr>
          <a:xfrm>
            <a:off x="3636551" y="1475656"/>
            <a:ext cx="1664657" cy="576064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</a:t>
            </a:r>
            <a:r>
              <a:rPr lang="en-GB" sz="1000" b="1" i="1" dirty="0" smtClean="0"/>
              <a:t>1440</a:t>
            </a:r>
            <a:r>
              <a:rPr lang="en-GB" sz="1000" dirty="0" smtClean="0"/>
              <a:t>_IR_108</a:t>
            </a:r>
            <a:r>
              <a:rPr lang="en-GB" sz="1000" b="1" i="1" dirty="0" smtClean="0"/>
              <a:t>_orig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sp>
        <p:nvSpPr>
          <p:cNvPr id="182" name="Flowchart: Magnetic Disk 181"/>
          <p:cNvSpPr/>
          <p:nvPr/>
        </p:nvSpPr>
        <p:spPr>
          <a:xfrm>
            <a:off x="4845799" y="1971524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3" name="Straight Arrow Connector 182"/>
          <p:cNvCxnSpPr/>
          <p:nvPr/>
        </p:nvCxnSpPr>
        <p:spPr>
          <a:xfrm flipH="1">
            <a:off x="3295500" y="1749006"/>
            <a:ext cx="50713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owchart: Data 183"/>
          <p:cNvSpPr/>
          <p:nvPr/>
        </p:nvSpPr>
        <p:spPr>
          <a:xfrm>
            <a:off x="5030335" y="6984253"/>
            <a:ext cx="1664657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201507071445_RZC_</a:t>
            </a:r>
            <a:r>
              <a:rPr lang="en-GB" sz="1000" b="1" i="1" dirty="0" smtClean="0"/>
              <a:t>disparr_UV</a:t>
            </a:r>
            <a:r>
              <a:rPr lang="en-GB" sz="1000" dirty="0" smtClean="0"/>
              <a:t>.npz</a:t>
            </a:r>
            <a:endParaRPr lang="en-GB" sz="1000" dirty="0"/>
          </a:p>
        </p:txBody>
      </p:sp>
      <p:sp>
        <p:nvSpPr>
          <p:cNvPr id="185" name="Flowchart: Magnetic Disk 184"/>
          <p:cNvSpPr/>
          <p:nvPr/>
        </p:nvSpPr>
        <p:spPr>
          <a:xfrm>
            <a:off x="6244540" y="7466684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Flowchart: Data 185"/>
          <p:cNvSpPr/>
          <p:nvPr/>
        </p:nvSpPr>
        <p:spPr>
          <a:xfrm>
            <a:off x="4961814" y="7740352"/>
            <a:ext cx="1664657" cy="576064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201507071440_RZC_</a:t>
            </a:r>
            <a:r>
              <a:rPr lang="en-GB" sz="1000" b="1" i="1" dirty="0"/>
              <a:t>disparr_UV</a:t>
            </a:r>
            <a:r>
              <a:rPr lang="en-GB" sz="1000" dirty="0"/>
              <a:t>.npz</a:t>
            </a:r>
          </a:p>
        </p:txBody>
      </p:sp>
      <p:sp>
        <p:nvSpPr>
          <p:cNvPr id="188" name="Flowchart: Magnetic Disk 187"/>
          <p:cNvSpPr/>
          <p:nvPr/>
        </p:nvSpPr>
        <p:spPr>
          <a:xfrm>
            <a:off x="6171062" y="8236220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5422983" y="7668344"/>
            <a:ext cx="742321" cy="74232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5373216" y="7681164"/>
            <a:ext cx="742321" cy="74232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endCxn id="184" idx="2"/>
          </p:cNvCxnSpPr>
          <p:nvPr/>
        </p:nvCxnSpPr>
        <p:spPr>
          <a:xfrm flipV="1">
            <a:off x="2276872" y="7272285"/>
            <a:ext cx="2919929" cy="331259"/>
          </a:xfrm>
          <a:prstGeom prst="bentConnector3">
            <a:avLst>
              <a:gd name="adj1" fmla="val 87312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endCxn id="186" idx="2"/>
          </p:cNvCxnSpPr>
          <p:nvPr/>
        </p:nvCxnSpPr>
        <p:spPr>
          <a:xfrm>
            <a:off x="2743480" y="7848364"/>
            <a:ext cx="2384800" cy="180020"/>
          </a:xfrm>
          <a:prstGeom prst="bentConnector3">
            <a:avLst>
              <a:gd name="adj1" fmla="val 87527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owchart: Data 197"/>
          <p:cNvSpPr/>
          <p:nvPr/>
        </p:nvSpPr>
        <p:spPr>
          <a:xfrm>
            <a:off x="3556638" y="8438808"/>
            <a:ext cx="1880681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201507071445_RZC_</a:t>
            </a:r>
            <a:r>
              <a:rPr lang="en-GB" sz="1000" b="1" i="1" dirty="0" smtClean="0"/>
              <a:t>disparr_UV_resid_combi</a:t>
            </a:r>
            <a:r>
              <a:rPr lang="en-GB" sz="1000" dirty="0" smtClean="0"/>
              <a:t>.npz</a:t>
            </a:r>
            <a:endParaRPr lang="en-GB" sz="1000" dirty="0"/>
          </a:p>
        </p:txBody>
      </p:sp>
      <p:sp>
        <p:nvSpPr>
          <p:cNvPr id="208" name="Flowchart: Magnetic Disk 207"/>
          <p:cNvSpPr/>
          <p:nvPr/>
        </p:nvSpPr>
        <p:spPr>
          <a:xfrm>
            <a:off x="4886632" y="8921239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9" name="Elbow Connector 208"/>
          <p:cNvCxnSpPr>
            <a:endCxn id="198" idx="2"/>
          </p:cNvCxnSpPr>
          <p:nvPr/>
        </p:nvCxnSpPr>
        <p:spPr>
          <a:xfrm>
            <a:off x="3068960" y="8316416"/>
            <a:ext cx="675746" cy="410424"/>
          </a:xfrm>
          <a:prstGeom prst="bentConnector3">
            <a:avLst>
              <a:gd name="adj1" fmla="val 7303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53175" y="8726840"/>
            <a:ext cx="0" cy="52568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495675" y="8752032"/>
            <a:ext cx="0" cy="52568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196370" y="-3492896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129347" y="12060832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9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4184152" y="1974220"/>
            <a:ext cx="2330948" cy="1517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GB" sz="1000" dirty="0"/>
          </a:p>
        </p:txBody>
      </p:sp>
      <p:sp>
        <p:nvSpPr>
          <p:cNvPr id="59" name="Flowchart: Process 58"/>
          <p:cNvSpPr/>
          <p:nvPr/>
        </p:nvSpPr>
        <p:spPr>
          <a:xfrm>
            <a:off x="255898" y="-180528"/>
            <a:ext cx="3239777" cy="50693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3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en-GB" sz="1000" dirty="0" smtClean="0">
                <a:solidFill>
                  <a:schemeClr val="tx1"/>
                </a:solidFill>
              </a:rPr>
              <a:t>Displace variables using the updated UV / displacement fields:</a:t>
            </a:r>
          </a:p>
          <a:p>
            <a:pPr marL="228600" indent="-228600">
              <a:buFont typeface="+mj-lt"/>
              <a:buAutoNum type="arabicPeriod" startAt="3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r>
              <a:rPr lang="en-GB" sz="1000" dirty="0" smtClean="0">
                <a:solidFill>
                  <a:schemeClr val="accent2"/>
                </a:solidFill>
              </a:rPr>
              <a:t>If </a:t>
            </a:r>
            <a:r>
              <a:rPr lang="en-GB" sz="1000" dirty="0" err="1" smtClean="0">
                <a:solidFill>
                  <a:schemeClr val="accent2"/>
                </a:solidFill>
              </a:rPr>
              <a:t>resid</a:t>
            </a:r>
            <a:r>
              <a:rPr lang="en-GB" sz="1000" dirty="0" smtClean="0">
                <a:solidFill>
                  <a:schemeClr val="accent2"/>
                </a:solidFill>
              </a:rPr>
              <a:t> = True, </a:t>
            </a:r>
            <a:r>
              <a:rPr lang="en-GB" sz="1000" dirty="0">
                <a:solidFill>
                  <a:schemeClr val="accent2"/>
                </a:solidFill>
              </a:rPr>
              <a:t>u</a:t>
            </a:r>
            <a:r>
              <a:rPr lang="en-GB" sz="1000" dirty="0" smtClean="0">
                <a:solidFill>
                  <a:schemeClr val="accent2"/>
                </a:solidFill>
              </a:rPr>
              <a:t>pdate </a:t>
            </a:r>
            <a:r>
              <a:rPr lang="en-GB" sz="1000" dirty="0">
                <a:solidFill>
                  <a:schemeClr val="accent2"/>
                </a:solidFill>
              </a:rPr>
              <a:t>UV and displacement </a:t>
            </a:r>
            <a:r>
              <a:rPr lang="en-GB" sz="1000" dirty="0" smtClean="0">
                <a:solidFill>
                  <a:schemeClr val="accent2"/>
                </a:solidFill>
              </a:rPr>
              <a:t>fields of residual movement (analogous to step 2.).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n-GB" sz="1000" dirty="0">
                <a:solidFill>
                  <a:schemeClr val="accent2"/>
                </a:solidFill>
              </a:rPr>
              <a:t>If </a:t>
            </a:r>
            <a:r>
              <a:rPr lang="en-GB" sz="1000" dirty="0" err="1">
                <a:solidFill>
                  <a:schemeClr val="accent2"/>
                </a:solidFill>
              </a:rPr>
              <a:t>resid</a:t>
            </a:r>
            <a:r>
              <a:rPr lang="en-GB" sz="1000" dirty="0">
                <a:solidFill>
                  <a:schemeClr val="accent2"/>
                </a:solidFill>
              </a:rPr>
              <a:t> = True, </a:t>
            </a:r>
            <a:r>
              <a:rPr lang="en-GB" sz="1000" dirty="0" smtClean="0">
                <a:solidFill>
                  <a:schemeClr val="accent2"/>
                </a:solidFill>
              </a:rPr>
              <a:t>displace </a:t>
            </a:r>
            <a:r>
              <a:rPr lang="en-GB" sz="1000" dirty="0">
                <a:solidFill>
                  <a:schemeClr val="accent2"/>
                </a:solidFill>
              </a:rPr>
              <a:t>variables using the updated </a:t>
            </a:r>
            <a:r>
              <a:rPr lang="en-GB" sz="1000" dirty="0" smtClean="0">
                <a:solidFill>
                  <a:schemeClr val="accent2"/>
                </a:solidFill>
              </a:rPr>
              <a:t>residual UV </a:t>
            </a:r>
            <a:r>
              <a:rPr lang="en-GB" sz="1000" dirty="0">
                <a:solidFill>
                  <a:schemeClr val="accent2"/>
                </a:solidFill>
              </a:rPr>
              <a:t>/ displacement fields</a:t>
            </a:r>
            <a:r>
              <a:rPr lang="en-GB" sz="1000" dirty="0" smtClean="0">
                <a:solidFill>
                  <a:schemeClr val="accent2"/>
                </a:solidFill>
              </a:rPr>
              <a:t> </a:t>
            </a:r>
            <a:r>
              <a:rPr lang="en-GB" sz="1000" dirty="0">
                <a:solidFill>
                  <a:schemeClr val="accent2"/>
                </a:solidFill>
              </a:rPr>
              <a:t>(analogous to step </a:t>
            </a:r>
            <a:r>
              <a:rPr lang="en-GB" sz="1000" dirty="0" smtClean="0">
                <a:solidFill>
                  <a:schemeClr val="accent2"/>
                </a:solidFill>
              </a:rPr>
              <a:t>2.).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n-GB" sz="1000" dirty="0">
                <a:solidFill>
                  <a:schemeClr val="accent2"/>
                </a:solidFill>
              </a:rPr>
              <a:t>If </a:t>
            </a:r>
            <a:r>
              <a:rPr lang="en-GB" sz="1000" dirty="0" smtClean="0">
                <a:solidFill>
                  <a:schemeClr val="accent2"/>
                </a:solidFill>
              </a:rPr>
              <a:t>preceding displaced </a:t>
            </a:r>
            <a:r>
              <a:rPr lang="en-GB" sz="1000" dirty="0">
                <a:solidFill>
                  <a:schemeClr val="accent2"/>
                </a:solidFill>
              </a:rPr>
              <a:t>files (in this example </a:t>
            </a:r>
            <a:r>
              <a:rPr lang="en-GB" sz="1000" dirty="0" smtClean="0">
                <a:solidFill>
                  <a:schemeClr val="accent2"/>
                </a:solidFill>
              </a:rPr>
              <a:t>20150707</a:t>
            </a:r>
            <a:r>
              <a:rPr lang="en-GB" sz="1000" b="1" i="1" dirty="0" smtClean="0">
                <a:solidFill>
                  <a:schemeClr val="accent2"/>
                </a:solidFill>
              </a:rPr>
              <a:t>1440</a:t>
            </a:r>
            <a:r>
              <a:rPr lang="en-GB" sz="1000" dirty="0" smtClean="0">
                <a:solidFill>
                  <a:schemeClr val="accent2"/>
                </a:solidFill>
              </a:rPr>
              <a:t>_IR_108_disp.npy</a:t>
            </a:r>
            <a:r>
              <a:rPr lang="en-GB" sz="1000" dirty="0">
                <a:solidFill>
                  <a:schemeClr val="accent2"/>
                </a:solidFill>
              </a:rPr>
              <a:t>) should not be kept, they are </a:t>
            </a:r>
            <a:r>
              <a:rPr lang="en-GB" sz="1000" dirty="0" smtClean="0">
                <a:solidFill>
                  <a:schemeClr val="accent2"/>
                </a:solidFill>
              </a:rPr>
              <a:t>deleted.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n-GB" sz="1000" dirty="0">
                <a:solidFill>
                  <a:schemeClr val="accent2"/>
                </a:solidFill>
              </a:rPr>
              <a:t>If </a:t>
            </a:r>
            <a:r>
              <a:rPr lang="en-GB" sz="1000" dirty="0" err="1">
                <a:solidFill>
                  <a:schemeClr val="accent2"/>
                </a:solidFill>
              </a:rPr>
              <a:t>resid</a:t>
            </a:r>
            <a:r>
              <a:rPr lang="en-GB" sz="1000" dirty="0">
                <a:solidFill>
                  <a:schemeClr val="accent2"/>
                </a:solidFill>
              </a:rPr>
              <a:t> = True </a:t>
            </a:r>
            <a:r>
              <a:rPr lang="en-GB" sz="1000" dirty="0" smtClean="0">
                <a:solidFill>
                  <a:schemeClr val="accent2"/>
                </a:solidFill>
              </a:rPr>
              <a:t>and if </a:t>
            </a:r>
            <a:r>
              <a:rPr lang="en-GB" sz="1000" dirty="0">
                <a:solidFill>
                  <a:schemeClr val="accent2"/>
                </a:solidFill>
              </a:rPr>
              <a:t>preceding displaced files (in this example </a:t>
            </a:r>
            <a:r>
              <a:rPr lang="en-GB" sz="1000" dirty="0" smtClean="0">
                <a:solidFill>
                  <a:schemeClr val="accent2"/>
                </a:solidFill>
              </a:rPr>
              <a:t>20150707</a:t>
            </a:r>
            <a:r>
              <a:rPr lang="en-GB" sz="1000" b="1" i="1" dirty="0" smtClean="0">
                <a:solidFill>
                  <a:schemeClr val="accent2"/>
                </a:solidFill>
              </a:rPr>
              <a:t>1440</a:t>
            </a:r>
            <a:r>
              <a:rPr lang="en-GB" sz="1000" dirty="0" smtClean="0">
                <a:solidFill>
                  <a:schemeClr val="accent2"/>
                </a:solidFill>
              </a:rPr>
              <a:t>_IR_108_disp_resid.npy</a:t>
            </a:r>
            <a:r>
              <a:rPr lang="en-GB" sz="1000" dirty="0">
                <a:solidFill>
                  <a:schemeClr val="accent2"/>
                </a:solidFill>
              </a:rPr>
              <a:t>) should not be kept, they are deleted.</a:t>
            </a:r>
          </a:p>
          <a:p>
            <a:pPr marL="228600" indent="-228600">
              <a:buFont typeface="+mj-lt"/>
              <a:buAutoNum type="arabicPeriod" startAt="3"/>
            </a:pPr>
            <a:endParaRPr lang="en-GB" sz="1000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 startAt="3"/>
            </a:pPr>
            <a:endParaRPr lang="en-GB" sz="1000" dirty="0" smtClean="0">
              <a:solidFill>
                <a:schemeClr val="accent2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8075323" y="3995937"/>
            <a:ext cx="2855168" cy="158417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7965505" y="6012160"/>
            <a:ext cx="430880" cy="144016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ata 8"/>
          <p:cNvSpPr/>
          <p:nvPr/>
        </p:nvSpPr>
        <p:spPr>
          <a:xfrm>
            <a:off x="8063298" y="4860032"/>
            <a:ext cx="1421624" cy="576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  <a:endParaRPr lang="en-GB" sz="10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7847672" y="6897705"/>
            <a:ext cx="2105394" cy="1584176"/>
          </a:xfrm>
          <a:prstGeom prst="wedgeRoundRectCallout">
            <a:avLst>
              <a:gd name="adj1" fmla="val -69347"/>
              <a:gd name="adj2" fmla="val -265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Comment</a:t>
            </a:r>
            <a:endParaRPr lang="en-GB" sz="1000" dirty="0"/>
          </a:p>
        </p:txBody>
      </p:sp>
      <p:sp>
        <p:nvSpPr>
          <p:cNvPr id="46" name="Rounded Rectangular Callout 45"/>
          <p:cNvSpPr/>
          <p:nvPr/>
        </p:nvSpPr>
        <p:spPr>
          <a:xfrm>
            <a:off x="8058287" y="286237"/>
            <a:ext cx="1872208" cy="710866"/>
          </a:xfrm>
          <a:prstGeom prst="wedgeRoundRectCallout">
            <a:avLst>
              <a:gd name="adj1" fmla="val -75529"/>
              <a:gd name="adj2" fmla="val -1270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/>
              <a:t>Dictionary </a:t>
            </a:r>
            <a:r>
              <a:rPr lang="en-GB" sz="1000" dirty="0" smtClean="0"/>
              <a:t>containing all settings and further information which is </a:t>
            </a:r>
            <a:r>
              <a:rPr lang="en-GB" sz="1000" dirty="0"/>
              <a:t>passed between functions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8520538" y="1353366"/>
            <a:ext cx="1332148" cy="1143906"/>
          </a:xfrm>
          <a:prstGeom prst="wedgeRoundRectCallout">
            <a:avLst>
              <a:gd name="adj1" fmla="val 66043"/>
              <a:gd name="adj2" fmla="val -12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Function reading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 and saves settings in different variables, which are then collected in the dictionary </a:t>
            </a:r>
            <a:r>
              <a:rPr lang="en-GB" sz="1000" dirty="0" err="1" smtClean="0"/>
              <a:t>basic_var</a:t>
            </a:r>
            <a:endParaRPr lang="en-GB" sz="1000" dirty="0"/>
          </a:p>
        </p:txBody>
      </p:sp>
      <p:sp>
        <p:nvSpPr>
          <p:cNvPr id="58" name="Rounded Rectangular Callout 57"/>
          <p:cNvSpPr/>
          <p:nvPr/>
        </p:nvSpPr>
        <p:spPr>
          <a:xfrm>
            <a:off x="7299430" y="2636006"/>
            <a:ext cx="1332148" cy="1143906"/>
          </a:xfrm>
          <a:prstGeom prst="wedgeRoundRectCallout">
            <a:avLst>
              <a:gd name="adj1" fmla="val 66043"/>
              <a:gd name="adj2" fmla="val -12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Function reading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 and saves settings in different variables, which are then collected in the dictionary </a:t>
            </a:r>
            <a:r>
              <a:rPr lang="en-GB" sz="1000" dirty="0" err="1" smtClean="0"/>
              <a:t>basic_var</a:t>
            </a:r>
            <a:endParaRPr lang="en-GB" sz="1000" dirty="0"/>
          </a:p>
        </p:txBody>
      </p:sp>
      <p:sp>
        <p:nvSpPr>
          <p:cNvPr id="48" name="Flowchart: Data 47"/>
          <p:cNvSpPr/>
          <p:nvPr/>
        </p:nvSpPr>
        <p:spPr>
          <a:xfrm>
            <a:off x="9930495" y="5631179"/>
            <a:ext cx="1388269" cy="669013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(Displaced) Optical flow input data (RZC)</a:t>
            </a:r>
            <a:endParaRPr lang="en-GB" sz="1000" dirty="0"/>
          </a:p>
        </p:txBody>
      </p:sp>
      <p:sp>
        <p:nvSpPr>
          <p:cNvPr id="98" name="Flowchart: Magnetic Disk 97"/>
          <p:cNvSpPr/>
          <p:nvPr/>
        </p:nvSpPr>
        <p:spPr>
          <a:xfrm>
            <a:off x="10901370" y="6170952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Flowchart: Document 86"/>
          <p:cNvSpPr/>
          <p:nvPr/>
        </p:nvSpPr>
        <p:spPr>
          <a:xfrm>
            <a:off x="7130244" y="1179049"/>
            <a:ext cx="1890158" cy="74627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/>
              <a:t>filename, e.g.</a:t>
            </a:r>
          </a:p>
          <a:p>
            <a:r>
              <a:rPr lang="en-GB" sz="800" dirty="0" smtClean="0"/>
              <a:t>/data/COALITION2/database/</a:t>
            </a:r>
          </a:p>
          <a:p>
            <a:r>
              <a:rPr lang="en-GB" sz="800" dirty="0" err="1" smtClean="0"/>
              <a:t>meteosat</a:t>
            </a:r>
            <a:r>
              <a:rPr lang="en-GB" sz="800" dirty="0" smtClean="0"/>
              <a:t>/ccs4_PLAX/2015/07/07/</a:t>
            </a:r>
          </a:p>
          <a:p>
            <a:r>
              <a:rPr lang="en-GB" sz="800" dirty="0" smtClean="0"/>
              <a:t>MSG2_ccs4_201507071440_rad_PLAX.nc</a:t>
            </a:r>
            <a:endParaRPr lang="en-GB" sz="800" dirty="0"/>
          </a:p>
          <a:p>
            <a:endParaRPr lang="en-GB" sz="1000" dirty="0"/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7306510" y="4539037"/>
            <a:ext cx="0" cy="24587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Process 126"/>
          <p:cNvSpPr/>
          <p:nvPr/>
        </p:nvSpPr>
        <p:spPr>
          <a:xfrm>
            <a:off x="578229" y="1742588"/>
            <a:ext cx="1034769" cy="250667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displace_fields</a:t>
            </a:r>
            <a:endParaRPr lang="en-GB" sz="1000" dirty="0"/>
          </a:p>
        </p:txBody>
      </p:sp>
      <p:sp>
        <p:nvSpPr>
          <p:cNvPr id="128" name="Flowchart: Process 127"/>
          <p:cNvSpPr/>
          <p:nvPr/>
        </p:nvSpPr>
        <p:spPr>
          <a:xfrm>
            <a:off x="578229" y="1997537"/>
            <a:ext cx="2820466" cy="69742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/>
                </a:solidFill>
              </a:rPr>
              <a:t>By creating a new path and reading the respective dataset, get the most recent observational data. Paste this into the first layer of dimension zero (time), representing the new t0 data.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9" name="Title 1"/>
          <p:cNvSpPr txBox="1">
            <a:spLocks/>
          </p:cNvSpPr>
          <p:nvPr/>
        </p:nvSpPr>
        <p:spPr>
          <a:xfrm>
            <a:off x="1612998" y="1742589"/>
            <a:ext cx="1785697" cy="2499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1000" dirty="0" err="1" smtClean="0">
                <a:solidFill>
                  <a:schemeClr val="tx1"/>
                </a:solidFill>
              </a:rPr>
              <a:t>basic_var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9446143" y="3031836"/>
            <a:ext cx="0" cy="7370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4045093" y="1447423"/>
            <a:ext cx="1817570" cy="388273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</a:t>
            </a:r>
            <a:r>
              <a:rPr lang="en-GB" sz="1000" b="1" i="1" dirty="0" smtClean="0"/>
              <a:t>1445</a:t>
            </a:r>
            <a:r>
              <a:rPr lang="en-GB" sz="1000" dirty="0" smtClean="0"/>
              <a:t>_IR_108</a:t>
            </a:r>
            <a:r>
              <a:rPr lang="en-GB" sz="1000" b="1" i="1" dirty="0" smtClean="0"/>
              <a:t>_disp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sp>
        <p:nvSpPr>
          <p:cNvPr id="130" name="Flowchart: Magnetic Disk 129"/>
          <p:cNvSpPr/>
          <p:nvPr/>
        </p:nvSpPr>
        <p:spPr>
          <a:xfrm>
            <a:off x="5373216" y="1742589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2" name="Elbow Connector 131"/>
          <p:cNvCxnSpPr>
            <a:stCxn id="128" idx="3"/>
            <a:endCxn id="126" idx="2"/>
          </p:cNvCxnSpPr>
          <p:nvPr/>
        </p:nvCxnSpPr>
        <p:spPr>
          <a:xfrm flipV="1">
            <a:off x="3398695" y="1641560"/>
            <a:ext cx="828155" cy="7046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501908" y="3517487"/>
            <a:ext cx="1664657" cy="755141"/>
            <a:chOff x="4367944" y="3517487"/>
            <a:chExt cx="1664657" cy="755141"/>
          </a:xfrm>
        </p:grpSpPr>
        <p:sp>
          <p:nvSpPr>
            <p:cNvPr id="134" name="Flowchart: Data 133"/>
            <p:cNvSpPr/>
            <p:nvPr/>
          </p:nvSpPr>
          <p:spPr>
            <a:xfrm>
              <a:off x="4367944" y="3589495"/>
              <a:ext cx="1664657" cy="576064"/>
            </a:xfrm>
            <a:prstGeom prst="flowChartInputOutpu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20150707</a:t>
              </a:r>
              <a:r>
                <a:rPr lang="en-GB" sz="1000" b="1" i="1" dirty="0" smtClean="0"/>
                <a:t>1440</a:t>
              </a:r>
              <a:r>
                <a:rPr lang="en-GB" sz="1000" dirty="0" smtClean="0"/>
                <a:t>_IR_108</a:t>
              </a:r>
              <a:r>
                <a:rPr lang="en-GB" sz="1000" b="1" i="1" dirty="0" smtClean="0"/>
                <a:t>_disp</a:t>
              </a:r>
              <a:r>
                <a:rPr lang="en-GB" sz="1000" dirty="0" smtClean="0"/>
                <a:t>.npy</a:t>
              </a:r>
              <a:endParaRPr lang="en-GB" sz="1000" dirty="0"/>
            </a:p>
          </p:txBody>
        </p:sp>
        <p:sp>
          <p:nvSpPr>
            <p:cNvPr id="135" name="Flowchart: Magnetic Disk 134"/>
            <p:cNvSpPr/>
            <p:nvPr/>
          </p:nvSpPr>
          <p:spPr>
            <a:xfrm>
              <a:off x="5577192" y="4085363"/>
              <a:ext cx="270560" cy="187265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818585" y="3517487"/>
              <a:ext cx="742321" cy="74232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4768818" y="3530307"/>
              <a:ext cx="742321" cy="74232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01908" y="2002320"/>
            <a:ext cx="1664657" cy="669696"/>
            <a:chOff x="4265466" y="2002320"/>
            <a:chExt cx="1664657" cy="669696"/>
          </a:xfrm>
        </p:grpSpPr>
        <p:sp>
          <p:nvSpPr>
            <p:cNvPr id="184" name="Flowchart: Data 183"/>
            <p:cNvSpPr/>
            <p:nvPr/>
          </p:nvSpPr>
          <p:spPr>
            <a:xfrm>
              <a:off x="4265466" y="2002320"/>
              <a:ext cx="1664657" cy="576064"/>
            </a:xfrm>
            <a:prstGeom prst="flowChartInputOutpu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201507071445_RZC_</a:t>
              </a:r>
              <a:r>
                <a:rPr lang="en-GB" sz="1000" b="1" i="1" dirty="0" smtClean="0"/>
                <a:t>disparr_UV_resid</a:t>
              </a:r>
              <a:r>
                <a:rPr lang="en-GB" sz="1000" dirty="0" smtClean="0"/>
                <a:t>.npz</a:t>
              </a:r>
              <a:endParaRPr lang="en-GB" sz="1000" dirty="0"/>
            </a:p>
          </p:txBody>
        </p:sp>
        <p:sp>
          <p:nvSpPr>
            <p:cNvPr id="185" name="Flowchart: Magnetic Disk 184"/>
            <p:cNvSpPr/>
            <p:nvPr/>
          </p:nvSpPr>
          <p:spPr>
            <a:xfrm>
              <a:off x="5479671" y="2484751"/>
              <a:ext cx="270560" cy="187265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6" name="Elbow Connector 115"/>
          <p:cNvCxnSpPr>
            <a:endCxn id="184" idx="2"/>
          </p:cNvCxnSpPr>
          <p:nvPr/>
        </p:nvCxnSpPr>
        <p:spPr>
          <a:xfrm flipV="1">
            <a:off x="3391552" y="2290352"/>
            <a:ext cx="1276822" cy="95084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289226" y="2765774"/>
            <a:ext cx="2090020" cy="669696"/>
            <a:chOff x="4226850" y="2765774"/>
            <a:chExt cx="2090020" cy="669696"/>
          </a:xfrm>
        </p:grpSpPr>
        <p:sp>
          <p:nvSpPr>
            <p:cNvPr id="120" name="Flowchart: Data 119"/>
            <p:cNvSpPr/>
            <p:nvPr/>
          </p:nvSpPr>
          <p:spPr>
            <a:xfrm>
              <a:off x="4226850" y="2765774"/>
              <a:ext cx="2090020" cy="576064"/>
            </a:xfrm>
            <a:prstGeom prst="flowChartInputOutpu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20150707</a:t>
              </a:r>
              <a:r>
                <a:rPr lang="en-GB" sz="1000" b="1" i="1" dirty="0" smtClean="0"/>
                <a:t>1445</a:t>
              </a:r>
              <a:r>
                <a:rPr lang="en-GB" sz="1000" dirty="0" smtClean="0"/>
                <a:t>_IR_108</a:t>
              </a:r>
              <a:r>
                <a:rPr lang="en-GB" sz="1000" b="1" i="1" dirty="0" smtClean="0"/>
                <a:t>_disp_resid</a:t>
              </a:r>
              <a:r>
                <a:rPr lang="en-GB" sz="1000" dirty="0" smtClean="0"/>
                <a:t>.npy</a:t>
              </a:r>
              <a:endParaRPr lang="en-GB" sz="1000" dirty="0"/>
            </a:p>
          </p:txBody>
        </p:sp>
        <p:sp>
          <p:nvSpPr>
            <p:cNvPr id="121" name="Flowchart: Magnetic Disk 120"/>
            <p:cNvSpPr/>
            <p:nvPr/>
          </p:nvSpPr>
          <p:spPr>
            <a:xfrm>
              <a:off x="5821598" y="3248205"/>
              <a:ext cx="270560" cy="187265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22" name="Elbow Connector 121"/>
          <p:cNvCxnSpPr>
            <a:endCxn id="120" idx="2"/>
          </p:cNvCxnSpPr>
          <p:nvPr/>
        </p:nvCxnSpPr>
        <p:spPr>
          <a:xfrm flipV="1">
            <a:off x="3406833" y="3053806"/>
            <a:ext cx="1091395" cy="438074"/>
          </a:xfrm>
          <a:prstGeom prst="bentConnector3">
            <a:avLst>
              <a:gd name="adj1" fmla="val 59857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280068" y="4320915"/>
            <a:ext cx="2108336" cy="755141"/>
            <a:chOff x="4333286" y="4320915"/>
            <a:chExt cx="2108336" cy="755141"/>
          </a:xfrm>
        </p:grpSpPr>
        <p:sp>
          <p:nvSpPr>
            <p:cNvPr id="131" name="Flowchart: Data 130"/>
            <p:cNvSpPr/>
            <p:nvPr/>
          </p:nvSpPr>
          <p:spPr>
            <a:xfrm>
              <a:off x="4333286" y="4473119"/>
              <a:ext cx="2108336" cy="415672"/>
            </a:xfrm>
            <a:prstGeom prst="flowChartInputOutpu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20150707</a:t>
              </a:r>
              <a:r>
                <a:rPr lang="en-GB" sz="1000" b="1" i="1" dirty="0" smtClean="0"/>
                <a:t>1440</a:t>
              </a:r>
              <a:r>
                <a:rPr lang="en-GB" sz="1000" dirty="0" smtClean="0"/>
                <a:t>_IR_108</a:t>
              </a:r>
              <a:r>
                <a:rPr lang="en-GB" sz="1000" b="1" i="1" dirty="0" smtClean="0"/>
                <a:t>_disp_resid</a:t>
              </a:r>
              <a:r>
                <a:rPr lang="en-GB" sz="1000" dirty="0" smtClean="0"/>
                <a:t>.npy</a:t>
              </a:r>
              <a:endParaRPr lang="en-GB" sz="1000" dirty="0"/>
            </a:p>
          </p:txBody>
        </p:sp>
        <p:sp>
          <p:nvSpPr>
            <p:cNvPr id="133" name="Flowchart: Magnetic Disk 132"/>
            <p:cNvSpPr/>
            <p:nvPr/>
          </p:nvSpPr>
          <p:spPr>
            <a:xfrm>
              <a:off x="5542534" y="4888791"/>
              <a:ext cx="270560" cy="187265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4990935" y="4320915"/>
              <a:ext cx="742321" cy="74232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>
              <a:off x="4941168" y="4333735"/>
              <a:ext cx="742321" cy="74232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Straight Arrow Connector 148"/>
          <p:cNvCxnSpPr>
            <a:endCxn id="131" idx="2"/>
          </p:cNvCxnSpPr>
          <p:nvPr/>
        </p:nvCxnSpPr>
        <p:spPr>
          <a:xfrm>
            <a:off x="3426954" y="4680955"/>
            <a:ext cx="106394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endCxn id="134" idx="2"/>
          </p:cNvCxnSpPr>
          <p:nvPr/>
        </p:nvCxnSpPr>
        <p:spPr>
          <a:xfrm>
            <a:off x="3426954" y="3877527"/>
            <a:ext cx="1241420" cy="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065912" y="9252955"/>
            <a:ext cx="18628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196370" y="-3492896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29347" y="12060832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55898" y="0"/>
            <a:ext cx="0" cy="13316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496719" y="-24150"/>
            <a:ext cx="0" cy="1331640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err="1"/>
              <a:t>update_fields</a:t>
            </a:r>
            <a:r>
              <a:rPr lang="en-GB" dirty="0"/>
              <a:t> </a:t>
            </a:r>
            <a:r>
              <a:rPr lang="en-GB" dirty="0" smtClean="0"/>
              <a:t>(2)</a:t>
            </a:r>
            <a:endParaRPr lang="en-GB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42900" y="641670"/>
            <a:ext cx="6172200" cy="597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sz="1200" dirty="0"/>
          </a:p>
        </p:txBody>
      </p:sp>
      <p:sp>
        <p:nvSpPr>
          <p:cNvPr id="49" name="Flowchart: Document 48"/>
          <p:cNvSpPr/>
          <p:nvPr/>
        </p:nvSpPr>
        <p:spPr>
          <a:xfrm>
            <a:off x="2888940" y="770832"/>
            <a:ext cx="1080120" cy="344783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basic_var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2825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chart: Process 58"/>
          <p:cNvSpPr/>
          <p:nvPr/>
        </p:nvSpPr>
        <p:spPr>
          <a:xfrm>
            <a:off x="255898" y="1540632"/>
            <a:ext cx="3239777" cy="123839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Load skill score </a:t>
            </a:r>
            <a:r>
              <a:rPr lang="en-GB" sz="1000" dirty="0" err="1" smtClean="0">
                <a:solidFill>
                  <a:schemeClr val="tx1"/>
                </a:solidFill>
              </a:rPr>
              <a:t>numpy</a:t>
            </a:r>
            <a:r>
              <a:rPr lang="en-GB" sz="1000" dirty="0" smtClean="0">
                <a:solidFill>
                  <a:schemeClr val="tx1"/>
                </a:solidFill>
              </a:rPr>
              <a:t> array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Load statistics </a:t>
            </a:r>
            <a:r>
              <a:rPr lang="en-GB" sz="1000" dirty="0" err="1" smtClean="0">
                <a:solidFill>
                  <a:schemeClr val="tx1"/>
                </a:solidFill>
              </a:rPr>
              <a:t>numpy</a:t>
            </a:r>
            <a:r>
              <a:rPr lang="en-GB" sz="1000" dirty="0" smtClean="0">
                <a:solidFill>
                  <a:schemeClr val="tx1"/>
                </a:solidFill>
              </a:rPr>
              <a:t> array</a:t>
            </a:r>
          </a:p>
          <a:p>
            <a:pPr marL="228600" indent="-228600">
              <a:buFont typeface="+mj-lt"/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Plot basic skill scores plots (not comparing skill scores calculated for different options):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</a:rPr>
              <a:t>HK score as function of lead time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sz="1000" dirty="0" smtClean="0">
                <a:solidFill>
                  <a:schemeClr val="tx1"/>
                </a:solidFill>
              </a:rPr>
              <a:t>HK score as function of mean rain rate</a:t>
            </a:r>
            <a:endParaRPr lang="en-GB" sz="1000" dirty="0" smtClean="0">
              <a:solidFill>
                <a:schemeClr val="accent2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GB" sz="1000" dirty="0" smtClean="0">
              <a:solidFill>
                <a:schemeClr val="accent2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8075323" y="3995937"/>
            <a:ext cx="2855168" cy="158417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7965505" y="6012160"/>
            <a:ext cx="430880" cy="144016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ata 8"/>
          <p:cNvSpPr/>
          <p:nvPr/>
        </p:nvSpPr>
        <p:spPr>
          <a:xfrm>
            <a:off x="8063298" y="4860032"/>
            <a:ext cx="1421624" cy="576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  <a:endParaRPr lang="en-GB" sz="10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7847672" y="6897705"/>
            <a:ext cx="2105394" cy="1584176"/>
          </a:xfrm>
          <a:prstGeom prst="wedgeRoundRectCallout">
            <a:avLst>
              <a:gd name="adj1" fmla="val -69347"/>
              <a:gd name="adj2" fmla="val -265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Comment</a:t>
            </a:r>
            <a:endParaRPr lang="en-GB" sz="1000" dirty="0"/>
          </a:p>
        </p:txBody>
      </p:sp>
      <p:sp>
        <p:nvSpPr>
          <p:cNvPr id="46" name="Rounded Rectangular Callout 45"/>
          <p:cNvSpPr/>
          <p:nvPr/>
        </p:nvSpPr>
        <p:spPr>
          <a:xfrm>
            <a:off x="8058287" y="286237"/>
            <a:ext cx="1872208" cy="710866"/>
          </a:xfrm>
          <a:prstGeom prst="wedgeRoundRectCallout">
            <a:avLst>
              <a:gd name="adj1" fmla="val -75529"/>
              <a:gd name="adj2" fmla="val -1270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/>
              <a:t>Dictionary </a:t>
            </a:r>
            <a:r>
              <a:rPr lang="en-GB" sz="1000" dirty="0" smtClean="0"/>
              <a:t>containing all settings and further information which is </a:t>
            </a:r>
            <a:r>
              <a:rPr lang="en-GB" sz="1000" dirty="0"/>
              <a:t>passed between functions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8520538" y="1353366"/>
            <a:ext cx="1332148" cy="1143906"/>
          </a:xfrm>
          <a:prstGeom prst="wedgeRoundRectCallout">
            <a:avLst>
              <a:gd name="adj1" fmla="val 66043"/>
              <a:gd name="adj2" fmla="val -12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Function reading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 and saves settings in different variables, which are then collected in the dictionary </a:t>
            </a:r>
            <a:r>
              <a:rPr lang="en-GB" sz="1000" dirty="0" err="1" smtClean="0"/>
              <a:t>basic_var</a:t>
            </a:r>
            <a:endParaRPr lang="en-GB" sz="1000" dirty="0"/>
          </a:p>
        </p:txBody>
      </p:sp>
      <p:sp>
        <p:nvSpPr>
          <p:cNvPr id="58" name="Rounded Rectangular Callout 57"/>
          <p:cNvSpPr/>
          <p:nvPr/>
        </p:nvSpPr>
        <p:spPr>
          <a:xfrm>
            <a:off x="7299430" y="2636006"/>
            <a:ext cx="1332148" cy="1143906"/>
          </a:xfrm>
          <a:prstGeom prst="wedgeRoundRectCallout">
            <a:avLst>
              <a:gd name="adj1" fmla="val 66043"/>
              <a:gd name="adj2" fmla="val -12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Function reading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 and saves settings in different variables, which are then collected in the dictionary </a:t>
            </a:r>
            <a:r>
              <a:rPr lang="en-GB" sz="1000" dirty="0" err="1" smtClean="0"/>
              <a:t>basic_var</a:t>
            </a:r>
            <a:endParaRPr lang="en-GB" sz="1000" dirty="0"/>
          </a:p>
        </p:txBody>
      </p:sp>
      <p:sp>
        <p:nvSpPr>
          <p:cNvPr id="48" name="Flowchart: Data 47"/>
          <p:cNvSpPr/>
          <p:nvPr/>
        </p:nvSpPr>
        <p:spPr>
          <a:xfrm>
            <a:off x="9930495" y="5631179"/>
            <a:ext cx="1388269" cy="669013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(Displaced) Optical flow input data (RZC)</a:t>
            </a:r>
            <a:endParaRPr lang="en-GB" sz="1000" dirty="0"/>
          </a:p>
        </p:txBody>
      </p:sp>
      <p:sp>
        <p:nvSpPr>
          <p:cNvPr id="98" name="Flowchart: Magnetic Disk 97"/>
          <p:cNvSpPr/>
          <p:nvPr/>
        </p:nvSpPr>
        <p:spPr>
          <a:xfrm>
            <a:off x="10901370" y="6170952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Flowchart: Document 86"/>
          <p:cNvSpPr/>
          <p:nvPr/>
        </p:nvSpPr>
        <p:spPr>
          <a:xfrm>
            <a:off x="7130244" y="1179049"/>
            <a:ext cx="1890158" cy="74627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/>
              <a:t>filename, e.g.</a:t>
            </a:r>
          </a:p>
          <a:p>
            <a:r>
              <a:rPr lang="en-GB" sz="800" dirty="0" smtClean="0"/>
              <a:t>/data/COALITION2/database/</a:t>
            </a:r>
          </a:p>
          <a:p>
            <a:r>
              <a:rPr lang="en-GB" sz="800" dirty="0" err="1" smtClean="0"/>
              <a:t>meteosat</a:t>
            </a:r>
            <a:r>
              <a:rPr lang="en-GB" sz="800" dirty="0" smtClean="0"/>
              <a:t>/ccs4_PLAX/2015/07/07/</a:t>
            </a:r>
          </a:p>
          <a:p>
            <a:r>
              <a:rPr lang="en-GB" sz="800" dirty="0" smtClean="0"/>
              <a:t>MSG2_ccs4_201507071440_rad_PLAX.nc</a:t>
            </a:r>
            <a:endParaRPr lang="en-GB" sz="800" dirty="0"/>
          </a:p>
          <a:p>
            <a:endParaRPr lang="en-GB" sz="1000" dirty="0"/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7306510" y="4539037"/>
            <a:ext cx="0" cy="24587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9446143" y="3031836"/>
            <a:ext cx="0" cy="7370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lowchart: Data 125"/>
          <p:cNvSpPr/>
          <p:nvPr/>
        </p:nvSpPr>
        <p:spPr>
          <a:xfrm>
            <a:off x="-2619672" y="5071415"/>
            <a:ext cx="1817570" cy="388273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</a:t>
            </a:r>
            <a:r>
              <a:rPr lang="en-GB" sz="1000" b="1" i="1" dirty="0" smtClean="0"/>
              <a:t>1445</a:t>
            </a:r>
            <a:r>
              <a:rPr lang="en-GB" sz="1000" dirty="0" smtClean="0"/>
              <a:t>_IR_108</a:t>
            </a:r>
            <a:r>
              <a:rPr lang="en-GB" sz="1000" b="1" i="1" dirty="0" smtClean="0"/>
              <a:t>_disp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sp>
        <p:nvSpPr>
          <p:cNvPr id="130" name="Flowchart: Magnetic Disk 129"/>
          <p:cNvSpPr/>
          <p:nvPr/>
        </p:nvSpPr>
        <p:spPr>
          <a:xfrm>
            <a:off x="-1291549" y="5366581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>
            <a:off x="-1846180" y="7141479"/>
            <a:ext cx="742321" cy="74232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-1895947" y="7154299"/>
            <a:ext cx="742321" cy="74232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owchart: Data 183"/>
          <p:cNvSpPr/>
          <p:nvPr/>
        </p:nvSpPr>
        <p:spPr>
          <a:xfrm>
            <a:off x="-2399299" y="5626312"/>
            <a:ext cx="1664657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201507071445_RZC_</a:t>
            </a:r>
            <a:r>
              <a:rPr lang="en-GB" sz="1000" b="1" i="1" dirty="0" smtClean="0"/>
              <a:t>disparr_UV_resid</a:t>
            </a:r>
            <a:r>
              <a:rPr lang="en-GB" sz="1000" dirty="0" smtClean="0"/>
              <a:t>.npz</a:t>
            </a:r>
            <a:endParaRPr lang="en-GB" sz="1000" dirty="0"/>
          </a:p>
        </p:txBody>
      </p:sp>
      <p:sp>
        <p:nvSpPr>
          <p:cNvPr id="185" name="Flowchart: Magnetic Disk 184"/>
          <p:cNvSpPr/>
          <p:nvPr/>
        </p:nvSpPr>
        <p:spPr>
          <a:xfrm>
            <a:off x="-1185094" y="6108743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err="1" smtClean="0"/>
              <a:t>analyse_skillscores</a:t>
            </a:r>
            <a:endParaRPr lang="en-GB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42900" y="641670"/>
            <a:ext cx="6172200" cy="597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sz="1200" dirty="0"/>
          </a:p>
        </p:txBody>
      </p:sp>
      <p:sp>
        <p:nvSpPr>
          <p:cNvPr id="23" name="Flowchart: Document 22"/>
          <p:cNvSpPr/>
          <p:nvPr/>
        </p:nvSpPr>
        <p:spPr>
          <a:xfrm>
            <a:off x="3600272" y="770833"/>
            <a:ext cx="1080120" cy="344783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var</a:t>
            </a:r>
            <a:endParaRPr lang="en-GB" sz="1000" dirty="0"/>
          </a:p>
        </p:txBody>
      </p:sp>
      <p:cxnSp>
        <p:nvCxnSpPr>
          <p:cNvPr id="116" name="Elbow Connector 115"/>
          <p:cNvCxnSpPr>
            <a:endCxn id="184" idx="2"/>
          </p:cNvCxnSpPr>
          <p:nvPr/>
        </p:nvCxnSpPr>
        <p:spPr>
          <a:xfrm flipV="1">
            <a:off x="-3273213" y="5914344"/>
            <a:ext cx="1040380" cy="9508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ata 119"/>
          <p:cNvSpPr/>
          <p:nvPr/>
        </p:nvSpPr>
        <p:spPr>
          <a:xfrm>
            <a:off x="-2437915" y="6389766"/>
            <a:ext cx="2090020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</a:t>
            </a:r>
            <a:r>
              <a:rPr lang="en-GB" sz="1000" b="1" i="1" dirty="0" smtClean="0"/>
              <a:t>1445</a:t>
            </a:r>
            <a:r>
              <a:rPr lang="en-GB" sz="1000" dirty="0" smtClean="0"/>
              <a:t>_IR_108</a:t>
            </a:r>
            <a:r>
              <a:rPr lang="en-GB" sz="1000" b="1" i="1" dirty="0" smtClean="0"/>
              <a:t>_disp_resid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sp>
        <p:nvSpPr>
          <p:cNvPr id="121" name="Flowchart: Magnetic Disk 120"/>
          <p:cNvSpPr/>
          <p:nvPr/>
        </p:nvSpPr>
        <p:spPr>
          <a:xfrm>
            <a:off x="-843167" y="6872197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2" name="Elbow Connector 121"/>
          <p:cNvCxnSpPr>
            <a:endCxn id="120" idx="2"/>
          </p:cNvCxnSpPr>
          <p:nvPr/>
        </p:nvCxnSpPr>
        <p:spPr>
          <a:xfrm flipV="1">
            <a:off x="-3257932" y="6677798"/>
            <a:ext cx="1029019" cy="438074"/>
          </a:xfrm>
          <a:prstGeom prst="bentConnector3">
            <a:avLst>
              <a:gd name="adj1" fmla="val 60454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Data 130"/>
          <p:cNvSpPr/>
          <p:nvPr/>
        </p:nvSpPr>
        <p:spPr>
          <a:xfrm>
            <a:off x="-2331479" y="8097111"/>
            <a:ext cx="2108336" cy="415672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</a:t>
            </a:r>
            <a:r>
              <a:rPr lang="en-GB" sz="1000" b="1" i="1" dirty="0" smtClean="0"/>
              <a:t>1440</a:t>
            </a:r>
            <a:r>
              <a:rPr lang="en-GB" sz="1000" dirty="0" smtClean="0"/>
              <a:t>_IR_108</a:t>
            </a:r>
            <a:r>
              <a:rPr lang="en-GB" sz="1000" b="1" i="1" dirty="0" smtClean="0"/>
              <a:t>_disp_resid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sp>
        <p:nvSpPr>
          <p:cNvPr id="133" name="Flowchart: Magnetic Disk 132"/>
          <p:cNvSpPr/>
          <p:nvPr/>
        </p:nvSpPr>
        <p:spPr>
          <a:xfrm>
            <a:off x="-1122231" y="8512783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-1673830" y="7944907"/>
            <a:ext cx="742321" cy="74232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-1723597" y="7957727"/>
            <a:ext cx="742321" cy="74232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131" idx="2"/>
          </p:cNvCxnSpPr>
          <p:nvPr/>
        </p:nvCxnSpPr>
        <p:spPr>
          <a:xfrm>
            <a:off x="-4027853" y="8304947"/>
            <a:ext cx="19072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2654271" y="2411760"/>
            <a:ext cx="116835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196370" y="-3492896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129347" y="12060832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ocument 48"/>
          <p:cNvSpPr/>
          <p:nvPr/>
        </p:nvSpPr>
        <p:spPr>
          <a:xfrm>
            <a:off x="2121894" y="770832"/>
            <a:ext cx="1080120" cy="344783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basic_var</a:t>
            </a:r>
            <a:endParaRPr lang="en-GB" sz="1000" dirty="0"/>
          </a:p>
        </p:txBody>
      </p:sp>
      <p:cxnSp>
        <p:nvCxnSpPr>
          <p:cNvPr id="50" name="Elbow Connector 49"/>
          <p:cNvCxnSpPr>
            <a:stCxn id="49" idx="2"/>
            <a:endCxn id="59" idx="0"/>
          </p:cNvCxnSpPr>
          <p:nvPr/>
        </p:nvCxnSpPr>
        <p:spPr>
          <a:xfrm rot="5400000">
            <a:off x="2044966" y="923643"/>
            <a:ext cx="447811" cy="7861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3" idx="2"/>
            <a:endCxn id="59" idx="0"/>
          </p:cNvCxnSpPr>
          <p:nvPr/>
        </p:nvCxnSpPr>
        <p:spPr>
          <a:xfrm rot="5400000">
            <a:off x="2784155" y="184455"/>
            <a:ext cx="447810" cy="22645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Data 54"/>
          <p:cNvSpPr/>
          <p:nvPr/>
        </p:nvSpPr>
        <p:spPr>
          <a:xfrm>
            <a:off x="3600272" y="1525841"/>
            <a:ext cx="1609834" cy="482571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resid_method_Twostep_IR_108</a:t>
            </a:r>
            <a:r>
              <a:rPr lang="en-GB" sz="1000" b="1" i="1" dirty="0"/>
              <a:t>_verif</a:t>
            </a:r>
            <a:r>
              <a:rPr lang="en-GB" sz="1000" dirty="0"/>
              <a:t>.npy</a:t>
            </a:r>
          </a:p>
        </p:txBody>
      </p:sp>
      <p:sp>
        <p:nvSpPr>
          <p:cNvPr id="57" name="Flowchart: Data 56"/>
          <p:cNvSpPr/>
          <p:nvPr/>
        </p:nvSpPr>
        <p:spPr>
          <a:xfrm>
            <a:off x="5180226" y="1525841"/>
            <a:ext cx="1617240" cy="482571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resid_method_Twostep_</a:t>
            </a:r>
            <a:r>
              <a:rPr lang="en-GB" sz="1000" b="1" i="1" dirty="0" err="1" smtClean="0"/>
              <a:t>stat_verif</a:t>
            </a:r>
            <a:r>
              <a:rPr lang="en-GB" sz="1000" dirty="0" err="1" smtClean="0"/>
              <a:t>.npy</a:t>
            </a:r>
            <a:endParaRPr lang="en-GB" sz="1000" dirty="0"/>
          </a:p>
        </p:txBody>
      </p:sp>
      <p:cxnSp>
        <p:nvCxnSpPr>
          <p:cNvPr id="63" name="Straight Arrow Connector 62"/>
          <p:cNvCxnSpPr>
            <a:stCxn id="55" idx="2"/>
          </p:cNvCxnSpPr>
          <p:nvPr/>
        </p:nvCxnSpPr>
        <p:spPr>
          <a:xfrm flipH="1">
            <a:off x="2268871" y="1767127"/>
            <a:ext cx="149238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7" idx="2"/>
            <a:endCxn id="55" idx="5"/>
          </p:cNvCxnSpPr>
          <p:nvPr/>
        </p:nvCxnSpPr>
        <p:spPr>
          <a:xfrm flipH="1">
            <a:off x="5049123" y="1767127"/>
            <a:ext cx="292827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Magnetic Disk 74"/>
          <p:cNvSpPr/>
          <p:nvPr/>
        </p:nvSpPr>
        <p:spPr>
          <a:xfrm>
            <a:off x="4830740" y="1860645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Flowchart: Magnetic Disk 134"/>
          <p:cNvSpPr/>
          <p:nvPr/>
        </p:nvSpPr>
        <p:spPr>
          <a:xfrm>
            <a:off x="6379820" y="1858748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Flowchart: Data 87"/>
          <p:cNvSpPr/>
          <p:nvPr/>
        </p:nvSpPr>
        <p:spPr>
          <a:xfrm>
            <a:off x="5153976" y="2195736"/>
            <a:ext cx="1680972" cy="605498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HKvsRR_resid</a:t>
            </a:r>
            <a:r>
              <a:rPr lang="en-GB" sz="1000" dirty="0" smtClean="0"/>
              <a:t>_</a:t>
            </a:r>
            <a:br>
              <a:rPr lang="en-GB" sz="1000" dirty="0" smtClean="0"/>
            </a:br>
            <a:r>
              <a:rPr lang="en-GB" sz="1000" dirty="0" smtClean="0"/>
              <a:t>method_Onestep_RZC.pdf</a:t>
            </a:r>
            <a:endParaRPr lang="en-GB" sz="10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2654271" y="2578828"/>
            <a:ext cx="26765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Data 133"/>
          <p:cNvSpPr/>
          <p:nvPr/>
        </p:nvSpPr>
        <p:spPr>
          <a:xfrm>
            <a:off x="3609330" y="2195736"/>
            <a:ext cx="1670212" cy="605498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HKvsLeadT_resid_method_Onestep_RZC.pdf</a:t>
            </a:r>
          </a:p>
        </p:txBody>
      </p:sp>
      <p:sp>
        <p:nvSpPr>
          <p:cNvPr id="78" name="Flowchart: Magnetic Disk 77"/>
          <p:cNvSpPr/>
          <p:nvPr/>
        </p:nvSpPr>
        <p:spPr>
          <a:xfrm>
            <a:off x="4830740" y="2779023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831014"/>
              </p:ext>
            </p:extLst>
          </p:nvPr>
        </p:nvGraphicFramePr>
        <p:xfrm>
          <a:off x="5431810" y="2857014"/>
          <a:ext cx="719435" cy="539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Acrobat Document" r:id="rId3" imgW="4391011" imgH="3295515" progId="AcroExch.Document.DC">
                  <p:embed/>
                </p:oleObj>
              </mc:Choice>
              <mc:Fallback>
                <p:oleObj name="Acrobat Document" r:id="rId3" imgW="4391011" imgH="329551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1810" y="2857014"/>
                        <a:ext cx="719435" cy="539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Flowchart: Magnetic Disk 88"/>
          <p:cNvSpPr/>
          <p:nvPr/>
        </p:nvSpPr>
        <p:spPr>
          <a:xfrm>
            <a:off x="6312156" y="2773864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81983"/>
              </p:ext>
            </p:extLst>
          </p:nvPr>
        </p:nvGraphicFramePr>
        <p:xfrm>
          <a:off x="3897392" y="2867496"/>
          <a:ext cx="702562" cy="527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Acrobat Document" r:id="rId5" imgW="4391011" imgH="3295515" progId="AcroExch.Document.DC">
                  <p:embed/>
                </p:oleObj>
              </mc:Choice>
              <mc:Fallback>
                <p:oleObj name="Acrobat Document" r:id="rId5" imgW="4391011" imgH="329551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7392" y="2867496"/>
                        <a:ext cx="702562" cy="527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Flowchart: Process 98"/>
          <p:cNvSpPr/>
          <p:nvPr/>
        </p:nvSpPr>
        <p:spPr>
          <a:xfrm>
            <a:off x="253852" y="4822510"/>
            <a:ext cx="3239777" cy="28520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GB" sz="1000" dirty="0">
                <a:solidFill>
                  <a:schemeClr val="tx1"/>
                </a:solidFill>
              </a:rPr>
              <a:t>Load statistics </a:t>
            </a:r>
            <a:r>
              <a:rPr lang="en-GB" sz="1000" dirty="0" err="1">
                <a:solidFill>
                  <a:schemeClr val="tx1"/>
                </a:solidFill>
              </a:rPr>
              <a:t>numpy</a:t>
            </a:r>
            <a:r>
              <a:rPr lang="en-GB" sz="1000" dirty="0">
                <a:solidFill>
                  <a:schemeClr val="tx1"/>
                </a:solidFill>
              </a:rPr>
              <a:t> array</a:t>
            </a: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Load </a:t>
            </a:r>
            <a:r>
              <a:rPr lang="en-GB" sz="1000" dirty="0">
                <a:solidFill>
                  <a:schemeClr val="tx1"/>
                </a:solidFill>
              </a:rPr>
              <a:t>skill score </a:t>
            </a:r>
            <a:r>
              <a:rPr lang="en-GB" sz="1000" dirty="0" err="1">
                <a:solidFill>
                  <a:schemeClr val="tx1"/>
                </a:solidFill>
              </a:rPr>
              <a:t>numpy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arrays according to </a:t>
            </a:r>
            <a:r>
              <a:rPr lang="en-GB" sz="1000" dirty="0" err="1" smtClean="0">
                <a:solidFill>
                  <a:schemeClr val="tx1"/>
                </a:solidFill>
              </a:rPr>
              <a:t>verif_param_ls</a:t>
            </a:r>
            <a:r>
              <a:rPr lang="en-GB" sz="1000" dirty="0" smtClean="0">
                <a:solidFill>
                  <a:schemeClr val="tx1"/>
                </a:solidFill>
              </a:rPr>
              <a:t> (stating skill scores for which options should be loaded, e.g. comparing skill scores for the methods used for the correction of residual movement “</a:t>
            </a:r>
            <a:r>
              <a:rPr lang="en-GB" sz="1000" dirty="0" err="1" smtClean="0">
                <a:solidFill>
                  <a:schemeClr val="tx1"/>
                </a:solidFill>
              </a:rPr>
              <a:t>Onestep</a:t>
            </a:r>
            <a:r>
              <a:rPr lang="en-GB" sz="1000" dirty="0" smtClean="0">
                <a:solidFill>
                  <a:schemeClr val="tx1"/>
                </a:solidFill>
              </a:rPr>
              <a:t>”, “Twostep”, and “None”) and append those to </a:t>
            </a:r>
            <a:r>
              <a:rPr lang="en-GB" sz="1000" dirty="0" err="1" smtClean="0">
                <a:solidFill>
                  <a:schemeClr val="tx1"/>
                </a:solidFill>
              </a:rPr>
              <a:t>verif_array_con</a:t>
            </a:r>
            <a:r>
              <a:rPr lang="en-GB" sz="1000" dirty="0" smtClean="0">
                <a:solidFill>
                  <a:schemeClr val="tx1"/>
                </a:solidFill>
              </a:rPr>
              <a:t> (</a:t>
            </a:r>
            <a:r>
              <a:rPr lang="en-GB" sz="1000" dirty="0" err="1" smtClean="0">
                <a:solidFill>
                  <a:schemeClr val="tx1"/>
                </a:solidFill>
              </a:rPr>
              <a:t>concatentated</a:t>
            </a:r>
            <a:r>
              <a:rPr lang="en-GB" sz="1000" dirty="0" smtClean="0">
                <a:solidFill>
                  <a:schemeClr val="tx1"/>
                </a:solidFill>
              </a:rPr>
              <a:t> verification array).</a:t>
            </a:r>
          </a:p>
          <a:p>
            <a:pPr marL="228600" indent="-228600">
              <a:buFont typeface="+mj-lt"/>
              <a:buAutoNum type="arabicPeriod"/>
            </a:pPr>
            <a:endParaRPr lang="en-GB" sz="1000" dirty="0" smtClean="0">
              <a:solidFill>
                <a:schemeClr val="accent2"/>
              </a:solidFill>
            </a:endParaRPr>
          </a:p>
        </p:txBody>
      </p:sp>
      <p:sp>
        <p:nvSpPr>
          <p:cNvPr id="100" name="Title 1"/>
          <p:cNvSpPr txBox="1">
            <a:spLocks/>
          </p:cNvSpPr>
          <p:nvPr/>
        </p:nvSpPr>
        <p:spPr>
          <a:xfrm>
            <a:off x="340854" y="3461390"/>
            <a:ext cx="6172200" cy="4750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 err="1"/>
              <a:t>compare_skillscores_help</a:t>
            </a:r>
            <a:endParaRPr lang="en-GB" dirty="0"/>
          </a:p>
        </p:txBody>
      </p:sp>
      <p:sp>
        <p:nvSpPr>
          <p:cNvPr id="101" name="Title 1"/>
          <p:cNvSpPr txBox="1">
            <a:spLocks/>
          </p:cNvSpPr>
          <p:nvPr/>
        </p:nvSpPr>
        <p:spPr>
          <a:xfrm>
            <a:off x="340854" y="3923548"/>
            <a:ext cx="6172200" cy="597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sz="1200" dirty="0"/>
          </a:p>
        </p:txBody>
      </p:sp>
      <p:sp>
        <p:nvSpPr>
          <p:cNvPr id="102" name="Flowchart: Document 101"/>
          <p:cNvSpPr/>
          <p:nvPr/>
        </p:nvSpPr>
        <p:spPr>
          <a:xfrm>
            <a:off x="2861569" y="4029917"/>
            <a:ext cx="1080120" cy="344783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var</a:t>
            </a:r>
            <a:endParaRPr lang="en-GB" sz="1000" dirty="0"/>
          </a:p>
        </p:txBody>
      </p:sp>
      <p:sp>
        <p:nvSpPr>
          <p:cNvPr id="104" name="Flowchart: Document 103"/>
          <p:cNvSpPr/>
          <p:nvPr/>
        </p:nvSpPr>
        <p:spPr>
          <a:xfrm>
            <a:off x="1383191" y="4029916"/>
            <a:ext cx="1080120" cy="344783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basic_var</a:t>
            </a:r>
            <a:endParaRPr lang="en-GB" sz="1000" dirty="0"/>
          </a:p>
        </p:txBody>
      </p:sp>
      <p:cxnSp>
        <p:nvCxnSpPr>
          <p:cNvPr id="105" name="Elbow Connector 104"/>
          <p:cNvCxnSpPr>
            <a:stCxn id="104" idx="2"/>
            <a:endCxn id="99" idx="0"/>
          </p:cNvCxnSpPr>
          <p:nvPr/>
        </p:nvCxnSpPr>
        <p:spPr>
          <a:xfrm rot="5400000">
            <a:off x="1663194" y="4562452"/>
            <a:ext cx="470605" cy="495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" idx="2"/>
            <a:endCxn id="99" idx="0"/>
          </p:cNvCxnSpPr>
          <p:nvPr/>
        </p:nvCxnSpPr>
        <p:spPr>
          <a:xfrm rot="5400000">
            <a:off x="2402383" y="3823264"/>
            <a:ext cx="470604" cy="15278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owchart: Data 106"/>
          <p:cNvSpPr/>
          <p:nvPr/>
        </p:nvSpPr>
        <p:spPr>
          <a:xfrm>
            <a:off x="3567194" y="5365201"/>
            <a:ext cx="1609834" cy="482571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resid_method_</a:t>
            </a:r>
            <a:r>
              <a:rPr lang="en-GB" sz="1000" b="1" i="1" dirty="0"/>
              <a:t>Twostep</a:t>
            </a:r>
            <a:r>
              <a:rPr lang="en-GB" sz="1000" dirty="0"/>
              <a:t>_IR_108_verif.npy</a:t>
            </a:r>
          </a:p>
        </p:txBody>
      </p:sp>
      <p:sp>
        <p:nvSpPr>
          <p:cNvPr id="108" name="Flowchart: Data 107"/>
          <p:cNvSpPr/>
          <p:nvPr/>
        </p:nvSpPr>
        <p:spPr>
          <a:xfrm>
            <a:off x="5178180" y="4716016"/>
            <a:ext cx="1617240" cy="482571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resid_method_Twostep_</a:t>
            </a:r>
            <a:r>
              <a:rPr lang="en-GB" sz="1000" b="1" i="1" dirty="0" err="1" smtClean="0"/>
              <a:t>stat_verif</a:t>
            </a:r>
            <a:r>
              <a:rPr lang="en-GB" sz="1000" dirty="0" err="1" smtClean="0"/>
              <a:t>.npy</a:t>
            </a:r>
            <a:endParaRPr lang="en-GB" sz="1000" dirty="0"/>
          </a:p>
        </p:txBody>
      </p:sp>
      <p:cxnSp>
        <p:nvCxnSpPr>
          <p:cNvPr id="109" name="Straight Arrow Connector 108"/>
          <p:cNvCxnSpPr>
            <a:stCxn id="107" idx="2"/>
          </p:cNvCxnSpPr>
          <p:nvPr/>
        </p:nvCxnSpPr>
        <p:spPr>
          <a:xfrm flipH="1">
            <a:off x="3359931" y="5606487"/>
            <a:ext cx="368246" cy="13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Magnetic Disk 111"/>
          <p:cNvSpPr/>
          <p:nvPr/>
        </p:nvSpPr>
        <p:spPr>
          <a:xfrm>
            <a:off x="6377774" y="5048923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Flowchart: Document 123"/>
          <p:cNvSpPr/>
          <p:nvPr/>
        </p:nvSpPr>
        <p:spPr>
          <a:xfrm>
            <a:off x="4248673" y="4029915"/>
            <a:ext cx="1080120" cy="344783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verif_param_ls</a:t>
            </a:r>
            <a:endParaRPr lang="en-GB" sz="1000" dirty="0"/>
          </a:p>
        </p:txBody>
      </p:sp>
      <p:cxnSp>
        <p:nvCxnSpPr>
          <p:cNvPr id="125" name="Elbow Connector 124"/>
          <p:cNvCxnSpPr>
            <a:stCxn id="124" idx="2"/>
            <a:endCxn id="99" idx="0"/>
          </p:cNvCxnSpPr>
          <p:nvPr/>
        </p:nvCxnSpPr>
        <p:spPr>
          <a:xfrm rot="5400000">
            <a:off x="3095934" y="3129711"/>
            <a:ext cx="470606" cy="29149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8" idx="2"/>
          </p:cNvCxnSpPr>
          <p:nvPr/>
        </p:nvCxnSpPr>
        <p:spPr>
          <a:xfrm flipH="1" flipV="1">
            <a:off x="2121894" y="4957301"/>
            <a:ext cx="321801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Data 137"/>
          <p:cNvSpPr/>
          <p:nvPr/>
        </p:nvSpPr>
        <p:spPr>
          <a:xfrm>
            <a:off x="4965198" y="5365201"/>
            <a:ext cx="1609834" cy="482571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resid_method_</a:t>
            </a:r>
            <a:r>
              <a:rPr lang="en-GB" sz="1000" b="1" i="1" dirty="0" smtClean="0"/>
              <a:t>Onestep</a:t>
            </a:r>
            <a:r>
              <a:rPr lang="en-GB" sz="1000" dirty="0" smtClean="0"/>
              <a:t>_IR_108_verif.npy</a:t>
            </a:r>
            <a:endParaRPr lang="en-GB" sz="1000" dirty="0"/>
          </a:p>
        </p:txBody>
      </p:sp>
      <p:cxnSp>
        <p:nvCxnSpPr>
          <p:cNvPr id="139" name="Straight Arrow Connector 138"/>
          <p:cNvCxnSpPr>
            <a:stCxn id="107" idx="5"/>
            <a:endCxn id="138" idx="2"/>
          </p:cNvCxnSpPr>
          <p:nvPr/>
        </p:nvCxnSpPr>
        <p:spPr>
          <a:xfrm>
            <a:off x="5016045" y="5606487"/>
            <a:ext cx="110136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8" idx="5"/>
          </p:cNvCxnSpPr>
          <p:nvPr/>
        </p:nvCxnSpPr>
        <p:spPr>
          <a:xfrm flipV="1">
            <a:off x="6414049" y="5606486"/>
            <a:ext cx="223735" cy="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6463164" y="5606485"/>
            <a:ext cx="223735" cy="1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Magnetic Disk 110"/>
          <p:cNvSpPr/>
          <p:nvPr/>
        </p:nvSpPr>
        <p:spPr>
          <a:xfrm>
            <a:off x="6151245" y="5754139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Flowchart: Magnetic Disk 144"/>
          <p:cNvSpPr/>
          <p:nvPr/>
        </p:nvSpPr>
        <p:spPr>
          <a:xfrm>
            <a:off x="4771411" y="5754138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Flowchart: Document 145"/>
          <p:cNvSpPr/>
          <p:nvPr/>
        </p:nvSpPr>
        <p:spPr>
          <a:xfrm>
            <a:off x="3590516" y="6156176"/>
            <a:ext cx="3204904" cy="184289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GB" sz="1000" dirty="0" err="1" smtClean="0"/>
              <a:t>verif_array_con</a:t>
            </a:r>
            <a:endParaRPr lang="en-GB" sz="1000" dirty="0"/>
          </a:p>
        </p:txBody>
      </p:sp>
      <p:sp>
        <p:nvSpPr>
          <p:cNvPr id="147" name="Cube 146"/>
          <p:cNvSpPr/>
          <p:nvPr/>
        </p:nvSpPr>
        <p:spPr>
          <a:xfrm rot="10800000" flipH="1" flipV="1">
            <a:off x="5345326" y="6415275"/>
            <a:ext cx="908244" cy="889187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“Twostep”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5345325" y="7397426"/>
            <a:ext cx="6813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6331924" y="6415275"/>
            <a:ext cx="0" cy="6320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6103081" y="7136857"/>
            <a:ext cx="216024" cy="2160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302594" y="7353448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0 – </a:t>
            </a:r>
            <a:r>
              <a:rPr lang="en-GB" sz="800" dirty="0" err="1">
                <a:solidFill>
                  <a:schemeClr val="bg1"/>
                </a:solidFill>
              </a:rPr>
              <a:t>Timestep</a:t>
            </a:r>
            <a:r>
              <a:rPr lang="en-GB" sz="800" dirty="0">
                <a:solidFill>
                  <a:schemeClr val="bg1"/>
                </a:solidFill>
              </a:rPr>
              <a:t>:</a:t>
            </a:r>
          </a:p>
          <a:p>
            <a:r>
              <a:rPr lang="en-GB" sz="800" dirty="0">
                <a:solidFill>
                  <a:schemeClr val="bg1"/>
                </a:solidFill>
              </a:rPr>
              <a:t>1440, 1435, …</a:t>
            </a:r>
          </a:p>
        </p:txBody>
      </p:sp>
      <p:sp>
        <p:nvSpPr>
          <p:cNvPr id="153" name="TextBox 152"/>
          <p:cNvSpPr txBox="1"/>
          <p:nvPr/>
        </p:nvSpPr>
        <p:spPr>
          <a:xfrm rot="18900000">
            <a:off x="5952575" y="7231990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2 – Skill Score</a:t>
            </a:r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6111118" y="6641945"/>
            <a:ext cx="725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3 – </a:t>
            </a:r>
            <a:r>
              <a:rPr lang="en-GB" sz="800" dirty="0" err="1">
                <a:solidFill>
                  <a:schemeClr val="bg1"/>
                </a:solidFill>
              </a:rPr>
              <a:t>Leadtime</a:t>
            </a:r>
            <a:r>
              <a:rPr lang="en-GB" sz="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5" name="Cube 154"/>
          <p:cNvSpPr/>
          <p:nvPr/>
        </p:nvSpPr>
        <p:spPr>
          <a:xfrm rot="10800000" flipH="1" flipV="1">
            <a:off x="3998666" y="6408600"/>
            <a:ext cx="908244" cy="889187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smtClean="0"/>
              <a:t>“</a:t>
            </a:r>
            <a:r>
              <a:rPr lang="en-GB" sz="800" dirty="0" err="1" smtClean="0"/>
              <a:t>Onestep</a:t>
            </a:r>
            <a:r>
              <a:rPr lang="en-GB" sz="800" dirty="0" smtClean="0"/>
              <a:t>”</a:t>
            </a:r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3998665" y="7390751"/>
            <a:ext cx="6813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V="1">
            <a:off x="4985264" y="6408600"/>
            <a:ext cx="0" cy="6320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V="1">
            <a:off x="4756421" y="7130182"/>
            <a:ext cx="216024" cy="2160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3937571" y="735661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0 – </a:t>
            </a:r>
            <a:r>
              <a:rPr lang="en-GB" sz="800" dirty="0" err="1" smtClean="0">
                <a:solidFill>
                  <a:schemeClr val="bg1"/>
                </a:solidFill>
              </a:rPr>
              <a:t>Timestep</a:t>
            </a:r>
            <a:r>
              <a:rPr lang="en-GB" sz="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GB" sz="800" dirty="0" smtClean="0">
                <a:solidFill>
                  <a:schemeClr val="bg1"/>
                </a:solidFill>
              </a:rPr>
              <a:t>1440, 1435, …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 rot="18900000">
            <a:off x="4605916" y="7225315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2 – Skill Score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4764458" y="6635271"/>
            <a:ext cx="7259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</a:rPr>
              <a:t>3 – </a:t>
            </a:r>
            <a:r>
              <a:rPr lang="en-GB" sz="800" dirty="0" err="1" smtClean="0">
                <a:solidFill>
                  <a:schemeClr val="bg1"/>
                </a:solidFill>
              </a:rPr>
              <a:t>Leadtime</a:t>
            </a:r>
            <a:r>
              <a:rPr lang="en-GB" sz="800" dirty="0" smtClean="0">
                <a:solidFill>
                  <a:schemeClr val="bg1"/>
                </a:solidFill>
              </a:rPr>
              <a:t> </a:t>
            </a:r>
            <a:endParaRPr lang="en-GB" sz="800" dirty="0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3963493" y="6352741"/>
            <a:ext cx="2583173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933742" y="6156176"/>
            <a:ext cx="2951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0 – Options: e.g. “</a:t>
            </a:r>
            <a:r>
              <a:rPr lang="en-GB" sz="1000" dirty="0" err="1" smtClean="0">
                <a:solidFill>
                  <a:schemeClr val="bg1"/>
                </a:solidFill>
              </a:rPr>
              <a:t>Onestep</a:t>
            </a:r>
            <a:r>
              <a:rPr lang="en-GB" sz="1000" dirty="0" smtClean="0">
                <a:solidFill>
                  <a:schemeClr val="bg1"/>
                </a:solidFill>
              </a:rPr>
              <a:t>”, “Twostep”…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166" name="Elbow Connector 165"/>
          <p:cNvCxnSpPr>
            <a:endCxn id="165" idx="0"/>
          </p:cNvCxnSpPr>
          <p:nvPr/>
        </p:nvCxnSpPr>
        <p:spPr>
          <a:xfrm>
            <a:off x="3238449" y="6012160"/>
            <a:ext cx="2171114" cy="14401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Process 126"/>
          <p:cNvSpPr/>
          <p:nvPr/>
        </p:nvSpPr>
        <p:spPr>
          <a:xfrm>
            <a:off x="586734" y="6264583"/>
            <a:ext cx="1289052" cy="323641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compare_skillscores</a:t>
            </a:r>
            <a:endParaRPr lang="en-GB" sz="1000" dirty="0"/>
          </a:p>
        </p:txBody>
      </p:sp>
      <p:sp>
        <p:nvSpPr>
          <p:cNvPr id="128" name="Flowchart: Process 127"/>
          <p:cNvSpPr/>
          <p:nvPr/>
        </p:nvSpPr>
        <p:spPr>
          <a:xfrm>
            <a:off x="581163" y="6580787"/>
            <a:ext cx="2820466" cy="1015549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/>
                </a:solidFill>
              </a:rPr>
              <a:t>Produce plots comparing the skill scores (y-axis) for different options (e.g</a:t>
            </a:r>
            <a:r>
              <a:rPr lang="en-GB" sz="1000" dirty="0">
                <a:solidFill>
                  <a:schemeClr val="tx1"/>
                </a:solidFill>
              </a:rPr>
              <a:t>. “</a:t>
            </a:r>
            <a:r>
              <a:rPr lang="en-GB" sz="1000" dirty="0" err="1">
                <a:solidFill>
                  <a:schemeClr val="tx1"/>
                </a:solidFill>
              </a:rPr>
              <a:t>Onestep</a:t>
            </a:r>
            <a:r>
              <a:rPr lang="en-GB" sz="1000" dirty="0">
                <a:solidFill>
                  <a:schemeClr val="tx1"/>
                </a:solidFill>
              </a:rPr>
              <a:t>”, “Twostep”, and “None”) </a:t>
            </a:r>
            <a:r>
              <a:rPr lang="en-GB" sz="1000" dirty="0" smtClean="0">
                <a:solidFill>
                  <a:schemeClr val="tx1"/>
                </a:solidFill>
              </a:rPr>
              <a:t>as a function of lead time (x-axis).</a:t>
            </a:r>
          </a:p>
          <a:p>
            <a:r>
              <a:rPr lang="en-GB" sz="1000" dirty="0" smtClean="0">
                <a:solidFill>
                  <a:schemeClr val="tx1"/>
                </a:solidFill>
              </a:rPr>
              <a:t>For the verification parameters “</a:t>
            </a:r>
            <a:r>
              <a:rPr lang="en-GB" sz="1000" dirty="0" err="1" smtClean="0">
                <a:solidFill>
                  <a:schemeClr val="tx1"/>
                </a:solidFill>
              </a:rPr>
              <a:t>R_threshold</a:t>
            </a:r>
            <a:r>
              <a:rPr lang="en-GB" sz="1000" dirty="0" smtClean="0">
                <a:solidFill>
                  <a:schemeClr val="tx1"/>
                </a:solidFill>
              </a:rPr>
              <a:t>” and “</a:t>
            </a:r>
            <a:r>
              <a:rPr lang="en-GB" sz="1000" dirty="0" err="1" smtClean="0">
                <a:solidFill>
                  <a:schemeClr val="tx1"/>
                </a:solidFill>
              </a:rPr>
              <a:t>resid_method</a:t>
            </a:r>
            <a:r>
              <a:rPr lang="en-GB" sz="1000" dirty="0" smtClean="0">
                <a:solidFill>
                  <a:schemeClr val="tx1"/>
                </a:solidFill>
              </a:rPr>
              <a:t>”, titles and legends are set accordingly.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29" name="Title 1"/>
          <p:cNvSpPr txBox="1">
            <a:spLocks/>
          </p:cNvSpPr>
          <p:nvPr/>
        </p:nvSpPr>
        <p:spPr>
          <a:xfrm>
            <a:off x="1873741" y="6264584"/>
            <a:ext cx="1533460" cy="3162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1000" dirty="0" err="1" smtClean="0">
                <a:solidFill>
                  <a:schemeClr val="tx1"/>
                </a:solidFill>
              </a:rPr>
              <a:t>basic_var</a:t>
            </a:r>
            <a:r>
              <a:rPr lang="en-GB" sz="1000" dirty="0" smtClean="0">
                <a:solidFill>
                  <a:schemeClr val="tx1"/>
                </a:solidFill>
              </a:rPr>
              <a:t>, </a:t>
            </a:r>
            <a:r>
              <a:rPr lang="en-GB" sz="1000" dirty="0" err="1" smtClean="0">
                <a:solidFill>
                  <a:schemeClr val="tx1"/>
                </a:solidFill>
              </a:rPr>
              <a:t>var</a:t>
            </a:r>
            <a:r>
              <a:rPr lang="en-GB" sz="1000" dirty="0">
                <a:solidFill>
                  <a:schemeClr val="tx1"/>
                </a:solidFill>
              </a:rPr>
              <a:t>, </a:t>
            </a:r>
            <a:r>
              <a:rPr lang="en-GB" sz="1000" dirty="0" err="1">
                <a:solidFill>
                  <a:schemeClr val="tx1"/>
                </a:solidFill>
              </a:rPr>
              <a:t>verif_array_con</a:t>
            </a:r>
            <a:r>
              <a:rPr lang="en-GB" sz="1000" dirty="0" smtClean="0">
                <a:solidFill>
                  <a:schemeClr val="tx1"/>
                </a:solidFill>
              </a:rPr>
              <a:t>, </a:t>
            </a:r>
            <a:r>
              <a:rPr lang="en-GB" sz="1000" dirty="0" err="1" smtClean="0">
                <a:solidFill>
                  <a:schemeClr val="tx1"/>
                </a:solidFill>
              </a:rPr>
              <a:t>stat_array</a:t>
            </a:r>
            <a:r>
              <a:rPr lang="en-GB" sz="1000" dirty="0" smtClean="0">
                <a:solidFill>
                  <a:schemeClr val="tx1"/>
                </a:solidFill>
              </a:rPr>
              <a:t>, </a:t>
            </a:r>
            <a:r>
              <a:rPr lang="en-GB" sz="1000" dirty="0" err="1" smtClean="0">
                <a:solidFill>
                  <a:schemeClr val="tx1"/>
                </a:solidFill>
              </a:rPr>
              <a:t>verif_param_ls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 flipH="1">
            <a:off x="3238449" y="6444208"/>
            <a:ext cx="35206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lowchart: Data 179"/>
          <p:cNvSpPr/>
          <p:nvPr/>
        </p:nvSpPr>
        <p:spPr>
          <a:xfrm>
            <a:off x="3462861" y="8032174"/>
            <a:ext cx="1670212" cy="605498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HKvsLeadT_resid_method_Onestep_RZC.pdf</a:t>
            </a:r>
          </a:p>
        </p:txBody>
      </p:sp>
      <p:sp>
        <p:nvSpPr>
          <p:cNvPr id="181" name="Flowchart: Magnetic Disk 180"/>
          <p:cNvSpPr/>
          <p:nvPr/>
        </p:nvSpPr>
        <p:spPr>
          <a:xfrm>
            <a:off x="4684271" y="8615461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7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824153"/>
              </p:ext>
            </p:extLst>
          </p:nvPr>
        </p:nvGraphicFramePr>
        <p:xfrm>
          <a:off x="5301309" y="7957727"/>
          <a:ext cx="1124450" cy="98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Acrobat Document" r:id="rId7" imgW="5486400" imgH="4800600" progId="AcroExch.Document.DC">
                  <p:embed/>
                </p:oleObj>
              </mc:Choice>
              <mc:Fallback>
                <p:oleObj name="Acrobat Document" r:id="rId7" imgW="5486400" imgH="48006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1309" y="7957727"/>
                        <a:ext cx="1124450" cy="983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3578136" y="29611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=</a:t>
            </a:r>
            <a:endParaRPr lang="en-GB" dirty="0"/>
          </a:p>
        </p:txBody>
      </p:sp>
      <p:sp>
        <p:nvSpPr>
          <p:cNvPr id="187" name="TextBox 186"/>
          <p:cNvSpPr txBox="1"/>
          <p:nvPr/>
        </p:nvSpPr>
        <p:spPr>
          <a:xfrm>
            <a:off x="5145142" y="29611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=</a:t>
            </a:r>
            <a:endParaRPr lang="en-GB" dirty="0"/>
          </a:p>
        </p:txBody>
      </p:sp>
      <p:sp>
        <p:nvSpPr>
          <p:cNvPr id="188" name="TextBox 187"/>
          <p:cNvSpPr txBox="1"/>
          <p:nvPr/>
        </p:nvSpPr>
        <p:spPr>
          <a:xfrm>
            <a:off x="4985360" y="82370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=</a:t>
            </a:r>
            <a:endParaRPr lang="en-GB" dirty="0"/>
          </a:p>
        </p:txBody>
      </p:sp>
      <p:cxnSp>
        <p:nvCxnSpPr>
          <p:cNvPr id="189" name="Elbow Connector 188"/>
          <p:cNvCxnSpPr>
            <a:stCxn id="128" idx="2"/>
            <a:endCxn id="180" idx="2"/>
          </p:cNvCxnSpPr>
          <p:nvPr/>
        </p:nvCxnSpPr>
        <p:spPr>
          <a:xfrm rot="16200000" flipH="1">
            <a:off x="2441346" y="7146386"/>
            <a:ext cx="738587" cy="163848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3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 setup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73912" y="1473963"/>
            <a:ext cx="3123804" cy="2491965"/>
            <a:chOff x="516107" y="489018"/>
            <a:chExt cx="3123804" cy="2491965"/>
          </a:xfrm>
        </p:grpSpPr>
        <p:grpSp>
          <p:nvGrpSpPr>
            <p:cNvPr id="4" name="Group 3"/>
            <p:cNvGrpSpPr/>
            <p:nvPr/>
          </p:nvGrpSpPr>
          <p:grpSpPr>
            <a:xfrm>
              <a:off x="516107" y="489018"/>
              <a:ext cx="3123804" cy="2491965"/>
              <a:chOff x="516107" y="489018"/>
              <a:chExt cx="3123804" cy="2491965"/>
            </a:xfrm>
          </p:grpSpPr>
          <p:sp>
            <p:nvSpPr>
              <p:cNvPr id="7" name="Cube 6"/>
              <p:cNvSpPr/>
              <p:nvPr/>
            </p:nvSpPr>
            <p:spPr>
              <a:xfrm rot="10800000" flipH="1" flipV="1">
                <a:off x="1081664" y="908720"/>
                <a:ext cx="1618128" cy="1584176"/>
              </a:xfrm>
              <a:prstGeom prst="cub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err="1" smtClean="0"/>
                  <a:t>UVdisparr</a:t>
                </a:r>
                <a:r>
                  <a:rPr lang="en-GB" sz="1000" dirty="0" smtClean="0"/>
                  <a:t>[“</a:t>
                </a:r>
                <a:r>
                  <a:rPr lang="en-GB" sz="1000" dirty="0" err="1" smtClean="0"/>
                  <a:t>Vx</a:t>
                </a:r>
                <a:r>
                  <a:rPr lang="en-GB" sz="1000" dirty="0" smtClean="0"/>
                  <a:t>”]</a:t>
                </a:r>
              </a:p>
              <a:p>
                <a:pPr algn="ctr"/>
                <a:r>
                  <a:rPr lang="en-GB" sz="1000" dirty="0" err="1" smtClean="0"/>
                  <a:t>UVdisparr</a:t>
                </a:r>
                <a:r>
                  <a:rPr lang="en-GB" sz="1000" dirty="0" smtClean="0"/>
                  <a:t>[“</a:t>
                </a:r>
                <a:r>
                  <a:rPr lang="en-GB" sz="1000" dirty="0" err="1" smtClean="0"/>
                  <a:t>Vy</a:t>
                </a:r>
                <a:r>
                  <a:rPr lang="en-GB" sz="1000" dirty="0" smtClean="0"/>
                  <a:t>”]</a:t>
                </a:r>
              </a:p>
              <a:p>
                <a:pPr algn="ctr"/>
                <a:r>
                  <a:rPr lang="en-GB" sz="1000" dirty="0" err="1" smtClean="0"/>
                  <a:t>UVdisparr</a:t>
                </a:r>
                <a:r>
                  <a:rPr lang="en-GB" sz="1000" dirty="0" smtClean="0"/>
                  <a:t>[“</a:t>
                </a:r>
                <a:r>
                  <a:rPr lang="en-GB" sz="1000" dirty="0" err="1" smtClean="0"/>
                  <a:t>Dx</a:t>
                </a:r>
                <a:r>
                  <a:rPr lang="en-GB" sz="1000" dirty="0" smtClean="0"/>
                  <a:t>”]</a:t>
                </a:r>
              </a:p>
              <a:p>
                <a:pPr algn="ctr"/>
                <a:r>
                  <a:rPr lang="en-GB" sz="1000" dirty="0" err="1" smtClean="0"/>
                  <a:t>UVdisparr</a:t>
                </a:r>
                <a:r>
                  <a:rPr lang="en-GB" sz="1000" dirty="0" smtClean="0"/>
                  <a:t>[“</a:t>
                </a:r>
                <a:r>
                  <a:rPr lang="en-GB" sz="1000" dirty="0" err="1" smtClean="0"/>
                  <a:t>Dy</a:t>
                </a:r>
                <a:r>
                  <a:rPr lang="en-GB" sz="1000" dirty="0" smtClean="0"/>
                  <a:t>”]</a:t>
                </a:r>
              </a:p>
              <a:p>
                <a:pPr algn="ctr"/>
                <a:endParaRPr lang="en-GB" sz="1000" dirty="0" smtClean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081663" y="2564904"/>
                <a:ext cx="11860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2771800" y="908720"/>
                <a:ext cx="0" cy="1152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339752" y="2132856"/>
                <a:ext cx="432048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081663" y="2580873"/>
                <a:ext cx="10054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0 – Time:</a:t>
                </a:r>
                <a:br>
                  <a:rPr lang="en-GB" sz="1000" dirty="0" smtClean="0"/>
                </a:br>
                <a:r>
                  <a:rPr lang="en-GB" sz="1000" dirty="0" smtClean="0"/>
                  <a:t>t0 | t-5 | t-10… </a:t>
                </a:r>
                <a:endParaRPr lang="en-GB" sz="1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8900000">
                <a:off x="2257912" y="2334886"/>
                <a:ext cx="6671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1 – y-dim</a:t>
                </a:r>
                <a:endParaRPr lang="en-GB" sz="1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2375712" y="1396337"/>
                <a:ext cx="10774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2</a:t>
                </a:r>
                <a:r>
                  <a:rPr lang="en-GB" sz="1000" dirty="0" smtClean="0"/>
                  <a:t> – x-dim</a:t>
                </a:r>
                <a:endParaRPr lang="en-GB" sz="1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6107" y="489018"/>
                <a:ext cx="31238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err="1" smtClean="0"/>
                  <a:t>UVdisparr</a:t>
                </a:r>
                <a:r>
                  <a:rPr lang="en-GB" sz="1200" dirty="0" smtClean="0"/>
                  <a:t> = &lt;date&gt;_</a:t>
                </a:r>
                <a:r>
                  <a:rPr lang="en-GB" sz="1200" dirty="0" err="1" smtClean="0"/>
                  <a:t>RZC_disparr_UV</a:t>
                </a:r>
                <a:r>
                  <a:rPr lang="en-GB" sz="1200" dirty="0" smtClean="0"/>
                  <a:t>&lt;.</a:t>
                </a:r>
                <a:r>
                  <a:rPr lang="en-GB" sz="1200" dirty="0" err="1" smtClean="0"/>
                  <a:t>npz</a:t>
                </a:r>
                <a:r>
                  <a:rPr lang="en-GB" sz="1200" dirty="0" smtClean="0"/>
                  <a:t>/.</a:t>
                </a:r>
                <a:r>
                  <a:rPr lang="en-GB" sz="1200" dirty="0" err="1" smtClean="0"/>
                  <a:t>nc</a:t>
                </a:r>
                <a:r>
                  <a:rPr lang="en-GB" sz="1200" dirty="0"/>
                  <a:t>&gt;</a:t>
                </a:r>
                <a:endParaRPr lang="en-GB" sz="1200" dirty="0" smtClean="0"/>
              </a:p>
            </p:txBody>
          </p:sp>
        </p:grpSp>
        <p:cxnSp>
          <p:nvCxnSpPr>
            <p:cNvPr id="5" name="Straight Connector 4"/>
            <p:cNvCxnSpPr>
              <a:stCxn id="7" idx="1"/>
              <a:endCxn id="7" idx="3"/>
            </p:cNvCxnSpPr>
            <p:nvPr/>
          </p:nvCxnSpPr>
          <p:spPr>
            <a:xfrm>
              <a:off x="1692706" y="1304764"/>
              <a:ext cx="0" cy="118813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7" idx="1"/>
              <a:endCxn id="7" idx="0"/>
            </p:cNvCxnSpPr>
            <p:nvPr/>
          </p:nvCxnSpPr>
          <p:spPr>
            <a:xfrm flipV="1">
              <a:off x="1692706" y="908720"/>
              <a:ext cx="396044" cy="39604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654365" y="1461617"/>
            <a:ext cx="3043525" cy="2504311"/>
            <a:chOff x="4096560" y="476672"/>
            <a:chExt cx="3043525" cy="2504311"/>
          </a:xfrm>
        </p:grpSpPr>
        <p:grpSp>
          <p:nvGrpSpPr>
            <p:cNvPr id="16" name="Group 15"/>
            <p:cNvGrpSpPr/>
            <p:nvPr/>
          </p:nvGrpSpPr>
          <p:grpSpPr>
            <a:xfrm>
              <a:off x="4096560" y="476672"/>
              <a:ext cx="3043525" cy="2504311"/>
              <a:chOff x="437432" y="476672"/>
              <a:chExt cx="3043525" cy="2504311"/>
            </a:xfrm>
          </p:grpSpPr>
          <p:sp>
            <p:nvSpPr>
              <p:cNvPr id="19" name="Cube 18"/>
              <p:cNvSpPr/>
              <p:nvPr/>
            </p:nvSpPr>
            <p:spPr>
              <a:xfrm rot="10800000" flipH="1" flipV="1">
                <a:off x="1081664" y="908720"/>
                <a:ext cx="1618128" cy="1584176"/>
              </a:xfrm>
              <a:prstGeom prst="cub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000" dirty="0" smtClean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1081663" y="2564904"/>
                <a:ext cx="1186081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2771800" y="908720"/>
                <a:ext cx="0" cy="1152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339752" y="2132856"/>
                <a:ext cx="432048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081663" y="2580873"/>
                <a:ext cx="10054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0 – Time:</a:t>
                </a:r>
                <a:br>
                  <a:rPr lang="en-GB" sz="1000" dirty="0" smtClean="0"/>
                </a:br>
                <a:r>
                  <a:rPr lang="en-GB" sz="1000" dirty="0" smtClean="0"/>
                  <a:t>t0 | t-5 | t-10… </a:t>
                </a:r>
                <a:endParaRPr lang="en-GB" sz="10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18900000">
                <a:off x="2257912" y="2334886"/>
                <a:ext cx="6671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1 – y-dim</a:t>
                </a:r>
                <a:endParaRPr lang="en-GB" sz="10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rot="16200000">
                <a:off x="2375712" y="1396337"/>
                <a:ext cx="10774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00" dirty="0"/>
                  <a:t>2</a:t>
                </a:r>
                <a:r>
                  <a:rPr lang="en-GB" sz="1000" dirty="0" smtClean="0"/>
                  <a:t> – x-dim</a:t>
                </a:r>
                <a:endParaRPr lang="en-GB" sz="10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37432" y="476672"/>
                <a:ext cx="30435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err="1" smtClean="0"/>
                  <a:t>vararr</a:t>
                </a:r>
                <a:r>
                  <a:rPr lang="en-GB" sz="1200" dirty="0" smtClean="0"/>
                  <a:t> = &lt;date&gt;_&lt;</a:t>
                </a:r>
                <a:r>
                  <a:rPr lang="en-GB" sz="1200" dirty="0" err="1" smtClean="0"/>
                  <a:t>var</a:t>
                </a:r>
                <a:r>
                  <a:rPr lang="en-GB" sz="1200" dirty="0" smtClean="0"/>
                  <a:t>&gt;_&lt;</a:t>
                </a:r>
                <a:r>
                  <a:rPr lang="en-GB" sz="1200" dirty="0" err="1" smtClean="0"/>
                  <a:t>orig</a:t>
                </a:r>
                <a:r>
                  <a:rPr lang="en-GB" sz="1200" dirty="0" smtClean="0"/>
                  <a:t>/</a:t>
                </a:r>
                <a:r>
                  <a:rPr lang="en-GB" sz="1200" dirty="0" err="1" smtClean="0"/>
                  <a:t>disp</a:t>
                </a:r>
                <a:r>
                  <a:rPr lang="en-GB" sz="1200" dirty="0"/>
                  <a:t>&gt; &lt;.</a:t>
                </a:r>
                <a:r>
                  <a:rPr lang="en-GB" sz="1200" dirty="0" err="1"/>
                  <a:t>npz</a:t>
                </a:r>
                <a:r>
                  <a:rPr lang="en-GB" sz="1200" dirty="0"/>
                  <a:t>/.</a:t>
                </a:r>
                <a:r>
                  <a:rPr lang="en-GB" sz="1200" dirty="0" err="1"/>
                  <a:t>nc</a:t>
                </a:r>
                <a:r>
                  <a:rPr lang="en-GB" sz="1200" dirty="0"/>
                  <a:t>&gt;</a:t>
                </a:r>
                <a:endParaRPr lang="en-GB" sz="1200" dirty="0" smtClean="0"/>
              </a:p>
            </p:txBody>
          </p:sp>
        </p:grpSp>
        <p:cxnSp>
          <p:nvCxnSpPr>
            <p:cNvPr id="17" name="Straight Connector 16"/>
            <p:cNvCxnSpPr>
              <a:stCxn id="19" idx="0"/>
              <a:endCxn id="19" idx="1"/>
            </p:cNvCxnSpPr>
            <p:nvPr/>
          </p:nvCxnSpPr>
          <p:spPr>
            <a:xfrm flipH="1">
              <a:off x="5351834" y="908720"/>
              <a:ext cx="396044" cy="39604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9" idx="1"/>
              <a:endCxn id="19" idx="3"/>
            </p:cNvCxnSpPr>
            <p:nvPr/>
          </p:nvCxnSpPr>
          <p:spPr>
            <a:xfrm>
              <a:off x="5351834" y="1304764"/>
              <a:ext cx="0" cy="118813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-622724" y="3073918"/>
            <a:ext cx="7128792" cy="3503431"/>
            <a:chOff x="-180528" y="2088973"/>
            <a:chExt cx="7128792" cy="3503431"/>
          </a:xfrm>
        </p:grpSpPr>
        <p:pic>
          <p:nvPicPr>
            <p:cNvPr id="28" name="Picture 5" descr="\\zuehnas200.meteoswiss.ch\prod_coalition2\PicturesSatellite\results_JMZ\2_input_NOSTRADAMUS_ANN\casestudy\im_series\RZC\RZC_quiv_20150707153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05890">
              <a:off x="1983816" y="2707851"/>
              <a:ext cx="2469309" cy="32997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  <a:scene3d>
              <a:camera prst="isometricOffAxis1To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Arc 28"/>
            <p:cNvSpPr/>
            <p:nvPr/>
          </p:nvSpPr>
          <p:spPr>
            <a:xfrm>
              <a:off x="-180528" y="2276872"/>
              <a:ext cx="3744416" cy="1512168"/>
            </a:xfrm>
            <a:prstGeom prst="arc">
              <a:avLst/>
            </a:prstGeom>
            <a:ln w="9525">
              <a:solidFill>
                <a:schemeClr val="accent2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/>
            <p:cNvSpPr/>
            <p:nvPr/>
          </p:nvSpPr>
          <p:spPr>
            <a:xfrm flipH="1">
              <a:off x="3716288" y="2088973"/>
              <a:ext cx="3231976" cy="1512168"/>
            </a:xfrm>
            <a:prstGeom prst="arc">
              <a:avLst/>
            </a:prstGeom>
            <a:ln w="9525">
              <a:solidFill>
                <a:schemeClr val="accent2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Picture 5" descr="\\zuehnas200.meteoswiss.ch\prod_coalition2\PicturesSatellite\results_JMZ\2_input_NOSTRADAMUS_ANN\casestudy\im_series\RZC\RZC_quiv_20150707153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05890">
              <a:off x="2136216" y="2707852"/>
              <a:ext cx="2469309" cy="32997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  <a:scene3d>
              <a:camera prst="isometricOffAxis1To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5" descr="\\zuehnas200.meteoswiss.ch\prod_coalition2\PicturesSatellite\results_JMZ\2_input_NOSTRADAMUS_ANN\casestudy\im_series\RZC\RZC_quiv_20150707153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05890">
              <a:off x="2288615" y="2707852"/>
              <a:ext cx="2469309" cy="329979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  <a:scene3d>
              <a:camera prst="isometricOffAxis1To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1210564" y="5445224"/>
              <a:ext cx="269490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182635" y="5199003"/>
              <a:ext cx="14398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solidFill>
                    <a:schemeClr val="accent2"/>
                  </a:solidFill>
                </a:rPr>
                <a:t>18:30 UTC, 18:25 UTC …</a:t>
              </a:r>
              <a:endParaRPr lang="en-GB" sz="1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0" name="Flowchart: Process 39"/>
          <p:cNvSpPr/>
          <p:nvPr/>
        </p:nvSpPr>
        <p:spPr>
          <a:xfrm>
            <a:off x="7317432" y="3131840"/>
            <a:ext cx="914400" cy="4320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Function</a:t>
            </a:r>
            <a:endParaRPr lang="en-GB" sz="120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7774631" y="4283968"/>
            <a:ext cx="2855168" cy="158417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Decision 41"/>
          <p:cNvSpPr/>
          <p:nvPr/>
        </p:nvSpPr>
        <p:spPr>
          <a:xfrm>
            <a:off x="7965504" y="6012160"/>
            <a:ext cx="861761" cy="28803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Document 42"/>
          <p:cNvSpPr/>
          <p:nvPr/>
        </p:nvSpPr>
        <p:spPr>
          <a:xfrm>
            <a:off x="7317431" y="3671900"/>
            <a:ext cx="914401" cy="46805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Variable</a:t>
            </a:r>
            <a:endParaRPr lang="en-GB" sz="1200" dirty="0"/>
          </a:p>
        </p:txBody>
      </p:sp>
      <p:sp>
        <p:nvSpPr>
          <p:cNvPr id="44" name="Flowchart: Data 43"/>
          <p:cNvSpPr/>
          <p:nvPr/>
        </p:nvSpPr>
        <p:spPr>
          <a:xfrm>
            <a:off x="8063298" y="4860032"/>
            <a:ext cx="1421624" cy="576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Dataset</a:t>
            </a:r>
            <a:endParaRPr lang="en-GB" sz="1200" dirty="0"/>
          </a:p>
        </p:txBody>
      </p:sp>
      <p:sp>
        <p:nvSpPr>
          <p:cNvPr id="45" name="Cube 44"/>
          <p:cNvSpPr/>
          <p:nvPr/>
        </p:nvSpPr>
        <p:spPr>
          <a:xfrm rot="10800000" flipH="1" flipV="1">
            <a:off x="7584087" y="807173"/>
            <a:ext cx="1618128" cy="1584176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584086" y="2463357"/>
            <a:ext cx="1186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9274223" y="807173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842175" y="2031309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84086" y="2479326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0 – Time:</a:t>
            </a:r>
            <a:br>
              <a:rPr lang="en-GB" sz="1000" dirty="0" smtClean="0"/>
            </a:br>
            <a:r>
              <a:rPr lang="en-GB" sz="1000" dirty="0" smtClean="0"/>
              <a:t>t0 | t-5 | t-10… </a:t>
            </a:r>
            <a:endParaRPr lang="en-GB" sz="1000" dirty="0"/>
          </a:p>
        </p:txBody>
      </p:sp>
      <p:sp>
        <p:nvSpPr>
          <p:cNvPr id="50" name="TextBox 49"/>
          <p:cNvSpPr txBox="1"/>
          <p:nvPr/>
        </p:nvSpPr>
        <p:spPr>
          <a:xfrm rot="18900000">
            <a:off x="8760335" y="2233339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– y-dim</a:t>
            </a:r>
            <a:endParaRPr lang="en-GB" sz="1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8878135" y="1294790"/>
            <a:ext cx="1077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  <a:r>
              <a:rPr lang="en-GB" sz="1000" dirty="0" smtClean="0"/>
              <a:t> – x-dim</a:t>
            </a:r>
            <a:endParaRPr lang="en-GB" sz="1000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7721413" y="6516216"/>
            <a:ext cx="2105394" cy="1584176"/>
          </a:xfrm>
          <a:prstGeom prst="wedgeRoundRectCallout">
            <a:avLst>
              <a:gd name="adj1" fmla="val -69347"/>
              <a:gd name="adj2" fmla="val -265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Comment</a:t>
            </a:r>
            <a:endParaRPr lang="en-GB" sz="1000" dirty="0"/>
          </a:p>
        </p:txBody>
      </p:sp>
      <p:sp>
        <p:nvSpPr>
          <p:cNvPr id="54" name="Rounded Rectangular Callout 53"/>
          <p:cNvSpPr/>
          <p:nvPr/>
        </p:nvSpPr>
        <p:spPr>
          <a:xfrm>
            <a:off x="151792" y="4143983"/>
            <a:ext cx="2105394" cy="716049"/>
          </a:xfrm>
          <a:prstGeom prst="wedgeRoundRectCallout">
            <a:avLst>
              <a:gd name="adj1" fmla="val -14365"/>
              <a:gd name="adj2" fmla="val -780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Array with information of U &amp; V field (</a:t>
            </a:r>
            <a:r>
              <a:rPr lang="en-GB" sz="1000" dirty="0" err="1" smtClean="0"/>
              <a:t>Vx</a:t>
            </a:r>
            <a:r>
              <a:rPr lang="en-GB" sz="1000" dirty="0" smtClean="0"/>
              <a:t>, </a:t>
            </a:r>
            <a:r>
              <a:rPr lang="en-GB" sz="1000" dirty="0" err="1" smtClean="0"/>
              <a:t>Vy</a:t>
            </a:r>
            <a:r>
              <a:rPr lang="en-GB" sz="1000" dirty="0" smtClean="0"/>
              <a:t>) and x &amp; y Displacement coordinates (</a:t>
            </a:r>
            <a:r>
              <a:rPr lang="en-GB" sz="1000" dirty="0" err="1" smtClean="0"/>
              <a:t>Dx</a:t>
            </a:r>
            <a:r>
              <a:rPr lang="en-GB" sz="1000" dirty="0" smtClean="0"/>
              <a:t>, </a:t>
            </a:r>
            <a:r>
              <a:rPr lang="en-GB" sz="1000" dirty="0" err="1" smtClean="0"/>
              <a:t>Dy</a:t>
            </a:r>
            <a:r>
              <a:rPr lang="en-GB" sz="1000" dirty="0" smtClean="0"/>
              <a:t>)</a:t>
            </a:r>
          </a:p>
          <a:p>
            <a:pPr algn="ctr"/>
            <a:r>
              <a:rPr lang="en-GB" sz="1000" dirty="0" smtClean="0"/>
              <a:t>(all saved in different arrays)</a:t>
            </a:r>
            <a:endParaRPr lang="en-GB" sz="1000" dirty="0"/>
          </a:p>
        </p:txBody>
      </p:sp>
      <p:sp>
        <p:nvSpPr>
          <p:cNvPr id="55" name="Rounded Rectangular Callout 54"/>
          <p:cNvSpPr/>
          <p:nvPr/>
        </p:nvSpPr>
        <p:spPr>
          <a:xfrm>
            <a:off x="3987902" y="4181402"/>
            <a:ext cx="2105394" cy="641209"/>
          </a:xfrm>
          <a:prstGeom prst="wedgeRoundRectCallout">
            <a:avLst>
              <a:gd name="adj1" fmla="val -14365"/>
              <a:gd name="adj2" fmla="val -7804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Array with observed data (at the observed location -&gt; </a:t>
            </a:r>
            <a:r>
              <a:rPr lang="en-GB" sz="1000" dirty="0" err="1" smtClean="0"/>
              <a:t>orig</a:t>
            </a:r>
            <a:r>
              <a:rPr lang="en-GB" sz="1000" dirty="0" smtClean="0"/>
              <a:t> / displaced to t0 -&gt; </a:t>
            </a:r>
            <a:r>
              <a:rPr lang="en-GB" sz="1000" dirty="0" err="1" smtClean="0"/>
              <a:t>disp</a:t>
            </a:r>
            <a:r>
              <a:rPr lang="en-GB" sz="1000" dirty="0" smtClean="0"/>
              <a:t>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858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ular Callout 113"/>
          <p:cNvSpPr/>
          <p:nvPr/>
        </p:nvSpPr>
        <p:spPr>
          <a:xfrm>
            <a:off x="1864890" y="3294273"/>
            <a:ext cx="1197390" cy="791797"/>
          </a:xfrm>
          <a:prstGeom prst="wedgeRoundRectCallout">
            <a:avLst>
              <a:gd name="adj1" fmla="val -105096"/>
              <a:gd name="adj2" fmla="val 696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If </a:t>
            </a:r>
            <a:r>
              <a:rPr lang="en-GB" sz="1000" dirty="0" err="1" smtClean="0"/>
              <a:t>precalculated</a:t>
            </a:r>
            <a:r>
              <a:rPr lang="en-GB" sz="1000" dirty="0" smtClean="0"/>
              <a:t> displacement array should be used (for training </a:t>
            </a:r>
            <a:r>
              <a:rPr lang="en-GB" sz="1000" dirty="0" smtClean="0"/>
              <a:t>dataset).</a:t>
            </a:r>
            <a:endParaRPr lang="en-GB" sz="1000" dirty="0" smtClean="0"/>
          </a:p>
        </p:txBody>
      </p:sp>
      <p:sp>
        <p:nvSpPr>
          <p:cNvPr id="213" name="Rectangle 212"/>
          <p:cNvSpPr/>
          <p:nvPr/>
        </p:nvSpPr>
        <p:spPr>
          <a:xfrm>
            <a:off x="116632" y="6317145"/>
            <a:ext cx="3496516" cy="3960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000" dirty="0" smtClean="0"/>
              <a:t>Only if skill</a:t>
            </a:r>
          </a:p>
          <a:p>
            <a:r>
              <a:rPr lang="en-GB" sz="1000" dirty="0" smtClean="0"/>
              <a:t>scores are calc.</a:t>
            </a:r>
            <a:endParaRPr lang="en-GB" sz="1000" dirty="0"/>
          </a:p>
        </p:txBody>
      </p:sp>
      <p:sp>
        <p:nvSpPr>
          <p:cNvPr id="190" name="Rectangle 189"/>
          <p:cNvSpPr/>
          <p:nvPr/>
        </p:nvSpPr>
        <p:spPr>
          <a:xfrm>
            <a:off x="116632" y="7727076"/>
            <a:ext cx="6724663" cy="1130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000" dirty="0" smtClean="0"/>
              <a:t>Only in case</a:t>
            </a:r>
          </a:p>
          <a:p>
            <a:r>
              <a:rPr lang="en-GB" sz="1000" dirty="0" smtClean="0"/>
              <a:t>displaced </a:t>
            </a:r>
            <a:r>
              <a:rPr lang="en-GB" sz="1000" dirty="0" err="1" smtClean="0"/>
              <a:t>ob</a:t>
            </a:r>
            <a:r>
              <a:rPr lang="en-GB" sz="1000" dirty="0" smtClean="0"/>
              <a:t>-</a:t>
            </a:r>
          </a:p>
          <a:p>
            <a:r>
              <a:rPr lang="en-GB" sz="1000" dirty="0" err="1" smtClean="0"/>
              <a:t>servations</a:t>
            </a:r>
            <a:endParaRPr lang="en-GB" sz="1000" dirty="0" smtClean="0"/>
          </a:p>
          <a:p>
            <a:r>
              <a:rPr lang="en-GB" sz="1000" dirty="0" smtClean="0"/>
              <a:t>should be </a:t>
            </a:r>
          </a:p>
          <a:p>
            <a:r>
              <a:rPr lang="en-GB" sz="1000" dirty="0" smtClean="0"/>
              <a:t>corrected for</a:t>
            </a:r>
          </a:p>
          <a:p>
            <a:r>
              <a:rPr lang="en-GB" sz="1000" dirty="0" smtClean="0"/>
              <a:t>residual move-</a:t>
            </a:r>
          </a:p>
          <a:p>
            <a:r>
              <a:rPr lang="en-GB" sz="1000" dirty="0" err="1" smtClean="0"/>
              <a:t>ment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cxnSp>
        <p:nvCxnSpPr>
          <p:cNvPr id="168" name="Elbow Connector 167"/>
          <p:cNvCxnSpPr>
            <a:stCxn id="157" idx="5"/>
            <a:endCxn id="165" idx="0"/>
          </p:cNvCxnSpPr>
          <p:nvPr/>
        </p:nvCxnSpPr>
        <p:spPr>
          <a:xfrm flipH="1">
            <a:off x="2088849" y="7308304"/>
            <a:ext cx="2998130" cy="648072"/>
          </a:xfrm>
          <a:prstGeom prst="bentConnector4">
            <a:avLst>
              <a:gd name="adj1" fmla="val -7625"/>
              <a:gd name="adj2" fmla="val 72222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77" idx="5"/>
            <a:endCxn id="133" idx="0"/>
          </p:cNvCxnSpPr>
          <p:nvPr/>
        </p:nvCxnSpPr>
        <p:spPr>
          <a:xfrm flipH="1">
            <a:off x="2088847" y="4567342"/>
            <a:ext cx="3024933" cy="2308914"/>
          </a:xfrm>
          <a:prstGeom prst="bentConnector4">
            <a:avLst>
              <a:gd name="adj1" fmla="val -7557"/>
              <a:gd name="adj2" fmla="val 94155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5" idx="5"/>
            <a:endCxn id="133" idx="0"/>
          </p:cNvCxnSpPr>
          <p:nvPr/>
        </p:nvCxnSpPr>
        <p:spPr>
          <a:xfrm flipH="1">
            <a:off x="2088847" y="6228184"/>
            <a:ext cx="3048602" cy="648072"/>
          </a:xfrm>
          <a:prstGeom prst="bentConnector4">
            <a:avLst>
              <a:gd name="adj1" fmla="val -6861"/>
              <a:gd name="adj2" fmla="val 78902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NOSTRADAMUS_1_input_prep.py (1)</a:t>
            </a:r>
            <a:endParaRPr lang="en-GB" dirty="0"/>
          </a:p>
        </p:txBody>
      </p:sp>
      <p:sp>
        <p:nvSpPr>
          <p:cNvPr id="40" name="Flowchart: Process 39"/>
          <p:cNvSpPr/>
          <p:nvPr/>
        </p:nvSpPr>
        <p:spPr>
          <a:xfrm>
            <a:off x="7317432" y="3131840"/>
            <a:ext cx="914400" cy="4320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Function</a:t>
            </a:r>
            <a:endParaRPr lang="en-GB" sz="100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7774631" y="4283968"/>
            <a:ext cx="2855168" cy="158417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Decision 41"/>
          <p:cNvSpPr/>
          <p:nvPr/>
        </p:nvSpPr>
        <p:spPr>
          <a:xfrm>
            <a:off x="7965504" y="6012160"/>
            <a:ext cx="861761" cy="28803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Document 42"/>
          <p:cNvSpPr/>
          <p:nvPr/>
        </p:nvSpPr>
        <p:spPr>
          <a:xfrm>
            <a:off x="7317431" y="3671900"/>
            <a:ext cx="914401" cy="46805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Variable</a:t>
            </a:r>
            <a:endParaRPr lang="en-GB" sz="1000" dirty="0"/>
          </a:p>
        </p:txBody>
      </p:sp>
      <p:sp>
        <p:nvSpPr>
          <p:cNvPr id="44" name="Flowchart: Data 43"/>
          <p:cNvSpPr/>
          <p:nvPr/>
        </p:nvSpPr>
        <p:spPr>
          <a:xfrm>
            <a:off x="8063298" y="4860032"/>
            <a:ext cx="1421624" cy="576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  <a:endParaRPr lang="en-GB" sz="1000" dirty="0"/>
          </a:p>
        </p:txBody>
      </p:sp>
      <p:sp>
        <p:nvSpPr>
          <p:cNvPr id="45" name="Cube 44"/>
          <p:cNvSpPr/>
          <p:nvPr/>
        </p:nvSpPr>
        <p:spPr>
          <a:xfrm rot="10800000" flipH="1" flipV="1">
            <a:off x="7584087" y="807173"/>
            <a:ext cx="1618128" cy="1584176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584086" y="2463357"/>
            <a:ext cx="1186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9274223" y="807173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842175" y="2031309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84086" y="2479326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0 – Time:</a:t>
            </a:r>
            <a:br>
              <a:rPr lang="en-GB" sz="1000" dirty="0" smtClean="0"/>
            </a:br>
            <a:r>
              <a:rPr lang="en-GB" sz="1000" dirty="0" smtClean="0"/>
              <a:t>t0 | t-5 | t-10… </a:t>
            </a:r>
            <a:endParaRPr lang="en-GB" sz="1000" dirty="0"/>
          </a:p>
        </p:txBody>
      </p:sp>
      <p:sp>
        <p:nvSpPr>
          <p:cNvPr id="50" name="TextBox 49"/>
          <p:cNvSpPr txBox="1"/>
          <p:nvPr/>
        </p:nvSpPr>
        <p:spPr>
          <a:xfrm rot="18900000">
            <a:off x="8760335" y="2233339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– y-dim</a:t>
            </a:r>
            <a:endParaRPr lang="en-GB" sz="1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8878135" y="1294790"/>
            <a:ext cx="1077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  <a:r>
              <a:rPr lang="en-GB" sz="1000" dirty="0" smtClean="0"/>
              <a:t> – x-dim</a:t>
            </a:r>
            <a:endParaRPr lang="en-GB" sz="1000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7721413" y="6516216"/>
            <a:ext cx="2105394" cy="1584176"/>
          </a:xfrm>
          <a:prstGeom prst="wedgeRoundRectCallout">
            <a:avLst>
              <a:gd name="adj1" fmla="val -69347"/>
              <a:gd name="adj2" fmla="val -265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Comment</a:t>
            </a:r>
            <a:endParaRPr lang="en-GB" sz="1000" dirty="0"/>
          </a:p>
        </p:txBody>
      </p:sp>
      <p:sp>
        <p:nvSpPr>
          <p:cNvPr id="53" name="Flowchart: Process 52"/>
          <p:cNvSpPr/>
          <p:nvPr/>
        </p:nvSpPr>
        <p:spPr>
          <a:xfrm>
            <a:off x="464096" y="2529224"/>
            <a:ext cx="1177280" cy="4320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get_config_info</a:t>
            </a:r>
            <a:endParaRPr lang="en-GB" sz="1000" dirty="0"/>
          </a:p>
        </p:txBody>
      </p:sp>
      <p:sp>
        <p:nvSpPr>
          <p:cNvPr id="54" name="Flowchart: Document 53"/>
          <p:cNvSpPr/>
          <p:nvPr/>
        </p:nvSpPr>
        <p:spPr>
          <a:xfrm>
            <a:off x="332656" y="1100545"/>
            <a:ext cx="1440160" cy="88222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Initialisation data:</a:t>
            </a:r>
          </a:p>
          <a:p>
            <a:pPr marL="171450" indent="-171450">
              <a:buFontTx/>
              <a:buChar char="-"/>
            </a:pPr>
            <a:r>
              <a:rPr lang="en-GB" sz="1000" dirty="0" err="1" smtClean="0"/>
              <a:t>Config</a:t>
            </a:r>
            <a:r>
              <a:rPr lang="en-GB" sz="1000" dirty="0" smtClean="0"/>
              <a:t> file location</a:t>
            </a:r>
          </a:p>
          <a:p>
            <a:pPr marL="171450" indent="-171450">
              <a:buFontTx/>
              <a:buChar char="-"/>
            </a:pPr>
            <a:r>
              <a:rPr lang="en-GB" sz="1000" dirty="0" smtClean="0"/>
              <a:t>Initial time t0</a:t>
            </a:r>
          </a:p>
          <a:p>
            <a:pPr marL="171450" indent="-171450">
              <a:buFontTx/>
              <a:buChar char="-"/>
            </a:pPr>
            <a:r>
              <a:rPr lang="en-GB" sz="1000" dirty="0" smtClean="0"/>
              <a:t>Number of updates</a:t>
            </a:r>
            <a:endParaRPr lang="en-GB" sz="1000" dirty="0"/>
          </a:p>
        </p:txBody>
      </p:sp>
      <p:sp>
        <p:nvSpPr>
          <p:cNvPr id="55" name="Rounded Rectangular Callout 54"/>
          <p:cNvSpPr/>
          <p:nvPr/>
        </p:nvSpPr>
        <p:spPr>
          <a:xfrm>
            <a:off x="2060847" y="1116762"/>
            <a:ext cx="1418115" cy="1362564"/>
          </a:xfrm>
          <a:prstGeom prst="wedgeRoundRectCallout">
            <a:avLst>
              <a:gd name="adj1" fmla="val -64645"/>
              <a:gd name="adj2" fmla="val -2653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So far hardcoded information, can </a:t>
            </a:r>
            <a:r>
              <a:rPr lang="en-GB" sz="1000" dirty="0"/>
              <a:t>be provided </a:t>
            </a:r>
            <a:r>
              <a:rPr lang="en-GB" sz="1000" dirty="0" smtClean="0"/>
              <a:t>as </a:t>
            </a:r>
            <a:r>
              <a:rPr lang="en-GB" sz="1000" dirty="0" err="1" smtClean="0"/>
              <a:t>sys.argv</a:t>
            </a:r>
            <a:r>
              <a:rPr lang="en-GB" sz="1000" dirty="0" smtClean="0"/>
              <a:t>[..] later.</a:t>
            </a:r>
          </a:p>
          <a:p>
            <a:pPr algn="ctr"/>
            <a:r>
              <a:rPr lang="en-GB" sz="1000" dirty="0" smtClean="0"/>
              <a:t>In this specific example, t0 is set to 14:40 07.07.2015 (201507071440)</a:t>
            </a:r>
            <a:endParaRPr lang="en-GB" sz="1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293743" y="2879436"/>
            <a:ext cx="0" cy="7370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2"/>
            <a:endCxn id="53" idx="0"/>
          </p:cNvCxnSpPr>
          <p:nvPr/>
        </p:nvCxnSpPr>
        <p:spPr>
          <a:xfrm>
            <a:off x="1052736" y="1924442"/>
            <a:ext cx="0" cy="60478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ocument 62"/>
          <p:cNvSpPr/>
          <p:nvPr/>
        </p:nvSpPr>
        <p:spPr>
          <a:xfrm>
            <a:off x="332656" y="3203848"/>
            <a:ext cx="1440160" cy="88222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basic_var</a:t>
            </a:r>
            <a:r>
              <a:rPr lang="en-GB" sz="100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GB" sz="1000" dirty="0" smtClean="0"/>
              <a:t>Dictionary with information passed between functions</a:t>
            </a:r>
          </a:p>
        </p:txBody>
      </p:sp>
      <p:cxnSp>
        <p:nvCxnSpPr>
          <p:cNvPr id="65" name="Straight Arrow Connector 64"/>
          <p:cNvCxnSpPr>
            <a:stCxn id="53" idx="2"/>
            <a:endCxn id="63" idx="0"/>
          </p:cNvCxnSpPr>
          <p:nvPr/>
        </p:nvCxnSpPr>
        <p:spPr>
          <a:xfrm>
            <a:off x="1052736" y="2961272"/>
            <a:ext cx="0" cy="2425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ular Callout 67"/>
          <p:cNvSpPr/>
          <p:nvPr/>
        </p:nvSpPr>
        <p:spPr>
          <a:xfrm>
            <a:off x="1924620" y="2808377"/>
            <a:ext cx="1554342" cy="346261"/>
          </a:xfrm>
          <a:prstGeom prst="wedgeRoundRectCallout">
            <a:avLst>
              <a:gd name="adj1" fmla="val -68979"/>
              <a:gd name="adj2" fmla="val 4562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Contains all the settings made in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</a:t>
            </a:r>
            <a:endParaRPr lang="en-GB" sz="10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3640241" y="2457216"/>
            <a:ext cx="1421624" cy="674624"/>
            <a:chOff x="3780538" y="2284441"/>
            <a:chExt cx="1421624" cy="674624"/>
          </a:xfrm>
        </p:grpSpPr>
        <p:sp>
          <p:nvSpPr>
            <p:cNvPr id="70" name="Flowchart: Data 69"/>
            <p:cNvSpPr/>
            <p:nvPr/>
          </p:nvSpPr>
          <p:spPr>
            <a:xfrm>
              <a:off x="3780538" y="2284441"/>
              <a:ext cx="1421624" cy="57606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&lt;</a:t>
              </a:r>
              <a:r>
                <a:rPr lang="en-GB" sz="1000" dirty="0" err="1" smtClean="0"/>
                <a:t>config</a:t>
              </a:r>
              <a:r>
                <a:rPr lang="en-GB" sz="1000" dirty="0" smtClean="0"/>
                <a:t> file&gt;</a:t>
              </a:r>
              <a:endParaRPr lang="en-GB" sz="1000" dirty="0"/>
            </a:p>
          </p:txBody>
        </p:sp>
        <p:sp>
          <p:nvSpPr>
            <p:cNvPr id="69" name="Flowchart: Magnetic Disk 68"/>
            <p:cNvSpPr/>
            <p:nvPr/>
          </p:nvSpPr>
          <p:spPr>
            <a:xfrm>
              <a:off x="4797152" y="2771800"/>
              <a:ext cx="270560" cy="187265"/>
            </a:xfrm>
            <a:prstGeom prst="flowChartMagneticDisk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1" name="Straight Arrow Connector 70"/>
          <p:cNvCxnSpPr>
            <a:stCxn id="70" idx="2"/>
            <a:endCxn id="53" idx="3"/>
          </p:cNvCxnSpPr>
          <p:nvPr/>
        </p:nvCxnSpPr>
        <p:spPr>
          <a:xfrm flipH="1">
            <a:off x="1641376" y="2745248"/>
            <a:ext cx="2141027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ular Callout 73"/>
          <p:cNvSpPr/>
          <p:nvPr/>
        </p:nvSpPr>
        <p:spPr>
          <a:xfrm>
            <a:off x="3587915" y="879181"/>
            <a:ext cx="2937429" cy="1402235"/>
          </a:xfrm>
          <a:prstGeom prst="wedgeRoundRectCallout">
            <a:avLst>
              <a:gd name="adj1" fmla="val -21403"/>
              <a:gd name="adj2" fmla="val 574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Configuration file containing all the relevant settings, e.g.</a:t>
            </a:r>
          </a:p>
          <a:p>
            <a:pPr marL="171450" indent="-171450">
              <a:buFontTx/>
              <a:buChar char="-"/>
            </a:pPr>
            <a:r>
              <a:rPr lang="en-GB" sz="1000" dirty="0" smtClean="0"/>
              <a:t>Save output as .</a:t>
            </a:r>
            <a:r>
              <a:rPr lang="en-GB" sz="1000" dirty="0" err="1" smtClean="0"/>
              <a:t>npy</a:t>
            </a:r>
            <a:r>
              <a:rPr lang="en-GB" sz="1000" dirty="0" smtClean="0"/>
              <a:t> or .</a:t>
            </a:r>
            <a:r>
              <a:rPr lang="en-GB" sz="1000" dirty="0" err="1" smtClean="0"/>
              <a:t>nc</a:t>
            </a:r>
            <a:r>
              <a:rPr lang="en-GB" sz="1000" dirty="0" smtClean="0"/>
              <a:t> file</a:t>
            </a:r>
          </a:p>
          <a:p>
            <a:pPr marL="171450" indent="-171450">
              <a:buFontTx/>
              <a:buChar char="-"/>
            </a:pPr>
            <a:r>
              <a:rPr lang="en-GB" sz="1000" dirty="0" smtClean="0"/>
              <a:t>Calculate skill scores of displacement</a:t>
            </a:r>
          </a:p>
          <a:p>
            <a:pPr marL="171450" indent="-171450">
              <a:buFontTx/>
              <a:buChar char="-"/>
            </a:pPr>
            <a:r>
              <a:rPr lang="en-GB" sz="1000" dirty="0" smtClean="0"/>
              <a:t>Should a correction for residual movement be conducted?</a:t>
            </a:r>
          </a:p>
          <a:p>
            <a:pPr marL="171450" indent="-171450">
              <a:buFontTx/>
              <a:buChar char="-"/>
            </a:pPr>
            <a:r>
              <a:rPr lang="en-GB" sz="1000" dirty="0" smtClean="0"/>
              <a:t>Various parameters for optical flow algorithm</a:t>
            </a:r>
          </a:p>
          <a:p>
            <a:pPr marL="171450" indent="-171450">
              <a:buFontTx/>
              <a:buChar char="-"/>
            </a:pPr>
            <a:r>
              <a:rPr lang="en-GB" sz="1000" dirty="0" smtClean="0"/>
              <a:t>. . .</a:t>
            </a:r>
          </a:p>
        </p:txBody>
      </p:sp>
      <p:sp>
        <p:nvSpPr>
          <p:cNvPr id="76" name="Flowchart: Process 75"/>
          <p:cNvSpPr/>
          <p:nvPr/>
        </p:nvSpPr>
        <p:spPr>
          <a:xfrm>
            <a:off x="1271203" y="4855373"/>
            <a:ext cx="1596752" cy="4320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check_create_disparray</a:t>
            </a:r>
            <a:endParaRPr lang="en-GB" sz="1000" dirty="0"/>
          </a:p>
        </p:txBody>
      </p:sp>
      <p:sp>
        <p:nvSpPr>
          <p:cNvPr id="77" name="Flowchart: Data 76"/>
          <p:cNvSpPr/>
          <p:nvPr/>
        </p:nvSpPr>
        <p:spPr>
          <a:xfrm>
            <a:off x="3713313" y="4279310"/>
            <a:ext cx="1556074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Initial  UV and displacement array</a:t>
            </a:r>
            <a:endParaRPr lang="en-GB" sz="1000" dirty="0"/>
          </a:p>
        </p:txBody>
      </p:sp>
      <p:sp>
        <p:nvSpPr>
          <p:cNvPr id="78" name="Flowchart: Magnetic Disk 77"/>
          <p:cNvSpPr/>
          <p:nvPr/>
        </p:nvSpPr>
        <p:spPr>
          <a:xfrm>
            <a:off x="4811646" y="4761741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Elbow Connector 79"/>
          <p:cNvCxnSpPr/>
          <p:nvPr/>
        </p:nvCxnSpPr>
        <p:spPr>
          <a:xfrm>
            <a:off x="9765704" y="3247937"/>
            <a:ext cx="576064" cy="495708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1290472" y="5724128"/>
            <a:ext cx="1596752" cy="4320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create_new_vararray</a:t>
            </a:r>
            <a:endParaRPr lang="en-GB" sz="1000" dirty="0"/>
          </a:p>
        </p:txBody>
      </p:sp>
      <p:sp>
        <p:nvSpPr>
          <p:cNvPr id="104" name="Flowchart: Data 103"/>
          <p:cNvSpPr/>
          <p:nvPr/>
        </p:nvSpPr>
        <p:spPr>
          <a:xfrm>
            <a:off x="9336802" y="5517619"/>
            <a:ext cx="1556074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</a:p>
          <a:p>
            <a:pPr algn="ctr"/>
            <a:r>
              <a:rPr lang="en-GB" sz="1000" dirty="0" smtClean="0"/>
              <a:t>new</a:t>
            </a:r>
            <a:endParaRPr lang="en-GB" sz="1000" dirty="0"/>
          </a:p>
        </p:txBody>
      </p:sp>
      <p:sp>
        <p:nvSpPr>
          <p:cNvPr id="105" name="Rounded Rectangular Callout 104"/>
          <p:cNvSpPr/>
          <p:nvPr/>
        </p:nvSpPr>
        <p:spPr>
          <a:xfrm>
            <a:off x="5462466" y="3154638"/>
            <a:ext cx="1350909" cy="864096"/>
          </a:xfrm>
          <a:prstGeom prst="wedgeRoundRectCallout">
            <a:avLst>
              <a:gd name="adj1" fmla="val -78086"/>
              <a:gd name="adj2" fmla="val 2412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Input data for optical flow derivation (so far only implemented for RZC)</a:t>
            </a:r>
            <a:endParaRPr lang="en-GB" sz="1000" dirty="0"/>
          </a:p>
        </p:txBody>
      </p:sp>
      <p:sp>
        <p:nvSpPr>
          <p:cNvPr id="106" name="Flowchart: Data 105"/>
          <p:cNvSpPr/>
          <p:nvPr/>
        </p:nvSpPr>
        <p:spPr>
          <a:xfrm>
            <a:off x="3573016" y="3563888"/>
            <a:ext cx="1556074" cy="576064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Optical flow input data (RZC)</a:t>
            </a:r>
            <a:endParaRPr lang="en-GB" sz="1000" dirty="0"/>
          </a:p>
        </p:txBody>
      </p:sp>
      <p:cxnSp>
        <p:nvCxnSpPr>
          <p:cNvPr id="107" name="Elbow Connector 106"/>
          <p:cNvCxnSpPr>
            <a:endCxn id="76" idx="0"/>
          </p:cNvCxnSpPr>
          <p:nvPr/>
        </p:nvCxnSpPr>
        <p:spPr>
          <a:xfrm rot="10800000" flipV="1">
            <a:off x="2069580" y="4644007"/>
            <a:ext cx="1071389" cy="21136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lowchart: Magnetic Disk 109"/>
          <p:cNvSpPr/>
          <p:nvPr/>
        </p:nvSpPr>
        <p:spPr>
          <a:xfrm>
            <a:off x="4797152" y="4008201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ounded Rectangular Callout 110"/>
          <p:cNvSpPr/>
          <p:nvPr/>
        </p:nvSpPr>
        <p:spPr>
          <a:xfrm>
            <a:off x="5462465" y="4128357"/>
            <a:ext cx="1350909" cy="864096"/>
          </a:xfrm>
          <a:prstGeom prst="wedgeRoundRectCallout">
            <a:avLst>
              <a:gd name="adj1" fmla="val -64405"/>
              <a:gd name="adj2" fmla="val -141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UV motion field used for the successive displacement of the observed variables</a:t>
            </a:r>
            <a:endParaRPr lang="en-GB" sz="1000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3640241" y="5071398"/>
            <a:ext cx="1574142" cy="724738"/>
            <a:chOff x="3780538" y="5143406"/>
            <a:chExt cx="1574142" cy="724738"/>
          </a:xfrm>
        </p:grpSpPr>
        <p:sp>
          <p:nvSpPr>
            <p:cNvPr id="112" name="Flowchart: Data 111"/>
            <p:cNvSpPr/>
            <p:nvPr/>
          </p:nvSpPr>
          <p:spPr>
            <a:xfrm>
              <a:off x="3780538" y="5143406"/>
              <a:ext cx="1421624" cy="57606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Dataset</a:t>
              </a:r>
              <a:endParaRPr lang="en-GB" sz="1000" dirty="0"/>
            </a:p>
          </p:txBody>
        </p:sp>
        <p:sp>
          <p:nvSpPr>
            <p:cNvPr id="117" name="Flowchart: Data 116"/>
            <p:cNvSpPr/>
            <p:nvPr/>
          </p:nvSpPr>
          <p:spPr>
            <a:xfrm>
              <a:off x="3861048" y="5220072"/>
              <a:ext cx="1421624" cy="57606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Dataset</a:t>
              </a:r>
              <a:endParaRPr lang="en-GB" sz="1000" dirty="0"/>
            </a:p>
          </p:txBody>
        </p:sp>
        <p:sp>
          <p:nvSpPr>
            <p:cNvPr id="118" name="Flowchart: Data 117"/>
            <p:cNvSpPr/>
            <p:nvPr/>
          </p:nvSpPr>
          <p:spPr>
            <a:xfrm>
              <a:off x="3933056" y="5292080"/>
              <a:ext cx="1421624" cy="57606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Observed data</a:t>
              </a:r>
              <a:endParaRPr lang="en-GB" sz="1000" dirty="0"/>
            </a:p>
          </p:txBody>
        </p:sp>
      </p:grpSp>
      <p:sp>
        <p:nvSpPr>
          <p:cNvPr id="120" name="Rounded Rectangular Callout 119"/>
          <p:cNvSpPr/>
          <p:nvPr/>
        </p:nvSpPr>
        <p:spPr>
          <a:xfrm>
            <a:off x="5462464" y="5076056"/>
            <a:ext cx="1350909" cy="792088"/>
          </a:xfrm>
          <a:prstGeom prst="wedgeRoundRectCallout">
            <a:avLst>
              <a:gd name="adj1" fmla="val -68005"/>
              <a:gd name="adj2" fmla="val -158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Observed (Radar / Satellite / Lightning </a:t>
            </a:r>
            <a:r>
              <a:rPr lang="en-GB" sz="1000" dirty="0" err="1" smtClean="0"/>
              <a:t>obs</a:t>
            </a:r>
            <a:r>
              <a:rPr lang="en-GB" sz="1000" dirty="0" smtClean="0"/>
              <a:t>) and model (COSMO Wind / Convection) data</a:t>
            </a:r>
            <a:endParaRPr lang="en-GB" sz="1000" dirty="0"/>
          </a:p>
        </p:txBody>
      </p:sp>
      <p:cxnSp>
        <p:nvCxnSpPr>
          <p:cNvPr id="121" name="Elbow Connector 120"/>
          <p:cNvCxnSpPr>
            <a:stCxn id="112" idx="2"/>
            <a:endCxn id="96" idx="0"/>
          </p:cNvCxnSpPr>
          <p:nvPr/>
        </p:nvCxnSpPr>
        <p:spPr>
          <a:xfrm rot="10800000" flipV="1">
            <a:off x="2088849" y="5359430"/>
            <a:ext cx="1693555" cy="364698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Data 124"/>
          <p:cNvSpPr/>
          <p:nvPr/>
        </p:nvSpPr>
        <p:spPr>
          <a:xfrm>
            <a:off x="3663618" y="5940152"/>
            <a:ext cx="1637590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201507071440_IR_108</a:t>
            </a:r>
            <a:r>
              <a:rPr lang="en-GB" sz="1000" b="1" i="1" dirty="0" smtClean="0"/>
              <a:t>_orig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sp>
        <p:nvSpPr>
          <p:cNvPr id="126" name="Flowchart: Magnetic Disk 125"/>
          <p:cNvSpPr/>
          <p:nvPr/>
        </p:nvSpPr>
        <p:spPr>
          <a:xfrm>
            <a:off x="4869160" y="5702503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ounded Rectangular Callout 126"/>
          <p:cNvSpPr/>
          <p:nvPr/>
        </p:nvSpPr>
        <p:spPr>
          <a:xfrm>
            <a:off x="5462463" y="5940152"/>
            <a:ext cx="1350909" cy="864095"/>
          </a:xfrm>
          <a:prstGeom prst="wedgeRoundRectCallout">
            <a:avLst>
              <a:gd name="adj1" fmla="val -75324"/>
              <a:gd name="adj2" fmla="val 45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Observed data at original location in uniform .</a:t>
            </a:r>
            <a:r>
              <a:rPr lang="en-GB" sz="1000" dirty="0" err="1" smtClean="0"/>
              <a:t>npy</a:t>
            </a:r>
            <a:r>
              <a:rPr lang="en-GB" sz="1000" dirty="0" smtClean="0"/>
              <a:t> / .</a:t>
            </a:r>
            <a:r>
              <a:rPr lang="en-GB" sz="1000" dirty="0" err="1" smtClean="0"/>
              <a:t>nc</a:t>
            </a:r>
            <a:r>
              <a:rPr lang="en-GB" sz="1000" dirty="0" smtClean="0"/>
              <a:t> files collected for the past n </a:t>
            </a:r>
            <a:r>
              <a:rPr lang="en-GB" sz="1000" dirty="0" err="1" smtClean="0"/>
              <a:t>timesteps</a:t>
            </a:r>
            <a:endParaRPr lang="en-GB" sz="1000" dirty="0"/>
          </a:p>
        </p:txBody>
      </p:sp>
      <p:cxnSp>
        <p:nvCxnSpPr>
          <p:cNvPr id="128" name="Elbow Connector 127"/>
          <p:cNvCxnSpPr>
            <a:stCxn id="96" idx="3"/>
            <a:endCxn id="125" idx="2"/>
          </p:cNvCxnSpPr>
          <p:nvPr/>
        </p:nvCxnSpPr>
        <p:spPr>
          <a:xfrm>
            <a:off x="2887224" y="5940152"/>
            <a:ext cx="940153" cy="28803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lowchart: Magnetic Disk 130"/>
          <p:cNvSpPr/>
          <p:nvPr/>
        </p:nvSpPr>
        <p:spPr>
          <a:xfrm>
            <a:off x="4886632" y="6472967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Flowchart: Process 132"/>
          <p:cNvSpPr/>
          <p:nvPr/>
        </p:nvSpPr>
        <p:spPr>
          <a:xfrm>
            <a:off x="1290471" y="6876256"/>
            <a:ext cx="1596752" cy="4320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displace_fields</a:t>
            </a:r>
            <a:endParaRPr lang="en-GB" sz="1000" dirty="0"/>
          </a:p>
        </p:txBody>
      </p:sp>
      <p:sp>
        <p:nvSpPr>
          <p:cNvPr id="157" name="Flowchart: Data 156"/>
          <p:cNvSpPr/>
          <p:nvPr/>
        </p:nvSpPr>
        <p:spPr>
          <a:xfrm>
            <a:off x="3613148" y="7020272"/>
            <a:ext cx="1637590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201507071440_IR_108</a:t>
            </a:r>
            <a:r>
              <a:rPr lang="en-GB" sz="1000" b="1" i="1" dirty="0" smtClean="0"/>
              <a:t>_disp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cxnSp>
        <p:nvCxnSpPr>
          <p:cNvPr id="158" name="Elbow Connector 157"/>
          <p:cNvCxnSpPr>
            <a:stCxn id="133" idx="3"/>
            <a:endCxn id="157" idx="2"/>
          </p:cNvCxnSpPr>
          <p:nvPr/>
        </p:nvCxnSpPr>
        <p:spPr>
          <a:xfrm>
            <a:off x="2887223" y="7092280"/>
            <a:ext cx="889684" cy="2160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Magnetic Disk 161"/>
          <p:cNvSpPr/>
          <p:nvPr/>
        </p:nvSpPr>
        <p:spPr>
          <a:xfrm>
            <a:off x="4850812" y="7502703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ounded Rectangular Callout 162"/>
          <p:cNvSpPr/>
          <p:nvPr/>
        </p:nvSpPr>
        <p:spPr>
          <a:xfrm>
            <a:off x="5462466" y="7020273"/>
            <a:ext cx="1350909" cy="504870"/>
          </a:xfrm>
          <a:prstGeom prst="wedgeRoundRectCallout">
            <a:avLst>
              <a:gd name="adj1" fmla="val -64404"/>
              <a:gd name="adj2" fmla="val -1196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Observed data displaced to t0 location</a:t>
            </a:r>
            <a:endParaRPr lang="en-GB" sz="1000" dirty="0"/>
          </a:p>
        </p:txBody>
      </p:sp>
      <p:sp>
        <p:nvSpPr>
          <p:cNvPr id="165" name="Flowchart: Process 164"/>
          <p:cNvSpPr/>
          <p:nvPr/>
        </p:nvSpPr>
        <p:spPr>
          <a:xfrm>
            <a:off x="1290473" y="7956376"/>
            <a:ext cx="1596752" cy="4320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residual_disp</a:t>
            </a:r>
            <a:endParaRPr lang="en-GB" sz="1000" dirty="0"/>
          </a:p>
        </p:txBody>
      </p:sp>
      <p:cxnSp>
        <p:nvCxnSpPr>
          <p:cNvPr id="166" name="Elbow Connector 165"/>
          <p:cNvCxnSpPr>
            <a:stCxn id="63" idx="2"/>
            <a:endCxn id="165" idx="1"/>
          </p:cNvCxnSpPr>
          <p:nvPr/>
        </p:nvCxnSpPr>
        <p:spPr>
          <a:xfrm rot="16200000" flipH="1">
            <a:off x="-900723" y="5981203"/>
            <a:ext cx="4144655" cy="237737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Flowchart: Data 170"/>
          <p:cNvSpPr/>
          <p:nvPr/>
        </p:nvSpPr>
        <p:spPr>
          <a:xfrm>
            <a:off x="3602558" y="7859725"/>
            <a:ext cx="1777687" cy="625347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201507071440_IR_108</a:t>
            </a:r>
            <a:r>
              <a:rPr lang="en-GB" sz="1000" b="1" i="1" dirty="0" smtClean="0"/>
              <a:t>_disp_resid_combi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cxnSp>
        <p:nvCxnSpPr>
          <p:cNvPr id="175" name="Straight Arrow Connector 174"/>
          <p:cNvCxnSpPr>
            <a:stCxn id="165" idx="3"/>
            <a:endCxn id="171" idx="2"/>
          </p:cNvCxnSpPr>
          <p:nvPr/>
        </p:nvCxnSpPr>
        <p:spPr>
          <a:xfrm flipV="1">
            <a:off x="2887225" y="8172399"/>
            <a:ext cx="893102" cy="1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ular Callout 184"/>
          <p:cNvSpPr/>
          <p:nvPr/>
        </p:nvSpPr>
        <p:spPr>
          <a:xfrm>
            <a:off x="5462466" y="7808683"/>
            <a:ext cx="1350909" cy="939781"/>
          </a:xfrm>
          <a:prstGeom prst="wedgeRoundRectCallout">
            <a:avLst>
              <a:gd name="adj1" fmla="val -68102"/>
              <a:gd name="adj2" fmla="val 274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Observed data in uniform .</a:t>
            </a:r>
            <a:r>
              <a:rPr lang="en-GB" sz="1000" dirty="0" err="1" smtClean="0"/>
              <a:t>npy</a:t>
            </a:r>
            <a:r>
              <a:rPr lang="en-GB" sz="1000" dirty="0" smtClean="0"/>
              <a:t> / .</a:t>
            </a:r>
            <a:r>
              <a:rPr lang="en-GB" sz="1000" dirty="0" err="1" smtClean="0"/>
              <a:t>nc</a:t>
            </a:r>
            <a:r>
              <a:rPr lang="en-GB" sz="1000" dirty="0" smtClean="0"/>
              <a:t> files displaced to t0 location, corrected for residual movement</a:t>
            </a:r>
            <a:endParaRPr lang="en-GB" sz="1000" dirty="0"/>
          </a:p>
        </p:txBody>
      </p:sp>
      <p:sp>
        <p:nvSpPr>
          <p:cNvPr id="189" name="Flowchart: Magnetic Disk 188"/>
          <p:cNvSpPr/>
          <p:nvPr/>
        </p:nvSpPr>
        <p:spPr>
          <a:xfrm>
            <a:off x="4934169" y="8384856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7" name="Straight Connector 196"/>
          <p:cNvCxnSpPr>
            <a:stCxn id="63" idx="2"/>
          </p:cNvCxnSpPr>
          <p:nvPr/>
        </p:nvCxnSpPr>
        <p:spPr>
          <a:xfrm>
            <a:off x="1052736" y="4027745"/>
            <a:ext cx="0" cy="50087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ata 199"/>
          <p:cNvSpPr/>
          <p:nvPr/>
        </p:nvSpPr>
        <p:spPr>
          <a:xfrm>
            <a:off x="2254948" y="6372198"/>
            <a:ext cx="1318068" cy="288033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…_</a:t>
            </a:r>
            <a:r>
              <a:rPr lang="en-GB" sz="1000" dirty="0" err="1"/>
              <a:t>verif.npy</a:t>
            </a:r>
            <a:endParaRPr lang="en-GB" sz="1000" dirty="0"/>
          </a:p>
        </p:txBody>
      </p:sp>
      <p:cxnSp>
        <p:nvCxnSpPr>
          <p:cNvPr id="201" name="Elbow Connector 200"/>
          <p:cNvCxnSpPr>
            <a:stCxn id="96" idx="2"/>
            <a:endCxn id="200" idx="2"/>
          </p:cNvCxnSpPr>
          <p:nvPr/>
        </p:nvCxnSpPr>
        <p:spPr>
          <a:xfrm rot="16200000" flipH="1">
            <a:off x="2057782" y="6187241"/>
            <a:ext cx="360039" cy="297907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Flowchart: Decision 203"/>
          <p:cNvSpPr/>
          <p:nvPr/>
        </p:nvSpPr>
        <p:spPr>
          <a:xfrm>
            <a:off x="1981418" y="6480677"/>
            <a:ext cx="214858" cy="72939"/>
          </a:xfrm>
          <a:prstGeom prst="flowChartDecision">
            <a:avLst/>
          </a:prstGeom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Flowchart: Decision 190"/>
          <p:cNvSpPr/>
          <p:nvPr/>
        </p:nvSpPr>
        <p:spPr>
          <a:xfrm>
            <a:off x="945306" y="8135928"/>
            <a:ext cx="214858" cy="72939"/>
          </a:xfrm>
          <a:prstGeom prst="flowChartDecision">
            <a:avLst/>
          </a:prstGeom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lowchart: Magnetic Disk 78"/>
          <p:cNvSpPr/>
          <p:nvPr/>
        </p:nvSpPr>
        <p:spPr>
          <a:xfrm>
            <a:off x="3241056" y="6501358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Elbow Connector 92"/>
          <p:cNvCxnSpPr>
            <a:stCxn id="63" idx="2"/>
            <a:endCxn id="76" idx="1"/>
          </p:cNvCxnSpPr>
          <p:nvPr/>
        </p:nvCxnSpPr>
        <p:spPr>
          <a:xfrm rot="16200000" flipH="1">
            <a:off x="640143" y="4440337"/>
            <a:ext cx="1043652" cy="21846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63" idx="2"/>
            <a:endCxn id="96" idx="1"/>
          </p:cNvCxnSpPr>
          <p:nvPr/>
        </p:nvCxnSpPr>
        <p:spPr>
          <a:xfrm rot="16200000" flipH="1">
            <a:off x="215401" y="4865080"/>
            <a:ext cx="1912407" cy="23773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3" idx="2"/>
            <a:endCxn id="133" idx="1"/>
          </p:cNvCxnSpPr>
          <p:nvPr/>
        </p:nvCxnSpPr>
        <p:spPr>
          <a:xfrm rot="16200000" flipH="1">
            <a:off x="-360664" y="5441144"/>
            <a:ext cx="3064535" cy="23773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196370" y="-3492896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3129347" y="12060832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6" idx="3"/>
            <a:endCxn id="77" idx="2"/>
          </p:cNvCxnSpPr>
          <p:nvPr/>
        </p:nvCxnSpPr>
        <p:spPr>
          <a:xfrm flipV="1">
            <a:off x="2867955" y="4567342"/>
            <a:ext cx="1000965" cy="504055"/>
          </a:xfrm>
          <a:prstGeom prst="bentConnector3">
            <a:avLst>
              <a:gd name="adj1" fmla="val 5089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06" idx="2"/>
          </p:cNvCxnSpPr>
          <p:nvPr/>
        </p:nvCxnSpPr>
        <p:spPr>
          <a:xfrm rot="10800000" flipV="1">
            <a:off x="3140969" y="3851919"/>
            <a:ext cx="587655" cy="792087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Process 93"/>
          <p:cNvSpPr/>
          <p:nvPr/>
        </p:nvSpPr>
        <p:spPr>
          <a:xfrm>
            <a:off x="1290471" y="4139952"/>
            <a:ext cx="1596752" cy="4320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check_create_precalc</a:t>
            </a:r>
            <a:r>
              <a:rPr lang="en-GB" sz="1000" dirty="0" smtClean="0"/>
              <a:t>_ …</a:t>
            </a:r>
          </a:p>
          <a:p>
            <a:pPr algn="ctr"/>
            <a:r>
              <a:rPr lang="en-GB" sz="1000" dirty="0" err="1" smtClean="0"/>
              <a:t>disparray</a:t>
            </a:r>
            <a:endParaRPr lang="en-GB" sz="1000" dirty="0"/>
          </a:p>
        </p:txBody>
      </p:sp>
      <p:cxnSp>
        <p:nvCxnSpPr>
          <p:cNvPr id="95" name="Elbow Connector 94"/>
          <p:cNvCxnSpPr>
            <a:stCxn id="63" idx="2"/>
            <a:endCxn id="94" idx="1"/>
          </p:cNvCxnSpPr>
          <p:nvPr/>
        </p:nvCxnSpPr>
        <p:spPr>
          <a:xfrm rot="16200000" flipH="1">
            <a:off x="1007488" y="4072992"/>
            <a:ext cx="328231" cy="23773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 rot="16200000">
            <a:off x="3057126" y="4284918"/>
            <a:ext cx="162282" cy="142145"/>
            <a:chOff x="2866155" y="3671900"/>
            <a:chExt cx="202805" cy="180020"/>
          </a:xfrm>
        </p:grpSpPr>
        <p:sp>
          <p:nvSpPr>
            <p:cNvPr id="22" name="Arc 21"/>
            <p:cNvSpPr/>
            <p:nvPr/>
          </p:nvSpPr>
          <p:spPr>
            <a:xfrm>
              <a:off x="2867955" y="3671900"/>
              <a:ext cx="201005" cy="18001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Arc 108"/>
            <p:cNvSpPr/>
            <p:nvPr/>
          </p:nvSpPr>
          <p:spPr>
            <a:xfrm flipH="1">
              <a:off x="2866155" y="3671901"/>
              <a:ext cx="201005" cy="18001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3133807" y="4293224"/>
            <a:ext cx="71074" cy="12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Elbow Connector 98"/>
          <p:cNvCxnSpPr>
            <a:stCxn id="94" idx="3"/>
            <a:endCxn id="77" idx="2"/>
          </p:cNvCxnSpPr>
          <p:nvPr/>
        </p:nvCxnSpPr>
        <p:spPr>
          <a:xfrm>
            <a:off x="2887223" y="4355976"/>
            <a:ext cx="981697" cy="21136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Decision 112"/>
          <p:cNvSpPr/>
          <p:nvPr/>
        </p:nvSpPr>
        <p:spPr>
          <a:xfrm>
            <a:off x="947111" y="4317954"/>
            <a:ext cx="214858" cy="72939"/>
          </a:xfrm>
          <a:prstGeom prst="flowChartDecision">
            <a:avLst/>
          </a:prstGeom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7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/>
          <p:cNvSpPr/>
          <p:nvPr/>
        </p:nvSpPr>
        <p:spPr>
          <a:xfrm>
            <a:off x="140909" y="6268035"/>
            <a:ext cx="6689274" cy="26964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000" dirty="0" smtClean="0"/>
              <a:t>Only if skill</a:t>
            </a:r>
          </a:p>
          <a:p>
            <a:r>
              <a:rPr lang="en-GB" sz="1000" dirty="0" smtClean="0"/>
              <a:t>scores are</a:t>
            </a:r>
          </a:p>
          <a:p>
            <a:r>
              <a:rPr lang="en-GB" sz="1000" dirty="0" smtClean="0"/>
              <a:t>calculated</a:t>
            </a:r>
          </a:p>
          <a:p>
            <a:r>
              <a:rPr lang="en-GB" sz="1000" dirty="0" smtClean="0"/>
              <a:t>for the </a:t>
            </a:r>
            <a:r>
              <a:rPr lang="en-GB" sz="1000" dirty="0" err="1" smtClean="0"/>
              <a:t>eval</a:t>
            </a:r>
            <a:r>
              <a:rPr lang="en-GB" sz="1000" dirty="0" smtClean="0"/>
              <a:t>-</a:t>
            </a:r>
          </a:p>
          <a:p>
            <a:r>
              <a:rPr lang="en-GB" sz="1000" dirty="0" err="1" smtClean="0"/>
              <a:t>uation</a:t>
            </a:r>
            <a:r>
              <a:rPr lang="en-GB" sz="1000" dirty="0" smtClean="0"/>
              <a:t> of </a:t>
            </a:r>
          </a:p>
          <a:p>
            <a:r>
              <a:rPr lang="en-GB" sz="1000" dirty="0" smtClean="0"/>
              <a:t>different</a:t>
            </a:r>
          </a:p>
          <a:p>
            <a:r>
              <a:rPr lang="en-GB" sz="1000" dirty="0" smtClean="0"/>
              <a:t>Settings.</a:t>
            </a:r>
            <a:endParaRPr lang="en-GB" sz="10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1757958" y="6283577"/>
            <a:ext cx="647505" cy="554579"/>
            <a:chOff x="498771" y="2123728"/>
            <a:chExt cx="3594215" cy="2361526"/>
          </a:xfrm>
        </p:grpSpPr>
        <p:sp>
          <p:nvSpPr>
            <p:cNvPr id="170" name="Curved Up Arrow 169"/>
            <p:cNvSpPr/>
            <p:nvPr/>
          </p:nvSpPr>
          <p:spPr>
            <a:xfrm>
              <a:off x="586693" y="3326597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2" name="Curved Up Arrow 171"/>
            <p:cNvSpPr/>
            <p:nvPr/>
          </p:nvSpPr>
          <p:spPr>
            <a:xfrm flipH="1" flipV="1">
              <a:off x="498771" y="2123728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98" name="Rectangle 97"/>
          <p:cNvSpPr/>
          <p:nvPr/>
        </p:nvSpPr>
        <p:spPr>
          <a:xfrm>
            <a:off x="5024289" y="2217360"/>
            <a:ext cx="1817006" cy="1130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GB" sz="1000" dirty="0" smtClean="0"/>
              <a:t>Only if corrected for residual movement.</a:t>
            </a:r>
            <a:endParaRPr lang="en-GB" sz="1000" dirty="0"/>
          </a:p>
        </p:txBody>
      </p:sp>
      <p:cxnSp>
        <p:nvCxnSpPr>
          <p:cNvPr id="156" name="Straight Connector 155"/>
          <p:cNvCxnSpPr>
            <a:endCxn id="83" idx="1"/>
          </p:cNvCxnSpPr>
          <p:nvPr/>
        </p:nvCxnSpPr>
        <p:spPr>
          <a:xfrm>
            <a:off x="5955171" y="0"/>
            <a:ext cx="12997" cy="23397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5013176" y="5046877"/>
            <a:ext cx="1817006" cy="1130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GB" sz="1000" dirty="0" smtClean="0"/>
              <a:t>Only if corrected for residual movement.</a:t>
            </a:r>
            <a:endParaRPr lang="en-GB" sz="10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860260" y="2354490"/>
            <a:ext cx="2781084" cy="2217510"/>
            <a:chOff x="498771" y="2123728"/>
            <a:chExt cx="3594215" cy="2361526"/>
          </a:xfrm>
        </p:grpSpPr>
        <p:sp>
          <p:nvSpPr>
            <p:cNvPr id="56" name="Curved Up Arrow 55"/>
            <p:cNvSpPr/>
            <p:nvPr/>
          </p:nvSpPr>
          <p:spPr>
            <a:xfrm>
              <a:off x="586693" y="3326597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0" name="Curved Up Arrow 149"/>
            <p:cNvSpPr/>
            <p:nvPr/>
          </p:nvSpPr>
          <p:spPr>
            <a:xfrm flipH="1" flipV="1">
              <a:off x="498771" y="2123728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NOSTRADAMUS_1_input_prep.py (2)</a:t>
            </a:r>
            <a:endParaRPr lang="en-GB" dirty="0"/>
          </a:p>
        </p:txBody>
      </p:sp>
      <p:sp>
        <p:nvSpPr>
          <p:cNvPr id="40" name="Flowchart: Process 39"/>
          <p:cNvSpPr/>
          <p:nvPr/>
        </p:nvSpPr>
        <p:spPr>
          <a:xfrm>
            <a:off x="7317432" y="3131840"/>
            <a:ext cx="914400" cy="4320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Function</a:t>
            </a:r>
            <a:endParaRPr lang="en-GB" sz="1000" dirty="0"/>
          </a:p>
        </p:txBody>
      </p:sp>
      <p:sp>
        <p:nvSpPr>
          <p:cNvPr id="41" name="Flowchart: Magnetic Disk 40"/>
          <p:cNvSpPr/>
          <p:nvPr/>
        </p:nvSpPr>
        <p:spPr>
          <a:xfrm>
            <a:off x="7774631" y="4283968"/>
            <a:ext cx="2855168" cy="158417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Decision 41"/>
          <p:cNvSpPr/>
          <p:nvPr/>
        </p:nvSpPr>
        <p:spPr>
          <a:xfrm>
            <a:off x="7965504" y="6012160"/>
            <a:ext cx="861761" cy="28803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Document 42"/>
          <p:cNvSpPr/>
          <p:nvPr/>
        </p:nvSpPr>
        <p:spPr>
          <a:xfrm>
            <a:off x="7317431" y="3671900"/>
            <a:ext cx="914401" cy="46805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Variable</a:t>
            </a:r>
            <a:endParaRPr lang="en-GB" sz="1000" dirty="0"/>
          </a:p>
        </p:txBody>
      </p:sp>
      <p:sp>
        <p:nvSpPr>
          <p:cNvPr id="44" name="Flowchart: Data 43"/>
          <p:cNvSpPr/>
          <p:nvPr/>
        </p:nvSpPr>
        <p:spPr>
          <a:xfrm>
            <a:off x="8063298" y="4860032"/>
            <a:ext cx="1421624" cy="576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  <a:endParaRPr lang="en-GB" sz="1000" dirty="0"/>
          </a:p>
        </p:txBody>
      </p:sp>
      <p:sp>
        <p:nvSpPr>
          <p:cNvPr id="45" name="Cube 44"/>
          <p:cNvSpPr/>
          <p:nvPr/>
        </p:nvSpPr>
        <p:spPr>
          <a:xfrm rot="10800000" flipH="1" flipV="1">
            <a:off x="7584087" y="807173"/>
            <a:ext cx="1618128" cy="1584176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584086" y="2463357"/>
            <a:ext cx="1186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9274223" y="807173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8842175" y="2031309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584086" y="2479326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0 – Time:</a:t>
            </a:r>
            <a:br>
              <a:rPr lang="en-GB" sz="1000" dirty="0" smtClean="0"/>
            </a:br>
            <a:r>
              <a:rPr lang="en-GB" sz="1000" dirty="0" smtClean="0"/>
              <a:t>t0 | t-5 | t-10… </a:t>
            </a:r>
            <a:endParaRPr lang="en-GB" sz="1000" dirty="0"/>
          </a:p>
        </p:txBody>
      </p:sp>
      <p:sp>
        <p:nvSpPr>
          <p:cNvPr id="50" name="TextBox 49"/>
          <p:cNvSpPr txBox="1"/>
          <p:nvPr/>
        </p:nvSpPr>
        <p:spPr>
          <a:xfrm rot="18900000">
            <a:off x="8760335" y="2233339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– y-dim</a:t>
            </a:r>
            <a:endParaRPr lang="en-GB" sz="1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8878135" y="1294790"/>
            <a:ext cx="1077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  <a:r>
              <a:rPr lang="en-GB" sz="1000" dirty="0" smtClean="0"/>
              <a:t> – x-dim</a:t>
            </a:r>
            <a:endParaRPr lang="en-GB" sz="1000" dirty="0"/>
          </a:p>
        </p:txBody>
      </p:sp>
      <p:sp>
        <p:nvSpPr>
          <p:cNvPr id="52" name="Rounded Rectangular Callout 51"/>
          <p:cNvSpPr/>
          <p:nvPr/>
        </p:nvSpPr>
        <p:spPr>
          <a:xfrm>
            <a:off x="7721413" y="6516216"/>
            <a:ext cx="2105394" cy="1584176"/>
          </a:xfrm>
          <a:prstGeom prst="wedgeRoundRectCallout">
            <a:avLst>
              <a:gd name="adj1" fmla="val -69347"/>
              <a:gd name="adj2" fmla="val -265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Comment</a:t>
            </a:r>
            <a:endParaRPr lang="en-GB" sz="10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293743" y="2879436"/>
            <a:ext cx="0" cy="7370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ocument 62"/>
          <p:cNvSpPr/>
          <p:nvPr/>
        </p:nvSpPr>
        <p:spPr>
          <a:xfrm>
            <a:off x="332656" y="2249618"/>
            <a:ext cx="1440160" cy="88222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basic_var</a:t>
            </a:r>
            <a:r>
              <a:rPr lang="en-GB" sz="1000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GB" sz="1000" dirty="0" smtClean="0"/>
              <a:t>Dictionary with information passed between functions</a:t>
            </a:r>
          </a:p>
        </p:txBody>
      </p:sp>
      <p:cxnSp>
        <p:nvCxnSpPr>
          <p:cNvPr id="65" name="Straight Arrow Connector 64"/>
          <p:cNvCxnSpPr>
            <a:endCxn id="63" idx="0"/>
          </p:cNvCxnSpPr>
          <p:nvPr/>
        </p:nvCxnSpPr>
        <p:spPr>
          <a:xfrm>
            <a:off x="1052736" y="1834267"/>
            <a:ext cx="0" cy="4153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owchart: Process 75"/>
          <p:cNvSpPr/>
          <p:nvPr/>
        </p:nvSpPr>
        <p:spPr>
          <a:xfrm>
            <a:off x="1290472" y="3347864"/>
            <a:ext cx="1596752" cy="4320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update_fields</a:t>
            </a:r>
            <a:endParaRPr lang="en-GB" sz="1000" dirty="0"/>
          </a:p>
        </p:txBody>
      </p:sp>
      <p:cxnSp>
        <p:nvCxnSpPr>
          <p:cNvPr id="80" name="Elbow Connector 79"/>
          <p:cNvCxnSpPr/>
          <p:nvPr/>
        </p:nvCxnSpPr>
        <p:spPr>
          <a:xfrm>
            <a:off x="9826807" y="3176192"/>
            <a:ext cx="576064" cy="495708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owchart: Process 95"/>
          <p:cNvSpPr/>
          <p:nvPr/>
        </p:nvSpPr>
        <p:spPr>
          <a:xfrm>
            <a:off x="1290472" y="7020272"/>
            <a:ext cx="1596752" cy="4320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analyse_skillscores</a:t>
            </a:r>
            <a:endParaRPr lang="en-GB" sz="1000" dirty="0"/>
          </a:p>
        </p:txBody>
      </p:sp>
      <p:cxnSp>
        <p:nvCxnSpPr>
          <p:cNvPr id="97" name="Elbow Connector 96"/>
          <p:cNvCxnSpPr>
            <a:stCxn id="63" idx="2"/>
            <a:endCxn id="96" idx="1"/>
          </p:cNvCxnSpPr>
          <p:nvPr/>
        </p:nvCxnSpPr>
        <p:spPr>
          <a:xfrm rot="16200000" flipH="1">
            <a:off x="-909786" y="5036037"/>
            <a:ext cx="4162781" cy="237736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lowchart: Data 103"/>
          <p:cNvSpPr/>
          <p:nvPr/>
        </p:nvSpPr>
        <p:spPr>
          <a:xfrm>
            <a:off x="9336802" y="5517619"/>
            <a:ext cx="1556074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</a:p>
          <a:p>
            <a:pPr algn="ctr"/>
            <a:r>
              <a:rPr lang="en-GB" sz="1000" dirty="0" smtClean="0"/>
              <a:t>new</a:t>
            </a:r>
            <a:endParaRPr lang="en-GB" sz="1000" dirty="0"/>
          </a:p>
        </p:txBody>
      </p:sp>
      <p:sp>
        <p:nvSpPr>
          <p:cNvPr id="105" name="Rounded Rectangular Callout 104"/>
          <p:cNvSpPr/>
          <p:nvPr/>
        </p:nvSpPr>
        <p:spPr>
          <a:xfrm>
            <a:off x="2670308" y="1461578"/>
            <a:ext cx="1337211" cy="590141"/>
          </a:xfrm>
          <a:prstGeom prst="wedgeRoundRectCallout">
            <a:avLst>
              <a:gd name="adj1" fmla="val 134600"/>
              <a:gd name="adj2" fmla="val -942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128" name="Elbow Connector 127"/>
          <p:cNvCxnSpPr>
            <a:stCxn id="161" idx="5"/>
            <a:endCxn id="96" idx="3"/>
          </p:cNvCxnSpPr>
          <p:nvPr/>
        </p:nvCxnSpPr>
        <p:spPr>
          <a:xfrm flipH="1">
            <a:off x="2887224" y="6562963"/>
            <a:ext cx="1158407" cy="673333"/>
          </a:xfrm>
          <a:prstGeom prst="bentConnector3">
            <a:avLst>
              <a:gd name="adj1" fmla="val -35409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3" idx="2"/>
            <a:endCxn id="154" idx="1"/>
          </p:cNvCxnSpPr>
          <p:nvPr/>
        </p:nvCxnSpPr>
        <p:spPr>
          <a:xfrm rot="16200000" flipH="1">
            <a:off x="-1350959" y="5477210"/>
            <a:ext cx="5045129" cy="237738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1052736" y="0"/>
            <a:ext cx="0" cy="22108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/>
          <p:cNvSpPr/>
          <p:nvPr/>
        </p:nvSpPr>
        <p:spPr>
          <a:xfrm>
            <a:off x="2849304" y="2372429"/>
            <a:ext cx="1243682" cy="6366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New time t0</a:t>
            </a:r>
            <a:br>
              <a:rPr lang="en-GB" sz="1000" dirty="0" smtClean="0"/>
            </a:br>
            <a:r>
              <a:rPr lang="en-GB" sz="1000" dirty="0" smtClean="0"/>
              <a:t>(preceding t0 + </a:t>
            </a:r>
            <a:r>
              <a:rPr lang="en-GB" sz="1000" dirty="0" err="1" smtClean="0"/>
              <a:t>timestep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cxnSp>
        <p:nvCxnSpPr>
          <p:cNvPr id="82" name="Straight Arrow Connector 81"/>
          <p:cNvCxnSpPr>
            <a:stCxn id="81" idx="1"/>
            <a:endCxn id="63" idx="3"/>
          </p:cNvCxnSpPr>
          <p:nvPr/>
        </p:nvCxnSpPr>
        <p:spPr>
          <a:xfrm flipH="1">
            <a:off x="1772816" y="2690729"/>
            <a:ext cx="107648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Data 82"/>
          <p:cNvSpPr/>
          <p:nvPr/>
        </p:nvSpPr>
        <p:spPr>
          <a:xfrm>
            <a:off x="5122964" y="2339752"/>
            <a:ext cx="1690408" cy="576064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20150707</a:t>
            </a:r>
            <a:r>
              <a:rPr lang="en-GB" sz="1000" b="1" i="1" dirty="0"/>
              <a:t>1440</a:t>
            </a:r>
            <a:r>
              <a:rPr lang="en-GB" sz="1000" dirty="0"/>
              <a:t>_IR_108_disp_resid_combi.npy</a:t>
            </a:r>
          </a:p>
        </p:txBody>
      </p:sp>
      <p:sp>
        <p:nvSpPr>
          <p:cNvPr id="85" name="Flowchart: Data 84"/>
          <p:cNvSpPr/>
          <p:nvPr/>
        </p:nvSpPr>
        <p:spPr>
          <a:xfrm>
            <a:off x="5086979" y="827584"/>
            <a:ext cx="1726393" cy="576064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20150707</a:t>
            </a:r>
            <a:r>
              <a:rPr lang="en-GB" sz="1000" b="1" i="1" dirty="0"/>
              <a:t>1440</a:t>
            </a:r>
            <a:r>
              <a:rPr lang="en-GB" sz="1000" dirty="0"/>
              <a:t>_IR_108_orig.npy</a:t>
            </a:r>
          </a:p>
        </p:txBody>
      </p:sp>
      <p:sp>
        <p:nvSpPr>
          <p:cNvPr id="94" name="Rounded Rectangular Callout 93"/>
          <p:cNvSpPr/>
          <p:nvPr/>
        </p:nvSpPr>
        <p:spPr>
          <a:xfrm>
            <a:off x="2670307" y="1461578"/>
            <a:ext cx="1337211" cy="590141"/>
          </a:xfrm>
          <a:prstGeom prst="wedgeRoundRectCallout">
            <a:avLst>
              <a:gd name="adj1" fmla="val 144767"/>
              <a:gd name="adj2" fmla="val -94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95" name="Rounded Rectangular Callout 94"/>
          <p:cNvSpPr/>
          <p:nvPr/>
        </p:nvSpPr>
        <p:spPr>
          <a:xfrm>
            <a:off x="2656610" y="1461578"/>
            <a:ext cx="1337211" cy="590141"/>
          </a:xfrm>
          <a:prstGeom prst="wedgeRoundRectCallout">
            <a:avLst>
              <a:gd name="adj1" fmla="val 145490"/>
              <a:gd name="adj2" fmla="val 12330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Output from preceding time step t0</a:t>
            </a:r>
            <a:endParaRPr lang="en-GB" sz="1000" dirty="0"/>
          </a:p>
        </p:txBody>
      </p:sp>
      <p:sp>
        <p:nvSpPr>
          <p:cNvPr id="99" name="Flowchart: Magnetic Disk 98"/>
          <p:cNvSpPr/>
          <p:nvPr/>
        </p:nvSpPr>
        <p:spPr>
          <a:xfrm>
            <a:off x="6398800" y="2771800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/>
          <p:cNvSpPr/>
          <p:nvPr/>
        </p:nvSpPr>
        <p:spPr>
          <a:xfrm>
            <a:off x="6381328" y="1302468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Flowchart: Data 83"/>
          <p:cNvSpPr/>
          <p:nvPr/>
        </p:nvSpPr>
        <p:spPr>
          <a:xfrm>
            <a:off x="5082206" y="1546235"/>
            <a:ext cx="1637590" cy="576064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</a:t>
            </a:r>
            <a:r>
              <a:rPr lang="en-GB" sz="1000" b="1" i="1" dirty="0" smtClean="0"/>
              <a:t>1440</a:t>
            </a:r>
            <a:r>
              <a:rPr lang="en-GB" sz="1000" dirty="0" smtClean="0"/>
              <a:t>_IR_108_disp.npy</a:t>
            </a:r>
            <a:endParaRPr lang="en-GB" sz="1000" dirty="0"/>
          </a:p>
        </p:txBody>
      </p:sp>
      <p:sp>
        <p:nvSpPr>
          <p:cNvPr id="101" name="Flowchart: Magnetic Disk 100"/>
          <p:cNvSpPr/>
          <p:nvPr/>
        </p:nvSpPr>
        <p:spPr>
          <a:xfrm>
            <a:off x="6303501" y="2013808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" name="Elbow Connector 107"/>
          <p:cNvCxnSpPr>
            <a:stCxn id="83" idx="2"/>
            <a:endCxn id="76" idx="3"/>
          </p:cNvCxnSpPr>
          <p:nvPr/>
        </p:nvCxnSpPr>
        <p:spPr>
          <a:xfrm rot="10800000" flipV="1">
            <a:off x="2887225" y="2627784"/>
            <a:ext cx="2404781" cy="936104"/>
          </a:xfrm>
          <a:prstGeom prst="bentConnector3">
            <a:avLst>
              <a:gd name="adj1" fmla="val 34761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Data 137"/>
          <p:cNvSpPr/>
          <p:nvPr/>
        </p:nvSpPr>
        <p:spPr>
          <a:xfrm>
            <a:off x="5122964" y="5148064"/>
            <a:ext cx="1690408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</a:t>
            </a:r>
            <a:r>
              <a:rPr lang="en-GB" sz="1000" b="1" i="1" dirty="0" smtClean="0"/>
              <a:t>1445</a:t>
            </a:r>
            <a:r>
              <a:rPr lang="en-GB" sz="1000" dirty="0" smtClean="0"/>
              <a:t>_IR_108_disp_resid_combi.npy</a:t>
            </a:r>
            <a:endParaRPr lang="en-GB" sz="1000" dirty="0"/>
          </a:p>
        </p:txBody>
      </p:sp>
      <p:sp>
        <p:nvSpPr>
          <p:cNvPr id="139" name="Flowchart: Data 138"/>
          <p:cNvSpPr/>
          <p:nvPr/>
        </p:nvSpPr>
        <p:spPr>
          <a:xfrm>
            <a:off x="5086979" y="3635896"/>
            <a:ext cx="1726393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</a:t>
            </a:r>
            <a:r>
              <a:rPr lang="en-GB" sz="1000" b="1" i="1" dirty="0" smtClean="0"/>
              <a:t>1445</a:t>
            </a:r>
            <a:r>
              <a:rPr lang="en-GB" sz="1000" dirty="0" smtClean="0"/>
              <a:t>_IR_108_orig.npy</a:t>
            </a:r>
            <a:endParaRPr lang="en-GB" sz="1000" dirty="0"/>
          </a:p>
        </p:txBody>
      </p:sp>
      <p:sp>
        <p:nvSpPr>
          <p:cNvPr id="140" name="Flowchart: Magnetic Disk 139"/>
          <p:cNvSpPr/>
          <p:nvPr/>
        </p:nvSpPr>
        <p:spPr>
          <a:xfrm>
            <a:off x="6398800" y="5594115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Flowchart: Magnetic Disk 140"/>
          <p:cNvSpPr/>
          <p:nvPr/>
        </p:nvSpPr>
        <p:spPr>
          <a:xfrm>
            <a:off x="6381328" y="4110780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Flowchart: Data 141"/>
          <p:cNvSpPr/>
          <p:nvPr/>
        </p:nvSpPr>
        <p:spPr>
          <a:xfrm>
            <a:off x="5082206" y="4354547"/>
            <a:ext cx="1637590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</a:t>
            </a:r>
            <a:r>
              <a:rPr lang="en-GB" sz="1000" b="1" i="1" dirty="0" smtClean="0"/>
              <a:t>1445</a:t>
            </a:r>
            <a:r>
              <a:rPr lang="en-GB" sz="1000" dirty="0" smtClean="0"/>
              <a:t>_IR_108_disp.npy</a:t>
            </a:r>
            <a:endParaRPr lang="en-GB" sz="1000" dirty="0"/>
          </a:p>
        </p:txBody>
      </p:sp>
      <p:sp>
        <p:nvSpPr>
          <p:cNvPr id="143" name="Flowchart: Magnetic Disk 142"/>
          <p:cNvSpPr/>
          <p:nvPr/>
        </p:nvSpPr>
        <p:spPr>
          <a:xfrm>
            <a:off x="6303501" y="4822120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6" name="Elbow Connector 145"/>
          <p:cNvCxnSpPr>
            <a:stCxn id="76" idx="2"/>
            <a:endCxn id="138" idx="2"/>
          </p:cNvCxnSpPr>
          <p:nvPr/>
        </p:nvCxnSpPr>
        <p:spPr>
          <a:xfrm rot="16200000" flipH="1">
            <a:off x="2862334" y="3006425"/>
            <a:ext cx="1656184" cy="3203157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ular Callout 146"/>
          <p:cNvSpPr/>
          <p:nvPr/>
        </p:nvSpPr>
        <p:spPr>
          <a:xfrm>
            <a:off x="2533186" y="4757527"/>
            <a:ext cx="1337211" cy="590141"/>
          </a:xfrm>
          <a:prstGeom prst="wedgeRoundRectCallout">
            <a:avLst>
              <a:gd name="adj1" fmla="val 153120"/>
              <a:gd name="adj2" fmla="val -13138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8" name="Rounded Rectangular Callout 147"/>
          <p:cNvSpPr/>
          <p:nvPr/>
        </p:nvSpPr>
        <p:spPr>
          <a:xfrm>
            <a:off x="2533185" y="4757527"/>
            <a:ext cx="1337211" cy="590141"/>
          </a:xfrm>
          <a:prstGeom prst="wedgeRoundRectCallout">
            <a:avLst>
              <a:gd name="adj1" fmla="val 140493"/>
              <a:gd name="adj2" fmla="val -449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149" name="Rounded Rectangular Callout 148"/>
          <p:cNvSpPr/>
          <p:nvPr/>
        </p:nvSpPr>
        <p:spPr>
          <a:xfrm>
            <a:off x="2519488" y="4757527"/>
            <a:ext cx="1337211" cy="590141"/>
          </a:xfrm>
          <a:prstGeom prst="wedgeRoundRectCallout">
            <a:avLst>
              <a:gd name="adj1" fmla="val 158311"/>
              <a:gd name="adj2" fmla="val 3937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Updated field of for next time step t0 </a:t>
            </a:r>
            <a:endParaRPr lang="en-GB" sz="1000" dirty="0"/>
          </a:p>
        </p:txBody>
      </p:sp>
      <p:sp>
        <p:nvSpPr>
          <p:cNvPr id="151" name="Rounded Rectangular Callout 150"/>
          <p:cNvSpPr/>
          <p:nvPr/>
        </p:nvSpPr>
        <p:spPr>
          <a:xfrm>
            <a:off x="1171604" y="895239"/>
            <a:ext cx="1337211" cy="1061380"/>
          </a:xfrm>
          <a:prstGeom prst="wedgeRoundRectCallout">
            <a:avLst>
              <a:gd name="adj1" fmla="val 18700"/>
              <a:gd name="adj2" fmla="val 7552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Update every n minutes (e.g. time step = 5min) when new observations are available </a:t>
            </a:r>
            <a:endParaRPr lang="en-GB" sz="1000" dirty="0"/>
          </a:p>
        </p:txBody>
      </p:sp>
      <p:sp>
        <p:nvSpPr>
          <p:cNvPr id="154" name="Flowchart: Process 153"/>
          <p:cNvSpPr/>
          <p:nvPr/>
        </p:nvSpPr>
        <p:spPr>
          <a:xfrm>
            <a:off x="1290474" y="7902620"/>
            <a:ext cx="1596752" cy="43204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compare_skillscores_help</a:t>
            </a:r>
            <a:endParaRPr lang="en-GB" sz="1000" dirty="0"/>
          </a:p>
        </p:txBody>
      </p:sp>
      <p:sp>
        <p:nvSpPr>
          <p:cNvPr id="161" name="Flowchart: Data 160"/>
          <p:cNvSpPr/>
          <p:nvPr/>
        </p:nvSpPr>
        <p:spPr>
          <a:xfrm>
            <a:off x="2411418" y="6321677"/>
            <a:ext cx="1815792" cy="482571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resid_method_Twostep_IR_108</a:t>
            </a:r>
            <a:r>
              <a:rPr lang="en-GB" sz="1000" b="1" i="1" dirty="0"/>
              <a:t>_verif</a:t>
            </a:r>
            <a:r>
              <a:rPr lang="en-GB" sz="1000" dirty="0"/>
              <a:t>.npy</a:t>
            </a:r>
          </a:p>
        </p:txBody>
      </p:sp>
      <p:cxnSp>
        <p:nvCxnSpPr>
          <p:cNvPr id="164" name="Elbow Connector 163"/>
          <p:cNvCxnSpPr>
            <a:stCxn id="76" idx="2"/>
            <a:endCxn id="161" idx="2"/>
          </p:cNvCxnSpPr>
          <p:nvPr/>
        </p:nvCxnSpPr>
        <p:spPr>
          <a:xfrm rot="16200000" flipH="1">
            <a:off x="949397" y="4919362"/>
            <a:ext cx="2783051" cy="504149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1981418" y="6526493"/>
            <a:ext cx="214858" cy="72939"/>
          </a:xfrm>
          <a:prstGeom prst="flowChartDecision">
            <a:avLst/>
          </a:prstGeom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ounded Rectangular Callout 181"/>
          <p:cNvSpPr/>
          <p:nvPr/>
        </p:nvSpPr>
        <p:spPr>
          <a:xfrm>
            <a:off x="2186769" y="5558380"/>
            <a:ext cx="1533105" cy="494541"/>
          </a:xfrm>
          <a:prstGeom prst="wedgeRoundRectCallout">
            <a:avLst>
              <a:gd name="adj1" fmla="val -39944"/>
              <a:gd name="adj2" fmla="val 10543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Calc. new skill scores every n minutes and append to existing array</a:t>
            </a:r>
          </a:p>
        </p:txBody>
      </p:sp>
      <p:cxnSp>
        <p:nvCxnSpPr>
          <p:cNvPr id="186" name="Elbow Connector 185"/>
          <p:cNvCxnSpPr>
            <a:stCxn id="161" idx="5"/>
            <a:endCxn id="154" idx="3"/>
          </p:cNvCxnSpPr>
          <p:nvPr/>
        </p:nvCxnSpPr>
        <p:spPr>
          <a:xfrm flipH="1">
            <a:off x="2887226" y="6562963"/>
            <a:ext cx="1158405" cy="1555681"/>
          </a:xfrm>
          <a:prstGeom prst="bentConnector3">
            <a:avLst>
              <a:gd name="adj1" fmla="val -35409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Flowchart: Data 187"/>
          <p:cNvSpPr/>
          <p:nvPr/>
        </p:nvSpPr>
        <p:spPr>
          <a:xfrm>
            <a:off x="5136945" y="7242307"/>
            <a:ext cx="1556074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Single skill score plots</a:t>
            </a:r>
            <a:endParaRPr lang="en-GB" sz="1000" dirty="0"/>
          </a:p>
        </p:txBody>
      </p:sp>
      <p:cxnSp>
        <p:nvCxnSpPr>
          <p:cNvPr id="193" name="Elbow Connector 192"/>
          <p:cNvCxnSpPr>
            <a:stCxn id="96" idx="2"/>
            <a:endCxn id="188" idx="2"/>
          </p:cNvCxnSpPr>
          <p:nvPr/>
        </p:nvCxnSpPr>
        <p:spPr>
          <a:xfrm rot="16200000" flipH="1">
            <a:off x="3651691" y="5889477"/>
            <a:ext cx="78019" cy="3203704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154" idx="2"/>
            <a:endCxn id="78" idx="2"/>
          </p:cNvCxnSpPr>
          <p:nvPr/>
        </p:nvCxnSpPr>
        <p:spPr>
          <a:xfrm rot="16200000" flipH="1">
            <a:off x="3663602" y="6759916"/>
            <a:ext cx="72008" cy="3221512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ounded Rectangular Callout 197"/>
          <p:cNvSpPr/>
          <p:nvPr/>
        </p:nvSpPr>
        <p:spPr>
          <a:xfrm>
            <a:off x="4725144" y="6373458"/>
            <a:ext cx="1512168" cy="590141"/>
          </a:xfrm>
          <a:prstGeom prst="wedgeRoundRectCallout">
            <a:avLst>
              <a:gd name="adj1" fmla="val 28388"/>
              <a:gd name="adj2" fmla="val 809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Showing for example the dependency of BZC skill on the rain rate</a:t>
            </a:r>
            <a:endParaRPr lang="en-GB" sz="1000" dirty="0"/>
          </a:p>
        </p:txBody>
      </p:sp>
      <p:sp>
        <p:nvSpPr>
          <p:cNvPr id="77" name="Rounded Rectangular Callout 76"/>
          <p:cNvSpPr/>
          <p:nvPr/>
        </p:nvSpPr>
        <p:spPr>
          <a:xfrm>
            <a:off x="1052736" y="8505539"/>
            <a:ext cx="3600400" cy="378338"/>
          </a:xfrm>
          <a:prstGeom prst="wedgeRoundRectCallout">
            <a:avLst>
              <a:gd name="adj1" fmla="val 63296"/>
              <a:gd name="adj2" fmla="val -300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Plots comparing skill scores </a:t>
            </a:r>
            <a:r>
              <a:rPr lang="en-GB" sz="1000" dirty="0" smtClean="0"/>
              <a:t>for different settings as </a:t>
            </a:r>
            <a:r>
              <a:rPr lang="en-GB" sz="1000" dirty="0"/>
              <a:t>function of time </a:t>
            </a:r>
            <a:r>
              <a:rPr lang="en-GB" sz="1000" dirty="0" smtClean="0"/>
              <a:t>difference in displacing values to the current location at t0.</a:t>
            </a:r>
            <a:endParaRPr lang="en-GB" sz="1000" dirty="0"/>
          </a:p>
        </p:txBody>
      </p:sp>
      <p:sp>
        <p:nvSpPr>
          <p:cNvPr id="78" name="Flowchart: Data 77"/>
          <p:cNvSpPr/>
          <p:nvPr/>
        </p:nvSpPr>
        <p:spPr>
          <a:xfrm>
            <a:off x="5154755" y="8118644"/>
            <a:ext cx="1556074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Multiple skill score plots</a:t>
            </a:r>
            <a:endParaRPr lang="en-GB" sz="1000" dirty="0"/>
          </a:p>
        </p:txBody>
      </p:sp>
      <p:sp>
        <p:nvSpPr>
          <p:cNvPr id="86" name="Flowchart: Magnetic Disk 85"/>
          <p:cNvSpPr/>
          <p:nvPr/>
        </p:nvSpPr>
        <p:spPr>
          <a:xfrm>
            <a:off x="6262034" y="7716568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Flowchart: Magnetic Disk 188"/>
          <p:cNvSpPr/>
          <p:nvPr/>
        </p:nvSpPr>
        <p:spPr>
          <a:xfrm>
            <a:off x="6282814" y="8601075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Flowchart: Magnetic Disk 86"/>
          <p:cNvSpPr/>
          <p:nvPr/>
        </p:nvSpPr>
        <p:spPr>
          <a:xfrm>
            <a:off x="3775071" y="6728466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Elbow Connector 92"/>
          <p:cNvCxnSpPr>
            <a:stCxn id="63" idx="2"/>
            <a:endCxn id="76" idx="1"/>
          </p:cNvCxnSpPr>
          <p:nvPr/>
        </p:nvCxnSpPr>
        <p:spPr>
          <a:xfrm rot="16200000" flipH="1">
            <a:off x="926418" y="3199833"/>
            <a:ext cx="490373" cy="23773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5" idx="2"/>
            <a:endCxn id="76" idx="3"/>
          </p:cNvCxnSpPr>
          <p:nvPr/>
        </p:nvCxnSpPr>
        <p:spPr>
          <a:xfrm rot="10800000" flipV="1">
            <a:off x="2887224" y="1115616"/>
            <a:ext cx="2372394" cy="2448272"/>
          </a:xfrm>
          <a:prstGeom prst="bentConnector3">
            <a:avLst>
              <a:gd name="adj1" fmla="val 338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84" idx="2"/>
            <a:endCxn id="76" idx="3"/>
          </p:cNvCxnSpPr>
          <p:nvPr/>
        </p:nvCxnSpPr>
        <p:spPr>
          <a:xfrm rot="10800000" flipV="1">
            <a:off x="2887225" y="1834266"/>
            <a:ext cx="2358741" cy="1729621"/>
          </a:xfrm>
          <a:prstGeom prst="bentConnector3">
            <a:avLst>
              <a:gd name="adj1" fmla="val 3332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76" idx="2"/>
            <a:endCxn id="139" idx="2"/>
          </p:cNvCxnSpPr>
          <p:nvPr/>
        </p:nvCxnSpPr>
        <p:spPr>
          <a:xfrm rot="16200000" flipH="1">
            <a:off x="3602225" y="2266535"/>
            <a:ext cx="144016" cy="317077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76" idx="2"/>
            <a:endCxn id="142" idx="2"/>
          </p:cNvCxnSpPr>
          <p:nvPr/>
        </p:nvCxnSpPr>
        <p:spPr>
          <a:xfrm rot="16200000" flipH="1">
            <a:off x="3236073" y="2632686"/>
            <a:ext cx="862667" cy="3157117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3196370" y="-3492896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3129347" y="12060832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3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err="1"/>
              <a:t>get_config_info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>
          <a:xfrm>
            <a:off x="1862826" y="1811839"/>
            <a:ext cx="3132348" cy="106759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Code example:</a:t>
            </a:r>
          </a:p>
          <a:p>
            <a:r>
              <a:rPr lang="en-GB" sz="800" dirty="0" err="1">
                <a:solidFill>
                  <a:schemeClr val="tx1"/>
                </a:solidFill>
                <a:latin typeface="Courier" pitchFamily="49" charset="0"/>
              </a:rPr>
              <a:t>config</a:t>
            </a:r>
            <a:r>
              <a:rPr lang="en-GB" sz="800" dirty="0">
                <a:solidFill>
                  <a:schemeClr val="tx1"/>
                </a:solidFill>
                <a:latin typeface="Courier" pitchFamily="49" charset="0"/>
              </a:rPr>
              <a:t> = </a:t>
            </a:r>
            <a:r>
              <a:rPr lang="en-GB" sz="800" dirty="0" err="1">
                <a:solidFill>
                  <a:schemeClr val="tx1"/>
                </a:solidFill>
                <a:latin typeface="Courier" pitchFamily="49" charset="0"/>
              </a:rPr>
              <a:t>configparser.RawConfigParser</a:t>
            </a:r>
            <a:r>
              <a:rPr lang="en-GB" sz="800" dirty="0">
                <a:solidFill>
                  <a:schemeClr val="tx1"/>
                </a:solidFill>
                <a:latin typeface="Courier" pitchFamily="49" charset="0"/>
              </a:rPr>
              <a:t>()</a:t>
            </a:r>
          </a:p>
          <a:p>
            <a:r>
              <a:rPr lang="en-GB" sz="800" dirty="0" err="1" smtClean="0">
                <a:solidFill>
                  <a:schemeClr val="tx1"/>
                </a:solidFill>
                <a:latin typeface="Courier" pitchFamily="49" charset="0"/>
              </a:rPr>
              <a:t>config.read</a:t>
            </a:r>
            <a:r>
              <a:rPr lang="en-GB" sz="800" dirty="0">
                <a:solidFill>
                  <a:schemeClr val="tx1"/>
                </a:solidFill>
                <a:latin typeface="Courier" pitchFamily="49" charset="0"/>
              </a:rPr>
              <a:t>("%s/%s" % (CONFIG_PATH,CONFIG_FILE))</a:t>
            </a:r>
          </a:p>
          <a:p>
            <a:endParaRPr lang="en-GB" sz="800" dirty="0">
              <a:solidFill>
                <a:schemeClr val="tx1"/>
              </a:solidFill>
              <a:latin typeface="Courier" pitchFamily="49" charset="0"/>
            </a:endParaRPr>
          </a:p>
          <a:p>
            <a:r>
              <a:rPr lang="en-GB" sz="800" dirty="0" err="1" smtClean="0">
                <a:solidFill>
                  <a:schemeClr val="tx1"/>
                </a:solidFill>
                <a:latin typeface="Courier" pitchFamily="49" charset="0"/>
              </a:rPr>
              <a:t>config_ds</a:t>
            </a:r>
            <a:r>
              <a:rPr lang="en-GB" sz="800" dirty="0" smtClean="0">
                <a:solidFill>
                  <a:schemeClr val="tx1"/>
                </a:solidFill>
                <a:latin typeface="Courier" pitchFamily="49" charset="0"/>
              </a:rPr>
              <a:t> </a:t>
            </a:r>
            <a:r>
              <a:rPr lang="en-GB" sz="800" dirty="0">
                <a:solidFill>
                  <a:schemeClr val="tx1"/>
                </a:solidFill>
                <a:latin typeface="Courier" pitchFamily="49" charset="0"/>
              </a:rPr>
              <a:t>= </a:t>
            </a:r>
            <a:r>
              <a:rPr lang="en-GB" sz="800" dirty="0" err="1">
                <a:solidFill>
                  <a:schemeClr val="tx1"/>
                </a:solidFill>
                <a:latin typeface="Courier" pitchFamily="49" charset="0"/>
              </a:rPr>
              <a:t>config</a:t>
            </a:r>
            <a:r>
              <a:rPr lang="en-GB" sz="800" dirty="0">
                <a:solidFill>
                  <a:schemeClr val="tx1"/>
                </a:solidFill>
                <a:latin typeface="Courier" pitchFamily="49" charset="0"/>
              </a:rPr>
              <a:t>["</a:t>
            </a:r>
            <a:r>
              <a:rPr lang="en-GB" sz="800" dirty="0" err="1">
                <a:solidFill>
                  <a:schemeClr val="tx1"/>
                </a:solidFill>
                <a:latin typeface="Courier" pitchFamily="49" charset="0"/>
              </a:rPr>
              <a:t>datasource</a:t>
            </a:r>
            <a:r>
              <a:rPr lang="en-GB" sz="800" dirty="0">
                <a:solidFill>
                  <a:schemeClr val="tx1"/>
                </a:solidFill>
                <a:latin typeface="Courier" pitchFamily="49" charset="0"/>
              </a:rPr>
              <a:t>"]</a:t>
            </a:r>
          </a:p>
          <a:p>
            <a:r>
              <a:rPr lang="en-GB" sz="800" dirty="0" err="1" smtClean="0">
                <a:solidFill>
                  <a:schemeClr val="tx1"/>
                </a:solidFill>
                <a:latin typeface="Courier" pitchFamily="49" charset="0"/>
              </a:rPr>
              <a:t>root_path</a:t>
            </a:r>
            <a:r>
              <a:rPr lang="en-GB" sz="800" dirty="0" smtClean="0">
                <a:solidFill>
                  <a:schemeClr val="tx1"/>
                </a:solidFill>
                <a:latin typeface="Courier" pitchFamily="49" charset="0"/>
              </a:rPr>
              <a:t>       </a:t>
            </a:r>
            <a:r>
              <a:rPr lang="en-GB" sz="800" dirty="0">
                <a:solidFill>
                  <a:schemeClr val="tx1"/>
                </a:solidFill>
                <a:latin typeface="Courier" pitchFamily="49" charset="0"/>
              </a:rPr>
              <a:t>= </a:t>
            </a:r>
            <a:r>
              <a:rPr lang="en-GB" sz="800" dirty="0" err="1">
                <a:solidFill>
                  <a:schemeClr val="tx1"/>
                </a:solidFill>
                <a:latin typeface="Courier" pitchFamily="49" charset="0"/>
              </a:rPr>
              <a:t>config_ds</a:t>
            </a:r>
            <a:r>
              <a:rPr lang="en-GB" sz="800" dirty="0">
                <a:solidFill>
                  <a:schemeClr val="tx1"/>
                </a:solidFill>
                <a:latin typeface="Courier" pitchFamily="49" charset="0"/>
              </a:rPr>
              <a:t>["</a:t>
            </a:r>
            <a:r>
              <a:rPr lang="en-GB" sz="800" dirty="0" err="1">
                <a:solidFill>
                  <a:schemeClr val="tx1"/>
                </a:solidFill>
                <a:latin typeface="Courier" pitchFamily="49" charset="0"/>
              </a:rPr>
              <a:t>root_path</a:t>
            </a:r>
            <a:r>
              <a:rPr lang="en-GB" sz="800" dirty="0" smtClean="0">
                <a:solidFill>
                  <a:schemeClr val="tx1"/>
                </a:solidFill>
                <a:latin typeface="Courier" pitchFamily="49" charset="0"/>
              </a:rPr>
              <a:t>"]</a:t>
            </a:r>
          </a:p>
          <a:p>
            <a:r>
              <a:rPr lang="en-GB" sz="800" dirty="0" smtClean="0">
                <a:solidFill>
                  <a:schemeClr val="tx1"/>
                </a:solidFill>
                <a:latin typeface="Courier" pitchFamily="49" charset="0"/>
              </a:rPr>
              <a:t>...</a:t>
            </a:r>
            <a:endParaRPr lang="en-GB" sz="800" dirty="0">
              <a:solidFill>
                <a:schemeClr val="tx1"/>
              </a:solidFill>
              <a:latin typeface="Courier" pitchFamily="49" charset="0"/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7774631" y="4283968"/>
            <a:ext cx="2855168" cy="158417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7965504" y="6012160"/>
            <a:ext cx="861761" cy="28803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Document 7"/>
          <p:cNvSpPr/>
          <p:nvPr/>
        </p:nvSpPr>
        <p:spPr>
          <a:xfrm>
            <a:off x="2971800" y="3124587"/>
            <a:ext cx="914401" cy="46805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basic_var</a:t>
            </a:r>
            <a:endParaRPr lang="en-GB" sz="1000" dirty="0"/>
          </a:p>
        </p:txBody>
      </p:sp>
      <p:sp>
        <p:nvSpPr>
          <p:cNvPr id="9" name="Flowchart: Data 8"/>
          <p:cNvSpPr/>
          <p:nvPr/>
        </p:nvSpPr>
        <p:spPr>
          <a:xfrm>
            <a:off x="8063298" y="4860032"/>
            <a:ext cx="1421624" cy="576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  <a:endParaRPr lang="en-GB" sz="1000" dirty="0"/>
          </a:p>
        </p:txBody>
      </p:sp>
      <p:sp>
        <p:nvSpPr>
          <p:cNvPr id="10" name="Cube 9"/>
          <p:cNvSpPr/>
          <p:nvPr/>
        </p:nvSpPr>
        <p:spPr>
          <a:xfrm rot="10800000" flipH="1" flipV="1">
            <a:off x="7584087" y="807173"/>
            <a:ext cx="1618128" cy="1584176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84086" y="2463357"/>
            <a:ext cx="1186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274223" y="807173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842175" y="2031309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84086" y="2479326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0 – Time:</a:t>
            </a:r>
            <a:br>
              <a:rPr lang="en-GB" sz="1000" dirty="0" smtClean="0"/>
            </a:br>
            <a:r>
              <a:rPr lang="en-GB" sz="1000" dirty="0" smtClean="0"/>
              <a:t>t0 | t-5 | t-10… 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 rot="18900000">
            <a:off x="8760335" y="2233339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– y-dim</a:t>
            </a:r>
            <a:endParaRPr lang="en-GB" sz="1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878135" y="1294790"/>
            <a:ext cx="1077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  <a:r>
              <a:rPr lang="en-GB" sz="1000" dirty="0" smtClean="0"/>
              <a:t> – x-dim</a:t>
            </a:r>
            <a:endParaRPr lang="en-GB" sz="10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7721413" y="6516216"/>
            <a:ext cx="2105394" cy="1584176"/>
          </a:xfrm>
          <a:prstGeom prst="wedgeRoundRectCallout">
            <a:avLst>
              <a:gd name="adj1" fmla="val -69347"/>
              <a:gd name="adj2" fmla="val -265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Comment</a:t>
            </a:r>
            <a:endParaRPr lang="en-GB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293743" y="2879436"/>
            <a:ext cx="0" cy="7370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9826807" y="3176192"/>
            <a:ext cx="576064" cy="495708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9336802" y="5517619"/>
            <a:ext cx="1556074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</a:p>
          <a:p>
            <a:pPr algn="ctr"/>
            <a:r>
              <a:rPr lang="en-GB" sz="1000" dirty="0" smtClean="0"/>
              <a:t>new</a:t>
            </a:r>
            <a:endParaRPr lang="en-GB" sz="10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42900" y="641669"/>
            <a:ext cx="6172200" cy="7762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2" name="Flowchart: Document 21"/>
          <p:cNvSpPr/>
          <p:nvPr/>
        </p:nvSpPr>
        <p:spPr>
          <a:xfrm>
            <a:off x="1556792" y="770833"/>
            <a:ext cx="1080120" cy="46805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CONFIG_PATH</a:t>
            </a:r>
            <a:endParaRPr lang="en-GB" sz="1000" dirty="0"/>
          </a:p>
        </p:txBody>
      </p:sp>
      <p:sp>
        <p:nvSpPr>
          <p:cNvPr id="23" name="Flowchart: Document 22"/>
          <p:cNvSpPr/>
          <p:nvPr/>
        </p:nvSpPr>
        <p:spPr>
          <a:xfrm>
            <a:off x="2888940" y="770833"/>
            <a:ext cx="1080120" cy="46805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CONFIG_FILE</a:t>
            </a:r>
            <a:endParaRPr lang="en-GB" sz="1000" dirty="0"/>
          </a:p>
        </p:txBody>
      </p:sp>
      <p:sp>
        <p:nvSpPr>
          <p:cNvPr id="24" name="Flowchart: Document 23"/>
          <p:cNvSpPr/>
          <p:nvPr/>
        </p:nvSpPr>
        <p:spPr>
          <a:xfrm>
            <a:off x="4221088" y="770833"/>
            <a:ext cx="1080120" cy="46805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t0_str</a:t>
            </a:r>
            <a:endParaRPr lang="en-GB" sz="1000" dirty="0"/>
          </a:p>
        </p:txBody>
      </p:sp>
      <p:cxnSp>
        <p:nvCxnSpPr>
          <p:cNvPr id="25" name="Elbow Connector 24"/>
          <p:cNvCxnSpPr>
            <a:stCxn id="22" idx="2"/>
            <a:endCxn id="5" idx="0"/>
          </p:cNvCxnSpPr>
          <p:nvPr/>
        </p:nvCxnSpPr>
        <p:spPr>
          <a:xfrm rot="16200000" flipH="1">
            <a:off x="2460978" y="843816"/>
            <a:ext cx="603897" cy="13321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4" idx="2"/>
            <a:endCxn id="5" idx="0"/>
          </p:cNvCxnSpPr>
          <p:nvPr/>
        </p:nvCxnSpPr>
        <p:spPr>
          <a:xfrm rot="5400000">
            <a:off x="3793126" y="843816"/>
            <a:ext cx="603897" cy="13321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  <a:endCxn id="5" idx="0"/>
          </p:cNvCxnSpPr>
          <p:nvPr/>
        </p:nvCxnSpPr>
        <p:spPr>
          <a:xfrm>
            <a:off x="3429000" y="1207942"/>
            <a:ext cx="0" cy="6038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8" idx="0"/>
          </p:cNvCxnSpPr>
          <p:nvPr/>
        </p:nvCxnSpPr>
        <p:spPr>
          <a:xfrm>
            <a:off x="3429000" y="2879436"/>
            <a:ext cx="1" cy="24515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1"/>
          </p:cNvCxnSpPr>
          <p:nvPr/>
        </p:nvCxnSpPr>
        <p:spPr>
          <a:xfrm flipH="1">
            <a:off x="116632" y="3358613"/>
            <a:ext cx="285516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7886" y="3112392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latin typeface="Courier" pitchFamily="49" charset="0"/>
              </a:rPr>
              <a:t>return</a:t>
            </a:r>
            <a:endParaRPr lang="en-GB" sz="1000" dirty="0">
              <a:latin typeface="Courier" pitchFamily="49" charset="0"/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4437112" y="2997038"/>
            <a:ext cx="1872208" cy="710866"/>
          </a:xfrm>
          <a:prstGeom prst="wedgeRoundRectCallout">
            <a:avLst>
              <a:gd name="adj1" fmla="val -75529"/>
              <a:gd name="adj2" fmla="val -1270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/>
              <a:t>Dictionary </a:t>
            </a:r>
            <a:r>
              <a:rPr lang="en-GB" sz="1000" dirty="0" smtClean="0"/>
              <a:t>containing all settings and further information which is </a:t>
            </a:r>
            <a:r>
              <a:rPr lang="en-GB" sz="1000" dirty="0"/>
              <a:t>passed between functions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224644" y="1735530"/>
            <a:ext cx="1332148" cy="1143906"/>
          </a:xfrm>
          <a:prstGeom prst="wedgeRoundRectCallout">
            <a:avLst>
              <a:gd name="adj1" fmla="val 66043"/>
              <a:gd name="adj2" fmla="val -12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Function reading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 and saves settings in different variables, which are then collected in the dictionary </a:t>
            </a:r>
            <a:r>
              <a:rPr lang="en-GB" sz="1000" dirty="0" err="1" smtClean="0"/>
              <a:t>basic_var</a:t>
            </a:r>
            <a:endParaRPr lang="en-GB" sz="1000" dirty="0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196370" y="-3492896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129347" y="12060832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6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4252221" y="8244408"/>
            <a:ext cx="2487533" cy="8660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GB" sz="1000" dirty="0" smtClean="0"/>
              <a:t>If u/v-vectors should be saved.</a:t>
            </a:r>
            <a:endParaRPr lang="en-GB" sz="1000" dirty="0"/>
          </a:p>
        </p:txBody>
      </p:sp>
      <p:cxnSp>
        <p:nvCxnSpPr>
          <p:cNvPr id="132" name="Elbow Connector 131"/>
          <p:cNvCxnSpPr>
            <a:endCxn id="20" idx="2"/>
          </p:cNvCxnSpPr>
          <p:nvPr/>
        </p:nvCxnSpPr>
        <p:spPr>
          <a:xfrm>
            <a:off x="3225442" y="8316420"/>
            <a:ext cx="1591782" cy="288028"/>
          </a:xfrm>
          <a:prstGeom prst="bentConnector3">
            <a:avLst>
              <a:gd name="adj1" fmla="val 43917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252222" y="6906159"/>
            <a:ext cx="2487533" cy="12349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GB" sz="1000" dirty="0" smtClean="0"/>
              <a:t>If </a:t>
            </a:r>
            <a:r>
              <a:rPr lang="en-GB" sz="1000" dirty="0" err="1" smtClean="0"/>
              <a:t>resid</a:t>
            </a:r>
            <a:r>
              <a:rPr lang="en-GB" sz="1000" dirty="0" smtClean="0"/>
              <a:t> = True.</a:t>
            </a:r>
            <a:endParaRPr lang="en-GB" sz="1000" dirty="0"/>
          </a:p>
        </p:txBody>
      </p:sp>
      <p:sp>
        <p:nvSpPr>
          <p:cNvPr id="122" name="Flowchart: Data 121"/>
          <p:cNvSpPr/>
          <p:nvPr/>
        </p:nvSpPr>
        <p:spPr>
          <a:xfrm>
            <a:off x="4319298" y="6948263"/>
            <a:ext cx="2366882" cy="895995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Initial  UV and displacement array:</a:t>
            </a:r>
          </a:p>
          <a:p>
            <a:pPr algn="ctr"/>
            <a:r>
              <a:rPr lang="en-GB" sz="1000" dirty="0" smtClean="0"/>
              <a:t>201507071440_RZC_</a:t>
            </a:r>
            <a:r>
              <a:rPr lang="en-GB" sz="1000" b="1" i="1" dirty="0" smtClean="0"/>
              <a:t>disparr_UV</a:t>
            </a:r>
            <a:r>
              <a:rPr lang="en-GB" sz="1000" dirty="0" smtClean="0"/>
              <a:t>_resid.npz</a:t>
            </a:r>
            <a:endParaRPr lang="en-GB" sz="1000" dirty="0"/>
          </a:p>
        </p:txBody>
      </p:sp>
      <p:sp>
        <p:nvSpPr>
          <p:cNvPr id="68" name="Rectangle 67"/>
          <p:cNvSpPr/>
          <p:nvPr/>
        </p:nvSpPr>
        <p:spPr>
          <a:xfrm>
            <a:off x="3861048" y="2426195"/>
            <a:ext cx="1260140" cy="1130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GB" sz="1000" dirty="0"/>
          </a:p>
        </p:txBody>
      </p:sp>
      <p:cxnSp>
        <p:nvCxnSpPr>
          <p:cNvPr id="61" name="Elbow Connector 60"/>
          <p:cNvCxnSpPr>
            <a:stCxn id="23" idx="2"/>
            <a:endCxn id="50" idx="0"/>
          </p:cNvCxnSpPr>
          <p:nvPr/>
        </p:nvCxnSpPr>
        <p:spPr>
          <a:xfrm rot="5400000">
            <a:off x="1620305" y="578137"/>
            <a:ext cx="590518" cy="1619889"/>
          </a:xfrm>
          <a:prstGeom prst="bentConnector3">
            <a:avLst>
              <a:gd name="adj1" fmla="val 7580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err="1"/>
              <a:t>check_create_disparray</a:t>
            </a:r>
            <a:endParaRPr lang="en-GB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8075323" y="3995937"/>
            <a:ext cx="2855168" cy="158417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7965504" y="6012160"/>
            <a:ext cx="861761" cy="28803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Document 7"/>
          <p:cNvSpPr/>
          <p:nvPr/>
        </p:nvSpPr>
        <p:spPr>
          <a:xfrm>
            <a:off x="4056960" y="2513838"/>
            <a:ext cx="879166" cy="970236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UV_vec</a:t>
            </a:r>
            <a:r>
              <a:rPr lang="en-GB" sz="1000" dirty="0" smtClean="0"/>
              <a:t> &amp;</a:t>
            </a:r>
          </a:p>
          <a:p>
            <a:pPr algn="ctr"/>
            <a:r>
              <a:rPr lang="en-GB" sz="1000" dirty="0" err="1" smtClean="0"/>
              <a:t>UV_vec_sp</a:t>
            </a:r>
            <a:endParaRPr lang="en-GB" sz="1000" dirty="0" smtClean="0"/>
          </a:p>
          <a:p>
            <a:pPr algn="ctr"/>
            <a:r>
              <a:rPr lang="en-GB" sz="1000" dirty="0" smtClean="0"/>
              <a:t>(empty lists of </a:t>
            </a:r>
            <a:r>
              <a:rPr lang="en-GB" sz="1000" dirty="0" err="1" smtClean="0"/>
              <a:t>numpy</a:t>
            </a:r>
            <a:r>
              <a:rPr lang="en-GB" sz="1000" dirty="0" smtClean="0"/>
              <a:t> arrays)</a:t>
            </a:r>
            <a:endParaRPr lang="en-GB" sz="1000" dirty="0"/>
          </a:p>
        </p:txBody>
      </p:sp>
      <p:sp>
        <p:nvSpPr>
          <p:cNvPr id="9" name="Flowchart: Data 8"/>
          <p:cNvSpPr/>
          <p:nvPr/>
        </p:nvSpPr>
        <p:spPr>
          <a:xfrm>
            <a:off x="8063298" y="4860032"/>
            <a:ext cx="1421624" cy="576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  <a:endParaRPr lang="en-GB" sz="1000" dirty="0"/>
          </a:p>
        </p:txBody>
      </p:sp>
      <p:sp>
        <p:nvSpPr>
          <p:cNvPr id="81" name="Flowchart: Document 80"/>
          <p:cNvSpPr/>
          <p:nvPr/>
        </p:nvSpPr>
        <p:spPr>
          <a:xfrm>
            <a:off x="5389596" y="2512638"/>
            <a:ext cx="1399991" cy="184289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err="1" smtClean="0"/>
              <a:t>Vx</a:t>
            </a:r>
            <a:r>
              <a:rPr lang="en-GB" sz="1000" dirty="0" smtClean="0"/>
              <a:t>, </a:t>
            </a:r>
            <a:r>
              <a:rPr lang="en-GB" sz="1000" dirty="0" err="1" smtClean="0"/>
              <a:t>Vy</a:t>
            </a:r>
            <a:r>
              <a:rPr lang="en-GB" sz="1000" dirty="0" smtClean="0"/>
              <a:t>, </a:t>
            </a:r>
            <a:r>
              <a:rPr lang="en-GB" sz="1000" dirty="0" err="1" smtClean="0"/>
              <a:t>Dx</a:t>
            </a:r>
            <a:r>
              <a:rPr lang="en-GB" sz="1000" dirty="0" smtClean="0"/>
              <a:t>, </a:t>
            </a:r>
            <a:r>
              <a:rPr lang="en-GB" sz="1000" dirty="0" err="1" smtClean="0"/>
              <a:t>Dy</a:t>
            </a:r>
            <a:endParaRPr lang="en-GB" sz="1000" dirty="0"/>
          </a:p>
        </p:txBody>
      </p:sp>
      <p:sp>
        <p:nvSpPr>
          <p:cNvPr id="10" name="Cube 9"/>
          <p:cNvSpPr/>
          <p:nvPr/>
        </p:nvSpPr>
        <p:spPr>
          <a:xfrm rot="10800000" flipH="1" flipV="1">
            <a:off x="5434311" y="2780267"/>
            <a:ext cx="908244" cy="889187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e.g. </a:t>
            </a:r>
            <a:r>
              <a:rPr lang="en-GB" sz="1000" dirty="0" err="1" smtClean="0"/>
              <a:t>Dx</a:t>
            </a:r>
            <a:endParaRPr lang="en-GB" sz="10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34310" y="3762418"/>
            <a:ext cx="6813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20909" y="2780267"/>
            <a:ext cx="0" cy="6320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92066" y="3501849"/>
            <a:ext cx="216024" cy="2160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73216" y="3751337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0 – Time:</a:t>
            </a:r>
            <a:br>
              <a:rPr lang="en-GB" sz="1000" dirty="0" smtClean="0">
                <a:solidFill>
                  <a:schemeClr val="bg1"/>
                </a:solidFill>
              </a:rPr>
            </a:br>
            <a:r>
              <a:rPr lang="en-GB" sz="1000" dirty="0" smtClean="0">
                <a:solidFill>
                  <a:schemeClr val="bg1"/>
                </a:solidFill>
              </a:rPr>
              <a:t>t0 | t-5 | t-10… 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6083238" y="3581594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1 – y-dim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200103" y="2991549"/>
            <a:ext cx="725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2</a:t>
            </a:r>
            <a:r>
              <a:rPr lang="en-GB" sz="1000" dirty="0" smtClean="0">
                <a:solidFill>
                  <a:schemeClr val="bg1"/>
                </a:solidFill>
              </a:rPr>
              <a:t> – x-dim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7847672" y="6897705"/>
            <a:ext cx="2105394" cy="1584176"/>
          </a:xfrm>
          <a:prstGeom prst="wedgeRoundRectCallout">
            <a:avLst>
              <a:gd name="adj1" fmla="val -69347"/>
              <a:gd name="adj2" fmla="val -265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Comment</a:t>
            </a:r>
            <a:endParaRPr lang="en-GB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293743" y="2879436"/>
            <a:ext cx="0" cy="7370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4609562" y="8316416"/>
            <a:ext cx="2076617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201507071440_RZC_disparr_UV</a:t>
            </a:r>
            <a:r>
              <a:rPr lang="en-GB" sz="1000" b="1" i="1" dirty="0" smtClean="0"/>
              <a:t>_vec</a:t>
            </a:r>
            <a:r>
              <a:rPr lang="en-GB" sz="1000" dirty="0" smtClean="0"/>
              <a:t>.npz</a:t>
            </a:r>
            <a:endParaRPr lang="en-GB" sz="10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42900" y="641670"/>
            <a:ext cx="6172200" cy="597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200" dirty="0" smtClean="0"/>
              <a:t>                                          </a:t>
            </a:r>
            <a:r>
              <a:rPr lang="en-GB" sz="1200" dirty="0" err="1" smtClean="0"/>
              <a:t>resid</a:t>
            </a:r>
            <a:r>
              <a:rPr lang="en-GB" sz="1200" dirty="0" smtClean="0"/>
              <a:t> </a:t>
            </a:r>
            <a:r>
              <a:rPr lang="en-GB" sz="1200" dirty="0"/>
              <a:t>= False (default)</a:t>
            </a:r>
          </a:p>
        </p:txBody>
      </p:sp>
      <p:sp>
        <p:nvSpPr>
          <p:cNvPr id="23" name="Flowchart: Document 22"/>
          <p:cNvSpPr/>
          <p:nvPr/>
        </p:nvSpPr>
        <p:spPr>
          <a:xfrm>
            <a:off x="2185448" y="770833"/>
            <a:ext cx="1080120" cy="344783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basic_var</a:t>
            </a:r>
            <a:endParaRPr lang="en-GB" sz="1000" dirty="0"/>
          </a:p>
        </p:txBody>
      </p:sp>
      <p:cxnSp>
        <p:nvCxnSpPr>
          <p:cNvPr id="40" name="Straight Arrow Connector 39"/>
          <p:cNvCxnSpPr>
            <a:stCxn id="53" idx="1"/>
          </p:cNvCxnSpPr>
          <p:nvPr/>
        </p:nvCxnSpPr>
        <p:spPr>
          <a:xfrm flipH="1">
            <a:off x="3" y="1368110"/>
            <a:ext cx="260833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/>
          <p:cNvSpPr/>
          <p:nvPr/>
        </p:nvSpPr>
        <p:spPr>
          <a:xfrm>
            <a:off x="8058287" y="286237"/>
            <a:ext cx="1872208" cy="710866"/>
          </a:xfrm>
          <a:prstGeom prst="wedgeRoundRectCallout">
            <a:avLst>
              <a:gd name="adj1" fmla="val -75529"/>
              <a:gd name="adj2" fmla="val -1270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/>
              <a:t>Dictionary </a:t>
            </a:r>
            <a:r>
              <a:rPr lang="en-GB" sz="1000" dirty="0" smtClean="0"/>
              <a:t>containing all settings and further information which is </a:t>
            </a:r>
            <a:r>
              <a:rPr lang="en-GB" sz="1000" dirty="0"/>
              <a:t>passed between functions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8520538" y="1353366"/>
            <a:ext cx="1332148" cy="1143906"/>
          </a:xfrm>
          <a:prstGeom prst="wedgeRoundRectCallout">
            <a:avLst>
              <a:gd name="adj1" fmla="val 66043"/>
              <a:gd name="adj2" fmla="val -12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Function reading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 and saves settings in different variables, which are then collected in the dictionary </a:t>
            </a:r>
            <a:r>
              <a:rPr lang="en-GB" sz="1000" dirty="0" err="1" smtClean="0"/>
              <a:t>basic_var</a:t>
            </a:r>
            <a:endParaRPr lang="en-GB" sz="1000" dirty="0"/>
          </a:p>
        </p:txBody>
      </p:sp>
      <p:sp>
        <p:nvSpPr>
          <p:cNvPr id="50" name="Flowchart: Process 49"/>
          <p:cNvSpPr/>
          <p:nvPr/>
        </p:nvSpPr>
        <p:spPr>
          <a:xfrm>
            <a:off x="296651" y="1683340"/>
            <a:ext cx="1617935" cy="432048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create_new_disparray</a:t>
            </a:r>
            <a:endParaRPr lang="en-GB" sz="1000" dirty="0"/>
          </a:p>
        </p:txBody>
      </p:sp>
      <p:sp>
        <p:nvSpPr>
          <p:cNvPr id="53" name="Flowchart: Decision 52"/>
          <p:cNvSpPr/>
          <p:nvPr/>
        </p:nvSpPr>
        <p:spPr>
          <a:xfrm>
            <a:off x="2608336" y="1331640"/>
            <a:ext cx="214858" cy="72939"/>
          </a:xfrm>
          <a:prstGeom prst="flowChartDecision">
            <a:avLst/>
          </a:prstGeom>
          <a:ln w="63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ounded Rectangular Callout 56"/>
          <p:cNvSpPr/>
          <p:nvPr/>
        </p:nvSpPr>
        <p:spPr>
          <a:xfrm>
            <a:off x="3629366" y="1286928"/>
            <a:ext cx="2885734" cy="980816"/>
          </a:xfrm>
          <a:prstGeom prst="wedgeRoundRectCallout">
            <a:avLst>
              <a:gd name="adj1" fmla="val -75498"/>
              <a:gd name="adj2" fmla="val -4011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If displacement array is already present (and in correct shape), </a:t>
            </a:r>
            <a:r>
              <a:rPr lang="en-GB" sz="1000" dirty="0" smtClean="0"/>
              <a:t>return.</a:t>
            </a:r>
          </a:p>
          <a:p>
            <a:r>
              <a:rPr lang="en-GB" sz="1000" dirty="0" smtClean="0"/>
              <a:t>Else, if a daily motion file is already </a:t>
            </a:r>
            <a:r>
              <a:rPr lang="en-GB" sz="1000" dirty="0" err="1" smtClean="0"/>
              <a:t>precalculated</a:t>
            </a:r>
            <a:r>
              <a:rPr lang="en-GB" sz="1000" dirty="0" smtClean="0"/>
              <a:t>, read from the daily file. If requested and not available, calculate daily motion file.</a:t>
            </a:r>
          </a:p>
          <a:p>
            <a:r>
              <a:rPr lang="en-GB" sz="1000" dirty="0" smtClean="0"/>
              <a:t>Else, create new displacement array</a:t>
            </a:r>
            <a:endParaRPr lang="en-GB" sz="1000" dirty="0" smtClean="0"/>
          </a:p>
        </p:txBody>
      </p:sp>
      <p:sp>
        <p:nvSpPr>
          <p:cNvPr id="58" name="Rounded Rectangular Callout 57"/>
          <p:cNvSpPr/>
          <p:nvPr/>
        </p:nvSpPr>
        <p:spPr>
          <a:xfrm>
            <a:off x="7299430" y="2636006"/>
            <a:ext cx="1332148" cy="1143906"/>
          </a:xfrm>
          <a:prstGeom prst="wedgeRoundRectCallout">
            <a:avLst>
              <a:gd name="adj1" fmla="val 66043"/>
              <a:gd name="adj2" fmla="val -12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Function reading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 and saves settings in different variables, which are then collected in the dictionary </a:t>
            </a:r>
            <a:r>
              <a:rPr lang="en-GB" sz="1000" dirty="0" err="1" smtClean="0"/>
              <a:t>basic_var</a:t>
            </a:r>
            <a:endParaRPr lang="en-GB" sz="1000" dirty="0"/>
          </a:p>
        </p:txBody>
      </p:sp>
      <p:sp>
        <p:nvSpPr>
          <p:cNvPr id="59" name="Flowchart: Process 58"/>
          <p:cNvSpPr/>
          <p:nvPr/>
        </p:nvSpPr>
        <p:spPr>
          <a:xfrm>
            <a:off x="296651" y="2115430"/>
            <a:ext cx="3239777" cy="6795174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Set up 4 (for displacement in x (</a:t>
            </a:r>
            <a:r>
              <a:rPr lang="en-GB" sz="1000" dirty="0" err="1" smtClean="0">
                <a:solidFill>
                  <a:schemeClr val="tx1"/>
                </a:solidFill>
              </a:rPr>
              <a:t>Dx</a:t>
            </a:r>
            <a:r>
              <a:rPr lang="en-GB" sz="1000" dirty="0" smtClean="0">
                <a:solidFill>
                  <a:schemeClr val="tx1"/>
                </a:solidFill>
              </a:rPr>
              <a:t>) and y (</a:t>
            </a:r>
            <a:r>
              <a:rPr lang="en-GB" sz="1000" dirty="0" err="1" smtClean="0">
                <a:solidFill>
                  <a:schemeClr val="tx1"/>
                </a:solidFill>
              </a:rPr>
              <a:t>Dy</a:t>
            </a:r>
            <a:r>
              <a:rPr lang="en-GB" sz="1000" dirty="0" smtClean="0">
                <a:solidFill>
                  <a:schemeClr val="tx1"/>
                </a:solidFill>
              </a:rPr>
              <a:t>) and flow field u (</a:t>
            </a:r>
            <a:r>
              <a:rPr lang="en-GB" sz="1000" dirty="0" err="1" smtClean="0">
                <a:solidFill>
                  <a:schemeClr val="tx1"/>
                </a:solidFill>
              </a:rPr>
              <a:t>Vx</a:t>
            </a:r>
            <a:r>
              <a:rPr lang="en-GB" sz="1000" dirty="0" smtClean="0">
                <a:solidFill>
                  <a:schemeClr val="tx1"/>
                </a:solidFill>
              </a:rPr>
              <a:t>) and v (</a:t>
            </a:r>
            <a:r>
              <a:rPr lang="en-GB" sz="1000" dirty="0" err="1" smtClean="0">
                <a:solidFill>
                  <a:schemeClr val="tx1"/>
                </a:solidFill>
              </a:rPr>
              <a:t>Vy</a:t>
            </a:r>
            <a:r>
              <a:rPr lang="en-GB" sz="1000" dirty="0" smtClean="0">
                <a:solidFill>
                  <a:schemeClr val="tx1"/>
                </a:solidFill>
              </a:rPr>
              <a:t>)) 3dim </a:t>
            </a:r>
            <a:r>
              <a:rPr lang="en-GB" sz="1000" dirty="0" err="1" smtClean="0">
                <a:solidFill>
                  <a:schemeClr val="tx1"/>
                </a:solidFill>
              </a:rPr>
              <a:t>numpy</a:t>
            </a:r>
            <a:r>
              <a:rPr lang="en-GB" sz="1000" dirty="0" smtClean="0">
                <a:solidFill>
                  <a:schemeClr val="tx1"/>
                </a:solidFill>
              </a:rPr>
              <a:t> array where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dim corresponds to n time steps which are displaced (e.g. 9 if all 5min time steps in the last 45min are displaced), the 2</a:t>
            </a:r>
            <a:r>
              <a:rPr lang="en-GB" sz="1000" baseline="30000" dirty="0" smtClean="0">
                <a:solidFill>
                  <a:schemeClr val="tx1"/>
                </a:solidFill>
              </a:rPr>
              <a:t>nd</a:t>
            </a:r>
            <a:r>
              <a:rPr lang="en-GB" sz="1000" dirty="0" smtClean="0">
                <a:solidFill>
                  <a:schemeClr val="tx1"/>
                </a:solidFill>
              </a:rPr>
              <a:t> and 3</a:t>
            </a:r>
            <a:r>
              <a:rPr lang="en-GB" sz="1000" baseline="30000" dirty="0" smtClean="0">
                <a:solidFill>
                  <a:schemeClr val="tx1"/>
                </a:solidFill>
              </a:rPr>
              <a:t>rd</a:t>
            </a:r>
            <a:r>
              <a:rPr lang="en-GB" sz="1000" dirty="0" smtClean="0">
                <a:solidFill>
                  <a:schemeClr val="tx1"/>
                </a:solidFill>
              </a:rPr>
              <a:t> correspond to the spatial extent.</a:t>
            </a:r>
            <a:br>
              <a:rPr lang="en-GB" sz="1000" dirty="0" smtClean="0">
                <a:solidFill>
                  <a:schemeClr val="tx1"/>
                </a:solidFill>
              </a:rPr>
            </a:br>
            <a:r>
              <a:rPr lang="en-GB" sz="1000" dirty="0" smtClean="0">
                <a:solidFill>
                  <a:schemeClr val="tx1"/>
                </a:solidFill>
              </a:rPr>
              <a:t>Code</a:t>
            </a:r>
            <a:r>
              <a:rPr lang="en-GB" sz="1000" dirty="0">
                <a:solidFill>
                  <a:schemeClr val="tx1"/>
                </a:solidFill>
              </a:rPr>
              <a:t>: </a:t>
            </a:r>
            <a:r>
              <a:rPr lang="en-GB" sz="800" dirty="0" err="1">
                <a:solidFill>
                  <a:schemeClr val="tx1"/>
                </a:solidFill>
              </a:rPr>
              <a:t>Dx</a:t>
            </a:r>
            <a:r>
              <a:rPr lang="en-GB" sz="800" dirty="0">
                <a:solidFill>
                  <a:schemeClr val="tx1"/>
                </a:solidFill>
              </a:rPr>
              <a:t> = </a:t>
            </a:r>
            <a:r>
              <a:rPr lang="en-GB" sz="800" dirty="0" err="1" smtClean="0">
                <a:solidFill>
                  <a:schemeClr val="tx1"/>
                </a:solidFill>
              </a:rPr>
              <a:t>np.zeros</a:t>
            </a:r>
            <a:r>
              <a:rPr lang="en-GB" sz="800" dirty="0">
                <a:solidFill>
                  <a:schemeClr val="tx1"/>
                </a:solidFill>
              </a:rPr>
              <a:t>((</a:t>
            </a:r>
            <a:r>
              <a:rPr lang="en-GB" sz="800" dirty="0" err="1">
                <a:solidFill>
                  <a:schemeClr val="tx1"/>
                </a:solidFill>
              </a:rPr>
              <a:t>basic_var</a:t>
            </a:r>
            <a:r>
              <a:rPr lang="en-GB" sz="800" dirty="0">
                <a:solidFill>
                  <a:schemeClr val="tx1"/>
                </a:solidFill>
              </a:rPr>
              <a:t>["</a:t>
            </a:r>
            <a:r>
              <a:rPr lang="en-GB" sz="800" dirty="0" err="1">
                <a:solidFill>
                  <a:schemeClr val="tx1"/>
                </a:solidFill>
              </a:rPr>
              <a:t>n_integ</a:t>
            </a:r>
            <a:r>
              <a:rPr lang="en-GB" sz="800" dirty="0">
                <a:solidFill>
                  <a:schemeClr val="tx1"/>
                </a:solidFill>
              </a:rPr>
              <a:t>"],)+</a:t>
            </a:r>
            <a:r>
              <a:rPr lang="en-GB" sz="800" dirty="0" err="1">
                <a:solidFill>
                  <a:schemeClr val="tx1"/>
                </a:solidFill>
              </a:rPr>
              <a:t>basic_var</a:t>
            </a:r>
            <a:r>
              <a:rPr lang="en-GB" sz="800" dirty="0">
                <a:solidFill>
                  <a:schemeClr val="tx1"/>
                </a:solidFill>
              </a:rPr>
              <a:t>["</a:t>
            </a:r>
            <a:r>
              <a:rPr lang="en-GB" sz="800" dirty="0" err="1">
                <a:solidFill>
                  <a:schemeClr val="tx1"/>
                </a:solidFill>
              </a:rPr>
              <a:t>xy_ext</a:t>
            </a:r>
            <a:r>
              <a:rPr lang="en-GB" sz="800" dirty="0">
                <a:solidFill>
                  <a:schemeClr val="tx1"/>
                </a:solidFill>
              </a:rPr>
              <a:t>"])</a:t>
            </a:r>
            <a:endParaRPr lang="en-GB" sz="8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accent2"/>
                </a:solidFill>
              </a:rPr>
              <a:t>If u/v-vectors found by Lucas-</a:t>
            </a:r>
            <a:r>
              <a:rPr lang="en-GB" sz="1000" dirty="0" err="1" smtClean="0">
                <a:solidFill>
                  <a:schemeClr val="accent2"/>
                </a:solidFill>
              </a:rPr>
              <a:t>Kanade</a:t>
            </a:r>
            <a:r>
              <a:rPr lang="en-GB" sz="1000" dirty="0" smtClean="0">
                <a:solidFill>
                  <a:schemeClr val="accent2"/>
                </a:solidFill>
              </a:rPr>
              <a:t> should be saved, additionally set up empty lists where these are appended to.</a:t>
            </a:r>
          </a:p>
          <a:p>
            <a:pPr marL="228600" indent="-228600">
              <a:buAutoNum type="arabicPeriod"/>
            </a:pPr>
            <a:r>
              <a:rPr lang="en-GB" sz="1000" dirty="0">
                <a:solidFill>
                  <a:schemeClr val="accent4"/>
                </a:solidFill>
              </a:rPr>
              <a:t>Loop over time </a:t>
            </a:r>
            <a:r>
              <a:rPr lang="en-GB" sz="1000" dirty="0" smtClean="0">
                <a:solidFill>
                  <a:schemeClr val="accent4"/>
                </a:solidFill>
              </a:rPr>
              <a:t>dimension </a:t>
            </a:r>
            <a:r>
              <a:rPr lang="en-GB" sz="1000" dirty="0" smtClean="0">
                <a:solidFill>
                  <a:schemeClr val="tx1"/>
                </a:solidFill>
              </a:rPr>
              <a:t>(</a:t>
            </a:r>
            <a:r>
              <a:rPr lang="en-GB" sz="1000" dirty="0" err="1" smtClean="0">
                <a:solidFill>
                  <a:schemeClr val="tx1"/>
                </a:solidFill>
              </a:rPr>
              <a:t>t_current</a:t>
            </a:r>
            <a:r>
              <a:rPr lang="en-GB" sz="1000" dirty="0" smtClean="0">
                <a:solidFill>
                  <a:schemeClr val="tx1"/>
                </a:solidFill>
              </a:rPr>
              <a:t> = current time)</a:t>
            </a:r>
            <a:br>
              <a:rPr lang="en-GB" sz="1000" dirty="0" smtClean="0">
                <a:solidFill>
                  <a:schemeClr val="tx1"/>
                </a:solidFill>
              </a:rPr>
            </a:br>
            <a:r>
              <a:rPr lang="en-GB" sz="1000" dirty="0" smtClean="0">
                <a:solidFill>
                  <a:schemeClr val="tx1"/>
                </a:solidFill>
              </a:rPr>
              <a:t>(from t0 to t-1*</a:t>
            </a:r>
            <a:r>
              <a:rPr lang="en-GB" sz="1000" dirty="0" err="1" smtClean="0">
                <a:solidFill>
                  <a:schemeClr val="tx1"/>
                </a:solidFill>
              </a:rPr>
              <a:t>timestep</a:t>
            </a:r>
            <a:r>
              <a:rPr lang="en-GB" sz="1000" dirty="0" smtClean="0">
                <a:solidFill>
                  <a:schemeClr val="tx1"/>
                </a:solidFill>
              </a:rPr>
              <a:t> to t-2*</a:t>
            </a:r>
            <a:r>
              <a:rPr lang="en-GB" sz="1000" dirty="0" err="1" smtClean="0">
                <a:solidFill>
                  <a:schemeClr val="tx1"/>
                </a:solidFill>
              </a:rPr>
              <a:t>timestep</a:t>
            </a:r>
            <a:r>
              <a:rPr lang="en-GB" sz="1000" dirty="0" smtClean="0">
                <a:solidFill>
                  <a:schemeClr val="tx1"/>
                </a:solidFill>
              </a:rPr>
              <a:t>…)</a:t>
            </a: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Save those datasets (</a:t>
            </a:r>
            <a:r>
              <a:rPr lang="en-GB" sz="1000" dirty="0" err="1" smtClean="0">
                <a:solidFill>
                  <a:schemeClr val="tx1"/>
                </a:solidFill>
              </a:rPr>
              <a:t>Vx</a:t>
            </a:r>
            <a:r>
              <a:rPr lang="en-GB" sz="1000" dirty="0" smtClean="0">
                <a:solidFill>
                  <a:schemeClr val="tx1"/>
                </a:solidFill>
              </a:rPr>
              <a:t>, </a:t>
            </a:r>
            <a:r>
              <a:rPr lang="en-GB" sz="1000" dirty="0" err="1" smtClean="0">
                <a:solidFill>
                  <a:schemeClr val="tx1"/>
                </a:solidFill>
              </a:rPr>
              <a:t>Vy</a:t>
            </a:r>
            <a:r>
              <a:rPr lang="en-GB" sz="1000" dirty="0" smtClean="0">
                <a:solidFill>
                  <a:schemeClr val="tx1"/>
                </a:solidFill>
              </a:rPr>
              <a:t>, </a:t>
            </a:r>
            <a:r>
              <a:rPr lang="en-GB" sz="1000" dirty="0" err="1" smtClean="0">
                <a:solidFill>
                  <a:schemeClr val="tx1"/>
                </a:solidFill>
              </a:rPr>
              <a:t>Dx</a:t>
            </a:r>
            <a:r>
              <a:rPr lang="en-GB" sz="1000" dirty="0" smtClean="0">
                <a:solidFill>
                  <a:schemeClr val="tx1"/>
                </a:solidFill>
              </a:rPr>
              <a:t>, </a:t>
            </a:r>
            <a:r>
              <a:rPr lang="en-GB" sz="1000" dirty="0" err="1" smtClean="0">
                <a:solidFill>
                  <a:schemeClr val="tx1"/>
                </a:solidFill>
              </a:rPr>
              <a:t>Dy</a:t>
            </a:r>
            <a:r>
              <a:rPr lang="en-GB" sz="1000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accent2"/>
                </a:solidFill>
              </a:rPr>
              <a:t>&amp; </a:t>
            </a:r>
            <a:r>
              <a:rPr lang="en-GB" sz="1000" dirty="0" err="1" smtClean="0">
                <a:solidFill>
                  <a:schemeClr val="accent2"/>
                </a:solidFill>
              </a:rPr>
              <a:t>UV_vec</a:t>
            </a:r>
            <a:r>
              <a:rPr lang="en-GB" sz="1000" dirty="0" smtClean="0">
                <a:solidFill>
                  <a:schemeClr val="accent2"/>
                </a:solidFill>
              </a:rPr>
              <a:t> and </a:t>
            </a:r>
            <a:r>
              <a:rPr lang="en-GB" sz="1000" dirty="0" err="1" smtClean="0">
                <a:solidFill>
                  <a:schemeClr val="accent2"/>
                </a:solidFill>
              </a:rPr>
              <a:t>UV_vec_sp</a:t>
            </a:r>
            <a:r>
              <a:rPr lang="en-GB" sz="1000" dirty="0" smtClean="0">
                <a:solidFill>
                  <a:schemeClr val="tx1"/>
                </a:solidFill>
              </a:rPr>
              <a:t>) to disk.</a:t>
            </a: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dirty="0" smtClean="0">
                <a:solidFill>
                  <a:schemeClr val="accent2"/>
                </a:solidFill>
              </a:rPr>
              <a:t>If </a:t>
            </a:r>
            <a:r>
              <a:rPr lang="en-GB" sz="1000" dirty="0" err="1" smtClean="0">
                <a:solidFill>
                  <a:schemeClr val="accent2"/>
                </a:solidFill>
              </a:rPr>
              <a:t>resid</a:t>
            </a:r>
            <a:r>
              <a:rPr lang="en-GB" sz="1000" dirty="0" smtClean="0">
                <a:solidFill>
                  <a:schemeClr val="accent2"/>
                </a:solidFill>
              </a:rPr>
              <a:t> = True, then do the same process, but calculating flow field and displacement array based on residual movement.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1914587" y="1683340"/>
            <a:ext cx="1621842" cy="4320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1000" dirty="0" err="1" smtClean="0">
                <a:solidFill>
                  <a:schemeClr val="tx1"/>
                </a:solidFill>
              </a:rPr>
              <a:t>basic_var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l"/>
            <a:r>
              <a:rPr lang="en-GB" sz="1000" dirty="0" err="1" smtClean="0">
                <a:solidFill>
                  <a:schemeClr val="tx1"/>
                </a:solidFill>
              </a:rPr>
              <a:t>resid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85" name="Elbow Connector 84"/>
          <p:cNvCxnSpPr/>
          <p:nvPr/>
        </p:nvCxnSpPr>
        <p:spPr>
          <a:xfrm>
            <a:off x="9502907" y="3014238"/>
            <a:ext cx="576064" cy="495708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1" idx="0"/>
          </p:cNvCxnSpPr>
          <p:nvPr/>
        </p:nvCxnSpPr>
        <p:spPr>
          <a:xfrm>
            <a:off x="3429000" y="2339752"/>
            <a:ext cx="2660592" cy="17288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8" idx="1"/>
          </p:cNvCxnSpPr>
          <p:nvPr/>
        </p:nvCxnSpPr>
        <p:spPr>
          <a:xfrm flipV="1">
            <a:off x="3320987" y="2998956"/>
            <a:ext cx="735973" cy="43512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/>
          <p:cNvSpPr/>
          <p:nvPr/>
        </p:nvSpPr>
        <p:spPr>
          <a:xfrm>
            <a:off x="608534" y="4069630"/>
            <a:ext cx="1393997" cy="432048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calc_disparr</a:t>
            </a:r>
            <a:endParaRPr lang="en-GB" sz="1000" dirty="0"/>
          </a:p>
        </p:txBody>
      </p:sp>
      <p:sp>
        <p:nvSpPr>
          <p:cNvPr id="109" name="Flowchart: Process 108"/>
          <p:cNvSpPr/>
          <p:nvPr/>
        </p:nvSpPr>
        <p:spPr>
          <a:xfrm>
            <a:off x="608534" y="4500471"/>
            <a:ext cx="2820466" cy="345590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Read in  optical flow source data (so far only tested for RZC or R), at least two (e.g. t0 and t-5min) or more.</a:t>
            </a:r>
            <a:br>
              <a:rPr lang="en-GB" sz="1000" dirty="0" smtClean="0">
                <a:solidFill>
                  <a:schemeClr val="tx1"/>
                </a:solidFill>
              </a:rPr>
            </a:br>
            <a:r>
              <a:rPr lang="en-GB" sz="1000" dirty="0" smtClean="0">
                <a:solidFill>
                  <a:schemeClr val="accent2"/>
                </a:solidFill>
              </a:rPr>
              <a:t>If </a:t>
            </a:r>
            <a:r>
              <a:rPr lang="en-GB" sz="1000" dirty="0" err="1" smtClean="0">
                <a:solidFill>
                  <a:schemeClr val="accent2"/>
                </a:solidFill>
              </a:rPr>
              <a:t>resid</a:t>
            </a:r>
            <a:r>
              <a:rPr lang="en-GB" sz="1000" dirty="0" smtClean="0">
                <a:solidFill>
                  <a:schemeClr val="accent2"/>
                </a:solidFill>
              </a:rPr>
              <a:t> = True, read in already displaced  optical flow source data.</a:t>
            </a:r>
          </a:p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For initial displacement, convert optical flow source data into logarithmic scale and fill dataset with minimum value, where this value is not reached </a:t>
            </a:r>
            <a:r>
              <a:rPr lang="en-GB" sz="1000" dirty="0" smtClean="0">
                <a:solidFill>
                  <a:schemeClr val="accent2"/>
                </a:solidFill>
              </a:rPr>
              <a:t>(different methods and thresholds for residual displacement)</a:t>
            </a:r>
            <a:r>
              <a:rPr lang="en-GB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C</a:t>
            </a:r>
          </a:p>
          <a:p>
            <a:pPr marL="228600" indent="-228600">
              <a:buFontTx/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If no motion vectors are found, reduce minimum threshold in five steps by 20%.</a:t>
            </a:r>
          </a:p>
          <a:p>
            <a:pPr marL="228600" indent="-228600">
              <a:buFontTx/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Append UV flow field (</a:t>
            </a:r>
            <a:r>
              <a:rPr lang="en-GB" sz="1000" dirty="0" err="1" smtClean="0">
                <a:solidFill>
                  <a:schemeClr val="tx1"/>
                </a:solidFill>
              </a:rPr>
              <a:t>Vx</a:t>
            </a:r>
            <a:r>
              <a:rPr lang="en-GB" sz="1000" dirty="0" smtClean="0">
                <a:solidFill>
                  <a:schemeClr val="tx1"/>
                </a:solidFill>
              </a:rPr>
              <a:t> and </a:t>
            </a:r>
            <a:r>
              <a:rPr lang="en-GB" sz="1000" dirty="0" err="1" smtClean="0">
                <a:solidFill>
                  <a:schemeClr val="tx1"/>
                </a:solidFill>
              </a:rPr>
              <a:t>Vy</a:t>
            </a:r>
            <a:r>
              <a:rPr lang="en-GB" sz="1000" dirty="0" smtClean="0">
                <a:solidFill>
                  <a:schemeClr val="tx1"/>
                </a:solidFill>
              </a:rPr>
              <a:t>) and displacement field (</a:t>
            </a:r>
            <a:r>
              <a:rPr lang="en-GB" sz="1000" dirty="0" err="1" smtClean="0">
                <a:solidFill>
                  <a:schemeClr val="tx1"/>
                </a:solidFill>
              </a:rPr>
              <a:t>Dx</a:t>
            </a:r>
            <a:r>
              <a:rPr lang="en-GB" sz="1000" dirty="0" smtClean="0">
                <a:solidFill>
                  <a:schemeClr val="tx1"/>
                </a:solidFill>
              </a:rPr>
              <a:t> and </a:t>
            </a:r>
            <a:r>
              <a:rPr lang="en-GB" sz="1000" dirty="0" err="1" smtClean="0">
                <a:solidFill>
                  <a:schemeClr val="tx1"/>
                </a:solidFill>
              </a:rPr>
              <a:t>Dy</a:t>
            </a:r>
            <a:r>
              <a:rPr lang="en-GB" sz="1000" dirty="0" smtClean="0">
                <a:solidFill>
                  <a:schemeClr val="tx1"/>
                </a:solidFill>
              </a:rPr>
              <a:t>)</a:t>
            </a:r>
            <a:br>
              <a:rPr lang="en-GB" sz="1000" dirty="0" smtClean="0">
                <a:solidFill>
                  <a:schemeClr val="tx1"/>
                </a:solidFill>
              </a:rPr>
            </a:br>
            <a:r>
              <a:rPr lang="en-GB" sz="1000" dirty="0" smtClean="0">
                <a:solidFill>
                  <a:schemeClr val="accent2"/>
                </a:solidFill>
              </a:rPr>
              <a:t>(and original  and </a:t>
            </a:r>
            <a:r>
              <a:rPr lang="en-GB" sz="1000" dirty="0" err="1" smtClean="0">
                <a:solidFill>
                  <a:schemeClr val="accent2"/>
                </a:solidFill>
              </a:rPr>
              <a:t>sparesened</a:t>
            </a:r>
            <a:r>
              <a:rPr lang="en-GB" sz="1000" dirty="0" smtClean="0">
                <a:solidFill>
                  <a:schemeClr val="accent2"/>
                </a:solidFill>
              </a:rPr>
              <a:t> UV vectors)</a:t>
            </a:r>
            <a:r>
              <a:rPr lang="en-GB" sz="1000" dirty="0">
                <a:solidFill>
                  <a:schemeClr val="tx1"/>
                </a:solidFill>
              </a:rPr>
              <a:t/>
            </a:r>
            <a:br>
              <a:rPr lang="en-GB" sz="1000" dirty="0">
                <a:solidFill>
                  <a:schemeClr val="tx1"/>
                </a:solidFill>
              </a:rPr>
            </a:br>
            <a:r>
              <a:rPr lang="en-GB" sz="1000" dirty="0" smtClean="0">
                <a:solidFill>
                  <a:schemeClr val="tx1"/>
                </a:solidFill>
              </a:rPr>
              <a:t>to initialised arrays.</a:t>
            </a: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0" name="Title 1"/>
          <p:cNvSpPr txBox="1">
            <a:spLocks/>
          </p:cNvSpPr>
          <p:nvPr/>
        </p:nvSpPr>
        <p:spPr>
          <a:xfrm>
            <a:off x="2002531" y="4069630"/>
            <a:ext cx="1426469" cy="4307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1000" dirty="0" err="1" smtClean="0">
                <a:solidFill>
                  <a:schemeClr val="tx1"/>
                </a:solidFill>
              </a:rPr>
              <a:t>t_current</a:t>
            </a:r>
            <a:r>
              <a:rPr lang="en-GB" sz="1000" dirty="0" smtClean="0">
                <a:solidFill>
                  <a:schemeClr val="tx1"/>
                </a:solidFill>
              </a:rPr>
              <a:t>	</a:t>
            </a:r>
            <a:r>
              <a:rPr lang="en-GB" sz="1000" dirty="0" err="1" smtClean="0">
                <a:solidFill>
                  <a:schemeClr val="tx1"/>
                </a:solidFill>
              </a:rPr>
              <a:t>resid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l"/>
            <a:r>
              <a:rPr lang="en-GB" sz="1000" dirty="0" err="1" smtClean="0">
                <a:solidFill>
                  <a:schemeClr val="tx1"/>
                </a:solidFill>
              </a:rPr>
              <a:t>basic_var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445803" y="4145372"/>
            <a:ext cx="317691" cy="272098"/>
            <a:chOff x="498771" y="2123728"/>
            <a:chExt cx="3594215" cy="2361526"/>
          </a:xfrm>
        </p:grpSpPr>
        <p:sp>
          <p:nvSpPr>
            <p:cNvPr id="106" name="Curved Up Arrow 105"/>
            <p:cNvSpPr/>
            <p:nvPr/>
          </p:nvSpPr>
          <p:spPr>
            <a:xfrm>
              <a:off x="586693" y="3326597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7" name="Curved Up Arrow 106"/>
            <p:cNvSpPr/>
            <p:nvPr/>
          </p:nvSpPr>
          <p:spPr>
            <a:xfrm flipH="1" flipV="1">
              <a:off x="498771" y="2123728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8" name="Flowchart: Data 47"/>
          <p:cNvSpPr/>
          <p:nvPr/>
        </p:nvSpPr>
        <p:spPr>
          <a:xfrm>
            <a:off x="3696915" y="3758971"/>
            <a:ext cx="1388269" cy="669013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(Displaced) Optical flow input data (RZC)</a:t>
            </a:r>
            <a:endParaRPr lang="en-GB" sz="1000" dirty="0"/>
          </a:p>
        </p:txBody>
      </p:sp>
      <p:cxnSp>
        <p:nvCxnSpPr>
          <p:cNvPr id="56" name="Elbow Connector 55"/>
          <p:cNvCxnSpPr>
            <a:stCxn id="48" idx="3"/>
          </p:cNvCxnSpPr>
          <p:nvPr/>
        </p:nvCxnSpPr>
        <p:spPr>
          <a:xfrm rot="5400000">
            <a:off x="3372559" y="4268402"/>
            <a:ext cx="720082" cy="1039246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8" idx="3"/>
          </p:cNvCxnSpPr>
          <p:nvPr/>
        </p:nvCxnSpPr>
        <p:spPr>
          <a:xfrm rot="5400000">
            <a:off x="3480571" y="4160390"/>
            <a:ext cx="504058" cy="103924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908721" y="6074583"/>
            <a:ext cx="1440159" cy="432048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dense_lucaskanade</a:t>
            </a:r>
            <a:endParaRPr lang="en-GB" sz="1000" dirty="0" smtClean="0"/>
          </a:p>
          <a:p>
            <a:pPr algn="ctr"/>
            <a:r>
              <a:rPr lang="en-GB" sz="1000" dirty="0" smtClean="0"/>
              <a:t>(</a:t>
            </a:r>
            <a:r>
              <a:rPr lang="en-GB" sz="1000" dirty="0" err="1" smtClean="0"/>
              <a:t>pySTEPS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sp>
        <p:nvSpPr>
          <p:cNvPr id="63" name="Flowchart: Process 62"/>
          <p:cNvSpPr/>
          <p:nvPr/>
        </p:nvSpPr>
        <p:spPr>
          <a:xfrm>
            <a:off x="908721" y="6505425"/>
            <a:ext cx="2412850" cy="39228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Calculate optical flow  </a:t>
            </a:r>
            <a:r>
              <a:rPr lang="en-GB" sz="1000" dirty="0">
                <a:solidFill>
                  <a:schemeClr val="accent2"/>
                </a:solidFill>
              </a:rPr>
              <a:t>(different parameters for residual </a:t>
            </a:r>
            <a:r>
              <a:rPr lang="en-GB" sz="1000" dirty="0" smtClean="0">
                <a:solidFill>
                  <a:schemeClr val="accent2"/>
                </a:solidFill>
              </a:rPr>
              <a:t>displacement)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2348882" y="6074583"/>
            <a:ext cx="972690" cy="4307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1000" dirty="0" smtClean="0">
                <a:solidFill>
                  <a:schemeClr val="tx1"/>
                </a:solidFill>
              </a:rPr>
              <a:t>R (</a:t>
            </a:r>
            <a:r>
              <a:rPr lang="en-GB" sz="1000" dirty="0" err="1" smtClean="0">
                <a:solidFill>
                  <a:schemeClr val="tx1"/>
                </a:solidFill>
              </a:rPr>
              <a:t>oflow</a:t>
            </a:r>
            <a:r>
              <a:rPr lang="en-GB" sz="1000" dirty="0" smtClean="0">
                <a:solidFill>
                  <a:schemeClr val="tx1"/>
                </a:solidFill>
              </a:rPr>
              <a:t> source variable)</a:t>
            </a:r>
            <a:endParaRPr lang="en-GB" sz="1000" dirty="0">
              <a:solidFill>
                <a:schemeClr val="tx1"/>
              </a:solidFill>
            </a:endParaRPr>
          </a:p>
          <a:p>
            <a:pPr algn="l"/>
            <a:r>
              <a:rPr lang="en-GB" sz="1000" dirty="0" smtClean="0">
                <a:solidFill>
                  <a:schemeClr val="tx1"/>
                </a:solidFill>
              </a:rPr>
              <a:t>**</a:t>
            </a:r>
            <a:r>
              <a:rPr lang="en-GB" sz="1000" dirty="0" err="1">
                <a:solidFill>
                  <a:schemeClr val="tx1"/>
                </a:solidFill>
              </a:rPr>
              <a:t>kwarg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7" name="Curved Up Arrow 66"/>
          <p:cNvSpPr/>
          <p:nvPr/>
        </p:nvSpPr>
        <p:spPr>
          <a:xfrm rot="5400000" flipH="1" flipV="1">
            <a:off x="2793394" y="6600689"/>
            <a:ext cx="864096" cy="263101"/>
          </a:xfrm>
          <a:prstGeom prst="curved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924944" y="4233692"/>
            <a:ext cx="3164648" cy="3163316"/>
            <a:chOff x="2924944" y="4233692"/>
            <a:chExt cx="3164648" cy="3163316"/>
          </a:xfrm>
        </p:grpSpPr>
        <p:cxnSp>
          <p:nvCxnSpPr>
            <p:cNvPr id="70" name="Elbow Connector 69"/>
            <p:cNvCxnSpPr>
              <a:endCxn id="81" idx="2"/>
            </p:cNvCxnSpPr>
            <p:nvPr/>
          </p:nvCxnSpPr>
          <p:spPr>
            <a:xfrm rot="5400000" flipH="1" flipV="1">
              <a:off x="3329439" y="4636855"/>
              <a:ext cx="3163316" cy="2356990"/>
            </a:xfrm>
            <a:prstGeom prst="bentConnector3">
              <a:avLst>
                <a:gd name="adj1" fmla="val 53914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924944" y="7397007"/>
              <a:ext cx="80765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3140968" y="2991447"/>
            <a:ext cx="1980221" cy="4678733"/>
            <a:chOff x="3140968" y="2991447"/>
            <a:chExt cx="1980221" cy="4678733"/>
          </a:xfrm>
        </p:grpSpPr>
        <p:cxnSp>
          <p:nvCxnSpPr>
            <p:cNvPr id="71" name="Elbow Connector 70"/>
            <p:cNvCxnSpPr>
              <a:endCxn id="68" idx="3"/>
            </p:cNvCxnSpPr>
            <p:nvPr/>
          </p:nvCxnSpPr>
          <p:spPr>
            <a:xfrm rot="5400000" flipH="1" flipV="1">
              <a:off x="2043740" y="4592732"/>
              <a:ext cx="4678733" cy="1476164"/>
            </a:xfrm>
            <a:prstGeom prst="bentConnector4">
              <a:avLst>
                <a:gd name="adj1" fmla="val 43959"/>
                <a:gd name="adj2" fmla="val 112905"/>
              </a:avLst>
            </a:prstGeom>
            <a:ln w="127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140968" y="7670180"/>
              <a:ext cx="504056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Flowchart: Data 94"/>
          <p:cNvSpPr/>
          <p:nvPr/>
        </p:nvSpPr>
        <p:spPr>
          <a:xfrm>
            <a:off x="4372874" y="5868144"/>
            <a:ext cx="2366882" cy="895995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Initial  UV and displacement array:</a:t>
            </a:r>
          </a:p>
          <a:p>
            <a:pPr algn="ctr"/>
            <a:r>
              <a:rPr lang="en-GB" sz="1000" dirty="0" smtClean="0"/>
              <a:t>201507071440_RZC_</a:t>
            </a:r>
            <a:r>
              <a:rPr lang="en-GB" sz="1000" b="1" i="1" dirty="0" smtClean="0"/>
              <a:t>disparr_UV</a:t>
            </a:r>
            <a:r>
              <a:rPr lang="en-GB" sz="1000" dirty="0" smtClean="0"/>
              <a:t>.npz</a:t>
            </a:r>
            <a:endParaRPr lang="en-GB" sz="1000" dirty="0"/>
          </a:p>
        </p:txBody>
      </p:sp>
      <p:sp>
        <p:nvSpPr>
          <p:cNvPr id="96" name="Flowchart: Magnetic Disk 95"/>
          <p:cNvSpPr/>
          <p:nvPr/>
        </p:nvSpPr>
        <p:spPr>
          <a:xfrm>
            <a:off x="5950349" y="6679352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Magnetic Disk 97"/>
          <p:cNvSpPr/>
          <p:nvPr/>
        </p:nvSpPr>
        <p:spPr>
          <a:xfrm>
            <a:off x="4667790" y="4298744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Flowchart: Magnetic Disk 122"/>
          <p:cNvSpPr/>
          <p:nvPr/>
        </p:nvSpPr>
        <p:spPr>
          <a:xfrm>
            <a:off x="6071995" y="7737847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" name="Elbow Connector 102"/>
          <p:cNvCxnSpPr>
            <a:endCxn id="122" idx="2"/>
          </p:cNvCxnSpPr>
          <p:nvPr/>
        </p:nvCxnSpPr>
        <p:spPr>
          <a:xfrm flipV="1">
            <a:off x="3212977" y="7396261"/>
            <a:ext cx="1343009" cy="920157"/>
          </a:xfrm>
          <a:prstGeom prst="bentConnector3">
            <a:avLst>
              <a:gd name="adj1" fmla="val 52960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3225442" y="6316143"/>
            <a:ext cx="1384119" cy="2000277"/>
            <a:chOff x="3225442" y="6316143"/>
            <a:chExt cx="1384119" cy="2000277"/>
          </a:xfrm>
        </p:grpSpPr>
        <p:cxnSp>
          <p:nvCxnSpPr>
            <p:cNvPr id="99" name="Elbow Connector 98"/>
            <p:cNvCxnSpPr>
              <a:endCxn id="95" idx="2"/>
            </p:cNvCxnSpPr>
            <p:nvPr/>
          </p:nvCxnSpPr>
          <p:spPr>
            <a:xfrm rot="5400000" flipH="1" flipV="1">
              <a:off x="3268767" y="6975622"/>
              <a:ext cx="2000274" cy="68131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3225442" y="8316418"/>
              <a:ext cx="702805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/>
          <p:cNvCxnSpPr/>
          <p:nvPr/>
        </p:nvCxnSpPr>
        <p:spPr>
          <a:xfrm>
            <a:off x="6274230" y="4117507"/>
            <a:ext cx="0" cy="1750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196370" y="-3492896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3129347" y="12060832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Process 73"/>
          <p:cNvSpPr/>
          <p:nvPr/>
        </p:nvSpPr>
        <p:spPr>
          <a:xfrm>
            <a:off x="600763" y="1286928"/>
            <a:ext cx="1775082" cy="175931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read_disparray_from_precalc</a:t>
            </a:r>
            <a:endParaRPr lang="en-GB" sz="10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105126" y="1470925"/>
            <a:ext cx="1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1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lowchart: Process 58"/>
          <p:cNvSpPr/>
          <p:nvPr/>
        </p:nvSpPr>
        <p:spPr>
          <a:xfrm>
            <a:off x="255898" y="1403648"/>
            <a:ext cx="3239777" cy="72272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accent4"/>
                </a:solidFill>
              </a:rPr>
              <a:t>(Outer) Loop over all the variables </a:t>
            </a:r>
            <a:r>
              <a:rPr lang="en-GB" sz="1000" dirty="0" smtClean="0">
                <a:solidFill>
                  <a:schemeClr val="tx1"/>
                </a:solidFill>
              </a:rPr>
              <a:t>which should be displaced (Radar variables like RZC, </a:t>
            </a:r>
            <a:r>
              <a:rPr lang="en-GB" sz="1000" dirty="0" smtClean="0">
                <a:solidFill>
                  <a:schemeClr val="tx1"/>
                </a:solidFill>
              </a:rPr>
              <a:t>; Sat </a:t>
            </a:r>
            <a:r>
              <a:rPr lang="en-GB" sz="1000" dirty="0" smtClean="0">
                <a:solidFill>
                  <a:schemeClr val="tx1"/>
                </a:solidFill>
              </a:rPr>
              <a:t>variables like HRV, IR 10.8, etc. ; Lighting data ; COSMO </a:t>
            </a:r>
            <a:r>
              <a:rPr lang="en-GB" sz="1000" dirty="0" smtClean="0">
                <a:solidFill>
                  <a:schemeClr val="tx1"/>
                </a:solidFill>
              </a:rPr>
              <a:t>fields / Special treatment for variable “TRT”) </a:t>
            </a:r>
            <a:r>
              <a:rPr lang="en-GB" sz="1000" dirty="0" smtClean="0">
                <a:solidFill>
                  <a:schemeClr val="accent4"/>
                </a:solidFill>
              </a:rPr>
              <a:t>-&gt; </a:t>
            </a:r>
            <a:r>
              <a:rPr lang="en-GB" sz="1000" dirty="0" err="1" smtClean="0">
                <a:solidFill>
                  <a:schemeClr val="accent4"/>
                </a:solidFill>
              </a:rPr>
              <a:t>var</a:t>
            </a:r>
            <a:endParaRPr lang="en-GB" sz="1000" dirty="0" smtClean="0">
              <a:solidFill>
                <a:schemeClr val="accent4"/>
              </a:solidFill>
            </a:endParaRPr>
          </a:p>
          <a:p>
            <a:pPr marL="228600" indent="-228600">
              <a:buAutoNum type="alphaLcParenR"/>
            </a:pPr>
            <a:r>
              <a:rPr lang="en-GB" sz="1000" dirty="0" smtClean="0">
                <a:solidFill>
                  <a:schemeClr val="tx1"/>
                </a:solidFill>
              </a:rPr>
              <a:t>Initiate </a:t>
            </a:r>
            <a:r>
              <a:rPr lang="en-GB" sz="1000" dirty="0" err="1">
                <a:solidFill>
                  <a:schemeClr val="tx1"/>
                </a:solidFill>
              </a:rPr>
              <a:t>vararr</a:t>
            </a:r>
            <a:r>
              <a:rPr lang="en-GB" sz="1000" dirty="0">
                <a:solidFill>
                  <a:schemeClr val="tx1"/>
                </a:solidFill>
              </a:rPr>
              <a:t> (variable array) in which data is stored</a:t>
            </a:r>
            <a:r>
              <a:rPr lang="en-GB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lphaLcParenR"/>
            </a:pPr>
            <a:r>
              <a:rPr lang="en-GB" sz="1000" dirty="0" smtClean="0">
                <a:solidFill>
                  <a:schemeClr val="accent4"/>
                </a:solidFill>
              </a:rPr>
              <a:t>(Inner) </a:t>
            </a:r>
            <a:r>
              <a:rPr lang="en-GB" sz="1000" dirty="0">
                <a:solidFill>
                  <a:schemeClr val="accent4"/>
                </a:solidFill>
              </a:rPr>
              <a:t>Loop over </a:t>
            </a:r>
            <a:r>
              <a:rPr lang="en-GB" sz="1000" dirty="0" smtClean="0">
                <a:solidFill>
                  <a:schemeClr val="accent4"/>
                </a:solidFill>
              </a:rPr>
              <a:t>number of past time </a:t>
            </a:r>
            <a:r>
              <a:rPr lang="en-GB" sz="1000" dirty="0" smtClean="0">
                <a:solidFill>
                  <a:schemeClr val="tx1"/>
                </a:solidFill>
              </a:rPr>
              <a:t>which should be displaced to t0 (e.g. 9 if all the data from the past nine time steps should be displaced) </a:t>
            </a:r>
            <a:r>
              <a:rPr lang="en-GB" sz="1000" dirty="0" smtClean="0">
                <a:solidFill>
                  <a:schemeClr val="accent4"/>
                </a:solidFill>
              </a:rPr>
              <a:t>-&gt; </a:t>
            </a:r>
            <a:r>
              <a:rPr lang="en-GB" sz="1000" dirty="0" err="1" smtClean="0">
                <a:solidFill>
                  <a:schemeClr val="accent4"/>
                </a:solidFill>
              </a:rPr>
              <a:t>t_current</a:t>
            </a:r>
            <a:r>
              <a:rPr lang="en-GB" sz="1000" dirty="0" smtClean="0">
                <a:solidFill>
                  <a:schemeClr val="accent4"/>
                </a:solidFill>
              </a:rPr>
              <a:t/>
            </a:r>
            <a:br>
              <a:rPr lang="en-GB" sz="1000" dirty="0" smtClean="0">
                <a:solidFill>
                  <a:schemeClr val="accent4"/>
                </a:solidFill>
              </a:rPr>
            </a:br>
            <a:r>
              <a:rPr lang="en-GB" sz="1000" dirty="0" smtClean="0">
                <a:solidFill>
                  <a:schemeClr val="tx1"/>
                </a:solidFill>
              </a:rPr>
              <a:t>(except for COSMO fields, see below)</a:t>
            </a: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r>
              <a:rPr lang="en-GB" sz="1000" dirty="0" smtClean="0">
                <a:solidFill>
                  <a:schemeClr val="tx1"/>
                </a:solidFill>
              </a:rPr>
              <a:t>Append this 2d </a:t>
            </a:r>
            <a:r>
              <a:rPr lang="en-GB" sz="1000" dirty="0" err="1" smtClean="0">
                <a:solidFill>
                  <a:schemeClr val="tx1"/>
                </a:solidFill>
              </a:rPr>
              <a:t>numpy</a:t>
            </a:r>
            <a:r>
              <a:rPr lang="en-GB" sz="1000" dirty="0" smtClean="0">
                <a:solidFill>
                  <a:schemeClr val="tx1"/>
                </a:solidFill>
              </a:rPr>
              <a:t> array to </a:t>
            </a:r>
            <a:r>
              <a:rPr lang="en-GB" sz="1000" dirty="0" err="1" smtClean="0">
                <a:solidFill>
                  <a:schemeClr val="tx1"/>
                </a:solidFill>
              </a:rPr>
              <a:t>vararr</a:t>
            </a:r>
            <a:r>
              <a:rPr lang="en-GB" sz="1000" dirty="0" smtClean="0">
                <a:solidFill>
                  <a:schemeClr val="tx1"/>
                </a:solidFill>
              </a:rPr>
              <a:t> array</a:t>
            </a: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GB" sz="1000" dirty="0" smtClean="0">
                <a:solidFill>
                  <a:schemeClr val="tx1"/>
                </a:solidFill>
              </a:rPr>
              <a:t>Save file with data from variable </a:t>
            </a:r>
            <a:r>
              <a:rPr lang="en-GB" sz="1000" dirty="0" err="1" smtClean="0">
                <a:solidFill>
                  <a:schemeClr val="tx1"/>
                </a:solidFill>
              </a:rPr>
              <a:t>var</a:t>
            </a:r>
            <a:r>
              <a:rPr lang="en-GB" sz="1000" dirty="0" smtClean="0">
                <a:solidFill>
                  <a:schemeClr val="tx1"/>
                </a:solidFill>
              </a:rPr>
              <a:t> to disk</a:t>
            </a:r>
          </a:p>
          <a:p>
            <a:pPr marL="228600" indent="-228600">
              <a:buFont typeface="+mj-lt"/>
              <a:buAutoNum type="arabicPeriod" startAt="2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GB" sz="1000" dirty="0" smtClean="0">
                <a:solidFill>
                  <a:schemeClr val="accent2"/>
                </a:solidFill>
              </a:rPr>
              <a:t>If skill scores for the displacement should be calculated, </a:t>
            </a:r>
            <a:r>
              <a:rPr lang="en-GB" sz="1000" dirty="0" err="1" smtClean="0">
                <a:solidFill>
                  <a:schemeClr val="accent2"/>
                </a:solidFill>
              </a:rPr>
              <a:t>initate</a:t>
            </a:r>
            <a:r>
              <a:rPr lang="en-GB" sz="1000" dirty="0" smtClean="0">
                <a:solidFill>
                  <a:schemeClr val="accent2"/>
                </a:solidFill>
              </a:rPr>
              <a:t> </a:t>
            </a:r>
            <a:r>
              <a:rPr lang="en-GB" sz="1000" dirty="0" err="1" smtClean="0">
                <a:solidFill>
                  <a:schemeClr val="accent2"/>
                </a:solidFill>
              </a:rPr>
              <a:t>verif_array</a:t>
            </a:r>
            <a:r>
              <a:rPr lang="en-GB" sz="1000" dirty="0" smtClean="0">
                <a:solidFill>
                  <a:schemeClr val="accent2"/>
                </a:solidFill>
              </a:rPr>
              <a:t> where for each variable </a:t>
            </a:r>
            <a:r>
              <a:rPr lang="en-GB" sz="1000" dirty="0" err="1" smtClean="0">
                <a:solidFill>
                  <a:schemeClr val="accent2"/>
                </a:solidFill>
              </a:rPr>
              <a:t>var</a:t>
            </a:r>
            <a:r>
              <a:rPr lang="en-GB" sz="1000" dirty="0" smtClean="0">
                <a:solidFill>
                  <a:schemeClr val="accent2"/>
                </a:solidFill>
              </a:rPr>
              <a:t> skill scores will be written into.</a:t>
            </a:r>
          </a:p>
          <a:p>
            <a:pPr marL="228600" indent="-228600">
              <a:buFont typeface="+mj-lt"/>
              <a:buAutoNum type="arabicPeriod" startAt="2"/>
            </a:pPr>
            <a:endParaRPr lang="en-GB" sz="1000" dirty="0">
              <a:solidFill>
                <a:schemeClr val="tx1"/>
              </a:solidFill>
            </a:endParaRPr>
          </a:p>
          <a:p>
            <a:r>
              <a:rPr lang="en-GB" sz="1000" dirty="0" smtClean="0">
                <a:solidFill>
                  <a:schemeClr val="accent2"/>
                </a:solidFill>
              </a:rPr>
              <a:t>If skill scores for the displacement should be calculated, initiate </a:t>
            </a:r>
            <a:r>
              <a:rPr lang="en-GB" sz="1000" dirty="0" err="1" smtClean="0">
                <a:solidFill>
                  <a:schemeClr val="accent2"/>
                </a:solidFill>
              </a:rPr>
              <a:t>stat_array</a:t>
            </a:r>
            <a:r>
              <a:rPr lang="en-GB" sz="1000" dirty="0" smtClean="0">
                <a:solidFill>
                  <a:schemeClr val="accent2"/>
                </a:solidFill>
              </a:rPr>
              <a:t> where further statistics (over all variables will be written into.</a:t>
            </a:r>
          </a:p>
          <a:p>
            <a:endParaRPr lang="en-GB" sz="1000" dirty="0" smtClean="0">
              <a:solidFill>
                <a:schemeClr val="accent4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547355" y="7218351"/>
            <a:ext cx="3279600" cy="18930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GB" sz="1000" dirty="0"/>
          </a:p>
        </p:txBody>
      </p:sp>
      <p:cxnSp>
        <p:nvCxnSpPr>
          <p:cNvPr id="194" name="Straight Arrow Connector 193"/>
          <p:cNvCxnSpPr/>
          <p:nvPr/>
        </p:nvCxnSpPr>
        <p:spPr>
          <a:xfrm>
            <a:off x="3140968" y="8256928"/>
            <a:ext cx="2096865" cy="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err="1"/>
              <a:t>create_new_vararray</a:t>
            </a:r>
            <a:endParaRPr lang="en-GB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8075323" y="3995937"/>
            <a:ext cx="2855168" cy="158417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7965504" y="6012160"/>
            <a:ext cx="861761" cy="28803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ata 8"/>
          <p:cNvSpPr/>
          <p:nvPr/>
        </p:nvSpPr>
        <p:spPr>
          <a:xfrm>
            <a:off x="8063298" y="4860032"/>
            <a:ext cx="1421624" cy="576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  <a:endParaRPr lang="en-GB" sz="1000" dirty="0"/>
          </a:p>
        </p:txBody>
      </p:sp>
      <p:sp>
        <p:nvSpPr>
          <p:cNvPr id="81" name="Flowchart: Document 80"/>
          <p:cNvSpPr/>
          <p:nvPr/>
        </p:nvSpPr>
        <p:spPr>
          <a:xfrm>
            <a:off x="5389596" y="2512638"/>
            <a:ext cx="1399991" cy="184289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err="1" smtClean="0"/>
              <a:t>vararr</a:t>
            </a:r>
            <a:endParaRPr lang="en-GB" sz="1000" dirty="0"/>
          </a:p>
        </p:txBody>
      </p:sp>
      <p:sp>
        <p:nvSpPr>
          <p:cNvPr id="10" name="Cube 9"/>
          <p:cNvSpPr/>
          <p:nvPr/>
        </p:nvSpPr>
        <p:spPr>
          <a:xfrm rot="10800000" flipH="1" flipV="1">
            <a:off x="5434311" y="2780267"/>
            <a:ext cx="908244" cy="889187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e.g. HRV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34310" y="3762418"/>
            <a:ext cx="6813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20909" y="2780267"/>
            <a:ext cx="0" cy="6320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92066" y="3501849"/>
            <a:ext cx="216024" cy="2160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73216" y="3751337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0 – Time:</a:t>
            </a:r>
            <a:br>
              <a:rPr lang="en-GB" sz="1000" dirty="0" smtClean="0">
                <a:solidFill>
                  <a:schemeClr val="bg1"/>
                </a:solidFill>
              </a:rPr>
            </a:br>
            <a:r>
              <a:rPr lang="en-GB" sz="1000" dirty="0" smtClean="0">
                <a:solidFill>
                  <a:schemeClr val="bg1"/>
                </a:solidFill>
              </a:rPr>
              <a:t>t0 | t-5 | t-10… 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6083238" y="3581594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1 – y-dim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6200103" y="2991549"/>
            <a:ext cx="725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2</a:t>
            </a:r>
            <a:r>
              <a:rPr lang="en-GB" sz="1000" dirty="0" smtClean="0">
                <a:solidFill>
                  <a:schemeClr val="bg1"/>
                </a:solidFill>
              </a:rPr>
              <a:t> – x-dim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7847672" y="6897705"/>
            <a:ext cx="2105394" cy="1584176"/>
          </a:xfrm>
          <a:prstGeom prst="wedgeRoundRectCallout">
            <a:avLst>
              <a:gd name="adj1" fmla="val -69347"/>
              <a:gd name="adj2" fmla="val -265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Comment</a:t>
            </a:r>
            <a:endParaRPr lang="en-GB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293743" y="2879436"/>
            <a:ext cx="0" cy="7370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 txBox="1">
            <a:spLocks/>
          </p:cNvSpPr>
          <p:nvPr/>
        </p:nvSpPr>
        <p:spPr>
          <a:xfrm>
            <a:off x="342900" y="641670"/>
            <a:ext cx="6172200" cy="597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3" name="Flowchart: Document 22"/>
          <p:cNvSpPr/>
          <p:nvPr/>
        </p:nvSpPr>
        <p:spPr>
          <a:xfrm>
            <a:off x="2888940" y="770833"/>
            <a:ext cx="1080120" cy="344783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basic_var</a:t>
            </a:r>
            <a:endParaRPr lang="en-GB" sz="1000" dirty="0"/>
          </a:p>
        </p:txBody>
      </p:sp>
      <p:sp>
        <p:nvSpPr>
          <p:cNvPr id="46" name="Rounded Rectangular Callout 45"/>
          <p:cNvSpPr/>
          <p:nvPr/>
        </p:nvSpPr>
        <p:spPr>
          <a:xfrm>
            <a:off x="8058287" y="286237"/>
            <a:ext cx="1872208" cy="710866"/>
          </a:xfrm>
          <a:prstGeom prst="wedgeRoundRectCallout">
            <a:avLst>
              <a:gd name="adj1" fmla="val -75529"/>
              <a:gd name="adj2" fmla="val -1270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/>
              <a:t>Dictionary </a:t>
            </a:r>
            <a:r>
              <a:rPr lang="en-GB" sz="1000" dirty="0" smtClean="0"/>
              <a:t>containing all settings and further information which is </a:t>
            </a:r>
            <a:r>
              <a:rPr lang="en-GB" sz="1000" dirty="0"/>
              <a:t>passed between functions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8520538" y="1353366"/>
            <a:ext cx="1332148" cy="1143906"/>
          </a:xfrm>
          <a:prstGeom prst="wedgeRoundRectCallout">
            <a:avLst>
              <a:gd name="adj1" fmla="val 66043"/>
              <a:gd name="adj2" fmla="val -12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Function reading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 and saves settings in different variables, which are then collected in the dictionary </a:t>
            </a:r>
            <a:r>
              <a:rPr lang="en-GB" sz="1000" dirty="0" err="1" smtClean="0"/>
              <a:t>basic_var</a:t>
            </a:r>
            <a:endParaRPr lang="en-GB" sz="1000" dirty="0"/>
          </a:p>
        </p:txBody>
      </p:sp>
      <p:sp>
        <p:nvSpPr>
          <p:cNvPr id="58" name="Rounded Rectangular Callout 57"/>
          <p:cNvSpPr/>
          <p:nvPr/>
        </p:nvSpPr>
        <p:spPr>
          <a:xfrm>
            <a:off x="7299430" y="2636006"/>
            <a:ext cx="1332148" cy="1143906"/>
          </a:xfrm>
          <a:prstGeom prst="wedgeRoundRectCallout">
            <a:avLst>
              <a:gd name="adj1" fmla="val 66043"/>
              <a:gd name="adj2" fmla="val -12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Function reading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 and saves settings in different variables, which are then collected in the dictionary </a:t>
            </a:r>
            <a:r>
              <a:rPr lang="en-GB" sz="1000" dirty="0" err="1" smtClean="0"/>
              <a:t>basic_var</a:t>
            </a:r>
            <a:endParaRPr lang="en-GB" sz="1000" dirty="0"/>
          </a:p>
        </p:txBody>
      </p:sp>
      <p:cxnSp>
        <p:nvCxnSpPr>
          <p:cNvPr id="19" name="Elbow Connector 18"/>
          <p:cNvCxnSpPr>
            <a:endCxn id="81" idx="0"/>
          </p:cNvCxnSpPr>
          <p:nvPr/>
        </p:nvCxnSpPr>
        <p:spPr>
          <a:xfrm>
            <a:off x="3414497" y="1691680"/>
            <a:ext cx="2675095" cy="820958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/>
          <p:cNvSpPr/>
          <p:nvPr/>
        </p:nvSpPr>
        <p:spPr>
          <a:xfrm>
            <a:off x="594031" y="2989510"/>
            <a:ext cx="1393997" cy="432048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get_vararr_t</a:t>
            </a:r>
            <a:endParaRPr lang="en-GB" sz="1000" dirty="0"/>
          </a:p>
        </p:txBody>
      </p:sp>
      <p:sp>
        <p:nvSpPr>
          <p:cNvPr id="109" name="Flowchart: Process 108"/>
          <p:cNvSpPr/>
          <p:nvPr/>
        </p:nvSpPr>
        <p:spPr>
          <a:xfrm>
            <a:off x="594031" y="3420351"/>
            <a:ext cx="2820466" cy="3222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Differentiate between different input sources (radar, lightning, COSMO wind, COSMO convection, satellite variables):</a:t>
            </a:r>
          </a:p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Create path to the respective original data file:</a:t>
            </a: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Depending on the variable, call reading routine: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10" name="Title 1"/>
          <p:cNvSpPr txBox="1">
            <a:spLocks/>
          </p:cNvSpPr>
          <p:nvPr/>
        </p:nvSpPr>
        <p:spPr>
          <a:xfrm>
            <a:off x="1988028" y="2989510"/>
            <a:ext cx="1426469" cy="4307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1000" dirty="0" err="1" smtClean="0">
                <a:solidFill>
                  <a:schemeClr val="tx1"/>
                </a:solidFill>
              </a:rPr>
              <a:t>t_current</a:t>
            </a:r>
            <a:r>
              <a:rPr lang="en-GB" sz="1000" dirty="0" smtClean="0">
                <a:solidFill>
                  <a:schemeClr val="tx1"/>
                </a:solidFill>
              </a:rPr>
              <a:t>	</a:t>
            </a:r>
            <a:r>
              <a:rPr lang="en-GB" sz="1000" dirty="0" err="1">
                <a:solidFill>
                  <a:schemeClr val="tx1"/>
                </a:solidFill>
              </a:rPr>
              <a:t>var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l"/>
            <a:r>
              <a:rPr lang="en-GB" sz="1000" dirty="0" err="1" smtClean="0">
                <a:solidFill>
                  <a:schemeClr val="tx1"/>
                </a:solidFill>
              </a:rPr>
              <a:t>basic_var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33383" y="2915816"/>
            <a:ext cx="521296" cy="446483"/>
            <a:chOff x="498771" y="2123728"/>
            <a:chExt cx="3594215" cy="2361526"/>
          </a:xfrm>
        </p:grpSpPr>
        <p:sp>
          <p:nvSpPr>
            <p:cNvPr id="106" name="Curved Up Arrow 105"/>
            <p:cNvSpPr/>
            <p:nvPr/>
          </p:nvSpPr>
          <p:spPr>
            <a:xfrm>
              <a:off x="586693" y="3326597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7" name="Curved Up Arrow 106"/>
            <p:cNvSpPr/>
            <p:nvPr/>
          </p:nvSpPr>
          <p:spPr>
            <a:xfrm flipH="1" flipV="1">
              <a:off x="498771" y="2123728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8" name="Flowchart: Data 47"/>
          <p:cNvSpPr/>
          <p:nvPr/>
        </p:nvSpPr>
        <p:spPr>
          <a:xfrm>
            <a:off x="9930495" y="5631179"/>
            <a:ext cx="1388269" cy="669013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(Displaced) Optical flow input data (RZC)</a:t>
            </a:r>
            <a:endParaRPr lang="en-GB" sz="1000" dirty="0"/>
          </a:p>
        </p:txBody>
      </p:sp>
      <p:cxnSp>
        <p:nvCxnSpPr>
          <p:cNvPr id="49" name="Elbow Connector 48"/>
          <p:cNvCxnSpPr>
            <a:stCxn id="48" idx="3"/>
          </p:cNvCxnSpPr>
          <p:nvPr/>
        </p:nvCxnSpPr>
        <p:spPr>
          <a:xfrm rot="5400000">
            <a:off x="9714151" y="6032598"/>
            <a:ext cx="504058" cy="1039246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915922" y="4093477"/>
            <a:ext cx="1022208" cy="432048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path_creator</a:t>
            </a:r>
            <a:endParaRPr lang="en-GB" sz="1000" dirty="0"/>
          </a:p>
        </p:txBody>
      </p:sp>
      <p:sp>
        <p:nvSpPr>
          <p:cNvPr id="63" name="Flowchart: Process 62"/>
          <p:cNvSpPr/>
          <p:nvPr/>
        </p:nvSpPr>
        <p:spPr>
          <a:xfrm>
            <a:off x="915921" y="4524317"/>
            <a:ext cx="2412850" cy="54000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/>
                </a:solidFill>
              </a:rPr>
              <a:t>Concatenate the path to the respective file, based on path information in </a:t>
            </a:r>
            <a:r>
              <a:rPr lang="en-GB" sz="1000" dirty="0" err="1" smtClean="0">
                <a:solidFill>
                  <a:schemeClr val="tx1"/>
                </a:solidFill>
              </a:rPr>
              <a:t>basic_var</a:t>
            </a:r>
            <a:r>
              <a:rPr lang="en-GB" sz="1000" dirty="0" smtClean="0">
                <a:solidFill>
                  <a:schemeClr val="tx1"/>
                </a:solidFill>
              </a:rPr>
              <a:t> and the current time </a:t>
            </a:r>
            <a:r>
              <a:rPr lang="en-GB" sz="1000" dirty="0" err="1" smtClean="0">
                <a:solidFill>
                  <a:schemeClr val="tx1"/>
                </a:solidFill>
              </a:rPr>
              <a:t>t_current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1938130" y="4093477"/>
            <a:ext cx="1390642" cy="4307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1000" dirty="0" err="1">
                <a:solidFill>
                  <a:schemeClr val="tx1"/>
                </a:solidFill>
              </a:rPr>
              <a:t>t_current</a:t>
            </a:r>
            <a:r>
              <a:rPr lang="en-GB" sz="1000" dirty="0">
                <a:solidFill>
                  <a:schemeClr val="tx1"/>
                </a:solidFill>
              </a:rPr>
              <a:t>	</a:t>
            </a:r>
            <a:r>
              <a:rPr lang="en-GB" sz="1000" dirty="0" err="1">
                <a:solidFill>
                  <a:schemeClr val="tx1"/>
                </a:solidFill>
              </a:rPr>
              <a:t>var</a:t>
            </a:r>
            <a:endParaRPr lang="en-GB" sz="1000" dirty="0">
              <a:solidFill>
                <a:schemeClr val="tx1"/>
              </a:solidFill>
            </a:endParaRPr>
          </a:p>
          <a:p>
            <a:pPr algn="l"/>
            <a:r>
              <a:rPr lang="en-GB" sz="1000" dirty="0" err="1">
                <a:solidFill>
                  <a:schemeClr val="tx1"/>
                </a:solidFill>
              </a:rPr>
              <a:t>basic_var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8" name="Flowchart: Magnetic Disk 97"/>
          <p:cNvSpPr/>
          <p:nvPr/>
        </p:nvSpPr>
        <p:spPr>
          <a:xfrm>
            <a:off x="10901370" y="6170952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Group 75"/>
          <p:cNvGrpSpPr/>
          <p:nvPr/>
        </p:nvGrpSpPr>
        <p:grpSpPr>
          <a:xfrm>
            <a:off x="332656" y="1619672"/>
            <a:ext cx="222580" cy="190637"/>
            <a:chOff x="498771" y="2123728"/>
            <a:chExt cx="3594215" cy="2361526"/>
          </a:xfrm>
        </p:grpSpPr>
        <p:sp>
          <p:nvSpPr>
            <p:cNvPr id="77" name="Curved Up Arrow 76"/>
            <p:cNvSpPr/>
            <p:nvPr/>
          </p:nvSpPr>
          <p:spPr>
            <a:xfrm>
              <a:off x="586693" y="3326597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" name="Curved Up Arrow 77"/>
            <p:cNvSpPr/>
            <p:nvPr/>
          </p:nvSpPr>
          <p:spPr>
            <a:xfrm flipH="1" flipV="1">
              <a:off x="498771" y="2123728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79" name="Flowchart: Process 78"/>
          <p:cNvSpPr/>
          <p:nvPr/>
        </p:nvSpPr>
        <p:spPr>
          <a:xfrm>
            <a:off x="909320" y="5465913"/>
            <a:ext cx="2016806" cy="666080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Radar: </a:t>
            </a:r>
            <a:r>
              <a:rPr lang="en-GB" sz="1000" dirty="0" err="1" smtClean="0"/>
              <a:t>metranet.read_file</a:t>
            </a:r>
            <a:endParaRPr lang="en-GB" sz="1000" dirty="0" smtClean="0"/>
          </a:p>
          <a:p>
            <a:pPr algn="ctr"/>
            <a:r>
              <a:rPr lang="en-GB" sz="1000" dirty="0" smtClean="0"/>
              <a:t>Lightning: read </a:t>
            </a:r>
            <a:r>
              <a:rPr lang="en-GB" sz="1000" dirty="0" err="1" smtClean="0"/>
              <a:t>lightning_data</a:t>
            </a:r>
            <a:endParaRPr lang="en-GB" sz="1000" dirty="0" smtClean="0"/>
          </a:p>
          <a:p>
            <a:pPr algn="ctr"/>
            <a:r>
              <a:rPr lang="en-GB" sz="1000" dirty="0" smtClean="0"/>
              <a:t>Satellite: </a:t>
            </a:r>
            <a:r>
              <a:rPr lang="en-GB" sz="1000" dirty="0" err="1" smtClean="0"/>
              <a:t>read_sat_nc</a:t>
            </a:r>
            <a:endParaRPr lang="en-GB" sz="1000" dirty="0" smtClean="0"/>
          </a:p>
          <a:p>
            <a:pPr algn="ctr"/>
            <a:r>
              <a:rPr lang="en-GB" sz="1000" dirty="0" smtClean="0"/>
              <a:t>COSMO: </a:t>
            </a:r>
            <a:r>
              <a:rPr lang="en-GB" sz="1000" dirty="0" err="1" smtClean="0"/>
              <a:t>read_wind</a:t>
            </a:r>
            <a:r>
              <a:rPr lang="en-GB" sz="1000" dirty="0" smtClean="0"/>
              <a:t>/</a:t>
            </a:r>
            <a:r>
              <a:rPr lang="en-GB" sz="1000" dirty="0" err="1" smtClean="0"/>
              <a:t>convection_nc</a:t>
            </a:r>
            <a:endParaRPr lang="en-GB" sz="1000" dirty="0"/>
          </a:p>
        </p:txBody>
      </p:sp>
      <p:sp>
        <p:nvSpPr>
          <p:cNvPr id="80" name="Flowchart: Process 79"/>
          <p:cNvSpPr/>
          <p:nvPr/>
        </p:nvSpPr>
        <p:spPr>
          <a:xfrm>
            <a:off x="917104" y="6131993"/>
            <a:ext cx="2367880" cy="42022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/>
                </a:solidFill>
              </a:rPr>
              <a:t>Read data linked to filename into </a:t>
            </a:r>
            <a:r>
              <a:rPr lang="en-GB" sz="1000" dirty="0" err="1" smtClean="0">
                <a:solidFill>
                  <a:schemeClr val="tx1"/>
                </a:solidFill>
              </a:rPr>
              <a:t>np.array</a:t>
            </a:r>
            <a:r>
              <a:rPr lang="en-GB" sz="1000" dirty="0" smtClean="0">
                <a:solidFill>
                  <a:schemeClr val="tx1"/>
                </a:solidFill>
              </a:rPr>
              <a:t> and return this 2d-array.</a:t>
            </a: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>
            <a:off x="2926126" y="5465914"/>
            <a:ext cx="358858" cy="6660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vert270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1000" dirty="0" smtClean="0">
                <a:solidFill>
                  <a:schemeClr val="tx1"/>
                </a:solidFill>
              </a:rPr>
              <a:t>filename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7" name="Flowchart: Document 86"/>
          <p:cNvSpPr/>
          <p:nvPr/>
        </p:nvSpPr>
        <p:spPr>
          <a:xfrm>
            <a:off x="3843098" y="4977858"/>
            <a:ext cx="1890158" cy="74627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/>
              <a:t>filename, e.g.</a:t>
            </a:r>
          </a:p>
          <a:p>
            <a:r>
              <a:rPr lang="en-GB" sz="800" dirty="0" smtClean="0"/>
              <a:t>/data/COALITION2/database/</a:t>
            </a:r>
          </a:p>
          <a:p>
            <a:r>
              <a:rPr lang="en-GB" sz="800" dirty="0" err="1" smtClean="0"/>
              <a:t>meteosat</a:t>
            </a:r>
            <a:r>
              <a:rPr lang="en-GB" sz="800" dirty="0" smtClean="0"/>
              <a:t>/ccs4_PLAX/2015/07/07/</a:t>
            </a:r>
          </a:p>
          <a:p>
            <a:r>
              <a:rPr lang="en-GB" sz="800" dirty="0" smtClean="0"/>
              <a:t>MSG2_ccs4_201507071440_rad_PLAX.nc</a:t>
            </a:r>
            <a:endParaRPr lang="en-GB" sz="800" dirty="0"/>
          </a:p>
          <a:p>
            <a:endParaRPr lang="en-GB" sz="1000" dirty="0"/>
          </a:p>
        </p:txBody>
      </p:sp>
      <p:cxnSp>
        <p:nvCxnSpPr>
          <p:cNvPr id="93" name="Elbow Connector 92"/>
          <p:cNvCxnSpPr>
            <a:stCxn id="87" idx="2"/>
            <a:endCxn id="82" idx="3"/>
          </p:cNvCxnSpPr>
          <p:nvPr/>
        </p:nvCxnSpPr>
        <p:spPr>
          <a:xfrm rot="5400000">
            <a:off x="3974500" y="4985276"/>
            <a:ext cx="124163" cy="1503193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20" idx="3"/>
            <a:endCxn id="81" idx="2"/>
          </p:cNvCxnSpPr>
          <p:nvPr/>
        </p:nvCxnSpPr>
        <p:spPr>
          <a:xfrm flipV="1">
            <a:off x="5085184" y="4233692"/>
            <a:ext cx="1004408" cy="222938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63" idx="3"/>
            <a:endCxn id="87" idx="0"/>
          </p:cNvCxnSpPr>
          <p:nvPr/>
        </p:nvCxnSpPr>
        <p:spPr>
          <a:xfrm>
            <a:off x="3328771" y="4794317"/>
            <a:ext cx="1459406" cy="18354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ocument 119"/>
          <p:cNvSpPr/>
          <p:nvPr/>
        </p:nvSpPr>
        <p:spPr>
          <a:xfrm>
            <a:off x="3601566" y="6145505"/>
            <a:ext cx="1483618" cy="63515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err="1" smtClean="0"/>
              <a:t>vararr_t</a:t>
            </a:r>
            <a:r>
              <a:rPr lang="en-GB" sz="1000" dirty="0" smtClean="0"/>
              <a:t> </a:t>
            </a:r>
          </a:p>
          <a:p>
            <a:r>
              <a:rPr lang="en-GB" sz="1000" dirty="0" smtClean="0"/>
              <a:t>variable array from specific time </a:t>
            </a:r>
            <a:r>
              <a:rPr lang="en-GB" sz="1000" dirty="0" err="1" smtClean="0"/>
              <a:t>t_current</a:t>
            </a:r>
            <a:endParaRPr lang="en-GB" sz="800" dirty="0"/>
          </a:p>
          <a:p>
            <a:endParaRPr lang="en-GB" sz="1000" dirty="0"/>
          </a:p>
        </p:txBody>
      </p:sp>
      <p:cxnSp>
        <p:nvCxnSpPr>
          <p:cNvPr id="85" name="Elbow Connector 84"/>
          <p:cNvCxnSpPr>
            <a:endCxn id="120" idx="0"/>
          </p:cNvCxnSpPr>
          <p:nvPr/>
        </p:nvCxnSpPr>
        <p:spPr>
          <a:xfrm>
            <a:off x="3284985" y="5965685"/>
            <a:ext cx="1058390" cy="17982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120" idx="2"/>
          </p:cNvCxnSpPr>
          <p:nvPr/>
        </p:nvCxnSpPr>
        <p:spPr>
          <a:xfrm flipV="1">
            <a:off x="2926126" y="6738666"/>
            <a:ext cx="1417249" cy="159039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3601566" y="2780267"/>
            <a:ext cx="1636194" cy="982151"/>
            <a:chOff x="3780538" y="5143406"/>
            <a:chExt cx="1574142" cy="724738"/>
          </a:xfrm>
        </p:grpSpPr>
        <p:sp>
          <p:nvSpPr>
            <p:cNvPr id="134" name="Flowchart: Data 133"/>
            <p:cNvSpPr/>
            <p:nvPr/>
          </p:nvSpPr>
          <p:spPr>
            <a:xfrm>
              <a:off x="3780538" y="5143406"/>
              <a:ext cx="1421624" cy="57606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Dataset</a:t>
              </a:r>
              <a:endParaRPr lang="en-GB" sz="1000" dirty="0"/>
            </a:p>
          </p:txBody>
        </p:sp>
        <p:sp>
          <p:nvSpPr>
            <p:cNvPr id="135" name="Flowchart: Data 134"/>
            <p:cNvSpPr/>
            <p:nvPr/>
          </p:nvSpPr>
          <p:spPr>
            <a:xfrm>
              <a:off x="3861048" y="5220072"/>
              <a:ext cx="1421624" cy="57606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Dataset</a:t>
              </a:r>
              <a:endParaRPr lang="en-GB" sz="1000" dirty="0"/>
            </a:p>
          </p:txBody>
        </p:sp>
        <p:sp>
          <p:nvSpPr>
            <p:cNvPr id="136" name="Flowchart: Data 135"/>
            <p:cNvSpPr/>
            <p:nvPr/>
          </p:nvSpPr>
          <p:spPr>
            <a:xfrm>
              <a:off x="3933056" y="5292080"/>
              <a:ext cx="1421624" cy="576064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/>
                <a:t>Observed (Radar/Sat/Light) or COSMO data</a:t>
              </a:r>
              <a:endParaRPr lang="en-GB" sz="1000" dirty="0"/>
            </a:p>
          </p:txBody>
        </p:sp>
      </p:grpSp>
      <p:sp>
        <p:nvSpPr>
          <p:cNvPr id="137" name="Flowchart: Data 136"/>
          <p:cNvSpPr/>
          <p:nvPr/>
        </p:nvSpPr>
        <p:spPr>
          <a:xfrm>
            <a:off x="5157192" y="6516216"/>
            <a:ext cx="1637590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201507071440_IR_108</a:t>
            </a:r>
            <a:r>
              <a:rPr lang="en-GB" sz="1000" b="1" i="1" dirty="0" smtClean="0"/>
              <a:t>_orig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sp>
        <p:nvSpPr>
          <p:cNvPr id="138" name="Flowchart: Magnetic Disk 137"/>
          <p:cNvSpPr/>
          <p:nvPr/>
        </p:nvSpPr>
        <p:spPr>
          <a:xfrm>
            <a:off x="4826487" y="3668785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Flowchart: Magnetic Disk 138"/>
          <p:cNvSpPr/>
          <p:nvPr/>
        </p:nvSpPr>
        <p:spPr>
          <a:xfrm>
            <a:off x="6420909" y="6991141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8" name="Group 157"/>
          <p:cNvGrpSpPr/>
          <p:nvPr/>
        </p:nvGrpSpPr>
        <p:grpSpPr>
          <a:xfrm>
            <a:off x="3284985" y="3762418"/>
            <a:ext cx="1066177" cy="1945762"/>
            <a:chOff x="3284985" y="3762418"/>
            <a:chExt cx="1066177" cy="1945762"/>
          </a:xfrm>
        </p:grpSpPr>
        <p:cxnSp>
          <p:nvCxnSpPr>
            <p:cNvPr id="142" name="Elbow Connector 141"/>
            <p:cNvCxnSpPr>
              <a:stCxn id="136" idx="3"/>
            </p:cNvCxnSpPr>
            <p:nvPr/>
          </p:nvCxnSpPr>
          <p:spPr>
            <a:xfrm rot="5400000">
              <a:off x="3003483" y="4360501"/>
              <a:ext cx="1945762" cy="749596"/>
            </a:xfrm>
            <a:prstGeom prst="bentConnector3">
              <a:avLst>
                <a:gd name="adj1" fmla="val 45105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H="1" flipV="1">
              <a:off x="3284985" y="5702403"/>
              <a:ext cx="31658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0" name="Straight Arrow Connector 159"/>
          <p:cNvCxnSpPr/>
          <p:nvPr/>
        </p:nvCxnSpPr>
        <p:spPr>
          <a:xfrm>
            <a:off x="6378619" y="4067944"/>
            <a:ext cx="0" cy="24587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Document 161"/>
          <p:cNvSpPr/>
          <p:nvPr/>
        </p:nvSpPr>
        <p:spPr>
          <a:xfrm>
            <a:off x="3601568" y="7268547"/>
            <a:ext cx="1533560" cy="184289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err="1">
                <a:solidFill>
                  <a:schemeClr val="bg1"/>
                </a:solidFill>
              </a:rPr>
              <a:t>verif_array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63" name="Cube 162"/>
          <p:cNvSpPr/>
          <p:nvPr/>
        </p:nvSpPr>
        <p:spPr>
          <a:xfrm rot="10800000" flipH="1" flipV="1">
            <a:off x="3646282" y="7513865"/>
            <a:ext cx="908244" cy="889187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err="1">
                <a:solidFill>
                  <a:sysClr val="windowText" lastClr="000000"/>
                </a:solidFill>
              </a:rPr>
              <a:t>verif_array</a:t>
            </a:r>
            <a:endParaRPr lang="en-GB" sz="8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3646281" y="8496016"/>
            <a:ext cx="6813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V="1">
            <a:off x="4632880" y="7513865"/>
            <a:ext cx="0" cy="6320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V="1">
            <a:off x="4404037" y="8235447"/>
            <a:ext cx="216024" cy="2160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3585187" y="8484935"/>
            <a:ext cx="813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0  – just </a:t>
            </a:r>
          </a:p>
          <a:p>
            <a:r>
              <a:rPr lang="en-GB" sz="1000" dirty="0" smtClean="0">
                <a:solidFill>
                  <a:schemeClr val="bg1"/>
                </a:solidFill>
              </a:rPr>
              <a:t>one layer</a:t>
            </a:r>
          </a:p>
          <a:p>
            <a:r>
              <a:rPr lang="en-GB" sz="1000" dirty="0" smtClean="0">
                <a:solidFill>
                  <a:schemeClr val="bg1"/>
                </a:solidFill>
              </a:rPr>
              <a:t>(appending)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 rot="18900000">
            <a:off x="4297614" y="8285919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1 – n skill</a:t>
            </a:r>
          </a:p>
          <a:p>
            <a:pPr algn="r"/>
            <a:r>
              <a:rPr lang="en-GB" sz="1000" dirty="0" smtClean="0">
                <a:solidFill>
                  <a:schemeClr val="bg1"/>
                </a:solidFill>
              </a:rPr>
              <a:t>scores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 rot="16200000">
            <a:off x="4259036" y="7528572"/>
            <a:ext cx="1064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2 </a:t>
            </a:r>
            <a:r>
              <a:rPr lang="en-GB" sz="1000" dirty="0">
                <a:solidFill>
                  <a:schemeClr val="bg1"/>
                </a:solidFill>
              </a:rPr>
              <a:t>– Time: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t0 | t-5 | t-10… 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3414497" y="7596336"/>
            <a:ext cx="18707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endCxn id="137" idx="2"/>
          </p:cNvCxnSpPr>
          <p:nvPr/>
        </p:nvCxnSpPr>
        <p:spPr>
          <a:xfrm flipV="1">
            <a:off x="2854118" y="6804248"/>
            <a:ext cx="2466833" cy="352065"/>
          </a:xfrm>
          <a:prstGeom prst="bentConnector3">
            <a:avLst>
              <a:gd name="adj1" fmla="val 8021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Flowchart: Document 178"/>
          <p:cNvSpPr/>
          <p:nvPr/>
        </p:nvSpPr>
        <p:spPr>
          <a:xfrm>
            <a:off x="5237833" y="7261354"/>
            <a:ext cx="1533560" cy="184289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err="1" smtClean="0">
                <a:solidFill>
                  <a:schemeClr val="bg1"/>
                </a:solidFill>
              </a:rPr>
              <a:t>stat_array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80" name="Cube 179"/>
          <p:cNvSpPr/>
          <p:nvPr/>
        </p:nvSpPr>
        <p:spPr>
          <a:xfrm rot="10800000" flipH="1" flipV="1">
            <a:off x="5282547" y="7506672"/>
            <a:ext cx="908244" cy="889187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 err="1">
                <a:solidFill>
                  <a:sysClr val="windowText" lastClr="000000"/>
                </a:solidFill>
              </a:rPr>
              <a:t>stat_array</a:t>
            </a:r>
            <a:endParaRPr lang="en-GB" sz="800" dirty="0" smtClean="0">
              <a:solidFill>
                <a:sysClr val="windowText" lastClr="000000"/>
              </a:solidFill>
            </a:endParaRP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5282546" y="8488823"/>
            <a:ext cx="6813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6269145" y="7506672"/>
            <a:ext cx="0" cy="6320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6040302" y="8228254"/>
            <a:ext cx="216024" cy="2160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221452" y="8477742"/>
            <a:ext cx="813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0  – just </a:t>
            </a:r>
          </a:p>
          <a:p>
            <a:r>
              <a:rPr lang="en-GB" sz="1000" dirty="0" smtClean="0">
                <a:solidFill>
                  <a:schemeClr val="bg1"/>
                </a:solidFill>
              </a:rPr>
              <a:t>one layer</a:t>
            </a:r>
          </a:p>
          <a:p>
            <a:r>
              <a:rPr lang="en-GB" sz="1000" dirty="0" smtClean="0">
                <a:solidFill>
                  <a:schemeClr val="bg1"/>
                </a:solidFill>
              </a:rPr>
              <a:t>(appending)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18900000">
            <a:off x="5978767" y="8191843"/>
            <a:ext cx="7713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1 – n </a:t>
            </a:r>
            <a:r>
              <a:rPr lang="en-GB" sz="1000" dirty="0" err="1" smtClean="0">
                <a:solidFill>
                  <a:schemeClr val="bg1"/>
                </a:solidFill>
              </a:rPr>
              <a:t>var</a:t>
            </a:r>
            <a:endParaRPr lang="en-GB" sz="1000" dirty="0" smtClean="0">
              <a:solidFill>
                <a:schemeClr val="bg1"/>
              </a:solidFill>
            </a:endParaRPr>
          </a:p>
          <a:p>
            <a:r>
              <a:rPr lang="en-GB" sz="1000" dirty="0" smtClean="0">
                <a:solidFill>
                  <a:schemeClr val="bg1"/>
                </a:solidFill>
              </a:rPr>
              <a:t>(number of</a:t>
            </a:r>
          </a:p>
          <a:p>
            <a:pPr algn="r"/>
            <a:r>
              <a:rPr lang="en-GB" sz="1000" dirty="0" smtClean="0">
                <a:solidFill>
                  <a:schemeClr val="bg1"/>
                </a:solidFill>
              </a:rPr>
              <a:t>Variables)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 rot="16200000">
            <a:off x="6063750" y="7464174"/>
            <a:ext cx="945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2 </a:t>
            </a:r>
            <a:r>
              <a:rPr lang="en-GB" sz="1000" dirty="0">
                <a:solidFill>
                  <a:schemeClr val="bg1"/>
                </a:solidFill>
              </a:rPr>
              <a:t>– </a:t>
            </a:r>
            <a:r>
              <a:rPr lang="en-GB" sz="1000" dirty="0" smtClean="0">
                <a:solidFill>
                  <a:schemeClr val="bg1"/>
                </a:solidFill>
              </a:rPr>
              <a:t>n stat</a:t>
            </a:r>
          </a:p>
          <a:p>
            <a:r>
              <a:rPr lang="en-GB" sz="1000" dirty="0" smtClean="0">
                <a:solidFill>
                  <a:schemeClr val="bg1"/>
                </a:solidFill>
              </a:rPr>
              <a:t>(number of statistics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61" name="Elbow Connector 60"/>
          <p:cNvCxnSpPr>
            <a:stCxn id="23" idx="2"/>
            <a:endCxn id="59" idx="0"/>
          </p:cNvCxnSpPr>
          <p:nvPr/>
        </p:nvCxnSpPr>
        <p:spPr>
          <a:xfrm rot="5400000">
            <a:off x="2496981" y="471629"/>
            <a:ext cx="310826" cy="1553213"/>
          </a:xfrm>
          <a:prstGeom prst="bentConnector3">
            <a:avLst>
              <a:gd name="adj1" fmla="val 62258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3196370" y="-3492896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3129347" y="12060832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7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3592415" y="5339598"/>
            <a:ext cx="556665" cy="317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GB" sz="1000" dirty="0"/>
          </a:p>
        </p:txBody>
      </p:sp>
      <p:sp>
        <p:nvSpPr>
          <p:cNvPr id="193" name="Rectangle 192"/>
          <p:cNvSpPr/>
          <p:nvPr/>
        </p:nvSpPr>
        <p:spPr>
          <a:xfrm>
            <a:off x="3626182" y="6787712"/>
            <a:ext cx="3151448" cy="6349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GB" sz="1000" dirty="0"/>
          </a:p>
        </p:txBody>
      </p:sp>
      <p:sp>
        <p:nvSpPr>
          <p:cNvPr id="59" name="Flowchart: Process 58"/>
          <p:cNvSpPr/>
          <p:nvPr/>
        </p:nvSpPr>
        <p:spPr>
          <a:xfrm>
            <a:off x="255898" y="1403649"/>
            <a:ext cx="3239777" cy="655272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Load current UV (</a:t>
            </a:r>
            <a:r>
              <a:rPr lang="en-GB" sz="1000" dirty="0" err="1" smtClean="0">
                <a:solidFill>
                  <a:schemeClr val="tx1"/>
                </a:solidFill>
              </a:rPr>
              <a:t>Vx</a:t>
            </a:r>
            <a:r>
              <a:rPr lang="en-GB" sz="1000" dirty="0" smtClean="0">
                <a:solidFill>
                  <a:schemeClr val="tx1"/>
                </a:solidFill>
              </a:rPr>
              <a:t> and </a:t>
            </a:r>
            <a:r>
              <a:rPr lang="en-GB" sz="1000" dirty="0" err="1" smtClean="0">
                <a:solidFill>
                  <a:schemeClr val="tx1"/>
                </a:solidFill>
              </a:rPr>
              <a:t>Vy</a:t>
            </a:r>
            <a:r>
              <a:rPr lang="en-GB" sz="1000" dirty="0" smtClean="0">
                <a:solidFill>
                  <a:schemeClr val="tx1"/>
                </a:solidFill>
              </a:rPr>
              <a:t>) and displacement (</a:t>
            </a:r>
            <a:r>
              <a:rPr lang="en-GB" sz="1000" dirty="0" err="1" smtClean="0">
                <a:solidFill>
                  <a:schemeClr val="tx1"/>
                </a:solidFill>
              </a:rPr>
              <a:t>Dx</a:t>
            </a:r>
            <a:r>
              <a:rPr lang="en-GB" sz="1000" dirty="0" smtClean="0">
                <a:solidFill>
                  <a:schemeClr val="tx1"/>
                </a:solidFill>
              </a:rPr>
              <a:t> and </a:t>
            </a:r>
            <a:r>
              <a:rPr lang="en-GB" sz="1000" dirty="0" err="1" smtClean="0">
                <a:solidFill>
                  <a:schemeClr val="tx1"/>
                </a:solidFill>
              </a:rPr>
              <a:t>Dy</a:t>
            </a:r>
            <a:r>
              <a:rPr lang="en-GB" sz="1000" dirty="0" smtClean="0">
                <a:solidFill>
                  <a:schemeClr val="tx1"/>
                </a:solidFill>
              </a:rPr>
              <a:t>) fields.</a:t>
            </a:r>
          </a:p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tx1"/>
                </a:solidFill>
              </a:rPr>
              <a:t>Calculate cumulative sum of the displacement arrays until t-1 time step (e.g. from t-45 to t-5 minutes), e.g.</a:t>
            </a:r>
            <a:br>
              <a:rPr lang="en-GB" sz="1000" dirty="0" smtClean="0">
                <a:solidFill>
                  <a:schemeClr val="tx1"/>
                </a:solidFill>
              </a:rPr>
            </a:br>
            <a:r>
              <a:rPr lang="en-GB" sz="800" dirty="0" err="1" smtClean="0">
                <a:solidFill>
                  <a:schemeClr val="tx1"/>
                </a:solidFill>
              </a:rPr>
              <a:t>Dx</a:t>
            </a:r>
            <a:r>
              <a:rPr lang="en-GB" sz="800" dirty="0" smtClean="0">
                <a:solidFill>
                  <a:schemeClr val="tx1"/>
                </a:solidFill>
              </a:rPr>
              <a:t> = [3,5,2,5,7,4,1] and </a:t>
            </a:r>
            <a:r>
              <a:rPr lang="en-GB" sz="800" dirty="0" err="1" smtClean="0">
                <a:solidFill>
                  <a:schemeClr val="tx1"/>
                </a:solidFill>
              </a:rPr>
              <a:t>Dy</a:t>
            </a:r>
            <a:r>
              <a:rPr lang="en-GB" sz="800" dirty="0" smtClean="0">
                <a:solidFill>
                  <a:schemeClr val="tx1"/>
                </a:solidFill>
              </a:rPr>
              <a:t> = [12,1,3,6,8,9,1] would get</a:t>
            </a:r>
            <a:br>
              <a:rPr lang="en-GB" sz="800" dirty="0" smtClean="0">
                <a:solidFill>
                  <a:schemeClr val="tx1"/>
                </a:solidFill>
              </a:rPr>
            </a:br>
            <a:r>
              <a:rPr lang="en-GB" sz="800" dirty="0" err="1" smtClean="0">
                <a:solidFill>
                  <a:schemeClr val="tx1"/>
                </a:solidFill>
              </a:rPr>
              <a:t>Dx_cum</a:t>
            </a:r>
            <a:r>
              <a:rPr lang="en-GB" sz="800" dirty="0" smtClean="0">
                <a:solidFill>
                  <a:schemeClr val="tx1"/>
                </a:solidFill>
              </a:rPr>
              <a:t> </a:t>
            </a:r>
            <a:r>
              <a:rPr lang="en-GB" sz="800" dirty="0">
                <a:solidFill>
                  <a:schemeClr val="tx1"/>
                </a:solidFill>
              </a:rPr>
              <a:t>= </a:t>
            </a:r>
            <a:r>
              <a:rPr lang="en-GB" sz="800" dirty="0" smtClean="0">
                <a:solidFill>
                  <a:schemeClr val="tx1"/>
                </a:solidFill>
              </a:rPr>
              <a:t>[5,7,12,19,23,24] </a:t>
            </a:r>
            <a:r>
              <a:rPr lang="en-GB" sz="800" dirty="0">
                <a:solidFill>
                  <a:schemeClr val="tx1"/>
                </a:solidFill>
              </a:rPr>
              <a:t>and </a:t>
            </a:r>
            <a:r>
              <a:rPr lang="en-GB" sz="800" dirty="0" err="1" smtClean="0">
                <a:solidFill>
                  <a:schemeClr val="tx1"/>
                </a:solidFill>
              </a:rPr>
              <a:t>Dy_cum</a:t>
            </a:r>
            <a:r>
              <a:rPr lang="en-GB" sz="800" dirty="0" smtClean="0">
                <a:solidFill>
                  <a:schemeClr val="tx1"/>
                </a:solidFill>
              </a:rPr>
              <a:t> </a:t>
            </a:r>
            <a:r>
              <a:rPr lang="en-GB" sz="800" dirty="0">
                <a:solidFill>
                  <a:schemeClr val="tx1"/>
                </a:solidFill>
              </a:rPr>
              <a:t>= </a:t>
            </a:r>
            <a:r>
              <a:rPr lang="en-GB" sz="800" dirty="0" smtClean="0">
                <a:solidFill>
                  <a:schemeClr val="tx1"/>
                </a:solidFill>
              </a:rPr>
              <a:t>[1,4,10,18,27,28]</a:t>
            </a:r>
          </a:p>
          <a:p>
            <a:pPr marL="228600" indent="-228600">
              <a:buAutoNum type="arabicPeriod"/>
            </a:pPr>
            <a:r>
              <a:rPr lang="en-GB" sz="1000" dirty="0" smtClean="0">
                <a:solidFill>
                  <a:schemeClr val="accent4"/>
                </a:solidFill>
              </a:rPr>
              <a:t>(Outer) Loop over variables (</a:t>
            </a:r>
            <a:r>
              <a:rPr lang="en-GB" sz="1000" dirty="0" err="1" smtClean="0">
                <a:solidFill>
                  <a:schemeClr val="accent4"/>
                </a:solidFill>
              </a:rPr>
              <a:t>var</a:t>
            </a:r>
            <a:r>
              <a:rPr lang="en-GB" sz="1000" dirty="0" smtClean="0">
                <a:solidFill>
                  <a:schemeClr val="tx1"/>
                </a:solidFill>
              </a:rPr>
              <a:t>) which should be displaced.</a:t>
            </a:r>
          </a:p>
          <a:p>
            <a:pPr marL="228600" indent="-228600">
              <a:buAutoNum type="alphaLcParenR"/>
            </a:pPr>
            <a:r>
              <a:rPr lang="en-GB" sz="1000" dirty="0" smtClean="0">
                <a:solidFill>
                  <a:schemeClr val="tx1"/>
                </a:solidFill>
              </a:rPr>
              <a:t>Load the respective variable array (</a:t>
            </a:r>
            <a:r>
              <a:rPr lang="en-GB" sz="1000" dirty="0" err="1" smtClean="0">
                <a:solidFill>
                  <a:schemeClr val="tx1"/>
                </a:solidFill>
              </a:rPr>
              <a:t>vararr</a:t>
            </a:r>
            <a:r>
              <a:rPr lang="en-GB" sz="1000" dirty="0" smtClean="0">
                <a:solidFill>
                  <a:schemeClr val="tx1"/>
                </a:solidFill>
              </a:rPr>
              <a:t>) from the disk.</a:t>
            </a:r>
          </a:p>
          <a:p>
            <a:pPr marL="228600" indent="-228600">
              <a:buAutoNum type="alphaLcParenR"/>
            </a:pPr>
            <a:r>
              <a:rPr lang="en-GB" sz="1000" dirty="0" smtClean="0">
                <a:solidFill>
                  <a:schemeClr val="tx1"/>
                </a:solidFill>
              </a:rPr>
              <a:t>Initialise </a:t>
            </a:r>
            <a:r>
              <a:rPr lang="en-GB" sz="1000" dirty="0" err="1" smtClean="0">
                <a:solidFill>
                  <a:schemeClr val="tx1"/>
                </a:solidFill>
              </a:rPr>
              <a:t>vararr_disp</a:t>
            </a:r>
            <a:r>
              <a:rPr lang="en-GB" sz="1000" dirty="0" smtClean="0">
                <a:solidFill>
                  <a:schemeClr val="tx1"/>
                </a:solidFill>
              </a:rPr>
              <a:t>, an empty array of the same extent as </a:t>
            </a:r>
            <a:r>
              <a:rPr lang="en-GB" sz="1000" dirty="0" err="1" smtClean="0">
                <a:solidFill>
                  <a:schemeClr val="tx1"/>
                </a:solidFill>
              </a:rPr>
              <a:t>vararr</a:t>
            </a:r>
            <a:r>
              <a:rPr lang="en-GB" sz="1000" dirty="0" smtClean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AutoNum type="alphaLcParenR"/>
            </a:pPr>
            <a:r>
              <a:rPr lang="en-GB" sz="1000" dirty="0" smtClean="0">
                <a:solidFill>
                  <a:schemeClr val="accent4"/>
                </a:solidFill>
              </a:rPr>
              <a:t>(Inner) Loop over integration time steps</a:t>
            </a:r>
            <a:r>
              <a:rPr lang="en-GB" sz="1000" dirty="0" smtClean="0">
                <a:solidFill>
                  <a:schemeClr val="tx1"/>
                </a:solidFill>
              </a:rPr>
              <a:t>:</a:t>
            </a: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r>
              <a:rPr lang="en-GB" sz="1000" dirty="0" smtClean="0">
                <a:solidFill>
                  <a:schemeClr val="tx1"/>
                </a:solidFill>
              </a:rPr>
              <a:t>Save the displaced variable to the disk.</a:t>
            </a:r>
            <a:endParaRPr lang="en-GB" sz="1000" dirty="0">
              <a:solidFill>
                <a:schemeClr val="tx1"/>
              </a:solidFill>
            </a:endParaRPr>
          </a:p>
          <a:p>
            <a:pPr marL="228600" indent="-228600">
              <a:buAutoNum type="alphaLcParenR"/>
            </a:pPr>
            <a:endParaRPr lang="en-GB" sz="1000" dirty="0" smtClean="0">
              <a:solidFill>
                <a:schemeClr val="tx1"/>
              </a:solidFill>
            </a:endParaRPr>
          </a:p>
          <a:p>
            <a:pPr marL="228600" indent="-228600">
              <a:buFontTx/>
              <a:buAutoNum type="alphaLcParenR"/>
            </a:pPr>
            <a:r>
              <a:rPr lang="en-GB" sz="1000" dirty="0">
                <a:solidFill>
                  <a:schemeClr val="accent2"/>
                </a:solidFill>
              </a:rPr>
              <a:t>If skill scores for the displacement should be </a:t>
            </a:r>
            <a:r>
              <a:rPr lang="en-GB" sz="1000" dirty="0" smtClean="0">
                <a:solidFill>
                  <a:schemeClr val="accent2"/>
                </a:solidFill>
              </a:rPr>
              <a:t>calculated: </a:t>
            </a:r>
            <a:endParaRPr lang="en-GB" sz="1000" dirty="0" smtClean="0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err="1"/>
              <a:t>displace_fields</a:t>
            </a:r>
            <a:endParaRPr lang="en-GB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8075323" y="3995937"/>
            <a:ext cx="2855168" cy="158417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7965505" y="6012160"/>
            <a:ext cx="430880" cy="144016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ata 8"/>
          <p:cNvSpPr/>
          <p:nvPr/>
        </p:nvSpPr>
        <p:spPr>
          <a:xfrm>
            <a:off x="8063298" y="4860032"/>
            <a:ext cx="1421624" cy="576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  <a:endParaRPr lang="en-GB" sz="10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7847672" y="6897705"/>
            <a:ext cx="2105394" cy="1584176"/>
          </a:xfrm>
          <a:prstGeom prst="wedgeRoundRectCallout">
            <a:avLst>
              <a:gd name="adj1" fmla="val -69347"/>
              <a:gd name="adj2" fmla="val -265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Comment</a:t>
            </a:r>
            <a:endParaRPr lang="en-GB" sz="10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42900" y="641670"/>
            <a:ext cx="6172200" cy="597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1200" dirty="0" smtClean="0"/>
              <a:t>                                       </a:t>
            </a:r>
            <a:r>
              <a:rPr lang="en-GB" sz="1200" dirty="0" err="1" smtClean="0"/>
              <a:t>resid</a:t>
            </a:r>
            <a:r>
              <a:rPr lang="en-GB" sz="1200" dirty="0" smtClean="0"/>
              <a:t> </a:t>
            </a:r>
            <a:r>
              <a:rPr lang="en-GB" sz="1200" dirty="0"/>
              <a:t>= </a:t>
            </a:r>
            <a:r>
              <a:rPr lang="en-GB" sz="1200" dirty="0" smtClean="0"/>
              <a:t>False (default)</a:t>
            </a:r>
            <a:endParaRPr lang="en-GB" sz="1200" dirty="0"/>
          </a:p>
        </p:txBody>
      </p:sp>
      <p:sp>
        <p:nvSpPr>
          <p:cNvPr id="23" name="Flowchart: Document 22"/>
          <p:cNvSpPr/>
          <p:nvPr/>
        </p:nvSpPr>
        <p:spPr>
          <a:xfrm>
            <a:off x="2248651" y="770833"/>
            <a:ext cx="1080120" cy="344783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basic_var</a:t>
            </a:r>
            <a:endParaRPr lang="en-GB" sz="1000" dirty="0"/>
          </a:p>
        </p:txBody>
      </p:sp>
      <p:sp>
        <p:nvSpPr>
          <p:cNvPr id="46" name="Rounded Rectangular Callout 45"/>
          <p:cNvSpPr/>
          <p:nvPr/>
        </p:nvSpPr>
        <p:spPr>
          <a:xfrm>
            <a:off x="8058287" y="286237"/>
            <a:ext cx="1872208" cy="710866"/>
          </a:xfrm>
          <a:prstGeom prst="wedgeRoundRectCallout">
            <a:avLst>
              <a:gd name="adj1" fmla="val -75529"/>
              <a:gd name="adj2" fmla="val -1270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/>
              <a:t>Dictionary </a:t>
            </a:r>
            <a:r>
              <a:rPr lang="en-GB" sz="1000" dirty="0" smtClean="0"/>
              <a:t>containing all settings and further information which is </a:t>
            </a:r>
            <a:r>
              <a:rPr lang="en-GB" sz="1000" dirty="0"/>
              <a:t>passed between functions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8520538" y="1353366"/>
            <a:ext cx="1332148" cy="1143906"/>
          </a:xfrm>
          <a:prstGeom prst="wedgeRoundRectCallout">
            <a:avLst>
              <a:gd name="adj1" fmla="val 66043"/>
              <a:gd name="adj2" fmla="val -12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Function reading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 and saves settings in different variables, which are then collected in the dictionary </a:t>
            </a:r>
            <a:r>
              <a:rPr lang="en-GB" sz="1000" dirty="0" err="1" smtClean="0"/>
              <a:t>basic_var</a:t>
            </a:r>
            <a:endParaRPr lang="en-GB" sz="1000" dirty="0"/>
          </a:p>
        </p:txBody>
      </p:sp>
      <p:sp>
        <p:nvSpPr>
          <p:cNvPr id="58" name="Rounded Rectangular Callout 57"/>
          <p:cNvSpPr/>
          <p:nvPr/>
        </p:nvSpPr>
        <p:spPr>
          <a:xfrm>
            <a:off x="7299430" y="2636006"/>
            <a:ext cx="1332148" cy="1143906"/>
          </a:xfrm>
          <a:prstGeom prst="wedgeRoundRectCallout">
            <a:avLst>
              <a:gd name="adj1" fmla="val 66043"/>
              <a:gd name="adj2" fmla="val -1270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00" dirty="0" smtClean="0"/>
              <a:t>Function reading </a:t>
            </a:r>
            <a:r>
              <a:rPr lang="en-GB" sz="1000" dirty="0" err="1" smtClean="0"/>
              <a:t>config</a:t>
            </a:r>
            <a:r>
              <a:rPr lang="en-GB" sz="1000" dirty="0" smtClean="0"/>
              <a:t> file and saves settings in different variables, which are then collected in the dictionary </a:t>
            </a:r>
            <a:r>
              <a:rPr lang="en-GB" sz="1000" dirty="0" err="1" smtClean="0"/>
              <a:t>basic_var</a:t>
            </a:r>
            <a:endParaRPr lang="en-GB" sz="1000" dirty="0"/>
          </a:p>
        </p:txBody>
      </p:sp>
      <p:sp>
        <p:nvSpPr>
          <p:cNvPr id="48" name="Flowchart: Data 47"/>
          <p:cNvSpPr/>
          <p:nvPr/>
        </p:nvSpPr>
        <p:spPr>
          <a:xfrm>
            <a:off x="9930495" y="5631179"/>
            <a:ext cx="1388269" cy="669013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(Displaced) Optical flow input data (RZC)</a:t>
            </a:r>
            <a:endParaRPr lang="en-GB" sz="1000" dirty="0"/>
          </a:p>
        </p:txBody>
      </p:sp>
      <p:sp>
        <p:nvSpPr>
          <p:cNvPr id="98" name="Flowchart: Magnetic Disk 97"/>
          <p:cNvSpPr/>
          <p:nvPr/>
        </p:nvSpPr>
        <p:spPr>
          <a:xfrm>
            <a:off x="10901370" y="6170952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6" name="Group 75"/>
          <p:cNvGrpSpPr/>
          <p:nvPr/>
        </p:nvGrpSpPr>
        <p:grpSpPr>
          <a:xfrm>
            <a:off x="144608" y="2422058"/>
            <a:ext cx="222580" cy="190637"/>
            <a:chOff x="498771" y="2123728"/>
            <a:chExt cx="3594215" cy="2361526"/>
          </a:xfrm>
        </p:grpSpPr>
        <p:sp>
          <p:nvSpPr>
            <p:cNvPr id="77" name="Curved Up Arrow 76"/>
            <p:cNvSpPr/>
            <p:nvPr/>
          </p:nvSpPr>
          <p:spPr>
            <a:xfrm>
              <a:off x="586693" y="3326597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8" name="Curved Up Arrow 77"/>
            <p:cNvSpPr/>
            <p:nvPr/>
          </p:nvSpPr>
          <p:spPr>
            <a:xfrm flipH="1" flipV="1">
              <a:off x="498771" y="2123728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87" name="Flowchart: Document 86"/>
          <p:cNvSpPr/>
          <p:nvPr/>
        </p:nvSpPr>
        <p:spPr>
          <a:xfrm>
            <a:off x="7130244" y="1179049"/>
            <a:ext cx="1890158" cy="74627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/>
              <a:t>filename, e.g.</a:t>
            </a:r>
          </a:p>
          <a:p>
            <a:r>
              <a:rPr lang="en-GB" sz="800" dirty="0" smtClean="0"/>
              <a:t>/data/COALITION2/database/</a:t>
            </a:r>
          </a:p>
          <a:p>
            <a:r>
              <a:rPr lang="en-GB" sz="800" dirty="0" err="1" smtClean="0"/>
              <a:t>meteosat</a:t>
            </a:r>
            <a:r>
              <a:rPr lang="en-GB" sz="800" dirty="0" smtClean="0"/>
              <a:t>/ccs4_PLAX/2015/07/07/</a:t>
            </a:r>
          </a:p>
          <a:p>
            <a:r>
              <a:rPr lang="en-GB" sz="800" dirty="0" smtClean="0"/>
              <a:t>MSG2_ccs4_201507071440_rad_PLAX.nc</a:t>
            </a:r>
            <a:endParaRPr lang="en-GB" sz="800" dirty="0"/>
          </a:p>
          <a:p>
            <a:endParaRPr lang="en-GB" sz="1000" dirty="0"/>
          </a:p>
        </p:txBody>
      </p:sp>
      <p:sp>
        <p:nvSpPr>
          <p:cNvPr id="137" name="Flowchart: Data 136"/>
          <p:cNvSpPr/>
          <p:nvPr/>
        </p:nvSpPr>
        <p:spPr>
          <a:xfrm>
            <a:off x="3547356" y="2310993"/>
            <a:ext cx="1587772" cy="576064"/>
          </a:xfrm>
          <a:prstGeom prst="flowChartInputOutpu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201507071440_IR_108</a:t>
            </a:r>
            <a:r>
              <a:rPr lang="en-GB" sz="1000" b="1" i="1" dirty="0" smtClean="0"/>
              <a:t>_orig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sp>
        <p:nvSpPr>
          <p:cNvPr id="139" name="Flowchart: Magnetic Disk 138"/>
          <p:cNvSpPr/>
          <p:nvPr/>
        </p:nvSpPr>
        <p:spPr>
          <a:xfrm>
            <a:off x="4720618" y="2793424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7306510" y="4539037"/>
            <a:ext cx="0" cy="245874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37" idx="2"/>
          </p:cNvCxnSpPr>
          <p:nvPr/>
        </p:nvCxnSpPr>
        <p:spPr>
          <a:xfrm rot="10800000" flipV="1">
            <a:off x="3284985" y="2599025"/>
            <a:ext cx="421149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317468" y="1663105"/>
            <a:ext cx="147070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/>
          <p:cNvSpPr/>
          <p:nvPr/>
        </p:nvSpPr>
        <p:spPr>
          <a:xfrm>
            <a:off x="4404037" y="1294117"/>
            <a:ext cx="2332598" cy="881569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Initial  UV and displacement array:</a:t>
            </a:r>
          </a:p>
          <a:p>
            <a:pPr algn="ctr"/>
            <a:r>
              <a:rPr lang="en-GB" sz="1000" dirty="0" smtClean="0"/>
              <a:t>201507071440_RZC_</a:t>
            </a:r>
            <a:r>
              <a:rPr lang="en-GB" sz="1000" b="1" i="1" dirty="0" smtClean="0"/>
              <a:t>disparr_UV</a:t>
            </a:r>
            <a:r>
              <a:rPr lang="en-GB" sz="1000" dirty="0" smtClean="0"/>
              <a:t>.npz</a:t>
            </a:r>
            <a:endParaRPr lang="en-GB" sz="1000" dirty="0"/>
          </a:p>
        </p:txBody>
      </p:sp>
      <p:sp>
        <p:nvSpPr>
          <p:cNvPr id="96" name="Flowchart: Document 95"/>
          <p:cNvSpPr/>
          <p:nvPr/>
        </p:nvSpPr>
        <p:spPr>
          <a:xfrm>
            <a:off x="5413385" y="2403107"/>
            <a:ext cx="1399991" cy="184289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err="1" smtClean="0"/>
              <a:t>Vx</a:t>
            </a:r>
            <a:r>
              <a:rPr lang="en-GB" sz="1000" dirty="0" smtClean="0"/>
              <a:t>, </a:t>
            </a:r>
            <a:r>
              <a:rPr lang="en-GB" sz="1000" dirty="0" err="1" smtClean="0"/>
              <a:t>Vy</a:t>
            </a:r>
            <a:r>
              <a:rPr lang="en-GB" sz="1000" dirty="0" smtClean="0"/>
              <a:t>, </a:t>
            </a:r>
            <a:r>
              <a:rPr lang="en-GB" sz="1000" dirty="0" err="1" smtClean="0"/>
              <a:t>Dx_c</a:t>
            </a:r>
            <a:r>
              <a:rPr lang="en-GB" sz="1000" dirty="0" smtClean="0"/>
              <a:t>, </a:t>
            </a:r>
            <a:r>
              <a:rPr lang="en-GB" sz="1000" dirty="0" err="1" smtClean="0"/>
              <a:t>Dy_c</a:t>
            </a:r>
            <a:endParaRPr lang="en-GB" sz="1000" dirty="0"/>
          </a:p>
        </p:txBody>
      </p:sp>
      <p:sp>
        <p:nvSpPr>
          <p:cNvPr id="97" name="Cube 96"/>
          <p:cNvSpPr/>
          <p:nvPr/>
        </p:nvSpPr>
        <p:spPr>
          <a:xfrm rot="10800000" flipH="1" flipV="1">
            <a:off x="5458100" y="2670736"/>
            <a:ext cx="908244" cy="889187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e.g. </a:t>
            </a:r>
            <a:r>
              <a:rPr lang="en-GB" sz="1000" dirty="0" err="1" smtClean="0"/>
              <a:t>Dx</a:t>
            </a:r>
            <a:endParaRPr lang="en-GB" sz="1000" dirty="0" smtClean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458099" y="3652887"/>
            <a:ext cx="6813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6444698" y="2670736"/>
            <a:ext cx="0" cy="6320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215855" y="3392318"/>
            <a:ext cx="216024" cy="2160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397005" y="3641806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0 – Time:</a:t>
            </a:r>
            <a:br>
              <a:rPr lang="en-GB" sz="1000" dirty="0" smtClean="0">
                <a:solidFill>
                  <a:schemeClr val="bg1"/>
                </a:solidFill>
              </a:rPr>
            </a:br>
            <a:r>
              <a:rPr lang="en-GB" sz="1000" dirty="0" smtClean="0">
                <a:solidFill>
                  <a:schemeClr val="bg1"/>
                </a:solidFill>
              </a:rPr>
              <a:t>(</a:t>
            </a:r>
            <a:r>
              <a:rPr lang="en-GB" sz="1000" dirty="0" err="1" smtClean="0">
                <a:solidFill>
                  <a:schemeClr val="bg1"/>
                </a:solidFill>
              </a:rPr>
              <a:t>cummulated</a:t>
            </a:r>
            <a:r>
              <a:rPr lang="en-GB" sz="1000" dirty="0" smtClean="0">
                <a:solidFill>
                  <a:schemeClr val="bg1"/>
                </a:solidFill>
              </a:rPr>
              <a:t>)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18900000">
            <a:off x="6107027" y="3472063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1 – y-dim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6223892" y="2882018"/>
            <a:ext cx="725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2</a:t>
            </a:r>
            <a:r>
              <a:rPr lang="en-GB" sz="1000" dirty="0" smtClean="0">
                <a:solidFill>
                  <a:schemeClr val="bg1"/>
                </a:solidFill>
              </a:rPr>
              <a:t> – x-dim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89" name="Flowchart: Magnetic Disk 88"/>
          <p:cNvSpPr/>
          <p:nvPr/>
        </p:nvSpPr>
        <p:spPr>
          <a:xfrm>
            <a:off x="6217756" y="2030095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Elbow Connector 117"/>
          <p:cNvCxnSpPr>
            <a:endCxn id="96" idx="0"/>
          </p:cNvCxnSpPr>
          <p:nvPr/>
        </p:nvCxnSpPr>
        <p:spPr>
          <a:xfrm>
            <a:off x="3397161" y="2225865"/>
            <a:ext cx="2716220" cy="17724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Process 126"/>
          <p:cNvSpPr/>
          <p:nvPr/>
        </p:nvSpPr>
        <p:spPr>
          <a:xfrm>
            <a:off x="594031" y="3466262"/>
            <a:ext cx="1034769" cy="432048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semilagrangian</a:t>
            </a:r>
            <a:endParaRPr lang="en-GB" sz="1000" dirty="0" smtClean="0"/>
          </a:p>
          <a:p>
            <a:pPr algn="ctr"/>
            <a:r>
              <a:rPr lang="en-GB" sz="1000" dirty="0" smtClean="0"/>
              <a:t>(</a:t>
            </a:r>
            <a:r>
              <a:rPr lang="en-GB" sz="1000" dirty="0" err="1" smtClean="0"/>
              <a:t>pySTEPS</a:t>
            </a:r>
            <a:r>
              <a:rPr lang="en-GB" sz="1000" dirty="0" smtClean="0"/>
              <a:t>)</a:t>
            </a:r>
            <a:endParaRPr lang="en-GB" sz="1000" dirty="0"/>
          </a:p>
        </p:txBody>
      </p:sp>
      <p:sp>
        <p:nvSpPr>
          <p:cNvPr id="128" name="Flowchart: Process 127"/>
          <p:cNvSpPr/>
          <p:nvPr/>
        </p:nvSpPr>
        <p:spPr>
          <a:xfrm>
            <a:off x="594031" y="3897103"/>
            <a:ext cx="2820466" cy="160122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/>
                </a:solidFill>
              </a:rPr>
              <a:t>Displace variable </a:t>
            </a:r>
            <a:r>
              <a:rPr lang="en-GB" sz="1000" dirty="0" err="1" smtClean="0">
                <a:solidFill>
                  <a:schemeClr val="tx1"/>
                </a:solidFill>
              </a:rPr>
              <a:t>var</a:t>
            </a:r>
            <a:r>
              <a:rPr lang="en-GB" sz="1000" dirty="0" smtClean="0">
                <a:solidFill>
                  <a:schemeClr val="tx1"/>
                </a:solidFill>
              </a:rPr>
              <a:t> at integration step (e.g. t-30min) to t0, using the cumulative sum of the displacement from t-30min </a:t>
            </a:r>
            <a:r>
              <a:rPr lang="en-GB" sz="1000" dirty="0" err="1" smtClean="0">
                <a:solidFill>
                  <a:schemeClr val="tx1"/>
                </a:solidFill>
              </a:rPr>
              <a:t>zu</a:t>
            </a:r>
            <a:r>
              <a:rPr lang="en-GB" sz="1000" dirty="0" smtClean="0">
                <a:solidFill>
                  <a:schemeClr val="tx1"/>
                </a:solidFill>
              </a:rPr>
              <a:t> t-5min, and then the current UV-field (</a:t>
            </a:r>
            <a:r>
              <a:rPr lang="en-GB" sz="1000" dirty="0" err="1" smtClean="0">
                <a:solidFill>
                  <a:schemeClr val="tx1"/>
                </a:solidFill>
              </a:rPr>
              <a:t>Vx</a:t>
            </a:r>
            <a:r>
              <a:rPr lang="en-GB" sz="1000" dirty="0" smtClean="0">
                <a:solidFill>
                  <a:schemeClr val="tx1"/>
                </a:solidFill>
              </a:rPr>
              <a:t>/</a:t>
            </a:r>
            <a:r>
              <a:rPr lang="en-GB" sz="1000" dirty="0" err="1" smtClean="0">
                <a:solidFill>
                  <a:schemeClr val="tx1"/>
                </a:solidFill>
              </a:rPr>
              <a:t>Vy</a:t>
            </a:r>
            <a:r>
              <a:rPr lang="en-GB" sz="1000" dirty="0" smtClean="0">
                <a:solidFill>
                  <a:schemeClr val="tx1"/>
                </a:solidFill>
              </a:rPr>
              <a:t>) for the displacement from t-5min to t0. </a:t>
            </a:r>
          </a:p>
          <a:p>
            <a:r>
              <a:rPr lang="en-GB" sz="1000" dirty="0">
                <a:solidFill>
                  <a:schemeClr val="accent2"/>
                </a:solidFill>
              </a:rPr>
              <a:t>If option “</a:t>
            </a:r>
            <a:r>
              <a:rPr lang="en-GB" sz="1000" dirty="0" err="1">
                <a:solidFill>
                  <a:schemeClr val="accent2"/>
                </a:solidFill>
              </a:rPr>
              <a:t>use_precalc_XYW</a:t>
            </a:r>
            <a:r>
              <a:rPr lang="en-GB" sz="1000" dirty="0">
                <a:solidFill>
                  <a:schemeClr val="accent2"/>
                </a:solidFill>
              </a:rPr>
              <a:t>” </a:t>
            </a:r>
            <a:r>
              <a:rPr lang="en-GB" sz="1000" dirty="0" smtClean="0">
                <a:solidFill>
                  <a:schemeClr val="accent2"/>
                </a:solidFill>
              </a:rPr>
              <a:t>is true</a:t>
            </a:r>
            <a:r>
              <a:rPr lang="en-GB" sz="1000" dirty="0">
                <a:solidFill>
                  <a:schemeClr val="accent2"/>
                </a:solidFill>
              </a:rPr>
              <a:t>, the </a:t>
            </a:r>
            <a:r>
              <a:rPr lang="en-GB" sz="1000" dirty="0" err="1">
                <a:solidFill>
                  <a:schemeClr val="accent2"/>
                </a:solidFill>
              </a:rPr>
              <a:t>semilagrangian</a:t>
            </a:r>
            <a:r>
              <a:rPr lang="en-GB" sz="1000" dirty="0">
                <a:solidFill>
                  <a:schemeClr val="accent2"/>
                </a:solidFill>
              </a:rPr>
              <a:t> function returns the XYW array when displacing the first variable, which can be reused for the following </a:t>
            </a:r>
            <a:r>
              <a:rPr lang="en-GB" sz="1000" dirty="0" smtClean="0">
                <a:solidFill>
                  <a:schemeClr val="accent2"/>
                </a:solidFill>
              </a:rPr>
              <a:t>variables </a:t>
            </a:r>
            <a:r>
              <a:rPr lang="en-GB" sz="1000" dirty="0">
                <a:solidFill>
                  <a:schemeClr val="accent2"/>
                </a:solidFill>
              </a:rPr>
              <a:t>to speed up the </a:t>
            </a:r>
            <a:r>
              <a:rPr lang="en-GB" sz="1000" dirty="0" smtClean="0">
                <a:solidFill>
                  <a:schemeClr val="accent2"/>
                </a:solidFill>
              </a:rPr>
              <a:t>displacement.</a:t>
            </a:r>
          </a:p>
        </p:txBody>
      </p:sp>
      <p:sp>
        <p:nvSpPr>
          <p:cNvPr id="129" name="Title 1"/>
          <p:cNvSpPr txBox="1">
            <a:spLocks/>
          </p:cNvSpPr>
          <p:nvPr/>
        </p:nvSpPr>
        <p:spPr>
          <a:xfrm>
            <a:off x="1628800" y="3466262"/>
            <a:ext cx="1785697" cy="4307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800" dirty="0" err="1">
                <a:solidFill>
                  <a:schemeClr val="tx1"/>
                </a:solidFill>
              </a:rPr>
              <a:t>v</a:t>
            </a:r>
            <a:r>
              <a:rPr lang="en-GB" sz="800" dirty="0" err="1" smtClean="0">
                <a:solidFill>
                  <a:schemeClr val="tx1"/>
                </a:solidFill>
              </a:rPr>
              <a:t>ar</a:t>
            </a:r>
            <a:r>
              <a:rPr lang="en-GB" sz="800" dirty="0" smtClean="0">
                <a:solidFill>
                  <a:schemeClr val="tx1"/>
                </a:solidFill>
              </a:rPr>
              <a:t> (at integration step)</a:t>
            </a:r>
          </a:p>
          <a:p>
            <a:pPr algn="l"/>
            <a:r>
              <a:rPr lang="en-GB" sz="800" dirty="0" err="1" smtClean="0">
                <a:solidFill>
                  <a:schemeClr val="tx1"/>
                </a:solidFill>
              </a:rPr>
              <a:t>Vx</a:t>
            </a:r>
            <a:r>
              <a:rPr lang="en-GB" sz="800" dirty="0" smtClean="0">
                <a:solidFill>
                  <a:schemeClr val="tx1"/>
                </a:solidFill>
              </a:rPr>
              <a:t>/</a:t>
            </a:r>
            <a:r>
              <a:rPr lang="en-GB" sz="800" dirty="0" err="1" smtClean="0">
                <a:solidFill>
                  <a:schemeClr val="tx1"/>
                </a:solidFill>
              </a:rPr>
              <a:t>Vy</a:t>
            </a:r>
            <a:r>
              <a:rPr lang="en-GB" sz="800" dirty="0" smtClean="0">
                <a:solidFill>
                  <a:schemeClr val="tx1"/>
                </a:solidFill>
              </a:rPr>
              <a:t> (at integration step)</a:t>
            </a:r>
          </a:p>
          <a:p>
            <a:pPr algn="l"/>
            <a:r>
              <a:rPr lang="en-GB" sz="800" dirty="0" err="1" smtClean="0">
                <a:solidFill>
                  <a:schemeClr val="tx1"/>
                </a:solidFill>
              </a:rPr>
              <a:t>Dx</a:t>
            </a:r>
            <a:r>
              <a:rPr lang="en-GB" sz="800" dirty="0" smtClean="0">
                <a:solidFill>
                  <a:schemeClr val="tx1"/>
                </a:solidFill>
              </a:rPr>
              <a:t>/</a:t>
            </a:r>
            <a:r>
              <a:rPr lang="en-GB" sz="800" dirty="0" err="1" smtClean="0">
                <a:solidFill>
                  <a:schemeClr val="tx1"/>
                </a:solidFill>
              </a:rPr>
              <a:t>Dy</a:t>
            </a:r>
            <a:r>
              <a:rPr lang="en-GB" sz="800" dirty="0" smtClean="0">
                <a:solidFill>
                  <a:schemeClr val="tx1"/>
                </a:solidFill>
              </a:rPr>
              <a:t> (</a:t>
            </a:r>
            <a:r>
              <a:rPr lang="en-GB" sz="800" dirty="0" err="1" smtClean="0">
                <a:solidFill>
                  <a:schemeClr val="tx1"/>
                </a:solidFill>
              </a:rPr>
              <a:t>cumsum</a:t>
            </a:r>
            <a:r>
              <a:rPr lang="en-GB" sz="800" dirty="0" smtClean="0">
                <a:solidFill>
                  <a:schemeClr val="tx1"/>
                </a:solidFill>
              </a:rPr>
              <a:t> before int. step)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52" name="Flowchart: Document 151"/>
          <p:cNvSpPr/>
          <p:nvPr/>
        </p:nvSpPr>
        <p:spPr>
          <a:xfrm>
            <a:off x="3919641" y="3399776"/>
            <a:ext cx="1399991" cy="184289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err="1"/>
              <a:t>v</a:t>
            </a:r>
            <a:r>
              <a:rPr lang="en-GB" sz="1000" dirty="0" err="1" smtClean="0"/>
              <a:t>ararr_disp</a:t>
            </a:r>
            <a:endParaRPr lang="en-GB" sz="1000" dirty="0"/>
          </a:p>
        </p:txBody>
      </p:sp>
      <p:sp>
        <p:nvSpPr>
          <p:cNvPr id="154" name="Cube 153"/>
          <p:cNvSpPr/>
          <p:nvPr/>
        </p:nvSpPr>
        <p:spPr>
          <a:xfrm rot="10800000" flipH="1" flipV="1">
            <a:off x="3964356" y="3667405"/>
            <a:ext cx="908244" cy="889187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e.g. HRV</a:t>
            </a:r>
          </a:p>
          <a:p>
            <a:pPr algn="ctr"/>
            <a:r>
              <a:rPr lang="en-GB" sz="1000" dirty="0" smtClean="0"/>
              <a:t>displaced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3964355" y="4649556"/>
            <a:ext cx="68137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V="1">
            <a:off x="4950954" y="3667405"/>
            <a:ext cx="0" cy="6320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V="1">
            <a:off x="4722111" y="4388987"/>
            <a:ext cx="216024" cy="21602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3903261" y="4638475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0 – Time:</a:t>
            </a:r>
            <a:br>
              <a:rPr lang="en-GB" sz="1000" dirty="0" smtClean="0">
                <a:solidFill>
                  <a:schemeClr val="bg1"/>
                </a:solidFill>
              </a:rPr>
            </a:br>
            <a:r>
              <a:rPr lang="en-GB" sz="1000" dirty="0" smtClean="0">
                <a:solidFill>
                  <a:schemeClr val="bg1"/>
                </a:solidFill>
              </a:rPr>
              <a:t>t0 | t-5 | t-10… 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 rot="18900000">
            <a:off x="4613283" y="4468732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>
                <a:solidFill>
                  <a:schemeClr val="bg1"/>
                </a:solidFill>
              </a:rPr>
              <a:t>1 – y-dim</a:t>
            </a:r>
            <a:endParaRPr lang="en-GB" sz="1000" dirty="0">
              <a:solidFill>
                <a:schemeClr val="bg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 rot="16200000">
            <a:off x="4730148" y="3878687"/>
            <a:ext cx="725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2</a:t>
            </a:r>
            <a:r>
              <a:rPr lang="en-GB" sz="1000" dirty="0" smtClean="0">
                <a:solidFill>
                  <a:schemeClr val="bg1"/>
                </a:solidFill>
              </a:rPr>
              <a:t> – x-dim</a:t>
            </a:r>
            <a:endParaRPr lang="en-GB" sz="1000" dirty="0">
              <a:solidFill>
                <a:schemeClr val="bg1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>
            <a:off x="9446143" y="3031836"/>
            <a:ext cx="0" cy="7370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52" idx="1"/>
          </p:cNvCxnSpPr>
          <p:nvPr/>
        </p:nvCxnSpPr>
        <p:spPr>
          <a:xfrm>
            <a:off x="3286802" y="4299469"/>
            <a:ext cx="632839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lowchart: Data 174"/>
          <p:cNvSpPr/>
          <p:nvPr/>
        </p:nvSpPr>
        <p:spPr>
          <a:xfrm>
            <a:off x="5319802" y="4395676"/>
            <a:ext cx="1637590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201507071440_IR_108</a:t>
            </a:r>
            <a:r>
              <a:rPr lang="en-GB" sz="1000" b="1" i="1" dirty="0" smtClean="0"/>
              <a:t>_disp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sp>
        <p:nvSpPr>
          <p:cNvPr id="176" name="Flowchart: Magnetic Disk 175"/>
          <p:cNvSpPr/>
          <p:nvPr/>
        </p:nvSpPr>
        <p:spPr>
          <a:xfrm>
            <a:off x="6557466" y="4878107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6" name="Group 115"/>
          <p:cNvGrpSpPr/>
          <p:nvPr/>
        </p:nvGrpSpPr>
        <p:grpSpPr>
          <a:xfrm>
            <a:off x="2332249" y="4658572"/>
            <a:ext cx="3642589" cy="1116623"/>
            <a:chOff x="2332249" y="4549385"/>
            <a:chExt cx="3642589" cy="886712"/>
          </a:xfrm>
        </p:grpSpPr>
        <p:cxnSp>
          <p:nvCxnSpPr>
            <p:cNvPr id="49" name="Elbow Connector 48"/>
            <p:cNvCxnSpPr>
              <a:endCxn id="175" idx="3"/>
            </p:cNvCxnSpPr>
            <p:nvPr/>
          </p:nvCxnSpPr>
          <p:spPr>
            <a:xfrm flipV="1">
              <a:off x="3547358" y="4798072"/>
              <a:ext cx="2427480" cy="63802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/>
            <p:nvPr/>
          </p:nvCxnSpPr>
          <p:spPr>
            <a:xfrm>
              <a:off x="2332249" y="4549385"/>
              <a:ext cx="1215109" cy="886711"/>
            </a:xfrm>
            <a:prstGeom prst="bentConnector3">
              <a:avLst>
                <a:gd name="adj1" fmla="val 9987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293016" y="3435070"/>
            <a:ext cx="222580" cy="190637"/>
            <a:chOff x="498771" y="2123728"/>
            <a:chExt cx="3594215" cy="2361526"/>
          </a:xfrm>
        </p:grpSpPr>
        <p:sp>
          <p:nvSpPr>
            <p:cNvPr id="189" name="Curved Up Arrow 188"/>
            <p:cNvSpPr/>
            <p:nvPr/>
          </p:nvSpPr>
          <p:spPr>
            <a:xfrm>
              <a:off x="586693" y="3326597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0" name="Curved Up Arrow 189"/>
            <p:cNvSpPr/>
            <p:nvPr/>
          </p:nvSpPr>
          <p:spPr>
            <a:xfrm flipH="1" flipV="1">
              <a:off x="498771" y="2123728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91" name="Flowchart: Data 190"/>
          <p:cNvSpPr/>
          <p:nvPr/>
        </p:nvSpPr>
        <p:spPr>
          <a:xfrm>
            <a:off x="3696646" y="6864968"/>
            <a:ext cx="1609834" cy="482571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resid_method_Twostep_IR_108</a:t>
            </a:r>
            <a:r>
              <a:rPr lang="en-GB" sz="1000" b="1" i="1" dirty="0"/>
              <a:t>_verif</a:t>
            </a:r>
            <a:r>
              <a:rPr lang="en-GB" sz="1000" dirty="0"/>
              <a:t>.npy</a:t>
            </a:r>
          </a:p>
        </p:txBody>
      </p:sp>
      <p:sp>
        <p:nvSpPr>
          <p:cNvPr id="192" name="Flowchart: Data 191"/>
          <p:cNvSpPr/>
          <p:nvPr/>
        </p:nvSpPr>
        <p:spPr>
          <a:xfrm>
            <a:off x="5087242" y="6864968"/>
            <a:ext cx="1617240" cy="482571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resid_method_Twostep_</a:t>
            </a:r>
            <a:r>
              <a:rPr lang="en-GB" sz="1000" b="1" i="1" dirty="0" err="1" smtClean="0"/>
              <a:t>stat_verif</a:t>
            </a:r>
            <a:r>
              <a:rPr lang="en-GB" sz="1000" dirty="0" err="1" smtClean="0"/>
              <a:t>.npy</a:t>
            </a:r>
            <a:endParaRPr lang="en-GB" sz="1000" dirty="0"/>
          </a:p>
        </p:txBody>
      </p:sp>
      <p:sp>
        <p:nvSpPr>
          <p:cNvPr id="199" name="Flowchart: Process 198"/>
          <p:cNvSpPr/>
          <p:nvPr/>
        </p:nvSpPr>
        <p:spPr>
          <a:xfrm>
            <a:off x="608534" y="6372200"/>
            <a:ext cx="1519671" cy="432048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calc_skill_scores</a:t>
            </a:r>
            <a:endParaRPr lang="en-GB" sz="1000" dirty="0" smtClean="0"/>
          </a:p>
          <a:p>
            <a:pPr algn="ctr"/>
            <a:r>
              <a:rPr lang="en-GB" sz="1000" dirty="0" err="1"/>
              <a:t>calc_statistics</a:t>
            </a:r>
            <a:endParaRPr lang="en-GB" sz="1000" dirty="0"/>
          </a:p>
        </p:txBody>
      </p:sp>
      <p:sp>
        <p:nvSpPr>
          <p:cNvPr id="200" name="Flowchart: Process 199"/>
          <p:cNvSpPr/>
          <p:nvPr/>
        </p:nvSpPr>
        <p:spPr>
          <a:xfrm>
            <a:off x="608534" y="6803042"/>
            <a:ext cx="2820466" cy="1051618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/>
                </a:solidFill>
              </a:rPr>
              <a:t>Load </a:t>
            </a:r>
            <a:r>
              <a:rPr lang="en-GB" sz="1000" dirty="0" err="1" smtClean="0">
                <a:solidFill>
                  <a:schemeClr val="tx1"/>
                </a:solidFill>
              </a:rPr>
              <a:t>verif</a:t>
            </a:r>
            <a:r>
              <a:rPr lang="en-GB" sz="1000" dirty="0" smtClean="0">
                <a:solidFill>
                  <a:schemeClr val="tx1"/>
                </a:solidFill>
              </a:rPr>
              <a:t> dataset (where skill scores are saved) and statistics dataset form disk.</a:t>
            </a:r>
          </a:p>
          <a:p>
            <a:r>
              <a:rPr lang="en-GB" sz="1000" dirty="0" smtClean="0">
                <a:solidFill>
                  <a:schemeClr val="tx1"/>
                </a:solidFill>
              </a:rPr>
              <a:t>Loop over integration time steps to</a:t>
            </a:r>
            <a:br>
              <a:rPr lang="en-GB" sz="1000" dirty="0" smtClean="0">
                <a:solidFill>
                  <a:schemeClr val="tx1"/>
                </a:solidFill>
              </a:rPr>
            </a:br>
            <a:r>
              <a:rPr lang="en-GB" sz="1000" dirty="0" smtClean="0">
                <a:solidFill>
                  <a:schemeClr val="tx1"/>
                </a:solidFill>
              </a:rPr>
              <a:t>calculate skill scores of displacement.</a:t>
            </a:r>
          </a:p>
          <a:p>
            <a:r>
              <a:rPr lang="en-GB" sz="1000" dirty="0" smtClean="0">
                <a:solidFill>
                  <a:schemeClr val="tx1"/>
                </a:solidFill>
              </a:rPr>
              <a:t>Append skill scores and statistics to the datasets and save those again to the disk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01" name="Title 1"/>
          <p:cNvSpPr txBox="1">
            <a:spLocks/>
          </p:cNvSpPr>
          <p:nvPr/>
        </p:nvSpPr>
        <p:spPr>
          <a:xfrm>
            <a:off x="2132856" y="6372200"/>
            <a:ext cx="1296144" cy="4307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800" dirty="0" err="1" smtClean="0">
                <a:solidFill>
                  <a:schemeClr val="tx1"/>
                </a:solidFill>
              </a:rPr>
              <a:t>basic_var</a:t>
            </a:r>
            <a:endParaRPr lang="en-GB" sz="800" dirty="0" smtClean="0">
              <a:solidFill>
                <a:schemeClr val="tx1"/>
              </a:solidFill>
            </a:endParaRPr>
          </a:p>
          <a:p>
            <a:pPr algn="l"/>
            <a:r>
              <a:rPr lang="en-GB" sz="800" dirty="0" err="1" smtClean="0">
                <a:solidFill>
                  <a:schemeClr val="tx1"/>
                </a:solidFill>
              </a:rPr>
              <a:t>var</a:t>
            </a:r>
            <a:endParaRPr lang="en-GB" sz="800" dirty="0" smtClean="0">
              <a:solidFill>
                <a:schemeClr val="tx1"/>
              </a:solidFill>
            </a:endParaRPr>
          </a:p>
          <a:p>
            <a:pPr algn="l"/>
            <a:r>
              <a:rPr lang="en-GB" sz="800" dirty="0" err="1" smtClean="0">
                <a:solidFill>
                  <a:schemeClr val="tx1"/>
                </a:solidFill>
              </a:rPr>
              <a:t>vararr_disp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202" name="Elbow Connector 201"/>
          <p:cNvCxnSpPr>
            <a:stCxn id="152" idx="2"/>
            <a:endCxn id="201" idx="3"/>
          </p:cNvCxnSpPr>
          <p:nvPr/>
        </p:nvCxnSpPr>
        <p:spPr>
          <a:xfrm rot="5400000">
            <a:off x="3290934" y="5258897"/>
            <a:ext cx="1466770" cy="1190637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H="1">
            <a:off x="3333652" y="7128586"/>
            <a:ext cx="50151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2690515" y="7035533"/>
            <a:ext cx="350816" cy="300469"/>
            <a:chOff x="498771" y="2123728"/>
            <a:chExt cx="3594215" cy="2361526"/>
          </a:xfrm>
        </p:grpSpPr>
        <p:sp>
          <p:nvSpPr>
            <p:cNvPr id="205" name="Curved Up Arrow 204"/>
            <p:cNvSpPr/>
            <p:nvPr/>
          </p:nvSpPr>
          <p:spPr>
            <a:xfrm>
              <a:off x="586693" y="3326597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6" name="Curved Up Arrow 205"/>
            <p:cNvSpPr/>
            <p:nvPr/>
          </p:nvSpPr>
          <p:spPr>
            <a:xfrm flipH="1" flipV="1">
              <a:off x="498771" y="2123728"/>
              <a:ext cx="3506293" cy="1158657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cxnSp>
        <p:nvCxnSpPr>
          <p:cNvPr id="207" name="Elbow Connector 206"/>
          <p:cNvCxnSpPr>
            <a:endCxn id="193" idx="2"/>
          </p:cNvCxnSpPr>
          <p:nvPr/>
        </p:nvCxnSpPr>
        <p:spPr>
          <a:xfrm flipV="1">
            <a:off x="2521648" y="7422612"/>
            <a:ext cx="2680258" cy="229616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3" idx="2"/>
            <a:endCxn id="59" idx="0"/>
          </p:cNvCxnSpPr>
          <p:nvPr/>
        </p:nvCxnSpPr>
        <p:spPr>
          <a:xfrm rot="5400000">
            <a:off x="2176836" y="791773"/>
            <a:ext cx="310827" cy="9129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196370" y="-3492896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129347" y="12060832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Document 74"/>
          <p:cNvSpPr/>
          <p:nvPr/>
        </p:nvSpPr>
        <p:spPr>
          <a:xfrm>
            <a:off x="3626182" y="5377363"/>
            <a:ext cx="450901" cy="241500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XYW</a:t>
            </a:r>
            <a:endParaRPr lang="en-GB" sz="1000" dirty="0"/>
          </a:p>
        </p:txBody>
      </p:sp>
      <p:cxnSp>
        <p:nvCxnSpPr>
          <p:cNvPr id="79" name="Elbow Connector 78"/>
          <p:cNvCxnSpPr>
            <a:stCxn id="96" idx="1"/>
            <a:endCxn id="129" idx="3"/>
          </p:cNvCxnSpPr>
          <p:nvPr/>
        </p:nvCxnSpPr>
        <p:spPr>
          <a:xfrm rot="10800000" flipV="1">
            <a:off x="3414497" y="3324552"/>
            <a:ext cx="1998888" cy="357110"/>
          </a:xfrm>
          <a:prstGeom prst="bentConnector3">
            <a:avLst>
              <a:gd name="adj1" fmla="val 93312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75" idx="0"/>
            <a:endCxn id="129" idx="3"/>
          </p:cNvCxnSpPr>
          <p:nvPr/>
        </p:nvCxnSpPr>
        <p:spPr>
          <a:xfrm rot="16200000" flipV="1">
            <a:off x="2785215" y="4310945"/>
            <a:ext cx="1695701" cy="437136"/>
          </a:xfrm>
          <a:prstGeom prst="bentConnector2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endCxn id="75" idx="1"/>
          </p:cNvCxnSpPr>
          <p:nvPr/>
        </p:nvCxnSpPr>
        <p:spPr>
          <a:xfrm>
            <a:off x="1628800" y="5377364"/>
            <a:ext cx="1997382" cy="120749"/>
          </a:xfrm>
          <a:prstGeom prst="bentConnector3">
            <a:avLst>
              <a:gd name="adj1" fmla="val 91252"/>
            </a:avLst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 err="1" smtClean="0"/>
              <a:t>residual_disp</a:t>
            </a:r>
            <a:endParaRPr lang="en-GB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7774631" y="4283968"/>
            <a:ext cx="2855168" cy="158417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7965504" y="6012160"/>
            <a:ext cx="861761" cy="288032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Data 8"/>
          <p:cNvSpPr/>
          <p:nvPr/>
        </p:nvSpPr>
        <p:spPr>
          <a:xfrm>
            <a:off x="8063298" y="4860032"/>
            <a:ext cx="1421624" cy="57606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  <a:endParaRPr lang="en-GB" sz="1000" dirty="0"/>
          </a:p>
        </p:txBody>
      </p:sp>
      <p:sp>
        <p:nvSpPr>
          <p:cNvPr id="10" name="Cube 9"/>
          <p:cNvSpPr/>
          <p:nvPr/>
        </p:nvSpPr>
        <p:spPr>
          <a:xfrm rot="10800000" flipH="1" flipV="1">
            <a:off x="7584087" y="807173"/>
            <a:ext cx="1618128" cy="1584176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000" dirty="0" smtClean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84086" y="2463357"/>
            <a:ext cx="11860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274223" y="807173"/>
            <a:ext cx="0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8842175" y="2031309"/>
            <a:ext cx="43204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84086" y="2479326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0 – Time:</a:t>
            </a:r>
            <a:br>
              <a:rPr lang="en-GB" sz="1000" dirty="0" smtClean="0"/>
            </a:br>
            <a:r>
              <a:rPr lang="en-GB" sz="1000" dirty="0" smtClean="0"/>
              <a:t>t0 | t-5 | t-10… </a:t>
            </a:r>
            <a:endParaRPr lang="en-GB" sz="1000" dirty="0"/>
          </a:p>
        </p:txBody>
      </p:sp>
      <p:sp>
        <p:nvSpPr>
          <p:cNvPr id="15" name="TextBox 14"/>
          <p:cNvSpPr txBox="1"/>
          <p:nvPr/>
        </p:nvSpPr>
        <p:spPr>
          <a:xfrm rot="18900000">
            <a:off x="8760335" y="2233339"/>
            <a:ext cx="667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– y-dim</a:t>
            </a:r>
            <a:endParaRPr lang="en-GB" sz="1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8878135" y="1294790"/>
            <a:ext cx="1077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  <a:r>
              <a:rPr lang="en-GB" sz="1000" dirty="0" smtClean="0"/>
              <a:t> – x-dim</a:t>
            </a:r>
            <a:endParaRPr lang="en-GB" sz="10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7721413" y="6516216"/>
            <a:ext cx="2105394" cy="1584176"/>
          </a:xfrm>
          <a:prstGeom prst="wedgeRoundRectCallout">
            <a:avLst>
              <a:gd name="adj1" fmla="val -69347"/>
              <a:gd name="adj2" fmla="val -265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Comment</a:t>
            </a:r>
            <a:endParaRPr lang="en-GB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9293743" y="2879436"/>
            <a:ext cx="0" cy="7370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9826807" y="3176192"/>
            <a:ext cx="576064" cy="495708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ata 19"/>
          <p:cNvSpPr/>
          <p:nvPr/>
        </p:nvSpPr>
        <p:spPr>
          <a:xfrm>
            <a:off x="9336802" y="5517619"/>
            <a:ext cx="1556074" cy="576064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Dataset</a:t>
            </a:r>
          </a:p>
          <a:p>
            <a:pPr algn="ctr"/>
            <a:r>
              <a:rPr lang="en-GB" sz="1000" dirty="0" smtClean="0"/>
              <a:t>new</a:t>
            </a:r>
            <a:endParaRPr lang="en-GB" sz="10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42900" y="641669"/>
            <a:ext cx="6172200" cy="7762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23" name="Flowchart: Document 22"/>
          <p:cNvSpPr/>
          <p:nvPr/>
        </p:nvSpPr>
        <p:spPr>
          <a:xfrm>
            <a:off x="2888940" y="770833"/>
            <a:ext cx="1080120" cy="46805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basic_var</a:t>
            </a:r>
            <a:endParaRPr lang="en-GB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265914" y="2123728"/>
            <a:ext cx="6878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Process 31"/>
          <p:cNvSpPr/>
          <p:nvPr/>
        </p:nvSpPr>
        <p:spPr>
          <a:xfrm>
            <a:off x="476672" y="1666062"/>
            <a:ext cx="1584176" cy="432048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create_new_disparray</a:t>
            </a:r>
            <a:endParaRPr lang="en-GB" sz="1000" dirty="0"/>
          </a:p>
        </p:txBody>
      </p:sp>
      <p:sp>
        <p:nvSpPr>
          <p:cNvPr id="33" name="Flowchart: Process 32"/>
          <p:cNvSpPr/>
          <p:nvPr/>
        </p:nvSpPr>
        <p:spPr>
          <a:xfrm>
            <a:off x="476672" y="2096904"/>
            <a:ext cx="2820466" cy="409456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/>
                </a:solidFill>
              </a:rPr>
              <a:t>Create new displacement array, based on the displaced optical flow source variable (RCZ).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2060848" y="1666062"/>
            <a:ext cx="1236290" cy="4307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1000" dirty="0" err="1" smtClean="0">
                <a:solidFill>
                  <a:schemeClr val="tx1"/>
                </a:solidFill>
              </a:rPr>
              <a:t>basic_var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l"/>
            <a:r>
              <a:rPr lang="en-GB" sz="1000" dirty="0" err="1" smtClean="0">
                <a:solidFill>
                  <a:schemeClr val="tx1"/>
                </a:solidFill>
              </a:rPr>
              <a:t>resid</a:t>
            </a:r>
            <a:r>
              <a:rPr lang="en-GB" sz="1000" dirty="0" smtClean="0">
                <a:solidFill>
                  <a:schemeClr val="tx1"/>
                </a:solidFill>
              </a:rPr>
              <a:t> = True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23" idx="2"/>
            <a:endCxn id="32" idx="0"/>
          </p:cNvCxnSpPr>
          <p:nvPr/>
        </p:nvCxnSpPr>
        <p:spPr>
          <a:xfrm rot="5400000">
            <a:off x="2119820" y="356882"/>
            <a:ext cx="458120" cy="2160240"/>
          </a:xfrm>
          <a:prstGeom prst="bentConnector3">
            <a:avLst>
              <a:gd name="adj1" fmla="val 64089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ata 41"/>
          <p:cNvSpPr/>
          <p:nvPr/>
        </p:nvSpPr>
        <p:spPr>
          <a:xfrm>
            <a:off x="3717032" y="1835696"/>
            <a:ext cx="2366882" cy="559048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201507071440_RZC_</a:t>
            </a:r>
            <a:r>
              <a:rPr lang="en-GB" sz="1000" b="1" i="1" dirty="0" smtClean="0"/>
              <a:t>disparr_UV_resid</a:t>
            </a:r>
            <a:r>
              <a:rPr lang="en-GB" sz="1000" dirty="0" smtClean="0"/>
              <a:t>.npz</a:t>
            </a:r>
            <a:endParaRPr lang="en-GB" sz="1000" dirty="0"/>
          </a:p>
        </p:txBody>
      </p:sp>
      <p:sp>
        <p:nvSpPr>
          <p:cNvPr id="43" name="Flowchart: Magnetic Disk 42"/>
          <p:cNvSpPr/>
          <p:nvPr/>
        </p:nvSpPr>
        <p:spPr>
          <a:xfrm>
            <a:off x="5469729" y="2292061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265914" y="3246142"/>
            <a:ext cx="68780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476672" y="2788476"/>
            <a:ext cx="1584176" cy="432048"/>
          </a:xfrm>
          <a:prstGeom prst="flowChartProcess">
            <a:avLst/>
          </a:prstGeom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displace_fields</a:t>
            </a:r>
            <a:endParaRPr lang="en-GB" sz="1000" dirty="0"/>
          </a:p>
        </p:txBody>
      </p:sp>
      <p:sp>
        <p:nvSpPr>
          <p:cNvPr id="50" name="Flowchart: Process 49"/>
          <p:cNvSpPr/>
          <p:nvPr/>
        </p:nvSpPr>
        <p:spPr>
          <a:xfrm>
            <a:off x="476672" y="3219318"/>
            <a:ext cx="2820466" cy="409456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 smtClean="0">
                <a:solidFill>
                  <a:schemeClr val="tx1"/>
                </a:solidFill>
              </a:rPr>
              <a:t>Correct already displaced variables for residual movement.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2060848" y="2788476"/>
            <a:ext cx="1236290" cy="4307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1000" dirty="0" err="1" smtClean="0">
                <a:solidFill>
                  <a:schemeClr val="tx1"/>
                </a:solidFill>
              </a:rPr>
              <a:t>basic_var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l"/>
            <a:r>
              <a:rPr lang="en-GB" sz="1000" dirty="0" err="1" smtClean="0">
                <a:solidFill>
                  <a:schemeClr val="tx1"/>
                </a:solidFill>
              </a:rPr>
              <a:t>resid</a:t>
            </a:r>
            <a:r>
              <a:rPr lang="en-GB" sz="1000" dirty="0" smtClean="0">
                <a:solidFill>
                  <a:schemeClr val="tx1"/>
                </a:solidFill>
              </a:rPr>
              <a:t> = True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2" name="Flowchart: Data 51"/>
          <p:cNvSpPr/>
          <p:nvPr/>
        </p:nvSpPr>
        <p:spPr>
          <a:xfrm>
            <a:off x="3717032" y="2958110"/>
            <a:ext cx="2366882" cy="559048"/>
          </a:xfrm>
          <a:prstGeom prst="flowChartInputOutput">
            <a:avLst/>
          </a:prstGeom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201507071440_IR_108</a:t>
            </a:r>
            <a:r>
              <a:rPr lang="en-GB" sz="1000" b="1" i="1" dirty="0" smtClean="0"/>
              <a:t>_disp_resid</a:t>
            </a:r>
            <a:r>
              <a:rPr lang="en-GB" sz="1000" dirty="0" smtClean="0"/>
              <a:t>.npy</a:t>
            </a:r>
            <a:endParaRPr lang="en-GB" sz="1000" dirty="0"/>
          </a:p>
        </p:txBody>
      </p:sp>
      <p:sp>
        <p:nvSpPr>
          <p:cNvPr id="53" name="Flowchart: Magnetic Disk 52"/>
          <p:cNvSpPr/>
          <p:nvPr/>
        </p:nvSpPr>
        <p:spPr>
          <a:xfrm>
            <a:off x="5469729" y="3414475"/>
            <a:ext cx="270560" cy="187265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Straight Arrow Connector 53"/>
          <p:cNvCxnSpPr>
            <a:endCxn id="49" idx="0"/>
          </p:cNvCxnSpPr>
          <p:nvPr/>
        </p:nvCxnSpPr>
        <p:spPr>
          <a:xfrm>
            <a:off x="1268760" y="2506360"/>
            <a:ext cx="0" cy="28211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196370" y="-3492896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129347" y="12060832"/>
            <a:ext cx="461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6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2586</Words>
  <Application>Microsoft Office PowerPoint</Application>
  <PresentationFormat>On-screen Show (4:3)</PresentationFormat>
  <Paragraphs>617</Paragraphs>
  <Slides>12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Acrobat Document</vt:lpstr>
      <vt:lpstr>PowerPoint Presentation</vt:lpstr>
      <vt:lpstr>Dataset setup</vt:lpstr>
      <vt:lpstr>NOSTRADAMUS_1_input_prep.py (1)</vt:lpstr>
      <vt:lpstr>NOSTRADAMUS_1_input_prep.py (2)</vt:lpstr>
      <vt:lpstr>get_config_info</vt:lpstr>
      <vt:lpstr>check_create_disparray</vt:lpstr>
      <vt:lpstr>create_new_vararray</vt:lpstr>
      <vt:lpstr>displace_fields</vt:lpstr>
      <vt:lpstr>residual_disp</vt:lpstr>
      <vt:lpstr>update_fields (1)</vt:lpstr>
      <vt:lpstr>update_fields (2)</vt:lpstr>
      <vt:lpstr>analyse_skillscores</vt:lpstr>
    </vt:vector>
  </TitlesOfParts>
  <Company>MeteoSwiss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Zeder Joel Miro</dc:creator>
  <cp:lastModifiedBy>Zeder Joel Miro</cp:lastModifiedBy>
  <cp:revision>167</cp:revision>
  <dcterms:created xsi:type="dcterms:W3CDTF">2018-08-24T06:22:12Z</dcterms:created>
  <dcterms:modified xsi:type="dcterms:W3CDTF">2018-12-04T14:25:26Z</dcterms:modified>
</cp:coreProperties>
</file>