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356" r:id="rId3"/>
    <p:sldId id="259" r:id="rId5"/>
    <p:sldId id="280" r:id="rId6"/>
    <p:sldId id="336" r:id="rId7"/>
    <p:sldId id="526" r:id="rId8"/>
    <p:sldId id="530" r:id="rId9"/>
    <p:sldId id="527" r:id="rId10"/>
    <p:sldId id="334" r:id="rId11"/>
    <p:sldId id="528" r:id="rId12"/>
    <p:sldId id="314" r:id="rId13"/>
    <p:sldId id="288" r:id="rId14"/>
  </p:sldIdLst>
  <p:sldSz cx="9001125" cy="5039995"/>
  <p:notesSz cx="6858000" cy="9144000"/>
  <p:custDataLst>
    <p:tags r:id="rId18"/>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B90"/>
    <a:srgbClr val="FFC000"/>
    <a:srgbClr val="1D5B8F"/>
    <a:srgbClr val="EEECE1"/>
    <a:srgbClr val="005EAD"/>
    <a:srgbClr val="FFFFFF"/>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4" autoAdjust="0"/>
    <p:restoredTop sz="80305" autoAdjust="0"/>
  </p:normalViewPr>
  <p:slideViewPr>
    <p:cSldViewPr>
      <p:cViewPr varScale="1">
        <p:scale>
          <a:sx n="84" d="100"/>
          <a:sy n="84" d="100"/>
        </p:scale>
        <p:origin x="106" y="72"/>
      </p:cViewPr>
      <p:guideLst>
        <p:guide orient="horz" pos="1573"/>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7.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5EAB1-25CC-4F72-A2FC-3BABBE5A9D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8BA23-BD00-4857-B603-DD487FFC396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endParaRPr lang="zh-CN" altLang="en-US"/>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26.xml"/><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microsoft.com/office/2007/relationships/hdphoto" Target="../media/image2.wdp"/><Relationship Id="rId7" Type="http://schemas.openxmlformats.org/officeDocument/2006/relationships/image" Target="../media/image1.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2.xml"/><Relationship Id="rId15" Type="http://schemas.openxmlformats.org/officeDocument/2006/relationships/slideLayout" Target="../slideLayouts/slideLayout1.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15.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18.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21.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24.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166310"/>
            <a:ext cx="9001125" cy="1801626"/>
          </a:xfrm>
          <a:prstGeom prst="rect">
            <a:avLst/>
          </a:prstGeom>
          <a:solidFill>
            <a:srgbClr val="1D5B8F"/>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1D5B8F"/>
              </a:solidFill>
            </a:endParaRPr>
          </a:p>
        </p:txBody>
      </p:sp>
      <p:sp>
        <p:nvSpPr>
          <p:cNvPr id="4" name="矩形 3"/>
          <p:cNvSpPr/>
          <p:nvPr/>
        </p:nvSpPr>
        <p:spPr>
          <a:xfrm>
            <a:off x="352425" y="2215515"/>
            <a:ext cx="8114030" cy="1412240"/>
          </a:xfrm>
          <a:prstGeom prst="rect">
            <a:avLst/>
          </a:prstGeom>
        </p:spPr>
        <p:txBody>
          <a:bodyPr wrap="square" lIns="89858" tIns="44929" rIns="89858" bIns="44929">
            <a:spAutoFit/>
          </a:bodyPr>
          <a:lstStyle/>
          <a:p>
            <a:pPr algn="ctr"/>
            <a:r>
              <a:rPr lang="zh-CN" altLang="en-US" sz="4300" b="1" dirty="0">
                <a:solidFill>
                  <a:schemeClr val="bg1"/>
                </a:solidFill>
                <a:latin typeface="微软雅黑" panose="020B0503020204020204" pitchFamily="34" charset="-122"/>
                <a:ea typeface="微软雅黑" panose="020B0503020204020204" pitchFamily="34" charset="-122"/>
              </a:rPr>
              <a:t>flowable工作流引擎V4.0时效需求优化成果分享</a:t>
            </a:r>
            <a:endParaRPr lang="zh-CN" altLang="en-US" sz="4300" b="1" dirty="0">
              <a:solidFill>
                <a:schemeClr val="bg1"/>
              </a:solidFill>
              <a:latin typeface="微软雅黑" panose="020B0503020204020204" pitchFamily="34" charset="-122"/>
              <a:ea typeface="微软雅黑" panose="020B0503020204020204" pitchFamily="34" charset="-122"/>
            </a:endParaRPr>
          </a:p>
        </p:txBody>
      </p:sp>
      <p:sp>
        <p:nvSpPr>
          <p:cNvPr id="5" name="TextBox 10"/>
          <p:cNvSpPr txBox="1"/>
          <p:nvPr/>
        </p:nvSpPr>
        <p:spPr>
          <a:xfrm>
            <a:off x="3132410" y="754574"/>
            <a:ext cx="2304256" cy="731916"/>
          </a:xfrm>
          <a:prstGeom prst="rect">
            <a:avLst/>
          </a:prstGeom>
          <a:noFill/>
          <a:ln>
            <a:solidFill>
              <a:srgbClr val="FFFFFF"/>
            </a:solidFill>
          </a:ln>
        </p:spPr>
        <p:txBody>
          <a:bodyPr wrap="square" lIns="89858" tIns="44929" rIns="89858" bIns="44929" rtlCol="0">
            <a:prstTxWarp prst="textPlain">
              <a:avLst/>
            </a:prstTxWarp>
            <a:spAutoFit/>
          </a:bodyPr>
          <a:lstStyle/>
          <a:p>
            <a:r>
              <a:rPr lang="en-US" altLang="zh-CN" sz="2400" b="1" dirty="0">
                <a:solidFill>
                  <a:srgbClr val="1D5B8F"/>
                </a:solidFill>
                <a:latin typeface="Agency FB" panose="020B0503020202020204" pitchFamily="34" charset="0"/>
                <a:ea typeface="Adobe Gothic Std B" panose="020B0800000000000000" pitchFamily="34" charset="-128"/>
              </a:rPr>
              <a:t>2021</a:t>
            </a:r>
            <a:endParaRPr lang="zh-CN" altLang="en-US" sz="2400" b="1" dirty="0">
              <a:solidFill>
                <a:srgbClr val="1D5B8F"/>
              </a:solidFill>
              <a:latin typeface="Agency FB" panose="020B0503020202020204" pitchFamily="34" charset="0"/>
            </a:endParaRPr>
          </a:p>
        </p:txBody>
      </p:sp>
      <p:sp>
        <p:nvSpPr>
          <p:cNvPr id="8" name="Freeform 10"/>
          <p:cNvSpPr>
            <a:spLocks noEditPoints="1"/>
          </p:cNvSpPr>
          <p:nvPr/>
        </p:nvSpPr>
        <p:spPr bwMode="auto">
          <a:xfrm>
            <a:off x="2387822" y="3661182"/>
            <a:ext cx="217142" cy="21616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1"/>
          </a:solidFill>
          <a:ln>
            <a:noFill/>
          </a:ln>
        </p:spPr>
        <p:txBody>
          <a:bodyPr vert="horz" wrap="square" lIns="89858" tIns="44929" rIns="89858" bIns="44929" numCol="1" anchor="t" anchorCtr="0" compatLnSpc="1"/>
          <a:lstStyle/>
          <a:p>
            <a:endParaRPr lang="zh-CN" altLang="en-US">
              <a:solidFill>
                <a:schemeClr val="bg1">
                  <a:lumMod val="95000"/>
                </a:schemeClr>
              </a:solidFill>
            </a:endParaRPr>
          </a:p>
        </p:txBody>
      </p:sp>
      <p:sp>
        <p:nvSpPr>
          <p:cNvPr id="9" name="TextBox 14"/>
          <p:cNvSpPr txBox="1"/>
          <p:nvPr/>
        </p:nvSpPr>
        <p:spPr>
          <a:xfrm>
            <a:off x="6390485" y="3627673"/>
            <a:ext cx="1912620" cy="282575"/>
          </a:xfrm>
          <a:prstGeom prst="rect">
            <a:avLst/>
          </a:prstGeom>
          <a:noFill/>
        </p:spPr>
        <p:txBody>
          <a:bodyPr wrap="none" lIns="67376" tIns="33688" rIns="67376" bIns="33688" rtlCol="0">
            <a:spAutoFit/>
          </a:bodyPr>
          <a:lstStyle>
            <a:defPPr>
              <a:defRPr lang="zh-CN"/>
            </a:defPPr>
            <a:lvl1pPr>
              <a:defRPr sz="2000">
                <a:solidFill>
                  <a:schemeClr val="accent2"/>
                </a:solidFill>
                <a:latin typeface="+mn-ea"/>
                <a:ea typeface="+mn-ea"/>
              </a:defRPr>
            </a:lvl1p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部门：框架技术研发部</a:t>
            </a:r>
            <a:endParaRPr lang="zh-CN"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743542" y="3627837"/>
            <a:ext cx="3600399" cy="282254"/>
          </a:xfrm>
          <a:prstGeom prst="roundRect">
            <a:avLst/>
          </a:prstGeom>
          <a:solidFill>
            <a:srgbClr val="1D5B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9829" tIns="44914" rIns="89829" bIns="44914" rtlCol="0" anchor="ctr"/>
          <a:lstStyle/>
          <a:p>
            <a:pPr algn="ctr" defTabSz="897890"/>
            <a:r>
              <a:rPr lang="zh-CN" altLang="en-US" dirty="0">
                <a:solidFill>
                  <a:prstClr val="white"/>
                </a:solidFill>
                <a:latin typeface="微软雅黑" panose="020B0503020204020204" pitchFamily="34" charset="-122"/>
                <a:ea typeface="微软雅黑" panose="020B0503020204020204" pitchFamily="34" charset="-122"/>
              </a:rPr>
              <a:t>苏州工业园区测绘地理信息有限公司</a:t>
            </a:r>
            <a:endParaRPr lang="zh-CN" altLang="en-US" sz="1600" dirty="0">
              <a:solidFill>
                <a:prstClr val="white"/>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1" cstate="print">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tretch>
            <a:fillRect/>
          </a:stretch>
        </p:blipFill>
        <p:spPr>
          <a:xfrm>
            <a:off x="7193720" y="215900"/>
            <a:ext cx="1548234" cy="4543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childTnLst>
                          </p:cTn>
                        </p:par>
                        <p:par>
                          <p:cTn id="22" fill="hold">
                            <p:stCondLst>
                              <p:cond delay="2799"/>
                            </p:stCondLst>
                            <p:childTnLst>
                              <p:par>
                                <p:cTn id="23" presetID="16" presetClass="entr" presetSubtype="37"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outVertical)">
                                      <p:cBhvr>
                                        <p:cTn id="25" dur="500"/>
                                        <p:tgtEl>
                                          <p:spTgt spid="12"/>
                                        </p:tgtEl>
                                      </p:cBhvr>
                                    </p:animEffect>
                                  </p:childTnLst>
                                </p:cTn>
                              </p:par>
                            </p:childTnLst>
                          </p:cTn>
                        </p:par>
                        <p:par>
                          <p:cTn id="26" fill="hold">
                            <p:stCondLst>
                              <p:cond delay="3299"/>
                            </p:stCondLst>
                            <p:childTnLst>
                              <p:par>
                                <p:cTn id="27" presetID="53" presetClass="entr" presetSubtype="16"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par>
                          <p:cTn id="32" fill="hold">
                            <p:stCondLst>
                              <p:cond delay="3799"/>
                            </p:stCondLst>
                            <p:childTnLst>
                              <p:par>
                                <p:cTn id="33" presetID="42" presetClass="entr" presetSubtype="0" fill="hold" grpId="0" nodeType="afterEffect">
                                  <p:stCondLst>
                                    <p:cond delay="0"/>
                                  </p:stCondLst>
                                  <p:iterate type="lt">
                                    <p:tmPct val="10000"/>
                                  </p:iterate>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anim calcmode="lin" valueType="num">
                                      <p:cBhvr>
                                        <p:cTn id="36" dur="500" fill="hold"/>
                                        <p:tgtEl>
                                          <p:spTgt spid="9"/>
                                        </p:tgtEl>
                                        <p:attrNameLst>
                                          <p:attrName>ppt_x</p:attrName>
                                        </p:attrNameLst>
                                      </p:cBhvr>
                                      <p:tavLst>
                                        <p:tav tm="0">
                                          <p:val>
                                            <p:strVal val="#ppt_x"/>
                                          </p:val>
                                        </p:tav>
                                        <p:tav tm="100000">
                                          <p:val>
                                            <p:strVal val="#ppt_x"/>
                                          </p:val>
                                        </p:tav>
                                      </p:tavLst>
                                    </p:anim>
                                    <p:anim calcmode="lin" valueType="num">
                                      <p:cBhvr>
                                        <p:cTn id="3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animBg="1"/>
      <p:bldP spid="8" grpId="0" bldLvl="0" animBg="1"/>
      <p:bldP spid="9" grpId="0"/>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28" y="142062"/>
            <a:ext cx="292359" cy="493944"/>
          </a:xfrm>
          <a:prstGeom prst="rect">
            <a:avLst/>
          </a:prstGeom>
          <a:solidFill>
            <a:srgbClr val="1D5B8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100"/>
            <a:endParaRPr lang="zh-CN" altLang="en-US" sz="1700">
              <a:solidFill>
                <a:srgbClr val="4E639C"/>
              </a:solidFill>
            </a:endParaRPr>
          </a:p>
        </p:txBody>
      </p:sp>
      <p:sp>
        <p:nvSpPr>
          <p:cNvPr id="3" name="矩形 2"/>
          <p:cNvSpPr/>
          <p:nvPr/>
        </p:nvSpPr>
        <p:spPr>
          <a:xfrm>
            <a:off x="364819" y="136731"/>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100"/>
            <a:endParaRPr lang="zh-CN" altLang="en-US" sz="1700">
              <a:solidFill>
                <a:srgbClr val="4E639C"/>
              </a:solidFill>
            </a:endParaRPr>
          </a:p>
        </p:txBody>
      </p:sp>
      <p:pic>
        <p:nvPicPr>
          <p:cNvPr id="5" name="图片 4"/>
          <p:cNvPicPr>
            <a:picLocks noChangeAspect="1"/>
          </p:cNvPicPr>
          <p:nvPr/>
        </p:nvPicPr>
        <p:blipFill>
          <a:blip r:embed="rId1" cstate="print">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tretch>
            <a:fillRect/>
          </a:stretch>
        </p:blipFill>
        <p:spPr>
          <a:xfrm>
            <a:off x="7432291" y="144848"/>
            <a:ext cx="1548234" cy="454373"/>
          </a:xfrm>
          <a:prstGeom prst="rect">
            <a:avLst/>
          </a:prstGeom>
        </p:spPr>
      </p:pic>
      <p:sp>
        <p:nvSpPr>
          <p:cNvPr id="16" name="TextBox 8"/>
          <p:cNvSpPr txBox="1"/>
          <p:nvPr/>
        </p:nvSpPr>
        <p:spPr>
          <a:xfrm>
            <a:off x="573360" y="187567"/>
            <a:ext cx="5655394" cy="36893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sym typeface="Arial" panose="020B0604020202020204" pitchFamily="34" charset="0"/>
              </a:rPr>
              <a:t>建设成效</a:t>
            </a:r>
            <a:endPar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485775" y="792480"/>
            <a:ext cx="7755255" cy="3784600"/>
          </a:xfrm>
          <a:prstGeom prst="rect">
            <a:avLst/>
          </a:prstGeom>
        </p:spPr>
        <p:txBody>
          <a:bodyPr wrap="square">
            <a:spAutoFit/>
          </a:bodyPr>
          <a:lstStyle/>
          <a:p>
            <a:pPr indent="355600" algn="just">
              <a:lnSpc>
                <a:spcPct val="150000"/>
              </a:lnSpc>
              <a:spcAft>
                <a:spcPts val="0"/>
              </a:spcAft>
              <a:buClrTx/>
              <a:buSzTx/>
              <a:buFontTx/>
            </a:pPr>
            <a:r>
              <a:rPr altLang="zh-CN" dirty="0">
                <a:ea typeface="仿宋" panose="02010609060101010101" charset="-122"/>
                <a:cs typeface="Times New Roman" panose="02020603050405020304" pitchFamily="18" charset="0"/>
              </a:rPr>
              <a:t>通过flowable工作流引擎V4.0时效需求优化的开发，达到了以下几个成效：</a:t>
            </a:r>
            <a:endParaRPr altLang="zh-CN" dirty="0">
              <a:ea typeface="仿宋" panose="02010609060101010101" charset="-122"/>
              <a:cs typeface="Times New Roman" panose="02020603050405020304" pitchFamily="18" charset="0"/>
            </a:endParaRPr>
          </a:p>
          <a:p>
            <a:pPr indent="355600" algn="just">
              <a:lnSpc>
                <a:spcPct val="150000"/>
              </a:lnSpc>
              <a:spcAft>
                <a:spcPts val="0"/>
              </a:spcAft>
              <a:buClrTx/>
              <a:buSzTx/>
              <a:buFontTx/>
            </a:pPr>
            <a:r>
              <a:rPr altLang="zh-CN" dirty="0">
                <a:ea typeface="仿宋" panose="02010609060101010101" charset="-122"/>
                <a:cs typeface="Times New Roman" panose="02020603050405020304" pitchFamily="18" charset="0"/>
              </a:rPr>
              <a:t>1、完成了流程节点允许最大耗时配置功能：针对流程人工参与节点配置允许最大处理时间，在任务查询时给出当前任务剩余处理时间，流程查询时给出，并给出警告级别（红黄绿）；</a:t>
            </a:r>
            <a:endParaRPr altLang="zh-CN" dirty="0">
              <a:ea typeface="仿宋" panose="02010609060101010101" charset="-122"/>
              <a:cs typeface="Times New Roman" panose="02020603050405020304" pitchFamily="18" charset="0"/>
            </a:endParaRPr>
          </a:p>
          <a:p>
            <a:pPr indent="355600" algn="just">
              <a:lnSpc>
                <a:spcPct val="150000"/>
              </a:lnSpc>
              <a:spcAft>
                <a:spcPts val="0"/>
              </a:spcAft>
              <a:buClrTx/>
              <a:buSzTx/>
              <a:buFontTx/>
            </a:pPr>
            <a:r>
              <a:rPr altLang="zh-CN" dirty="0">
                <a:ea typeface="仿宋" panose="02010609060101010101" charset="-122"/>
                <a:cs typeface="Times New Roman" panose="02020603050405020304" pitchFamily="18" charset="0"/>
              </a:rPr>
              <a:t>2、完成了流程原路退回功能：按照原路径退回到原节点和原处理人；</a:t>
            </a:r>
            <a:endParaRPr altLang="zh-CN" dirty="0">
              <a:ea typeface="仿宋" panose="02010609060101010101" charset="-122"/>
              <a:cs typeface="Times New Roman" panose="02020603050405020304" pitchFamily="18" charset="0"/>
            </a:endParaRPr>
          </a:p>
          <a:p>
            <a:pPr indent="355600" algn="just">
              <a:lnSpc>
                <a:spcPct val="150000"/>
              </a:lnSpc>
              <a:spcAft>
                <a:spcPts val="0"/>
              </a:spcAft>
              <a:buClrTx/>
              <a:buSzTx/>
              <a:buFontTx/>
            </a:pPr>
            <a:r>
              <a:rPr altLang="zh-CN" dirty="0">
                <a:ea typeface="仿宋" panose="02010609060101010101" charset="-122"/>
                <a:cs typeface="Times New Roman" panose="02020603050405020304" pitchFamily="18" charset="0"/>
              </a:rPr>
              <a:t>3、完成了流程节点动态多实例功能：根据给定处理人列表发起会签操作，并能够根据提交的用户名查询任务；</a:t>
            </a:r>
            <a:endParaRPr altLang="zh-CN" dirty="0">
              <a:ea typeface="仿宋" panose="02010609060101010101" charset="-122"/>
              <a:cs typeface="Times New Roman" panose="02020603050405020304" pitchFamily="18" charset="0"/>
            </a:endParaRPr>
          </a:p>
          <a:p>
            <a:pPr indent="355600" algn="just">
              <a:lnSpc>
                <a:spcPct val="150000"/>
              </a:lnSpc>
              <a:spcAft>
                <a:spcPts val="0"/>
              </a:spcAft>
              <a:buClrTx/>
              <a:buSzTx/>
              <a:buFontTx/>
            </a:pPr>
            <a:r>
              <a:rPr lang="en-US" dirty="0">
                <a:ea typeface="仿宋" panose="02010609060101010101" charset="-122"/>
                <a:cs typeface="Times New Roman" panose="02020603050405020304" pitchFamily="18" charset="0"/>
                <a:sym typeface="+mn-ea"/>
              </a:rPr>
              <a:t>4</a:t>
            </a:r>
            <a:r>
              <a:rPr altLang="zh-CN" dirty="0">
                <a:ea typeface="仿宋" panose="02010609060101010101" charset="-122"/>
                <a:cs typeface="Times New Roman" panose="02020603050405020304" pitchFamily="18" charset="0"/>
                <a:sym typeface="+mn-ea"/>
              </a:rPr>
              <a:t>、</a:t>
            </a:r>
            <a:r>
              <a:rPr altLang="zh-CN" dirty="0">
                <a:ea typeface="仿宋" panose="02010609060101010101" charset="-122"/>
                <a:cs typeface="Times New Roman" panose="02020603050405020304" pitchFamily="18" charset="0"/>
              </a:rPr>
              <a:t>完成了流转中、归档流程查询功能：包括（1）根据业务Id、业务关键字查询流转中或归档流程实例；（2）查询尚未归档的流程，并给出当前节点、处理人、剩余处理时间，支持督办。</a:t>
            </a:r>
            <a:endParaRPr altLang="zh-CN" dirty="0">
              <a:ea typeface="仿宋" panose="02010609060101010101"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728068"/>
            <a:ext cx="9008695" cy="1801626"/>
          </a:xfrm>
          <a:prstGeom prst="rect">
            <a:avLst/>
          </a:prstGeom>
          <a:solidFill>
            <a:srgbClr val="1D5B9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p>
        </p:txBody>
      </p:sp>
      <p:sp>
        <p:nvSpPr>
          <p:cNvPr id="20" name="MH_Entry_1"/>
          <p:cNvSpPr/>
          <p:nvPr>
            <p:custDataLst>
              <p:tags r:id="rId1"/>
            </p:custDataLst>
          </p:nvPr>
        </p:nvSpPr>
        <p:spPr>
          <a:xfrm>
            <a:off x="3276426" y="2160116"/>
            <a:ext cx="3096344"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r>
              <a:rPr lang="zh-CN" altLang="en-US" sz="5400" dirty="0">
                <a:solidFill>
                  <a:schemeClr val="bg1"/>
                </a:solidFill>
                <a:latin typeface="Arial" panose="020B0604020202020204" pitchFamily="34" charset="0"/>
                <a:ea typeface="微软雅黑" panose="020B0503020204020204" pitchFamily="34" charset="-122"/>
                <a:sym typeface="Arial" panose="020B0604020202020204" pitchFamily="34" charset="0"/>
              </a:rPr>
              <a:t>谢  谢！</a:t>
            </a:r>
            <a:endParaRPr lang="zh-CN" altLang="en-US" sz="5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7193720" y="215900"/>
            <a:ext cx="1548234" cy="454373"/>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8473" y="344356"/>
            <a:ext cx="366837" cy="365183"/>
          </a:xfrm>
          <a:prstGeom prst="rect">
            <a:avLst/>
          </a:prstGeom>
          <a:solidFill>
            <a:srgbClr val="1D5B8F"/>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a:p>
        </p:txBody>
      </p:sp>
      <p:sp>
        <p:nvSpPr>
          <p:cNvPr id="3" name="矩形 2"/>
          <p:cNvSpPr/>
          <p:nvPr/>
        </p:nvSpPr>
        <p:spPr>
          <a:xfrm>
            <a:off x="499212" y="540163"/>
            <a:ext cx="244558" cy="2434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a:p>
        </p:txBody>
      </p:sp>
      <p:grpSp>
        <p:nvGrpSpPr>
          <p:cNvPr id="4" name="组合 3"/>
          <p:cNvGrpSpPr/>
          <p:nvPr/>
        </p:nvGrpSpPr>
        <p:grpSpPr>
          <a:xfrm>
            <a:off x="2827976" y="1017379"/>
            <a:ext cx="4468472" cy="1585633"/>
            <a:chOff x="3188150" y="1265623"/>
            <a:chExt cx="4468472" cy="1585633"/>
          </a:xfrm>
        </p:grpSpPr>
        <p:sp>
          <p:nvSpPr>
            <p:cNvPr id="16" name="MH_SubTitle_1"/>
            <p:cNvSpPr/>
            <p:nvPr>
              <p:custDataLst>
                <p:tags r:id="rId1"/>
              </p:custDataLst>
            </p:nvPr>
          </p:nvSpPr>
          <p:spPr>
            <a:xfrm>
              <a:off x="3188150" y="1265623"/>
              <a:ext cx="825045" cy="407170"/>
            </a:xfrm>
            <a:prstGeom prst="rect">
              <a:avLst/>
            </a:prstGeom>
            <a:solidFill>
              <a:srgbClr val="1D5B8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175"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SubTitle_2"/>
            <p:cNvSpPr/>
            <p:nvPr>
              <p:custDataLst>
                <p:tags r:id="rId2"/>
              </p:custDataLst>
            </p:nvPr>
          </p:nvSpPr>
          <p:spPr>
            <a:xfrm>
              <a:off x="3188150" y="2154597"/>
              <a:ext cx="825045" cy="407170"/>
            </a:xfrm>
            <a:prstGeom prst="rect">
              <a:avLst/>
            </a:prstGeom>
            <a:solidFill>
              <a:srgbClr val="1D5B8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175"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4349227" y="1310269"/>
              <a:ext cx="3307395"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r>
                <a:rPr lang="zh-CN" altLang="en-US" sz="2000" dirty="0">
                  <a:solidFill>
                    <a:srgbClr val="17375E"/>
                  </a:solidFill>
                  <a:latin typeface="Arial" panose="020B0604020202020204" pitchFamily="34" charset="0"/>
                  <a:ea typeface="微软雅黑" panose="020B0503020204020204" pitchFamily="34" charset="-122"/>
                  <a:sym typeface="Arial" panose="020B0604020202020204" pitchFamily="34" charset="0"/>
                </a:rPr>
                <a:t>项目概况</a:t>
              </a:r>
              <a:endParaRPr lang="en-US" altLang="zh-CN" sz="2000"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Entry_2"/>
            <p:cNvSpPr/>
            <p:nvPr>
              <p:custDataLst>
                <p:tags r:id="rId4"/>
              </p:custDataLst>
            </p:nvPr>
          </p:nvSpPr>
          <p:spPr>
            <a:xfrm>
              <a:off x="4361083" y="2712757"/>
              <a:ext cx="2604321" cy="13849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endParaRPr lang="zh-CN" altLang="en-US" sz="900"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3"/>
            <p:cNvSpPr/>
            <p:nvPr>
              <p:custDataLst>
                <p:tags r:id="rId5"/>
              </p:custDataLst>
            </p:nvPr>
          </p:nvSpPr>
          <p:spPr>
            <a:xfrm>
              <a:off x="4349227" y="2197857"/>
              <a:ext cx="3307395"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r>
                <a:rPr lang="zh-CN" altLang="en-US" sz="2000" dirty="0">
                  <a:solidFill>
                    <a:srgbClr val="17375E"/>
                  </a:solidFill>
                  <a:latin typeface="Arial" panose="020B0604020202020204" pitchFamily="34" charset="0"/>
                  <a:ea typeface="微软雅黑" panose="020B0503020204020204" pitchFamily="34" charset="-122"/>
                  <a:sym typeface="Arial" panose="020B0604020202020204" pitchFamily="34" charset="0"/>
                </a:rPr>
                <a:t>建设目标</a:t>
              </a:r>
              <a:endParaRPr lang="zh-CN" altLang="en-US" sz="900"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MH_Others_1"/>
          <p:cNvSpPr txBox="1"/>
          <p:nvPr>
            <p:custDataLst>
              <p:tags r:id="rId6"/>
            </p:custDataLst>
          </p:nvPr>
        </p:nvSpPr>
        <p:spPr>
          <a:xfrm>
            <a:off x="990584" y="116200"/>
            <a:ext cx="907941" cy="2644243"/>
          </a:xfrm>
          <a:prstGeom prst="rect">
            <a:avLst/>
          </a:prstGeom>
          <a:noFill/>
        </p:spPr>
        <p:txBody>
          <a:bodyPr vert="eaVert" wrap="square" lIns="0" tIns="0" rIns="0" bIns="0" rtlCol="0" anchor="ctr" anchorCtr="0">
            <a:spAutoFit/>
          </a:bodyPr>
          <a:lstStyle/>
          <a:p>
            <a:pPr algn="ctr" defTabSz="638175" fontAlgn="base">
              <a:spcBef>
                <a:spcPct val="0"/>
              </a:spcBef>
              <a:spcAft>
                <a:spcPct val="0"/>
              </a:spcAft>
            </a:pPr>
            <a:r>
              <a:rPr lang="zh-CN" altLang="en-US" sz="5900" b="1" dirty="0">
                <a:solidFill>
                  <a:srgbClr val="1D5B8F"/>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5900" b="1" dirty="0">
              <a:solidFill>
                <a:srgbClr val="1D5B8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27"/>
          <p:cNvPicPr>
            <a:picLocks noChangeAspect="1"/>
          </p:cNvPicPr>
          <p:nvPr/>
        </p:nvPicPr>
        <p:blipFill>
          <a:blip r:embed="rId7" cstate="print">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tretch>
            <a:fillRect/>
          </a:stretch>
        </p:blipFill>
        <p:spPr>
          <a:xfrm>
            <a:off x="7193720" y="215900"/>
            <a:ext cx="1548234" cy="454373"/>
          </a:xfrm>
          <a:prstGeom prst="rect">
            <a:avLst/>
          </a:prstGeom>
        </p:spPr>
      </p:pic>
      <p:grpSp>
        <p:nvGrpSpPr>
          <p:cNvPr id="12" name="组合 11"/>
          <p:cNvGrpSpPr/>
          <p:nvPr/>
        </p:nvGrpSpPr>
        <p:grpSpPr>
          <a:xfrm>
            <a:off x="2840402" y="2761058"/>
            <a:ext cx="4468472" cy="1487290"/>
            <a:chOff x="3188150" y="1363966"/>
            <a:chExt cx="4468472" cy="1487290"/>
          </a:xfrm>
        </p:grpSpPr>
        <p:sp>
          <p:nvSpPr>
            <p:cNvPr id="13" name="MH_SubTitle_1"/>
            <p:cNvSpPr/>
            <p:nvPr>
              <p:custDataLst>
                <p:tags r:id="rId9"/>
              </p:custDataLst>
            </p:nvPr>
          </p:nvSpPr>
          <p:spPr>
            <a:xfrm>
              <a:off x="3188150" y="1363966"/>
              <a:ext cx="825045" cy="407170"/>
            </a:xfrm>
            <a:prstGeom prst="rect">
              <a:avLst/>
            </a:prstGeom>
            <a:solidFill>
              <a:srgbClr val="1D5B8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175"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SubTitle_2"/>
            <p:cNvSpPr/>
            <p:nvPr>
              <p:custDataLst>
                <p:tags r:id="rId10"/>
              </p:custDataLst>
            </p:nvPr>
          </p:nvSpPr>
          <p:spPr>
            <a:xfrm>
              <a:off x="3188150" y="2154597"/>
              <a:ext cx="825045" cy="407170"/>
            </a:xfrm>
            <a:prstGeom prst="rect">
              <a:avLst/>
            </a:prstGeom>
            <a:solidFill>
              <a:srgbClr val="1D5B8F"/>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175"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Entry_1"/>
            <p:cNvSpPr/>
            <p:nvPr>
              <p:custDataLst>
                <p:tags r:id="rId11"/>
              </p:custDataLst>
            </p:nvPr>
          </p:nvSpPr>
          <p:spPr>
            <a:xfrm>
              <a:off x="4313966" y="1440109"/>
              <a:ext cx="3307395"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r>
                <a:rPr lang="zh-CN" altLang="en-US" sz="2000" dirty="0">
                  <a:solidFill>
                    <a:srgbClr val="17375E"/>
                  </a:solidFill>
                  <a:latin typeface="Arial" panose="020B0604020202020204" pitchFamily="34" charset="0"/>
                  <a:ea typeface="微软雅黑" panose="020B0503020204020204" pitchFamily="34" charset="-122"/>
                  <a:sym typeface="Arial" panose="020B0604020202020204" pitchFamily="34" charset="0"/>
                </a:rPr>
                <a:t>建设内容</a:t>
              </a:r>
              <a:endParaRPr lang="en-US" altLang="zh-CN" sz="2000"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Entry_2"/>
            <p:cNvSpPr/>
            <p:nvPr>
              <p:custDataLst>
                <p:tags r:id="rId12"/>
              </p:custDataLst>
            </p:nvPr>
          </p:nvSpPr>
          <p:spPr>
            <a:xfrm>
              <a:off x="4361083" y="2712757"/>
              <a:ext cx="2604321" cy="13849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endParaRPr lang="zh-CN" altLang="en-US" sz="900"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Entry_3"/>
            <p:cNvSpPr/>
            <p:nvPr>
              <p:custDataLst>
                <p:tags r:id="rId13"/>
              </p:custDataLst>
            </p:nvPr>
          </p:nvSpPr>
          <p:spPr>
            <a:xfrm>
              <a:off x="4349227" y="2197857"/>
              <a:ext cx="3307395"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r>
                <a:rPr lang="zh-CN" altLang="en-US" sz="2000" dirty="0">
                  <a:solidFill>
                    <a:srgbClr val="17375E"/>
                  </a:solidFill>
                  <a:latin typeface="Arial" panose="020B0604020202020204" pitchFamily="34" charset="0"/>
                  <a:ea typeface="微软雅黑" panose="020B0503020204020204" pitchFamily="34" charset="-122"/>
                  <a:sym typeface="Arial" panose="020B0604020202020204" pitchFamily="34" charset="0"/>
                </a:rPr>
                <a:t>建设成效</a:t>
              </a:r>
              <a:endParaRPr lang="zh-CN" altLang="en-US" sz="900"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out)">
                                      <p:cBhvr>
                                        <p:cTn id="10" dur="500"/>
                                        <p:tgtEl>
                                          <p:spTgt spid="3"/>
                                        </p:tgtEl>
                                      </p:cBhvr>
                                    </p:animEffect>
                                  </p:childTnLst>
                                </p:cTn>
                              </p:par>
                            </p:childTnLst>
                          </p:cTn>
                        </p:par>
                        <p:par>
                          <p:cTn id="11" fill="hold">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24"/>
                                        </p:tgtEl>
                                        <p:attrNameLst>
                                          <p:attrName>style.visibility</p:attrName>
                                        </p:attrNameLst>
                                      </p:cBhvr>
                                      <p:to>
                                        <p:strVal val="visible"/>
                                      </p:to>
                                    </p:set>
                                    <p:anim by="(-#ppt_w*2)" calcmode="lin" valueType="num">
                                      <p:cBhvr rctx="PPT">
                                        <p:cTn id="14" dur="500" autoRev="1" fill="hold">
                                          <p:stCondLst>
                                            <p:cond delay="0"/>
                                          </p:stCondLst>
                                        </p:cTn>
                                        <p:tgtEl>
                                          <p:spTgt spid="24"/>
                                        </p:tgtEl>
                                        <p:attrNameLst>
                                          <p:attrName>ppt_w</p:attrName>
                                        </p:attrNameLst>
                                      </p:cBhvr>
                                    </p:anim>
                                    <p:anim by="(#ppt_w*0.50)" calcmode="lin" valueType="num">
                                      <p:cBhvr>
                                        <p:cTn id="15" dur="500" decel="50000" autoRev="1" fill="hold">
                                          <p:stCondLst>
                                            <p:cond delay="0"/>
                                          </p:stCondLst>
                                        </p:cTn>
                                        <p:tgtEl>
                                          <p:spTgt spid="24"/>
                                        </p:tgtEl>
                                        <p:attrNameLst>
                                          <p:attrName>ppt_x</p:attrName>
                                        </p:attrNameLst>
                                      </p:cBhvr>
                                    </p:anim>
                                    <p:anim from="(-#ppt_h/2)" to="(#ppt_y)" calcmode="lin" valueType="num">
                                      <p:cBhvr>
                                        <p:cTn id="16" dur="1000" fill="hold">
                                          <p:stCondLst>
                                            <p:cond delay="0"/>
                                          </p:stCondLst>
                                        </p:cTn>
                                        <p:tgtEl>
                                          <p:spTgt spid="24"/>
                                        </p:tgtEl>
                                        <p:attrNameLst>
                                          <p:attrName>ppt_y</p:attrName>
                                        </p:attrNameLst>
                                      </p:cBhvr>
                                    </p:anim>
                                    <p:animRot by="21600000">
                                      <p:cBhvr>
                                        <p:cTn id="17" dur="1000" fill="hold">
                                          <p:stCondLst>
                                            <p:cond delay="0"/>
                                          </p:stCondLst>
                                        </p:cTn>
                                        <p:tgtEl>
                                          <p:spTgt spid="24"/>
                                        </p:tgtEl>
                                        <p:attrNameLst>
                                          <p:attrName>r</p:attrName>
                                        </p:attrNameLst>
                                      </p:cBhvr>
                                    </p:animRot>
                                  </p:childTnLst>
                                </p:cTn>
                              </p:par>
                            </p:childTnLst>
                          </p:cTn>
                        </p:par>
                        <p:par>
                          <p:cTn id="18" fill="hold">
                            <p:stCondLst>
                              <p:cond delay="1600"/>
                            </p:stCondLst>
                            <p:childTnLst>
                              <p:par>
                                <p:cTn id="19" presetID="14"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728068"/>
            <a:ext cx="9008695" cy="1801626"/>
          </a:xfrm>
          <a:prstGeom prst="rect">
            <a:avLst/>
          </a:prstGeom>
          <a:solidFill>
            <a:srgbClr val="1D5B9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p>
        </p:txBody>
      </p:sp>
      <p:sp>
        <p:nvSpPr>
          <p:cNvPr id="16" name="MH_SubTitle_1"/>
          <p:cNvSpPr/>
          <p:nvPr>
            <p:custDataLst>
              <p:tags r:id="rId1"/>
            </p:custDataLst>
          </p:nvPr>
        </p:nvSpPr>
        <p:spPr>
          <a:xfrm>
            <a:off x="2052290"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175"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2"/>
            </p:custDataLst>
          </p:nvPr>
        </p:nvSpPr>
        <p:spPr>
          <a:xfrm>
            <a:off x="3708474" y="2212379"/>
            <a:ext cx="460851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项目概况</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7193720" y="215900"/>
            <a:ext cx="1548234" cy="454373"/>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right)">
                                      <p:cBhvr>
                                        <p:cTn id="8" dur="500"/>
                                        <p:tgtEl>
                                          <p:spTgt spid="1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6"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142062"/>
            <a:ext cx="292359" cy="493944"/>
          </a:xfrm>
          <a:prstGeom prst="rect">
            <a:avLst/>
          </a:prstGeom>
          <a:solidFill>
            <a:srgbClr val="1D5B8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100"/>
            <a:endParaRPr lang="zh-CN" altLang="en-US" sz="1700">
              <a:solidFill>
                <a:srgbClr val="4E639C"/>
              </a:solidFill>
            </a:endParaRPr>
          </a:p>
        </p:txBody>
      </p:sp>
      <p:sp>
        <p:nvSpPr>
          <p:cNvPr id="34" name="矩形 33"/>
          <p:cNvSpPr/>
          <p:nvPr/>
        </p:nvSpPr>
        <p:spPr>
          <a:xfrm>
            <a:off x="364819" y="136731"/>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100"/>
            <a:endParaRPr lang="zh-CN" altLang="en-US" sz="1700">
              <a:solidFill>
                <a:srgbClr val="4E639C"/>
              </a:solidFill>
            </a:endParaRPr>
          </a:p>
        </p:txBody>
      </p:sp>
      <p:sp>
        <p:nvSpPr>
          <p:cNvPr id="37" name="TextBox 8"/>
          <p:cNvSpPr txBox="1"/>
          <p:nvPr/>
        </p:nvSpPr>
        <p:spPr>
          <a:xfrm>
            <a:off x="573360" y="187368"/>
            <a:ext cx="3711178" cy="369332"/>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sym typeface="Arial" panose="020B0604020202020204" pitchFamily="34" charset="0"/>
              </a:rPr>
              <a:t>项目概况</a:t>
            </a:r>
            <a:endPar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1" cstate="print">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tretch>
            <a:fillRect/>
          </a:stretch>
        </p:blipFill>
        <p:spPr>
          <a:xfrm>
            <a:off x="7432291" y="144848"/>
            <a:ext cx="1548234" cy="454373"/>
          </a:xfrm>
          <a:prstGeom prst="rect">
            <a:avLst/>
          </a:prstGeom>
        </p:spPr>
      </p:pic>
      <p:sp>
        <p:nvSpPr>
          <p:cNvPr id="2" name="矩形 1"/>
          <p:cNvSpPr/>
          <p:nvPr/>
        </p:nvSpPr>
        <p:spPr>
          <a:xfrm>
            <a:off x="425094" y="1079996"/>
            <a:ext cx="7818455" cy="3046095"/>
          </a:xfrm>
          <a:prstGeom prst="rect">
            <a:avLst/>
          </a:prstGeom>
        </p:spPr>
        <p:txBody>
          <a:bodyPr wrap="square">
            <a:spAutoFit/>
          </a:bodyPr>
          <a:lstStyle/>
          <a:p>
            <a:pPr indent="355600" algn="just">
              <a:lnSpc>
                <a:spcPct val="150000"/>
              </a:lnSpc>
              <a:spcAft>
                <a:spcPts val="0"/>
              </a:spcAft>
            </a:pPr>
            <a:r>
              <a:rPr dirty="0">
                <a:ea typeface="仿宋" panose="02010609060101010101" charset="-122"/>
                <a:cs typeface="Times New Roman" panose="02020603050405020304" pitchFamily="18" charset="0"/>
              </a:rPr>
              <a:t>工作流引擎做为应用系统的一部分，并为之提供对各应用系统有决定作用的根据角色、分工和条件的不同决定信息传递路由、内容等级等核心解决方案，工作流引擎包括流程的节点管理、流向管理、流程样例管理等重要功能。</a:t>
            </a:r>
            <a:endParaRPr dirty="0">
              <a:ea typeface="仿宋" panose="02010609060101010101" charset="-122"/>
              <a:cs typeface="Times New Roman" panose="02020603050405020304" pitchFamily="18" charset="0"/>
            </a:endParaRPr>
          </a:p>
          <a:p>
            <a:pPr indent="355600" algn="just">
              <a:lnSpc>
                <a:spcPct val="150000"/>
              </a:lnSpc>
              <a:spcAft>
                <a:spcPts val="0"/>
              </a:spcAft>
            </a:pPr>
            <a:r>
              <a:rPr dirty="0">
                <a:ea typeface="仿宋" panose="02010609060101010101" charset="-122"/>
                <a:cs typeface="Times New Roman" panose="02020603050405020304" pitchFamily="18" charset="0"/>
              </a:rPr>
              <a:t>经过第一版本的工作流引进和二次开发，解决了工作流的并联审批和动态设计流程方面的问题，并在多个项目中进行应用和适应性改造，在改造过程中，我们发现了一些共性需求，在多个项目中都被提到，并且经过线下和项目实施人员和销售人员的沟通，发现这类需求在客户系统中普遍存在，为了适应生产业务部门能够更好的使用工作流引擎，决定对其中优先级比较高的需求进行应用改造和功能增强。</a:t>
            </a:r>
            <a:endParaRPr dirty="0">
              <a:ea typeface="仿宋" panose="02010609060101010101"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728068"/>
            <a:ext cx="9008695" cy="1801626"/>
          </a:xfrm>
          <a:prstGeom prst="rect">
            <a:avLst/>
          </a:prstGeom>
          <a:solidFill>
            <a:srgbClr val="1D5B9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p>
        </p:txBody>
      </p:sp>
      <p:sp>
        <p:nvSpPr>
          <p:cNvPr id="16" name="MH_SubTitle_1"/>
          <p:cNvSpPr/>
          <p:nvPr>
            <p:custDataLst>
              <p:tags r:id="rId1"/>
            </p:custDataLst>
          </p:nvPr>
        </p:nvSpPr>
        <p:spPr>
          <a:xfrm>
            <a:off x="2052290"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175"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2"/>
            </p:custDataLst>
          </p:nvPr>
        </p:nvSpPr>
        <p:spPr>
          <a:xfrm>
            <a:off x="3708474" y="2212379"/>
            <a:ext cx="460851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建设目标</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7193720" y="215900"/>
            <a:ext cx="1548234" cy="454373"/>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right)">
                                      <p:cBhvr>
                                        <p:cTn id="8" dur="500"/>
                                        <p:tgtEl>
                                          <p:spTgt spid="1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6"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142062"/>
            <a:ext cx="292359" cy="493944"/>
          </a:xfrm>
          <a:prstGeom prst="rect">
            <a:avLst/>
          </a:prstGeom>
          <a:solidFill>
            <a:srgbClr val="1D5B8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100"/>
            <a:endParaRPr lang="zh-CN" altLang="en-US" sz="1700">
              <a:solidFill>
                <a:srgbClr val="4E639C"/>
              </a:solidFill>
            </a:endParaRPr>
          </a:p>
        </p:txBody>
      </p:sp>
      <p:sp>
        <p:nvSpPr>
          <p:cNvPr id="34" name="矩形 33"/>
          <p:cNvSpPr/>
          <p:nvPr/>
        </p:nvSpPr>
        <p:spPr>
          <a:xfrm>
            <a:off x="364819" y="136731"/>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100"/>
            <a:endParaRPr lang="zh-CN" altLang="en-US" sz="1700">
              <a:solidFill>
                <a:srgbClr val="4E639C"/>
              </a:solidFill>
            </a:endParaRPr>
          </a:p>
        </p:txBody>
      </p:sp>
      <p:pic>
        <p:nvPicPr>
          <p:cNvPr id="39" name="图片 38"/>
          <p:cNvPicPr>
            <a:picLocks noChangeAspect="1"/>
          </p:cNvPicPr>
          <p:nvPr/>
        </p:nvPicPr>
        <p:blipFill>
          <a:blip r:embed="rId1" cstate="print">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tretch>
            <a:fillRect/>
          </a:stretch>
        </p:blipFill>
        <p:spPr>
          <a:xfrm>
            <a:off x="7432291" y="144848"/>
            <a:ext cx="1548234" cy="454373"/>
          </a:xfrm>
          <a:prstGeom prst="rect">
            <a:avLst/>
          </a:prstGeom>
        </p:spPr>
      </p:pic>
      <p:sp>
        <p:nvSpPr>
          <p:cNvPr id="11" name="TextBox 8"/>
          <p:cNvSpPr txBox="1"/>
          <p:nvPr/>
        </p:nvSpPr>
        <p:spPr>
          <a:xfrm>
            <a:off x="573360" y="187368"/>
            <a:ext cx="5655394" cy="369332"/>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sym typeface="Arial" panose="020B0604020202020204" pitchFamily="34" charset="0"/>
              </a:rPr>
              <a:t>建设目标</a:t>
            </a:r>
            <a:endPar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p:cNvSpPr/>
          <p:nvPr/>
        </p:nvSpPr>
        <p:spPr>
          <a:xfrm>
            <a:off x="573405" y="864870"/>
            <a:ext cx="7638415" cy="3784600"/>
          </a:xfrm>
          <a:prstGeom prst="rect">
            <a:avLst/>
          </a:prstGeom>
        </p:spPr>
        <p:txBody>
          <a:bodyPr wrap="square">
            <a:spAutoFit/>
          </a:bodyPr>
          <a:lstStyle/>
          <a:p>
            <a:pPr indent="355600" algn="just">
              <a:lnSpc>
                <a:spcPct val="150000"/>
              </a:lnSpc>
              <a:spcAft>
                <a:spcPts val="0"/>
              </a:spcAft>
            </a:pPr>
            <a:r>
              <a:rPr dirty="0">
                <a:ea typeface="仿宋" panose="02010609060101010101" charset="-122"/>
                <a:cs typeface="Times New Roman" panose="02020603050405020304" pitchFamily="18" charset="0"/>
              </a:rPr>
              <a:t>本次升级后的工作流引擎是为了更好的支持业务上的需求，更精细流程上的配置查询功能，更简单的操作流程。不仅支持工作流程的动态、可视化配置，还支持流程在时效性方面的管理监督。第一需要增强流程定义前端页面的自定义属性，可以为流程设定每一个节点的审批时间限制，第二需要新增新的审批表来维护与审批时间相关的节点信息，流程信息，运行实例信息。第三可以在流程运行过程中动态设置审批时间来更改原来的默认审批时间，并在每一步审批中计算出代办的剩余时间，并设置红黄蓝状态级别来提升时效性。自动驳回上一步审批节点功能，无需手动指定节点名称，只需要驳回操作就能驳回到上一步节点，方便了流程操作。为生产项目中涉及到的工作流业务提供有力的支撑，降低生产成本、提高开发效率，提高企业竞争力。</a:t>
            </a:r>
            <a:endParaRPr dirty="0">
              <a:ea typeface="仿宋" panose="02010609060101010101"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728068"/>
            <a:ext cx="9008695" cy="1801626"/>
          </a:xfrm>
          <a:prstGeom prst="rect">
            <a:avLst/>
          </a:prstGeom>
          <a:solidFill>
            <a:srgbClr val="1D5B9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p>
        </p:txBody>
      </p:sp>
      <p:sp>
        <p:nvSpPr>
          <p:cNvPr id="16" name="MH_SubTitle_1"/>
          <p:cNvSpPr/>
          <p:nvPr>
            <p:custDataLst>
              <p:tags r:id="rId1"/>
            </p:custDataLst>
          </p:nvPr>
        </p:nvSpPr>
        <p:spPr>
          <a:xfrm>
            <a:off x="2052290"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175"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2"/>
            </p:custDataLst>
          </p:nvPr>
        </p:nvSpPr>
        <p:spPr>
          <a:xfrm>
            <a:off x="3708474" y="2212379"/>
            <a:ext cx="460851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建设内容</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7193720" y="215900"/>
            <a:ext cx="1548234" cy="454373"/>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right)">
                                      <p:cBhvr>
                                        <p:cTn id="8" dur="500"/>
                                        <p:tgtEl>
                                          <p:spTgt spid="1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6"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228" y="142062"/>
            <a:ext cx="292359" cy="493944"/>
          </a:xfrm>
          <a:prstGeom prst="rect">
            <a:avLst/>
          </a:prstGeom>
          <a:solidFill>
            <a:srgbClr val="1D5B8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100"/>
            <a:endParaRPr lang="zh-CN" altLang="en-US" sz="1700">
              <a:solidFill>
                <a:srgbClr val="4E639C"/>
              </a:solidFill>
            </a:endParaRPr>
          </a:p>
        </p:txBody>
      </p:sp>
      <p:sp>
        <p:nvSpPr>
          <p:cNvPr id="34" name="矩形 33"/>
          <p:cNvSpPr/>
          <p:nvPr/>
        </p:nvSpPr>
        <p:spPr>
          <a:xfrm>
            <a:off x="364819" y="136731"/>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100"/>
            <a:endParaRPr lang="zh-CN" altLang="en-US" sz="1700">
              <a:solidFill>
                <a:srgbClr val="4E639C"/>
              </a:solidFill>
            </a:endParaRPr>
          </a:p>
        </p:txBody>
      </p:sp>
      <p:pic>
        <p:nvPicPr>
          <p:cNvPr id="39" name="图片 38"/>
          <p:cNvPicPr>
            <a:picLocks noChangeAspect="1"/>
          </p:cNvPicPr>
          <p:nvPr/>
        </p:nvPicPr>
        <p:blipFill>
          <a:blip r:embed="rId1" cstate="print">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tretch>
            <a:fillRect/>
          </a:stretch>
        </p:blipFill>
        <p:spPr>
          <a:xfrm>
            <a:off x="7432291" y="144848"/>
            <a:ext cx="1548234" cy="454373"/>
          </a:xfrm>
          <a:prstGeom prst="rect">
            <a:avLst/>
          </a:prstGeom>
        </p:spPr>
      </p:pic>
      <p:sp>
        <p:nvSpPr>
          <p:cNvPr id="11" name="TextBox 8"/>
          <p:cNvSpPr txBox="1"/>
          <p:nvPr/>
        </p:nvSpPr>
        <p:spPr>
          <a:xfrm>
            <a:off x="573360" y="187368"/>
            <a:ext cx="5655394" cy="369332"/>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sym typeface="Arial" panose="020B0604020202020204" pitchFamily="34" charset="0"/>
              </a:rPr>
              <a:t>建设内容</a:t>
            </a:r>
            <a:endPar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0" name="文本框 99"/>
          <p:cNvSpPr txBox="1"/>
          <p:nvPr/>
        </p:nvSpPr>
        <p:spPr>
          <a:xfrm>
            <a:off x="485775" y="822325"/>
            <a:ext cx="8439150" cy="2553335"/>
          </a:xfrm>
          <a:prstGeom prst="rect">
            <a:avLst/>
          </a:prstGeom>
          <a:noFill/>
          <a:ln w="9525">
            <a:noFill/>
          </a:ln>
        </p:spPr>
        <p:txBody>
          <a:bodyPr wrap="square">
            <a:spAutoFit/>
          </a:bodyPr>
          <a:p>
            <a:pPr indent="355600"/>
            <a:r>
              <a:rPr sz="1600" b="0" dirty="0">
                <a:ea typeface="仿宋" panose="02010609060101010101" charset="-122"/>
                <a:cs typeface="Times New Roman" panose="02020603050405020304" pitchFamily="18" charset="0"/>
              </a:rPr>
              <a:t>已实现了以下所有功能：         1、督办扩展：第一需要增强流程定义前端页面的自定义属性，可以为流程设定每一个节点的审批时间限制，第二需要新增新的审批表来维护与审批时间相关的节点信息，流程信息，运行实例信息。第三可以在流程运行过程中动态设置审批时间来更改原来的默认审批时间，并在每一步审批中计算出代办的剩余时间，并设置红黄蓝状态级别来提升时效性；         2、驳回控制：通过流程的运行信息，自动计算出上一步的流程审批节点内容，包括上一步的审批人，审批最大时间，节点信息，执行人等信息，从而准确的原路返回到上一个审批节点的状态</a:t>
            </a:r>
            <a:r>
              <a:rPr lang="zh-CN" sz="1600" b="0" dirty="0">
                <a:ea typeface="仿宋" panose="02010609060101010101" charset="-122"/>
                <a:cs typeface="Times New Roman" panose="02020603050405020304" pitchFamily="18" charset="0"/>
              </a:rPr>
              <a:t>；</a:t>
            </a:r>
            <a:endParaRPr sz="1600" b="0" dirty="0">
              <a:ea typeface="仿宋" panose="02010609060101010101" charset="-122"/>
              <a:cs typeface="Times New Roman" panose="02020603050405020304" pitchFamily="18" charset="0"/>
            </a:endParaRPr>
          </a:p>
          <a:p>
            <a:pPr indent="355600"/>
            <a:r>
              <a:rPr sz="1600" b="0" dirty="0">
                <a:ea typeface="仿宋" panose="02010609060101010101" charset="-122"/>
                <a:cs typeface="Times New Roman" panose="02020603050405020304" pitchFamily="18" charset="0"/>
              </a:rPr>
              <a:t>3、查询增强：增强流程查询功能，需要查询到尚未归档的流程信息，并给出当前节点、处理人、剩余处理时间等信息和前端显示优化。</a:t>
            </a:r>
            <a:endParaRPr dirty="0">
              <a:ea typeface="仿宋" panose="02010609060101010101"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728068"/>
            <a:ext cx="9008695" cy="1801626"/>
          </a:xfrm>
          <a:prstGeom prst="rect">
            <a:avLst/>
          </a:prstGeom>
          <a:solidFill>
            <a:srgbClr val="1D5B9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p>
        </p:txBody>
      </p:sp>
      <p:sp>
        <p:nvSpPr>
          <p:cNvPr id="16" name="MH_SubTitle_1"/>
          <p:cNvSpPr/>
          <p:nvPr>
            <p:custDataLst>
              <p:tags r:id="rId1"/>
            </p:custDataLst>
          </p:nvPr>
        </p:nvSpPr>
        <p:spPr>
          <a:xfrm>
            <a:off x="2052290"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175"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2"/>
            </p:custDataLst>
          </p:nvPr>
        </p:nvSpPr>
        <p:spPr>
          <a:xfrm>
            <a:off x="3708474" y="2212379"/>
            <a:ext cx="460851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175"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建设成效</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7193720" y="215900"/>
            <a:ext cx="1548234" cy="454373"/>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right)">
                                      <p:cBhvr>
                                        <p:cTn id="8" dur="500"/>
                                        <p:tgtEl>
                                          <p:spTgt spid="1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6" grpId="0"/>
      <p:bldP spid="20" grpId="0"/>
    </p:bldLst>
  </p:timing>
</p:sld>
</file>

<file path=ppt/tags/tag1.xml><?xml version="1.0" encoding="utf-8"?>
<p:tagLst xmlns:p="http://schemas.openxmlformats.org/presentationml/2006/main">
  <p:tag name="MH" val="20161022203059"/>
  <p:tag name="MH_LIBRARY" val="GRAPHIC"/>
  <p:tag name="MH_TYPE" val="SubTitle"/>
  <p:tag name="MH_ORDER" val="1"/>
</p:tagLst>
</file>

<file path=ppt/tags/tag10.xml><?xml version="1.0" encoding="utf-8"?>
<p:tagLst xmlns:p="http://schemas.openxmlformats.org/presentationml/2006/main">
  <p:tag name="MH" val="20160830110146"/>
  <p:tag name="MH_LIBRARY" val="CONTENTS"/>
  <p:tag name="MH_TYPE" val="ENTRY"/>
  <p:tag name="ID" val="553512"/>
  <p:tag name="MH_ORDER" val="2"/>
</p:tagLst>
</file>

<file path=ppt/tags/tag11.xml><?xml version="1.0" encoding="utf-8"?>
<p:tagLst xmlns:p="http://schemas.openxmlformats.org/presentationml/2006/main">
  <p:tag name="MH" val="20160830110146"/>
  <p:tag name="MH_LIBRARY" val="CONTENTS"/>
  <p:tag name="MH_TYPE" val="ENTRY"/>
  <p:tag name="ID" val="553512"/>
  <p:tag name="MH_ORDER" val="3"/>
</p:tagLst>
</file>

<file path=ppt/tags/tag12.xml><?xml version="1.0" encoding="utf-8"?>
<p:tagLst xmlns:p="http://schemas.openxmlformats.org/presentationml/2006/main">
  <p:tag name="TIMING" val="|3.3|2.5|1.4|1|1.8|1"/>
</p:tagLst>
</file>

<file path=ppt/tags/tag13.xml><?xml version="1.0" encoding="utf-8"?>
<p:tagLst xmlns:p="http://schemas.openxmlformats.org/presentationml/2006/main">
  <p:tag name="MH" val="20161022203059"/>
  <p:tag name="MH_LIBRARY" val="GRAPHIC"/>
  <p:tag name="MH_TYPE" val="SubTitle"/>
  <p:tag name="MH_ORDER" val="1"/>
</p:tagLst>
</file>

<file path=ppt/tags/tag14.xml><?xml version="1.0" encoding="utf-8"?>
<p:tagLst xmlns:p="http://schemas.openxmlformats.org/presentationml/2006/main">
  <p:tag name="MH" val="20160830110146"/>
  <p:tag name="MH_LIBRARY" val="CONTENTS"/>
  <p:tag name="MH_TYPE" val="ENTRY"/>
  <p:tag name="ID" val="553512"/>
  <p:tag name="MH_ORDER" val="1"/>
</p:tagLst>
</file>

<file path=ppt/tags/tag15.xml><?xml version="1.0" encoding="utf-8"?>
<p:tagLst xmlns:p="http://schemas.openxmlformats.org/presentationml/2006/main">
  <p:tag name="TIMING" val="|1.6"/>
</p:tagLst>
</file>

<file path=ppt/tags/tag16.xml><?xml version="1.0" encoding="utf-8"?>
<p:tagLst xmlns:p="http://schemas.openxmlformats.org/presentationml/2006/main">
  <p:tag name="MH" val="20161022203059"/>
  <p:tag name="MH_LIBRARY" val="GRAPHIC"/>
  <p:tag name="MH_TYPE" val="SubTitle"/>
  <p:tag name="MH_ORDER" val="1"/>
</p:tagLst>
</file>

<file path=ppt/tags/tag17.xml><?xml version="1.0" encoding="utf-8"?>
<p:tagLst xmlns:p="http://schemas.openxmlformats.org/presentationml/2006/main">
  <p:tag name="MH" val="20160830110146"/>
  <p:tag name="MH_LIBRARY" val="CONTENTS"/>
  <p:tag name="MH_TYPE" val="ENTRY"/>
  <p:tag name="ID" val="553512"/>
  <p:tag name="MH_ORDER" val="1"/>
</p:tagLst>
</file>

<file path=ppt/tags/tag18.xml><?xml version="1.0" encoding="utf-8"?>
<p:tagLst xmlns:p="http://schemas.openxmlformats.org/presentationml/2006/main">
  <p:tag name="TIMING" val="|1.6"/>
</p:tagLst>
</file>

<file path=ppt/tags/tag19.xml><?xml version="1.0" encoding="utf-8"?>
<p:tagLst xmlns:p="http://schemas.openxmlformats.org/presentationml/2006/main">
  <p:tag name="MH" val="20161022203059"/>
  <p:tag name="MH_LIBRARY" val="GRAPHIC"/>
  <p:tag name="MH_TYPE" val="SubTitle"/>
  <p:tag name="MH_ORDER" val="1"/>
</p:tagLst>
</file>

<file path=ppt/tags/tag2.xml><?xml version="1.0" encoding="utf-8"?>
<p:tagLst xmlns:p="http://schemas.openxmlformats.org/presentationml/2006/main">
  <p:tag name="MH" val="20161022203059"/>
  <p:tag name="MH_LIBRARY" val="GRAPHIC"/>
  <p:tag name="MH_TYPE" val="SubTitle"/>
  <p:tag name="MH_ORDER" val="2"/>
</p:tagLst>
</file>

<file path=ppt/tags/tag20.xml><?xml version="1.0" encoding="utf-8"?>
<p:tagLst xmlns:p="http://schemas.openxmlformats.org/presentationml/2006/main">
  <p:tag name="MH" val="20160830110146"/>
  <p:tag name="MH_LIBRARY" val="CONTENTS"/>
  <p:tag name="MH_TYPE" val="ENTRY"/>
  <p:tag name="ID" val="553512"/>
  <p:tag name="MH_ORDER" val="1"/>
</p:tagLst>
</file>

<file path=ppt/tags/tag21.xml><?xml version="1.0" encoding="utf-8"?>
<p:tagLst xmlns:p="http://schemas.openxmlformats.org/presentationml/2006/main">
  <p:tag name="TIMING" val="|1.6"/>
</p:tagLst>
</file>

<file path=ppt/tags/tag22.xml><?xml version="1.0" encoding="utf-8"?>
<p:tagLst xmlns:p="http://schemas.openxmlformats.org/presentationml/2006/main">
  <p:tag name="MH" val="20161022203059"/>
  <p:tag name="MH_LIBRARY" val="GRAPHIC"/>
  <p:tag name="MH_TYPE" val="SubTitle"/>
  <p:tag name="MH_ORDER" val="1"/>
</p:tagLst>
</file>

<file path=ppt/tags/tag23.xml><?xml version="1.0" encoding="utf-8"?>
<p:tagLst xmlns:p="http://schemas.openxmlformats.org/presentationml/2006/main">
  <p:tag name="MH" val="20160830110146"/>
  <p:tag name="MH_LIBRARY" val="CONTENTS"/>
  <p:tag name="MH_TYPE" val="ENTRY"/>
  <p:tag name="ID" val="553512"/>
  <p:tag name="MH_ORDER" val="1"/>
</p:tagLst>
</file>

<file path=ppt/tags/tag24.xml><?xml version="1.0" encoding="utf-8"?>
<p:tagLst xmlns:p="http://schemas.openxmlformats.org/presentationml/2006/main">
  <p:tag name="TIMING" val="|1.6"/>
</p:tagLst>
</file>

<file path=ppt/tags/tag25.xml><?xml version="1.0" encoding="utf-8"?>
<p:tagLst xmlns:p="http://schemas.openxmlformats.org/presentationml/2006/main">
  <p:tag name="MH" val="20160830110146"/>
  <p:tag name="MH_LIBRARY" val="CONTENTS"/>
  <p:tag name="MH_TYPE" val="ENTRY"/>
  <p:tag name="ID" val="553512"/>
  <p:tag name="MH_ORDER" val="1"/>
</p:tagLst>
</file>

<file path=ppt/tags/tag26.xml><?xml version="1.0" encoding="utf-8"?>
<p:tagLst xmlns:p="http://schemas.openxmlformats.org/presentationml/2006/main">
  <p:tag name="TIMING" val="|1.6"/>
</p:tagLst>
</file>

<file path=ppt/tags/tag27.xml><?xml version="1.0" encoding="utf-8"?>
<p:tagLst xmlns:p="http://schemas.openxmlformats.org/presentationml/2006/main">
  <p:tag name="ISPRING_PRESENTATION_TITLE" val="OK6.pptx12312121"/>
</p:tagLst>
</file>

<file path=ppt/tags/tag3.xml><?xml version="1.0" encoding="utf-8"?>
<p:tagLst xmlns:p="http://schemas.openxmlformats.org/presentationml/2006/main">
  <p:tag name="MH" val="20160830110146"/>
  <p:tag name="MH_LIBRARY" val="CONTENTS"/>
  <p:tag name="MH_TYPE" val="ENTRY"/>
  <p:tag name="ID" val="553512"/>
  <p:tag name="MH_ORDER" val="1"/>
</p:tagLst>
</file>

<file path=ppt/tags/tag4.xml><?xml version="1.0" encoding="utf-8"?>
<p:tagLst xmlns:p="http://schemas.openxmlformats.org/presentationml/2006/main">
  <p:tag name="MH" val="20160830110146"/>
  <p:tag name="MH_LIBRARY" val="CONTENTS"/>
  <p:tag name="MH_TYPE" val="ENTRY"/>
  <p:tag name="ID" val="553512"/>
  <p:tag name="MH_ORDER" val="2"/>
</p:tagLst>
</file>

<file path=ppt/tags/tag5.xml><?xml version="1.0" encoding="utf-8"?>
<p:tagLst xmlns:p="http://schemas.openxmlformats.org/presentationml/2006/main">
  <p:tag name="MH" val="20160830110146"/>
  <p:tag name="MH_LIBRARY" val="CONTENTS"/>
  <p:tag name="MH_TYPE" val="ENTRY"/>
  <p:tag name="ID" val="553512"/>
  <p:tag name="MH_ORDER" val="3"/>
</p:tagLst>
</file>

<file path=ppt/tags/tag6.xml><?xml version="1.0" encoding="utf-8"?>
<p:tagLst xmlns:p="http://schemas.openxmlformats.org/presentationml/2006/main">
  <p:tag name="MH" val="20160830110146"/>
  <p:tag name="MH_LIBRARY" val="CONTENTS"/>
  <p:tag name="MH_TYPE" val="OTHERS"/>
  <p:tag name="ID" val="553512"/>
</p:tagLst>
</file>

<file path=ppt/tags/tag7.xml><?xml version="1.0" encoding="utf-8"?>
<p:tagLst xmlns:p="http://schemas.openxmlformats.org/presentationml/2006/main">
  <p:tag name="MH" val="20161022203059"/>
  <p:tag name="MH_LIBRARY" val="GRAPHIC"/>
  <p:tag name="MH_TYPE" val="SubTitle"/>
  <p:tag name="MH_ORDER" val="1"/>
</p:tagLst>
</file>

<file path=ppt/tags/tag8.xml><?xml version="1.0" encoding="utf-8"?>
<p:tagLst xmlns:p="http://schemas.openxmlformats.org/presentationml/2006/main">
  <p:tag name="MH" val="20161022203059"/>
  <p:tag name="MH_LIBRARY" val="GRAPHIC"/>
  <p:tag name="MH_TYPE" val="SubTitle"/>
  <p:tag name="MH_ORDER" val="2"/>
</p:tagLst>
</file>

<file path=ppt/tags/tag9.xml><?xml version="1.0" encoding="utf-8"?>
<p:tagLst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1349</Words>
  <Application>WPS 演示</Application>
  <PresentationFormat>自定义</PresentationFormat>
  <Paragraphs>68</Paragraphs>
  <Slides>11</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微软雅黑</vt:lpstr>
      <vt:lpstr>Agency FB</vt:lpstr>
      <vt:lpstr>Trebuchet MS</vt:lpstr>
      <vt:lpstr>Adobe Gothic Std B</vt:lpstr>
      <vt:lpstr>仿宋</vt:lpstr>
      <vt:lpstr>Times New Roman</vt:lpstr>
      <vt:lpstr>仿宋_GB2312</vt:lpstr>
      <vt:lpstr>Calibri</vt:lpstr>
      <vt:lpstr>Arial Unicode MS</vt:lpstr>
      <vt:lpstr>等线</vt:lpstr>
      <vt:lpstr>Yu Gothic UI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在线坐标转换系统工具项目成果发布</dc:title>
  <dc:creator/>
  <cp:lastModifiedBy>jinyy</cp:lastModifiedBy>
  <cp:revision>23</cp:revision>
  <dcterms:created xsi:type="dcterms:W3CDTF">2019-06-06T00:44:00Z</dcterms:created>
  <dcterms:modified xsi:type="dcterms:W3CDTF">2021-06-09T02:18:54Z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