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Lst>
  <p:notesMasterIdLst>
    <p:notesMasterId r:id="rId29"/>
  </p:notesMasterIdLst>
  <p:sldIdLst>
    <p:sldId id="256" r:id="rId6"/>
    <p:sldId id="303" r:id="rId7"/>
    <p:sldId id="273" r:id="rId8"/>
    <p:sldId id="272" r:id="rId9"/>
    <p:sldId id="274" r:id="rId10"/>
    <p:sldId id="275" r:id="rId11"/>
    <p:sldId id="276" r:id="rId12"/>
    <p:sldId id="305" r:id="rId13"/>
    <p:sldId id="306" r:id="rId14"/>
    <p:sldId id="320" r:id="rId15"/>
    <p:sldId id="321" r:id="rId16"/>
    <p:sldId id="309" r:id="rId17"/>
    <p:sldId id="310" r:id="rId18"/>
    <p:sldId id="311" r:id="rId19"/>
    <p:sldId id="312" r:id="rId20"/>
    <p:sldId id="313" r:id="rId21"/>
    <p:sldId id="317" r:id="rId22"/>
    <p:sldId id="319" r:id="rId23"/>
    <p:sldId id="324" r:id="rId24"/>
    <p:sldId id="326" r:id="rId25"/>
    <p:sldId id="325" r:id="rId26"/>
    <p:sldId id="327" r:id="rId27"/>
    <p:sldId id="261" r:id="rId2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8" d="100"/>
          <a:sy n="98" d="100"/>
        </p:scale>
        <p:origin x="-1400" y="-104"/>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notesMaster" Target="notesMasters/notesMaster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B97622-6677-4EED-B746-4A9B3473D2DE}" type="datetimeFigureOut">
              <a:rPr lang="en-US" smtClean="0"/>
              <a:t>1/15/15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3EE01F-8C47-41E7-A336-DD2FB67B46FB}" type="slidenum">
              <a:rPr lang="en-US" smtClean="0"/>
              <a:t>‹#›</a:t>
            </a:fld>
            <a:endParaRPr lang="en-US"/>
          </a:p>
        </p:txBody>
      </p:sp>
    </p:spTree>
    <p:extLst>
      <p:ext uri="{BB962C8B-B14F-4D97-AF65-F5344CB8AC3E}">
        <p14:creationId xmlns:p14="http://schemas.microsoft.com/office/powerpoint/2010/main" val="1997102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7D4FD1-97C0-4CC6-BFE7-8554AA4E42E2}" type="slidenum">
              <a:rPr lang="en-US"/>
              <a:pPr/>
              <a:t>1</a:t>
            </a:fld>
            <a:endParaRPr lang="en-US" dirty="0"/>
          </a:p>
        </p:txBody>
      </p:sp>
      <p:sp>
        <p:nvSpPr>
          <p:cNvPr id="5122" name="Rectangle 2"/>
          <p:cNvSpPr>
            <a:spLocks noGrp="1" noRot="1" noChangeAspect="1" noChangeArrowheads="1" noTextEdit="1"/>
          </p:cNvSpPr>
          <p:nvPr>
            <p:ph type="sldImg"/>
          </p:nvPr>
        </p:nvSpPr>
        <p:spPr>
          <a:xfrm>
            <a:off x="381000" y="685800"/>
            <a:ext cx="6096000" cy="3429000"/>
          </a:xfrm>
          <a:ln/>
        </p:spPr>
      </p:sp>
      <p:sp>
        <p:nvSpPr>
          <p:cNvPr id="5123" name="Rectangle 3"/>
          <p:cNvSpPr>
            <a:spLocks noGrp="1" noChangeArrowheads="1"/>
          </p:cNvSpPr>
          <p:nvPr>
            <p:ph type="body" idx="1"/>
          </p:nvPr>
        </p:nvSpPr>
        <p:spPr/>
        <p:txBody>
          <a:bodyPr/>
          <a:lstStyle/>
          <a:p>
            <a:pPr defTabSz="617037">
              <a:defRPr/>
            </a:pP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Two South-Korean Oil companies with names and </a:t>
            </a:r>
            <a:r>
              <a:rPr lang="en-US" dirty="0" err="1" smtClean="0"/>
              <a:t>ip</a:t>
            </a:r>
            <a:r>
              <a:rPr lang="en-US" dirty="0" smtClean="0"/>
              <a:t>-addresses – found in password protected zip file</a:t>
            </a:r>
          </a:p>
          <a:p>
            <a:pPr marL="228600" indent="-228600">
              <a:buAutoNum type="arabicPeriod"/>
            </a:pPr>
            <a:r>
              <a:rPr lang="en-US" dirty="0" smtClean="0"/>
              <a:t>SMB malware spreading inside are usernames and passwords – </a:t>
            </a:r>
            <a:r>
              <a:rPr lang="en-US" dirty="0" err="1" smtClean="0"/>
              <a:t>Xor</a:t>
            </a:r>
            <a:r>
              <a:rPr lang="en-US" dirty="0" smtClean="0"/>
              <a:t>: 0x67</a:t>
            </a:r>
          </a:p>
          <a:p>
            <a:pPr marL="228600" indent="-228600">
              <a:buAutoNum type="arabicPeriod"/>
            </a:pPr>
            <a:r>
              <a:rPr lang="en-US" dirty="0" smtClean="0"/>
              <a:t>3EBBD – </a:t>
            </a:r>
          </a:p>
          <a:p>
            <a:pPr marL="228600" indent="-228600">
              <a:buAutoNum type="arabicPeriod"/>
            </a:pPr>
            <a:r>
              <a:rPr lang="en-US" dirty="0" smtClean="0"/>
              <a:t>Carving using </a:t>
            </a:r>
            <a:r>
              <a:rPr lang="en-US" dirty="0" err="1" smtClean="0"/>
              <a:t>Photorec</a:t>
            </a:r>
            <a:r>
              <a:rPr lang="en-US" dirty="0" smtClean="0"/>
              <a:t> – two picture files</a:t>
            </a:r>
          </a:p>
          <a:p>
            <a:pPr marL="228600" indent="-228600">
              <a:buAutoNum type="arabicPeriod"/>
            </a:pPr>
            <a:r>
              <a:rPr lang="en-US" dirty="0" smtClean="0"/>
              <a:t>Change passwords, extra rules for detection,</a:t>
            </a:r>
            <a:r>
              <a:rPr lang="en-US" baseline="0" dirty="0" smtClean="0"/>
              <a:t> harden the </a:t>
            </a:r>
            <a:r>
              <a:rPr lang="en-US" baseline="0" dirty="0" err="1" smtClean="0"/>
              <a:t>ip</a:t>
            </a:r>
            <a:r>
              <a:rPr lang="en-US" baseline="0" dirty="0" smtClean="0"/>
              <a:t>-</a:t>
            </a:r>
            <a:r>
              <a:rPr lang="en-US" baseline="0" smtClean="0"/>
              <a:t>addresses etc.</a:t>
            </a:r>
            <a:endParaRPr lang="en-US" dirty="0"/>
          </a:p>
        </p:txBody>
      </p:sp>
      <p:sp>
        <p:nvSpPr>
          <p:cNvPr id="4" name="Slide Number Placeholder 3"/>
          <p:cNvSpPr>
            <a:spLocks noGrp="1"/>
          </p:cNvSpPr>
          <p:nvPr>
            <p:ph type="sldNum" sz="quarter" idx="10"/>
          </p:nvPr>
        </p:nvSpPr>
        <p:spPr/>
        <p:txBody>
          <a:bodyPr/>
          <a:lstStyle/>
          <a:p>
            <a:fld id="{FA3EE01F-8C47-41E7-A336-DD2FB67B46FB}" type="slidenum">
              <a:rPr lang="en-US" smtClean="0"/>
              <a:t>21</a:t>
            </a:fld>
            <a:endParaRPr lang="en-US"/>
          </a:p>
        </p:txBody>
      </p:sp>
    </p:spTree>
    <p:extLst>
      <p:ext uri="{BB962C8B-B14F-4D97-AF65-F5344CB8AC3E}">
        <p14:creationId xmlns:p14="http://schemas.microsoft.com/office/powerpoint/2010/main" val="27848949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5715" name="Rectangle 3"/>
          <p:cNvSpPr>
            <a:spLocks noGrp="1" noChangeArrowheads="1"/>
          </p:cNvSpPr>
          <p:nvPr>
            <p:ph type="ctrTitle" hasCustomPrompt="1"/>
          </p:nvPr>
        </p:nvSpPr>
        <p:spPr bwMode="white">
          <a:xfrm>
            <a:off x="1784664" y="2140298"/>
            <a:ext cx="5807876" cy="1079365"/>
          </a:xfrm>
        </p:spPr>
        <p:txBody>
          <a:bodyPr anchor="t" anchorCtr="0"/>
          <a:lstStyle>
            <a:lvl1pPr>
              <a:lnSpc>
                <a:spcPts val="3720"/>
              </a:lnSpc>
              <a:defRPr sz="3000" b="0" i="0" cap="all" baseline="0">
                <a:solidFill>
                  <a:schemeClr val="bg1"/>
                </a:solidFill>
                <a:latin typeface="Franklin Gothic Medium"/>
                <a:cs typeface="Franklin Gothic Medium"/>
              </a:defRPr>
            </a:lvl1pPr>
          </a:lstStyle>
          <a:p>
            <a:r>
              <a:rPr lang="en-US" dirty="0" smtClean="0"/>
              <a:t>Title of Presentation </a:t>
            </a:r>
            <a:br>
              <a:rPr lang="en-US" dirty="0" smtClean="0"/>
            </a:br>
            <a:r>
              <a:rPr lang="en-US" dirty="0" smtClean="0"/>
              <a:t>FRANKLIN GOTHIC MEDIUM 30PT</a:t>
            </a:r>
            <a:endParaRPr lang="en-US" dirty="0"/>
          </a:p>
        </p:txBody>
      </p:sp>
      <p:sp>
        <p:nvSpPr>
          <p:cNvPr id="115716" name="Rectangle 4"/>
          <p:cNvSpPr>
            <a:spLocks noGrp="1" noChangeArrowheads="1"/>
          </p:cNvSpPr>
          <p:nvPr>
            <p:ph type="subTitle" idx="1" hasCustomPrompt="1"/>
          </p:nvPr>
        </p:nvSpPr>
        <p:spPr bwMode="white">
          <a:xfrm>
            <a:off x="1787840" y="3238152"/>
            <a:ext cx="5398322" cy="394222"/>
          </a:xfrm>
        </p:spPr>
        <p:txBody>
          <a:bodyPr anchor="t"/>
          <a:lstStyle>
            <a:lvl1pPr marL="0" indent="0">
              <a:buFontTx/>
              <a:buNone/>
              <a:defRPr sz="1600" b="0" i="0" baseline="0">
                <a:solidFill>
                  <a:schemeClr val="bg1"/>
                </a:solidFill>
                <a:latin typeface="Franklin Gothic Medium"/>
                <a:cs typeface="Franklin Gothic Medium"/>
              </a:defRPr>
            </a:lvl1pPr>
          </a:lstStyle>
          <a:p>
            <a:r>
              <a:rPr lang="en-US" dirty="0" smtClean="0"/>
              <a:t>Subtitle of Presentation Franklin Gothic Medium 16pt</a:t>
            </a:r>
            <a:endParaRPr lang="en-US" dirty="0"/>
          </a:p>
        </p:txBody>
      </p:sp>
      <p:cxnSp>
        <p:nvCxnSpPr>
          <p:cNvPr id="5" name="Straight Connector 4"/>
          <p:cNvCxnSpPr/>
          <p:nvPr/>
        </p:nvCxnSpPr>
        <p:spPr bwMode="auto">
          <a:xfrm>
            <a:off x="1709351" y="1929027"/>
            <a:ext cx="5883190" cy="1588"/>
          </a:xfrm>
          <a:prstGeom prst="line">
            <a:avLst/>
          </a:prstGeom>
          <a:solidFill>
            <a:schemeClr val="accent1"/>
          </a:solidFill>
          <a:ln w="12700" cap="flat" cmpd="sng" algn="ctr">
            <a:solidFill>
              <a:schemeClr val="bg1"/>
            </a:solidFill>
            <a:prstDash val="solid"/>
            <a:round/>
            <a:headEnd type="none" w="med" len="med"/>
            <a:tailEnd type="none" w="med" len="med"/>
          </a:ln>
          <a:effectLst/>
        </p:spPr>
      </p:cxnSp>
      <p:cxnSp>
        <p:nvCxnSpPr>
          <p:cNvPr id="6" name="Straight Connector 5"/>
          <p:cNvCxnSpPr/>
          <p:nvPr/>
        </p:nvCxnSpPr>
        <p:spPr bwMode="auto">
          <a:xfrm>
            <a:off x="1710724" y="3756455"/>
            <a:ext cx="5883190" cy="1588"/>
          </a:xfrm>
          <a:prstGeom prst="line">
            <a:avLst/>
          </a:prstGeom>
          <a:solidFill>
            <a:schemeClr val="accent1"/>
          </a:solidFill>
          <a:ln w="12700" cap="flat" cmpd="sng" algn="ctr">
            <a:solidFill>
              <a:schemeClr val="bg1"/>
            </a:solidFill>
            <a:prstDash val="solid"/>
            <a:round/>
            <a:headEnd type="none" w="med" len="med"/>
            <a:tailEnd type="none" w="med" len="med"/>
          </a:ln>
          <a:effectLst/>
        </p:spPr>
      </p:cxnSp>
      <p:pic>
        <p:nvPicPr>
          <p:cNvPr id="9" name="Picture 2" descr="Intel_McAfee_Security_horiz"/>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05517" y="133350"/>
            <a:ext cx="1886084"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0" y="4781550"/>
            <a:ext cx="1393843" cy="276999"/>
          </a:xfrm>
          <a:prstGeom prst="rect">
            <a:avLst/>
          </a:prstGeom>
          <a:noFill/>
        </p:spPr>
        <p:txBody>
          <a:bodyPr wrap="none" rtlCol="0">
            <a:spAutoFit/>
          </a:bodyPr>
          <a:lstStyle/>
          <a:p>
            <a:r>
              <a:rPr lang="en-US" sz="1200" b="1" kern="1200" dirty="0" smtClean="0">
                <a:solidFill>
                  <a:schemeClr val="bg1"/>
                </a:solidFill>
                <a:latin typeface="Amienne" panose="04000508060000020003" pitchFamily="82" charset="0"/>
                <a:ea typeface="+mn-ea"/>
                <a:cs typeface="+mn-cs"/>
              </a:rPr>
              <a:t>Defense</a:t>
            </a:r>
            <a:r>
              <a:rPr lang="en-US" sz="1200" b="1" dirty="0" smtClean="0">
                <a:solidFill>
                  <a:schemeClr val="bg1"/>
                </a:solidFill>
                <a:latin typeface="Amienne" panose="04000508060000020003" pitchFamily="82" charset="0"/>
              </a:rPr>
              <a:t>  </a:t>
            </a:r>
            <a:r>
              <a:rPr lang="en-US" sz="1200" b="1" kern="1200" dirty="0" smtClean="0">
                <a:solidFill>
                  <a:schemeClr val="bg1"/>
                </a:solidFill>
                <a:latin typeface="Amienne" panose="04000508060000020003" pitchFamily="82" charset="0"/>
                <a:ea typeface="+mn-ea"/>
                <a:cs typeface="+mn-cs"/>
              </a:rPr>
              <a:t>Against</a:t>
            </a:r>
            <a:r>
              <a:rPr lang="en-US" sz="1200" b="1" dirty="0" smtClean="0">
                <a:solidFill>
                  <a:schemeClr val="bg1"/>
                </a:solidFill>
                <a:latin typeface="Amienne" panose="04000508060000020003" pitchFamily="82" charset="0"/>
              </a:rPr>
              <a:t>  </a:t>
            </a:r>
            <a:r>
              <a:rPr lang="en-US" sz="1200" b="1" kern="1200" dirty="0" smtClean="0">
                <a:solidFill>
                  <a:schemeClr val="bg1"/>
                </a:solidFill>
                <a:latin typeface="Amienne" panose="04000508060000020003" pitchFamily="82" charset="0"/>
                <a:ea typeface="+mn-ea"/>
                <a:cs typeface="+mn-cs"/>
              </a:rPr>
              <a:t>the</a:t>
            </a:r>
            <a:r>
              <a:rPr lang="en-US" sz="1200" b="1" dirty="0" smtClean="0">
                <a:solidFill>
                  <a:schemeClr val="bg1"/>
                </a:solidFill>
                <a:latin typeface="Amienne" panose="04000508060000020003" pitchFamily="82" charset="0"/>
              </a:rPr>
              <a:t>  </a:t>
            </a:r>
            <a:r>
              <a:rPr lang="en-US" sz="1200" b="1" kern="1200" dirty="0" smtClean="0">
                <a:solidFill>
                  <a:schemeClr val="bg1"/>
                </a:solidFill>
                <a:latin typeface="Amienne" panose="04000508060000020003" pitchFamily="82" charset="0"/>
                <a:ea typeface="+mn-ea"/>
                <a:cs typeface="+mn-cs"/>
              </a:rPr>
              <a:t>Dark</a:t>
            </a:r>
            <a:r>
              <a:rPr lang="en-US" sz="1200" b="1" dirty="0" smtClean="0">
                <a:solidFill>
                  <a:schemeClr val="bg1"/>
                </a:solidFill>
                <a:latin typeface="Amienne" panose="04000508060000020003" pitchFamily="82" charset="0"/>
              </a:rPr>
              <a:t>  </a:t>
            </a:r>
            <a:r>
              <a:rPr lang="en-US" sz="1200" b="1" kern="1200" dirty="0" smtClean="0">
                <a:solidFill>
                  <a:schemeClr val="bg1"/>
                </a:solidFill>
                <a:latin typeface="Amienne" panose="04000508060000020003" pitchFamily="82" charset="0"/>
                <a:ea typeface="+mn-ea"/>
                <a:cs typeface="+mn-cs"/>
              </a:rPr>
              <a:t>Arts</a:t>
            </a:r>
          </a:p>
        </p:txBody>
      </p:sp>
      <p:pic>
        <p:nvPicPr>
          <p:cNvPr id="10" name="Picture 2" descr="C:\Users\Consultant\Desktop\tag.png (1)\tag3.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657600" y="0"/>
            <a:ext cx="1435100" cy="15271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1033" name="Picture 9"/>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937" r="937" b="37156"/>
          <a:stretch/>
        </p:blipFill>
        <p:spPr bwMode="auto">
          <a:xfrm>
            <a:off x="0" y="0"/>
            <a:ext cx="9144000" cy="790574"/>
          </a:xfrm>
          <a:prstGeom prst="rect">
            <a:avLst/>
          </a:prstGeom>
          <a:noFill/>
          <a:ln>
            <a:no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609600" y="325163"/>
            <a:ext cx="6556672" cy="570187"/>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579613" y="971550"/>
            <a:ext cx="7072138" cy="3733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2" descr="Intel_McAfee_Security_horiz"/>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97272" y="4665062"/>
            <a:ext cx="1194328" cy="386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0" y="4781550"/>
            <a:ext cx="1381019" cy="276999"/>
          </a:xfrm>
          <a:prstGeom prst="rect">
            <a:avLst/>
          </a:prstGeom>
          <a:noFill/>
        </p:spPr>
        <p:txBody>
          <a:bodyPr wrap="none" rtlCol="0">
            <a:spAutoFit/>
          </a:bodyPr>
          <a:lstStyle/>
          <a:p>
            <a:r>
              <a:rPr lang="en-US" sz="1200" b="1" dirty="0" smtClean="0">
                <a:solidFill>
                  <a:schemeClr val="tx1">
                    <a:lumMod val="60000"/>
                    <a:lumOff val="40000"/>
                  </a:schemeClr>
                </a:solidFill>
                <a:latin typeface="Amienne" panose="04000508060000020003" pitchFamily="82" charset="0"/>
              </a:rPr>
              <a:t>Defense  Against  the  Dark  Arts</a:t>
            </a:r>
          </a:p>
        </p:txBody>
      </p:sp>
      <p:sp>
        <p:nvSpPr>
          <p:cNvPr id="14" name="Rectangle 7"/>
          <p:cNvSpPr>
            <a:spLocks noGrp="1" noChangeArrowheads="1"/>
          </p:cNvSpPr>
          <p:nvPr>
            <p:ph type="dt" sz="half" idx="2"/>
          </p:nvPr>
        </p:nvSpPr>
        <p:spPr bwMode="auto">
          <a:xfrm>
            <a:off x="5943601" y="4848225"/>
            <a:ext cx="1600200" cy="161925"/>
          </a:xfrm>
          <a:prstGeom prst="rect">
            <a:avLst/>
          </a:prstGeom>
          <a:noFill/>
          <a:ln w="9525">
            <a:noFill/>
            <a:miter lim="800000"/>
            <a:headEnd/>
            <a:tailEnd/>
          </a:ln>
        </p:spPr>
        <p:txBody>
          <a:bodyPr vert="horz" wrap="square" lIns="68589" tIns="34295" rIns="68589" bIns="34295" numCol="1" anchor="t" anchorCtr="0" compatLnSpc="1">
            <a:prstTxWarp prst="textNoShape">
              <a:avLst/>
            </a:prstTxWarp>
          </a:bodyPr>
          <a:lstStyle>
            <a:lvl1pPr algn="ctr">
              <a:defRPr sz="800"/>
            </a:lvl1pPr>
          </a:lstStyle>
          <a:p>
            <a:fld id="{5A1DC566-6DD8-4E64-B54C-9F29185D0E2F}" type="datetime2">
              <a:rPr lang="en-US" smtClean="0"/>
              <a:t>Thursday, January 15, 15</a:t>
            </a:fld>
            <a:endParaRPr lang="en-US" dirty="0"/>
          </a:p>
        </p:txBody>
      </p:sp>
      <p:sp>
        <p:nvSpPr>
          <p:cNvPr id="16" name="Rectangle 9"/>
          <p:cNvSpPr>
            <a:spLocks noGrp="1" noChangeArrowheads="1"/>
          </p:cNvSpPr>
          <p:nvPr>
            <p:ph type="sldNum" sz="quarter" idx="4"/>
          </p:nvPr>
        </p:nvSpPr>
        <p:spPr bwMode="auto">
          <a:xfrm>
            <a:off x="3429000" y="4854475"/>
            <a:ext cx="336550" cy="161925"/>
          </a:xfrm>
          <a:prstGeom prst="rect">
            <a:avLst/>
          </a:prstGeom>
          <a:noFill/>
          <a:ln w="9525">
            <a:noFill/>
            <a:miter lim="800000"/>
            <a:headEnd/>
            <a:tailEnd/>
          </a:ln>
        </p:spPr>
        <p:txBody>
          <a:bodyPr vert="horz" wrap="square" lIns="68589" tIns="34295" rIns="68589" bIns="34295" numCol="1" anchor="t" anchorCtr="0" compatLnSpc="1">
            <a:prstTxWarp prst="textNoShape">
              <a:avLst/>
            </a:prstTxWarp>
          </a:bodyPr>
          <a:lstStyle>
            <a:lvl1pPr>
              <a:defRPr sz="800"/>
            </a:lvl1pPr>
          </a:lstStyle>
          <a:p>
            <a:fld id="{659A5FE0-7283-4E23-82C6-1CCE5B0C9659}" type="slidenum">
              <a:rPr lang="en-US" smtClean="0"/>
              <a:t>‹#›</a:t>
            </a:fld>
            <a:endParaRPr lang="en-US" dirty="0"/>
          </a:p>
        </p:txBody>
      </p:sp>
      <p:pic>
        <p:nvPicPr>
          <p:cNvPr id="11" name="Picture 2" descr="C:\Users\Consultant\Desktop\tag.png (1)\tag3.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077200" y="0"/>
            <a:ext cx="762000" cy="8108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0" name="TextBox 19"/>
          <p:cNvSpPr txBox="1"/>
          <p:nvPr userDrawn="1"/>
        </p:nvSpPr>
        <p:spPr>
          <a:xfrm>
            <a:off x="0" y="4781550"/>
            <a:ext cx="1381019" cy="276999"/>
          </a:xfrm>
          <a:prstGeom prst="rect">
            <a:avLst/>
          </a:prstGeom>
          <a:noFill/>
        </p:spPr>
        <p:txBody>
          <a:bodyPr wrap="none" rtlCol="0">
            <a:spAutoFit/>
          </a:bodyPr>
          <a:lstStyle>
            <a:defPPr>
              <a:defRPr lang="en-US"/>
            </a:defPPr>
            <a:lvl1pPr>
              <a:defRPr sz="1400" b="1">
                <a:solidFill>
                  <a:schemeClr val="bg1"/>
                </a:solidFill>
                <a:latin typeface="Amienne" panose="04000508060000020003" pitchFamily="82" charset="0"/>
              </a:defRPr>
            </a:lvl1pPr>
          </a:lstStyle>
          <a:p>
            <a:pPr lvl="0"/>
            <a:r>
              <a:rPr lang="en-US" sz="1200" dirty="0" smtClean="0"/>
              <a:t>Defense  Against  the  Dark  Arts</a:t>
            </a:r>
          </a:p>
        </p:txBody>
      </p:sp>
      <p:pic>
        <p:nvPicPr>
          <p:cNvPr id="13" name="Picture 2" descr="Intel_McAfee_Security_horiz"/>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6200" y="89476"/>
            <a:ext cx="1712899" cy="55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3"/>
          <p:cNvSpPr>
            <a:spLocks noGrp="1" noChangeArrowheads="1"/>
          </p:cNvSpPr>
          <p:nvPr>
            <p:ph type="ctrTitle" hasCustomPrompt="1"/>
          </p:nvPr>
        </p:nvSpPr>
        <p:spPr bwMode="white">
          <a:xfrm>
            <a:off x="1249406" y="1131163"/>
            <a:ext cx="6693244" cy="1079365"/>
          </a:xfrm>
        </p:spPr>
        <p:txBody>
          <a:bodyPr anchor="t" anchorCtr="0"/>
          <a:lstStyle>
            <a:lvl1pPr algn="ctr">
              <a:lnSpc>
                <a:spcPts val="3720"/>
              </a:lnSpc>
              <a:defRPr sz="3000" b="0" i="0" cap="all" baseline="0">
                <a:solidFill>
                  <a:srgbClr val="B71234"/>
                </a:solidFill>
                <a:latin typeface="Franklin Gothic Medium"/>
                <a:cs typeface="Franklin Gothic Medium"/>
              </a:defRPr>
            </a:lvl1pPr>
          </a:lstStyle>
          <a:p>
            <a:r>
              <a:rPr lang="en-US" dirty="0" smtClean="0"/>
              <a:t>Title of Presentation </a:t>
            </a:r>
            <a:br>
              <a:rPr lang="en-US" dirty="0" smtClean="0"/>
            </a:br>
            <a:r>
              <a:rPr lang="en-US" dirty="0" smtClean="0"/>
              <a:t>FRANKLIN GOTHIC MEDIUM 30PT</a:t>
            </a:r>
            <a:endParaRPr lang="en-US" dirty="0"/>
          </a:p>
        </p:txBody>
      </p:sp>
      <p:sp>
        <p:nvSpPr>
          <p:cNvPr id="15" name="Rectangle 4"/>
          <p:cNvSpPr>
            <a:spLocks noGrp="1" noChangeArrowheads="1"/>
          </p:cNvSpPr>
          <p:nvPr>
            <p:ph type="subTitle" idx="1" hasCustomPrompt="1"/>
          </p:nvPr>
        </p:nvSpPr>
        <p:spPr bwMode="white">
          <a:xfrm>
            <a:off x="1249407" y="2174097"/>
            <a:ext cx="6700108" cy="394222"/>
          </a:xfrm>
        </p:spPr>
        <p:txBody>
          <a:bodyPr anchor="t"/>
          <a:lstStyle>
            <a:lvl1pPr marL="0" indent="0" algn="ctr">
              <a:buFontTx/>
              <a:buNone/>
              <a:defRPr sz="1600" b="0" i="0" baseline="0">
                <a:solidFill>
                  <a:srgbClr val="8E99A0"/>
                </a:solidFill>
                <a:latin typeface="Franklin Gothic Medium"/>
                <a:cs typeface="Franklin Gothic Medium"/>
              </a:defRPr>
            </a:lvl1pPr>
          </a:lstStyle>
          <a:p>
            <a:r>
              <a:rPr lang="en-US" dirty="0" smtClean="0"/>
              <a:t>Subtitle of Presentation Franklin Gothic Medium 16pt</a:t>
            </a:r>
            <a:endParaRPr lang="en-US" dirty="0"/>
          </a:p>
        </p:txBody>
      </p:sp>
      <p:cxnSp>
        <p:nvCxnSpPr>
          <p:cNvPr id="16" name="Straight Connector 15"/>
          <p:cNvCxnSpPr/>
          <p:nvPr userDrawn="1"/>
        </p:nvCxnSpPr>
        <p:spPr bwMode="auto">
          <a:xfrm>
            <a:off x="1105931" y="919893"/>
            <a:ext cx="6954108" cy="1588"/>
          </a:xfrm>
          <a:prstGeom prst="line">
            <a:avLst/>
          </a:prstGeom>
          <a:solidFill>
            <a:schemeClr val="accent1"/>
          </a:solidFill>
          <a:ln w="12700" cap="flat" cmpd="sng" algn="ctr">
            <a:solidFill>
              <a:schemeClr val="tx1">
                <a:lumMod val="60000"/>
                <a:lumOff val="40000"/>
              </a:schemeClr>
            </a:solidFill>
            <a:prstDash val="solid"/>
            <a:round/>
            <a:headEnd type="none" w="med" len="med"/>
            <a:tailEnd type="none" w="med" len="med"/>
          </a:ln>
          <a:effectLst/>
        </p:spPr>
      </p:cxnSp>
      <p:cxnSp>
        <p:nvCxnSpPr>
          <p:cNvPr id="17" name="Straight Connector 16"/>
          <p:cNvCxnSpPr/>
          <p:nvPr userDrawn="1"/>
        </p:nvCxnSpPr>
        <p:spPr bwMode="auto">
          <a:xfrm>
            <a:off x="1105931" y="2712994"/>
            <a:ext cx="6954108" cy="1588"/>
          </a:xfrm>
          <a:prstGeom prst="line">
            <a:avLst/>
          </a:prstGeom>
          <a:solidFill>
            <a:schemeClr val="accent1"/>
          </a:solidFill>
          <a:ln w="12700" cap="flat" cmpd="sng" algn="ctr">
            <a:solidFill>
              <a:schemeClr val="tx1">
                <a:lumMod val="60000"/>
                <a:lumOff val="40000"/>
              </a:schemeClr>
            </a:solidFill>
            <a:prstDash val="solid"/>
            <a:round/>
            <a:headEnd type="none" w="med" len="med"/>
            <a:tailEnd type="none" w="med" len="med"/>
          </a:ln>
          <a:effectLst/>
        </p:spPr>
      </p:cxnSp>
      <p:pic>
        <p:nvPicPr>
          <p:cNvPr id="10" name="Picture 2" descr="C:\Users\Consultant\Desktop\tag.png (1)\tag3.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229600" y="0"/>
            <a:ext cx="914400" cy="9730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hf sldNum="0" hdr="0" ftr="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14693" name="Rectangle 5"/>
          <p:cNvSpPr>
            <a:spLocks noGrp="1" noChangeArrowheads="1"/>
          </p:cNvSpPr>
          <p:nvPr>
            <p:ph type="title"/>
          </p:nvPr>
        </p:nvSpPr>
        <p:spPr bwMode="ltGray">
          <a:xfrm>
            <a:off x="631825" y="472802"/>
            <a:ext cx="6134101" cy="570187"/>
          </a:xfrm>
          <a:prstGeom prst="rect">
            <a:avLst/>
          </a:prstGeom>
          <a:noFill/>
          <a:ln w="9525">
            <a:noFill/>
            <a:miter lim="800000"/>
            <a:headEnd/>
            <a:tailEnd/>
          </a:ln>
        </p:spPr>
        <p:txBody>
          <a:bodyPr vert="horz" wrap="square" lIns="91377" tIns="45689" rIns="91377" bIns="45689" numCol="1" anchor="ctr" anchorCtr="0" compatLnSpc="1">
            <a:prstTxWarp prst="textNoShape">
              <a:avLst/>
            </a:prstTxWarp>
            <a:scene3d>
              <a:camera prst="orthographicFront"/>
              <a:lightRig rig="soft" dir="t"/>
            </a:scene3d>
            <a:sp3d extrusionH="44450" contourW="12700">
              <a:bevelT w="38100" h="38100"/>
              <a:bevelB w="38100" h="38100"/>
              <a:contourClr>
                <a:schemeClr val="tx1">
                  <a:lumMod val="40000"/>
                  <a:lumOff val="60000"/>
                </a:schemeClr>
              </a:contourClr>
            </a:sp3d>
          </a:bodyPr>
          <a:lstStyle/>
          <a:p>
            <a:pPr lvl="0"/>
            <a:r>
              <a:rPr lang="en-US" dirty="0" smtClean="0"/>
              <a:t>Click to edit Master title style</a:t>
            </a:r>
          </a:p>
        </p:txBody>
      </p:sp>
      <p:sp>
        <p:nvSpPr>
          <p:cNvPr id="114694" name="Rectangle 6"/>
          <p:cNvSpPr>
            <a:spLocks noGrp="1" noChangeArrowheads="1"/>
          </p:cNvSpPr>
          <p:nvPr>
            <p:ph type="body" idx="1"/>
          </p:nvPr>
        </p:nvSpPr>
        <p:spPr bwMode="auto">
          <a:xfrm>
            <a:off x="578599" y="1574338"/>
            <a:ext cx="7073151" cy="3018300"/>
          </a:xfrm>
          <a:prstGeom prst="rect">
            <a:avLst/>
          </a:prstGeom>
          <a:noFill/>
          <a:ln w="9525">
            <a:noFill/>
            <a:miter lim="800000"/>
            <a:headEnd/>
            <a:tailEnd/>
          </a:ln>
        </p:spPr>
        <p:txBody>
          <a:bodyPr vert="horz" wrap="square" lIns="91377" tIns="45689" rIns="91377" bIns="45689" numCol="1" anchor="t" anchorCtr="0" compatLnSpc="1">
            <a:prstTxWarp prst="textNoShape">
              <a:avLst/>
            </a:prstTxWarp>
          </a:bodyPr>
          <a:lstStyle/>
          <a:p>
            <a:pPr marL="172921" lvl="0" indent="-172921" algn="l" rtl="0" eaLnBrk="1" fontAlgn="base" hangingPunct="1">
              <a:lnSpc>
                <a:spcPct val="95000"/>
              </a:lnSpc>
              <a:spcBef>
                <a:spcPts val="800"/>
              </a:spcBef>
              <a:spcAft>
                <a:spcPts val="200"/>
              </a:spcAft>
              <a:buClrTx/>
              <a:buChar char="•"/>
            </a:pPr>
            <a:r>
              <a:rPr lang="en-US" dirty="0" smtClean="0"/>
              <a:t>Click to edit Master text styles</a:t>
            </a:r>
          </a:p>
          <a:p>
            <a:pPr marL="172921" lvl="1" indent="-172921" algn="l" rtl="0" eaLnBrk="1" fontAlgn="base" hangingPunct="1">
              <a:lnSpc>
                <a:spcPct val="95000"/>
              </a:lnSpc>
              <a:spcBef>
                <a:spcPts val="800"/>
              </a:spcBef>
              <a:spcAft>
                <a:spcPts val="200"/>
              </a:spcAft>
              <a:buClrTx/>
              <a:buChar char="•"/>
            </a:pPr>
            <a:r>
              <a:rPr lang="en-US" dirty="0" smtClean="0"/>
              <a:t>Second level</a:t>
            </a:r>
          </a:p>
          <a:p>
            <a:pPr marL="172921" lvl="2" indent="-172921" algn="l" rtl="0" eaLnBrk="1" fontAlgn="base" hangingPunct="1">
              <a:lnSpc>
                <a:spcPct val="95000"/>
              </a:lnSpc>
              <a:spcBef>
                <a:spcPts val="800"/>
              </a:spcBef>
              <a:spcAft>
                <a:spcPts val="200"/>
              </a:spcAft>
              <a:buClrTx/>
              <a:buChar char="•"/>
            </a:pPr>
            <a:r>
              <a:rPr lang="en-US" dirty="0" smtClean="0"/>
              <a:t>Third level</a:t>
            </a:r>
          </a:p>
          <a:p>
            <a:pPr marL="172921" lvl="3" indent="-172921" algn="l" rtl="0" eaLnBrk="1" fontAlgn="base" hangingPunct="1">
              <a:lnSpc>
                <a:spcPct val="95000"/>
              </a:lnSpc>
              <a:spcBef>
                <a:spcPts val="800"/>
              </a:spcBef>
              <a:spcAft>
                <a:spcPts val="200"/>
              </a:spcAft>
              <a:buClrTx/>
              <a:buChar char="•"/>
            </a:pPr>
            <a:r>
              <a:rPr lang="en-US" dirty="0" smtClean="0"/>
              <a:t>Fourth level</a:t>
            </a:r>
          </a:p>
          <a:p>
            <a:pPr marL="172921" lvl="4" indent="-172921" algn="l" rtl="0" eaLnBrk="1" fontAlgn="base" hangingPunct="1">
              <a:lnSpc>
                <a:spcPct val="95000"/>
              </a:lnSpc>
              <a:spcBef>
                <a:spcPts val="800"/>
              </a:spcBef>
              <a:spcAft>
                <a:spcPts val="200"/>
              </a:spcAft>
              <a:buClrTx/>
              <a:buChar char="•"/>
            </a:pPr>
            <a:r>
              <a:rPr lang="en-US" dirty="0" smtClean="0"/>
              <a:t>Fifth level</a:t>
            </a:r>
          </a:p>
        </p:txBody>
      </p:sp>
      <p:sp>
        <p:nvSpPr>
          <p:cNvPr id="8" name="Rectangle 9"/>
          <p:cNvSpPr>
            <a:spLocks noGrp="1" noChangeArrowheads="1"/>
          </p:cNvSpPr>
          <p:nvPr>
            <p:ph type="sldNum" sz="quarter" idx="4"/>
          </p:nvPr>
        </p:nvSpPr>
        <p:spPr bwMode="auto">
          <a:xfrm>
            <a:off x="512905" y="4793904"/>
            <a:ext cx="607326" cy="215900"/>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lvl1pPr>
              <a:defRPr sz="800">
                <a:solidFill>
                  <a:srgbClr val="A5ACAF"/>
                </a:solidFill>
                <a:latin typeface="Franklin Gothic Book"/>
                <a:cs typeface="Franklin Gothic Book"/>
              </a:defRPr>
            </a:lvl1pPr>
          </a:lstStyle>
          <a:p>
            <a:fld id="{659A5FE0-7283-4E23-82C6-1CCE5B0C965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ransition xmlns:p14="http://schemas.microsoft.com/office/powerpoint/2010/main" spd="med">
    <p:wipe dir="r"/>
  </p:transition>
  <p:timing>
    <p:tnLst>
      <p:par>
        <p:cTn xmlns:p14="http://schemas.microsoft.com/office/powerpoint/2010/main" id="1" dur="indefinite" restart="never" nodeType="tmRoot"/>
      </p:par>
    </p:tnLst>
  </p:timing>
  <p:hf sldNum="0" hdr="0" ftr="0"/>
  <p:txStyles>
    <p:titleStyle>
      <a:lvl1pPr algn="l" rtl="0" eaLnBrk="1" fontAlgn="base" hangingPunct="1">
        <a:lnSpc>
          <a:spcPct val="95000"/>
        </a:lnSpc>
        <a:spcBef>
          <a:spcPct val="0"/>
        </a:spcBef>
        <a:spcAft>
          <a:spcPct val="0"/>
        </a:spcAft>
        <a:defRPr lang="en-US" sz="2100" b="0" i="0" cap="all" baseline="0" dirty="0" smtClean="0">
          <a:solidFill>
            <a:srgbClr val="8E99A0"/>
          </a:solidFill>
          <a:latin typeface="Franklin Gothic Medium"/>
          <a:ea typeface="+mj-ea"/>
          <a:cs typeface="+mj-cs"/>
        </a:defRPr>
      </a:lvl1pPr>
      <a:lvl2pPr algn="l" rtl="0" eaLnBrk="1" fontAlgn="base" hangingPunct="1">
        <a:spcBef>
          <a:spcPct val="0"/>
        </a:spcBef>
        <a:spcAft>
          <a:spcPct val="0"/>
        </a:spcAft>
        <a:defRPr sz="2400">
          <a:solidFill>
            <a:schemeClr val="bg1"/>
          </a:solidFill>
          <a:latin typeface="Arial" charset="0"/>
          <a:ea typeface="MS PGothic" pitchFamily="34" charset="-128"/>
        </a:defRPr>
      </a:lvl2pPr>
      <a:lvl3pPr algn="l" rtl="0" eaLnBrk="1" fontAlgn="base" hangingPunct="1">
        <a:spcBef>
          <a:spcPct val="0"/>
        </a:spcBef>
        <a:spcAft>
          <a:spcPct val="0"/>
        </a:spcAft>
        <a:defRPr sz="2400">
          <a:solidFill>
            <a:schemeClr val="bg1"/>
          </a:solidFill>
          <a:latin typeface="Arial" charset="0"/>
          <a:ea typeface="MS PGothic" pitchFamily="34" charset="-128"/>
        </a:defRPr>
      </a:lvl3pPr>
      <a:lvl4pPr algn="l" rtl="0" eaLnBrk="1" fontAlgn="base" hangingPunct="1">
        <a:spcBef>
          <a:spcPct val="0"/>
        </a:spcBef>
        <a:spcAft>
          <a:spcPct val="0"/>
        </a:spcAft>
        <a:defRPr sz="2400">
          <a:solidFill>
            <a:schemeClr val="bg1"/>
          </a:solidFill>
          <a:latin typeface="Arial" charset="0"/>
          <a:ea typeface="MS PGothic" pitchFamily="34" charset="-128"/>
        </a:defRPr>
      </a:lvl4pPr>
      <a:lvl5pPr algn="l" rtl="0" eaLnBrk="1" fontAlgn="base" hangingPunct="1">
        <a:spcBef>
          <a:spcPct val="0"/>
        </a:spcBef>
        <a:spcAft>
          <a:spcPct val="0"/>
        </a:spcAft>
        <a:defRPr sz="2400">
          <a:solidFill>
            <a:schemeClr val="bg1"/>
          </a:solidFill>
          <a:latin typeface="Arial" charset="0"/>
          <a:ea typeface="MS PGothic" pitchFamily="34" charset="-128"/>
        </a:defRPr>
      </a:lvl5pPr>
      <a:lvl6pPr marL="456888" algn="l" rtl="0" eaLnBrk="1" fontAlgn="base" hangingPunct="1">
        <a:spcBef>
          <a:spcPct val="0"/>
        </a:spcBef>
        <a:spcAft>
          <a:spcPct val="0"/>
        </a:spcAft>
        <a:defRPr sz="2400">
          <a:solidFill>
            <a:schemeClr val="bg1"/>
          </a:solidFill>
          <a:latin typeface="Arial" charset="0"/>
          <a:ea typeface="MS PGothic" pitchFamily="34" charset="-128"/>
        </a:defRPr>
      </a:lvl6pPr>
      <a:lvl7pPr marL="913775" algn="l" rtl="0" eaLnBrk="1" fontAlgn="base" hangingPunct="1">
        <a:spcBef>
          <a:spcPct val="0"/>
        </a:spcBef>
        <a:spcAft>
          <a:spcPct val="0"/>
        </a:spcAft>
        <a:defRPr sz="2400">
          <a:solidFill>
            <a:schemeClr val="bg1"/>
          </a:solidFill>
          <a:latin typeface="Arial" charset="0"/>
          <a:ea typeface="MS PGothic" pitchFamily="34" charset="-128"/>
        </a:defRPr>
      </a:lvl7pPr>
      <a:lvl8pPr marL="1370664" algn="l" rtl="0" eaLnBrk="1" fontAlgn="base" hangingPunct="1">
        <a:spcBef>
          <a:spcPct val="0"/>
        </a:spcBef>
        <a:spcAft>
          <a:spcPct val="0"/>
        </a:spcAft>
        <a:defRPr sz="2400">
          <a:solidFill>
            <a:schemeClr val="bg1"/>
          </a:solidFill>
          <a:latin typeface="Arial" charset="0"/>
          <a:ea typeface="MS PGothic" pitchFamily="34" charset="-128"/>
        </a:defRPr>
      </a:lvl8pPr>
      <a:lvl9pPr marL="1827552" algn="l" rtl="0" eaLnBrk="1" fontAlgn="base" hangingPunct="1">
        <a:spcBef>
          <a:spcPct val="0"/>
        </a:spcBef>
        <a:spcAft>
          <a:spcPct val="0"/>
        </a:spcAft>
        <a:defRPr sz="2400">
          <a:solidFill>
            <a:schemeClr val="bg1"/>
          </a:solidFill>
          <a:latin typeface="Arial" charset="0"/>
          <a:ea typeface="MS PGothic" pitchFamily="34" charset="-128"/>
        </a:defRPr>
      </a:lvl9pPr>
    </p:titleStyle>
    <p:bodyStyle>
      <a:lvl1pPr marL="172921" indent="-172921" algn="l" rtl="0" eaLnBrk="1" fontAlgn="base" hangingPunct="1">
        <a:lnSpc>
          <a:spcPct val="95000"/>
        </a:lnSpc>
        <a:spcBef>
          <a:spcPts val="800"/>
        </a:spcBef>
        <a:spcAft>
          <a:spcPts val="200"/>
        </a:spcAft>
        <a:buChar char="•"/>
        <a:defRPr lang="en-US" sz="1600" b="0" i="0" dirty="0" smtClean="0">
          <a:solidFill>
            <a:schemeClr val="bg1"/>
          </a:solidFill>
          <a:latin typeface="Franklin Gothic Book" pitchFamily="34" charset="0"/>
          <a:ea typeface="+mn-ea"/>
          <a:cs typeface="+mn-cs"/>
        </a:defRPr>
      </a:lvl1pPr>
      <a:lvl2pPr marL="569523" indent="-223684" algn="l" rtl="0" eaLnBrk="1" fontAlgn="base" hangingPunct="1">
        <a:lnSpc>
          <a:spcPct val="95000"/>
        </a:lnSpc>
        <a:spcBef>
          <a:spcPts val="200"/>
        </a:spcBef>
        <a:spcAft>
          <a:spcPts val="200"/>
        </a:spcAft>
        <a:buChar char="–"/>
        <a:defRPr sz="1400">
          <a:solidFill>
            <a:schemeClr val="bg1"/>
          </a:solidFill>
          <a:latin typeface="Franklin Gothic Book" pitchFamily="34" charset="0"/>
          <a:ea typeface="+mn-ea"/>
        </a:defRPr>
      </a:lvl2pPr>
      <a:lvl3pPr marL="915363" indent="-172921" algn="l" rtl="0" eaLnBrk="1" fontAlgn="base" hangingPunct="1">
        <a:lnSpc>
          <a:spcPct val="95000"/>
        </a:lnSpc>
        <a:spcBef>
          <a:spcPts val="200"/>
        </a:spcBef>
        <a:spcAft>
          <a:spcPts val="200"/>
        </a:spcAft>
        <a:buChar char="•"/>
        <a:defRPr sz="1400">
          <a:solidFill>
            <a:schemeClr val="bg1"/>
          </a:solidFill>
          <a:latin typeface="Franklin Gothic Book" pitchFamily="34" charset="0"/>
          <a:ea typeface="+mn-ea"/>
        </a:defRPr>
      </a:lvl3pPr>
      <a:lvl4pPr marL="1311966" indent="-225272" algn="l" rtl="0" eaLnBrk="1" fontAlgn="base" hangingPunct="1">
        <a:lnSpc>
          <a:spcPct val="95000"/>
        </a:lnSpc>
        <a:spcBef>
          <a:spcPts val="200"/>
        </a:spcBef>
        <a:spcAft>
          <a:spcPts val="200"/>
        </a:spcAft>
        <a:buChar char="–"/>
        <a:defRPr sz="1400">
          <a:solidFill>
            <a:schemeClr val="bg1"/>
          </a:solidFill>
          <a:latin typeface="Franklin Gothic Book" pitchFamily="34" charset="0"/>
          <a:ea typeface="+mn-ea"/>
        </a:defRPr>
      </a:lvl4pPr>
      <a:lvl5pPr marL="1660979" indent="-228444" algn="l" rtl="0" eaLnBrk="1" fontAlgn="base" hangingPunct="1">
        <a:lnSpc>
          <a:spcPct val="95000"/>
        </a:lnSpc>
        <a:spcBef>
          <a:spcPts val="200"/>
        </a:spcBef>
        <a:spcAft>
          <a:spcPts val="200"/>
        </a:spcAft>
        <a:buChar char="»"/>
        <a:defRPr sz="1400">
          <a:solidFill>
            <a:schemeClr val="bg1"/>
          </a:solidFill>
          <a:latin typeface="Franklin Gothic Book" pitchFamily="34" charset="0"/>
          <a:ea typeface="+mn-ea"/>
        </a:defRPr>
      </a:lvl5pPr>
      <a:lvl6pPr marL="2117867" indent="-228444" algn="l" rtl="0" eaLnBrk="1" fontAlgn="base" hangingPunct="1">
        <a:spcBef>
          <a:spcPct val="20000"/>
        </a:spcBef>
        <a:spcAft>
          <a:spcPct val="0"/>
        </a:spcAft>
        <a:buChar char="»"/>
        <a:defRPr>
          <a:solidFill>
            <a:schemeClr val="tx1"/>
          </a:solidFill>
          <a:latin typeface="+mn-lt"/>
          <a:ea typeface="+mn-ea"/>
        </a:defRPr>
      </a:lvl6pPr>
      <a:lvl7pPr marL="2574755" indent="-228444" algn="l" rtl="0" eaLnBrk="1" fontAlgn="base" hangingPunct="1">
        <a:spcBef>
          <a:spcPct val="20000"/>
        </a:spcBef>
        <a:spcAft>
          <a:spcPct val="0"/>
        </a:spcAft>
        <a:buChar char="»"/>
        <a:defRPr>
          <a:solidFill>
            <a:schemeClr val="tx1"/>
          </a:solidFill>
          <a:latin typeface="+mn-lt"/>
          <a:ea typeface="+mn-ea"/>
        </a:defRPr>
      </a:lvl7pPr>
      <a:lvl8pPr marL="3031642" indent="-228444" algn="l" rtl="0" eaLnBrk="1" fontAlgn="base" hangingPunct="1">
        <a:spcBef>
          <a:spcPct val="20000"/>
        </a:spcBef>
        <a:spcAft>
          <a:spcPct val="0"/>
        </a:spcAft>
        <a:buChar char="»"/>
        <a:defRPr>
          <a:solidFill>
            <a:schemeClr val="tx1"/>
          </a:solidFill>
          <a:latin typeface="+mn-lt"/>
          <a:ea typeface="+mn-ea"/>
        </a:defRPr>
      </a:lvl8pPr>
      <a:lvl9pPr marL="3488531" indent="-228444" algn="l" rtl="0" eaLnBrk="1" fontAlgn="base" hangingPunct="1">
        <a:spcBef>
          <a:spcPct val="20000"/>
        </a:spcBef>
        <a:spcAft>
          <a:spcPct val="0"/>
        </a:spcAft>
        <a:buChar char="»"/>
        <a:defRPr>
          <a:solidFill>
            <a:schemeClr val="tx1"/>
          </a:solidFill>
          <a:latin typeface="+mn-lt"/>
          <a:ea typeface="+mn-ea"/>
        </a:defRPr>
      </a:lvl9pPr>
    </p:bodyStyle>
    <p:otherStyle>
      <a:defPPr>
        <a:defRPr lang="en-US"/>
      </a:defPPr>
      <a:lvl1pPr marL="0" algn="l" defTabSz="913775" rtl="0" eaLnBrk="1" latinLnBrk="0" hangingPunct="1">
        <a:defRPr sz="1800" kern="1200">
          <a:solidFill>
            <a:schemeClr val="tx1"/>
          </a:solidFill>
          <a:latin typeface="+mn-lt"/>
          <a:ea typeface="+mn-ea"/>
          <a:cs typeface="+mn-cs"/>
        </a:defRPr>
      </a:lvl1pPr>
      <a:lvl2pPr marL="456888" algn="l" defTabSz="913775" rtl="0" eaLnBrk="1" latinLnBrk="0" hangingPunct="1">
        <a:defRPr sz="1800" kern="1200">
          <a:solidFill>
            <a:schemeClr val="tx1"/>
          </a:solidFill>
          <a:latin typeface="+mn-lt"/>
          <a:ea typeface="+mn-ea"/>
          <a:cs typeface="+mn-cs"/>
        </a:defRPr>
      </a:lvl2pPr>
      <a:lvl3pPr marL="913775" algn="l" defTabSz="913775" rtl="0" eaLnBrk="1" latinLnBrk="0" hangingPunct="1">
        <a:defRPr sz="1800" kern="1200">
          <a:solidFill>
            <a:schemeClr val="tx1"/>
          </a:solidFill>
          <a:latin typeface="+mn-lt"/>
          <a:ea typeface="+mn-ea"/>
          <a:cs typeface="+mn-cs"/>
        </a:defRPr>
      </a:lvl3pPr>
      <a:lvl4pPr marL="1370664" algn="l" defTabSz="913775" rtl="0" eaLnBrk="1" latinLnBrk="0" hangingPunct="1">
        <a:defRPr sz="1800" kern="1200">
          <a:solidFill>
            <a:schemeClr val="tx1"/>
          </a:solidFill>
          <a:latin typeface="+mn-lt"/>
          <a:ea typeface="+mn-ea"/>
          <a:cs typeface="+mn-cs"/>
        </a:defRPr>
      </a:lvl4pPr>
      <a:lvl5pPr marL="1827552" algn="l" defTabSz="913775" rtl="0" eaLnBrk="1" latinLnBrk="0" hangingPunct="1">
        <a:defRPr sz="1800" kern="1200">
          <a:solidFill>
            <a:schemeClr val="tx1"/>
          </a:solidFill>
          <a:latin typeface="+mn-lt"/>
          <a:ea typeface="+mn-ea"/>
          <a:cs typeface="+mn-cs"/>
        </a:defRPr>
      </a:lvl5pPr>
      <a:lvl6pPr marL="2284439" algn="l" defTabSz="913775" rtl="0" eaLnBrk="1" latinLnBrk="0" hangingPunct="1">
        <a:defRPr sz="1800" kern="1200">
          <a:solidFill>
            <a:schemeClr val="tx1"/>
          </a:solidFill>
          <a:latin typeface="+mn-lt"/>
          <a:ea typeface="+mn-ea"/>
          <a:cs typeface="+mn-cs"/>
        </a:defRPr>
      </a:lvl6pPr>
      <a:lvl7pPr marL="2741327" algn="l" defTabSz="913775" rtl="0" eaLnBrk="1" latinLnBrk="0" hangingPunct="1">
        <a:defRPr sz="1800" kern="1200">
          <a:solidFill>
            <a:schemeClr val="tx1"/>
          </a:solidFill>
          <a:latin typeface="+mn-lt"/>
          <a:ea typeface="+mn-ea"/>
          <a:cs typeface="+mn-cs"/>
        </a:defRPr>
      </a:lvl7pPr>
      <a:lvl8pPr marL="3198216" algn="l" defTabSz="913775" rtl="0" eaLnBrk="1" latinLnBrk="0" hangingPunct="1">
        <a:defRPr sz="1800" kern="1200">
          <a:solidFill>
            <a:schemeClr val="tx1"/>
          </a:solidFill>
          <a:latin typeface="+mn-lt"/>
          <a:ea typeface="+mn-ea"/>
          <a:cs typeface="+mn-cs"/>
        </a:defRPr>
      </a:lvl8pPr>
      <a:lvl9pPr marL="3655104" algn="l" defTabSz="91377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2400" dirty="0" smtClean="0"/>
              <a:t>Advanced forensic methods &amp; tools</a:t>
            </a:r>
            <a:endParaRPr lang="en-US" sz="2400" dirty="0"/>
          </a:p>
        </p:txBody>
      </p:sp>
      <p:sp>
        <p:nvSpPr>
          <p:cNvPr id="5" name="Subtitle 4"/>
          <p:cNvSpPr>
            <a:spLocks noGrp="1"/>
          </p:cNvSpPr>
          <p:nvPr>
            <p:ph type="subTitle" idx="1"/>
          </p:nvPr>
        </p:nvSpPr>
        <p:spPr>
          <a:xfrm>
            <a:off x="1787840" y="2960559"/>
            <a:ext cx="5398322" cy="394222"/>
          </a:xfrm>
        </p:spPr>
        <p:txBody>
          <a:bodyPr/>
          <a:lstStyle/>
          <a:p>
            <a:r>
              <a:rPr lang="en-US" dirty="0" smtClean="0"/>
              <a:t>Defense Against The Dark Arts</a:t>
            </a:r>
            <a:endParaRPr lang="en-US" dirty="0"/>
          </a:p>
        </p:txBody>
      </p:sp>
      <p:sp>
        <p:nvSpPr>
          <p:cNvPr id="6" name="TextBox 5"/>
          <p:cNvSpPr txBox="1"/>
          <p:nvPr/>
        </p:nvSpPr>
        <p:spPr>
          <a:xfrm>
            <a:off x="1777998" y="3878645"/>
            <a:ext cx="2870201" cy="430883"/>
          </a:xfrm>
          <a:prstGeom prst="rect">
            <a:avLst/>
          </a:prstGeom>
          <a:noFill/>
        </p:spPr>
        <p:txBody>
          <a:bodyPr wrap="square" lIns="91436" tIns="45718" rIns="91436" bIns="45718" rtlCol="0" anchor="t">
            <a:spAutoFit/>
          </a:bodyPr>
          <a:lstStyle/>
          <a:p>
            <a:r>
              <a:rPr lang="en-US" sz="1100" dirty="0" smtClean="0">
                <a:solidFill>
                  <a:schemeClr val="bg1"/>
                </a:solidFill>
                <a:latin typeface="Franklin Gothic Book"/>
                <a:cs typeface="Franklin Gothic Book"/>
              </a:rPr>
              <a:t>Christiaan Beek (@</a:t>
            </a:r>
            <a:r>
              <a:rPr lang="en-US" sz="1100" dirty="0" err="1" smtClean="0">
                <a:solidFill>
                  <a:schemeClr val="bg1"/>
                </a:solidFill>
                <a:latin typeface="Franklin Gothic Book"/>
                <a:cs typeface="Franklin Gothic Book"/>
              </a:rPr>
              <a:t>ChristiaanBeek</a:t>
            </a:r>
            <a:r>
              <a:rPr lang="en-US" sz="1100" dirty="0" smtClean="0">
                <a:solidFill>
                  <a:schemeClr val="bg1"/>
                </a:solidFill>
                <a:latin typeface="Franklin Gothic Book"/>
                <a:cs typeface="Franklin Gothic Book"/>
              </a:rPr>
              <a:t>) </a:t>
            </a:r>
            <a:endParaRPr lang="en-US" sz="1100" dirty="0">
              <a:solidFill>
                <a:schemeClr val="bg1"/>
              </a:solidFill>
              <a:latin typeface="Franklin Gothic Book"/>
              <a:cs typeface="Franklin Gothic Book"/>
            </a:endParaRPr>
          </a:p>
          <a:p>
            <a:r>
              <a:rPr lang="en-US" sz="1100" dirty="0" err="1" smtClean="0">
                <a:solidFill>
                  <a:schemeClr val="bg1"/>
                </a:solidFill>
                <a:latin typeface="Franklin Gothic Book"/>
                <a:cs typeface="Franklin Gothic Book"/>
              </a:rPr>
              <a:t>IntelSecurity</a:t>
            </a:r>
            <a:r>
              <a:rPr lang="en-US" sz="1100" dirty="0" smtClean="0">
                <a:solidFill>
                  <a:schemeClr val="bg1"/>
                </a:solidFill>
                <a:latin typeface="Franklin Gothic Book"/>
                <a:cs typeface="Franklin Gothic Book"/>
              </a:rPr>
              <a:t> / McAfee Labs</a:t>
            </a:r>
            <a:endParaRPr lang="en-US" sz="1100" dirty="0">
              <a:solidFill>
                <a:schemeClr val="bg1"/>
              </a:solidFill>
              <a:latin typeface="Franklin Gothic Book"/>
              <a:cs typeface="Franklin Gothic Book"/>
            </a:endParaRPr>
          </a:p>
        </p:txBody>
      </p:sp>
      <p:sp>
        <p:nvSpPr>
          <p:cNvPr id="7" name="Subtitle 4"/>
          <p:cNvSpPr txBox="1">
            <a:spLocks/>
          </p:cNvSpPr>
          <p:nvPr/>
        </p:nvSpPr>
        <p:spPr bwMode="white">
          <a:xfrm>
            <a:off x="1787837" y="3327958"/>
            <a:ext cx="5398322" cy="394222"/>
          </a:xfrm>
          <a:prstGeom prst="rect">
            <a:avLst/>
          </a:prstGeom>
          <a:noFill/>
          <a:ln w="9525">
            <a:noFill/>
            <a:miter lim="800000"/>
            <a:headEnd/>
            <a:tailEnd/>
          </a:ln>
        </p:spPr>
        <p:txBody>
          <a:bodyPr vert="horz" wrap="square" lIns="91377" tIns="45689" rIns="91377" bIns="45689" numCol="1" anchor="t" anchorCtr="0" compatLnSpc="1">
            <a:prstTxWarp prst="textNoShape">
              <a:avLst/>
            </a:prstTxWarp>
          </a:bodyPr>
          <a:lstStyle>
            <a:lvl1pPr marL="0" indent="0" algn="l" rtl="0" eaLnBrk="1" fontAlgn="base" hangingPunct="1">
              <a:lnSpc>
                <a:spcPct val="95000"/>
              </a:lnSpc>
              <a:spcBef>
                <a:spcPts val="1066"/>
              </a:spcBef>
              <a:spcAft>
                <a:spcPts val="267"/>
              </a:spcAft>
              <a:buFontTx/>
              <a:buNone/>
              <a:defRPr lang="en-US" sz="2100" b="0" i="0" baseline="0">
                <a:solidFill>
                  <a:schemeClr val="bg1"/>
                </a:solidFill>
                <a:latin typeface="Franklin Gothic Medium"/>
                <a:ea typeface="+mn-ea"/>
                <a:cs typeface="Franklin Gothic Medium"/>
              </a:defRPr>
            </a:lvl1pPr>
            <a:lvl2pPr marL="759263" indent="-298206" algn="l" rtl="0" eaLnBrk="1" fontAlgn="base" hangingPunct="1">
              <a:lnSpc>
                <a:spcPct val="95000"/>
              </a:lnSpc>
              <a:spcBef>
                <a:spcPts val="267"/>
              </a:spcBef>
              <a:spcAft>
                <a:spcPts val="267"/>
              </a:spcAft>
              <a:buChar char="–"/>
              <a:defRPr sz="1900">
                <a:solidFill>
                  <a:schemeClr val="tx1"/>
                </a:solidFill>
                <a:latin typeface="Franklin Gothic Book" pitchFamily="34" charset="0"/>
                <a:ea typeface="+mn-ea"/>
              </a:defRPr>
            </a:lvl2pPr>
            <a:lvl3pPr marL="1220321" indent="-230530" algn="l" rtl="0" eaLnBrk="1" fontAlgn="base" hangingPunct="1">
              <a:lnSpc>
                <a:spcPct val="95000"/>
              </a:lnSpc>
              <a:spcBef>
                <a:spcPts val="267"/>
              </a:spcBef>
              <a:spcAft>
                <a:spcPts val="267"/>
              </a:spcAft>
              <a:buChar char="•"/>
              <a:defRPr sz="1900">
                <a:solidFill>
                  <a:schemeClr val="tx1"/>
                </a:solidFill>
                <a:latin typeface="Franklin Gothic Book" pitchFamily="34" charset="0"/>
                <a:ea typeface="+mn-ea"/>
              </a:defRPr>
            </a:lvl3pPr>
            <a:lvl4pPr marL="1749055" indent="-300322" algn="l" rtl="0" eaLnBrk="1" fontAlgn="base" hangingPunct="1">
              <a:lnSpc>
                <a:spcPct val="95000"/>
              </a:lnSpc>
              <a:spcBef>
                <a:spcPts val="267"/>
              </a:spcBef>
              <a:spcAft>
                <a:spcPts val="267"/>
              </a:spcAft>
              <a:buChar char="–"/>
              <a:defRPr sz="1900">
                <a:solidFill>
                  <a:schemeClr val="tx1"/>
                </a:solidFill>
                <a:latin typeface="Franklin Gothic Book" pitchFamily="34" charset="0"/>
                <a:ea typeface="+mn-ea"/>
              </a:defRPr>
            </a:lvl4pPr>
            <a:lvl5pPr marL="2214343" indent="-304552" algn="l" rtl="0" eaLnBrk="1" fontAlgn="base" hangingPunct="1">
              <a:lnSpc>
                <a:spcPct val="95000"/>
              </a:lnSpc>
              <a:spcBef>
                <a:spcPts val="267"/>
              </a:spcBef>
              <a:spcAft>
                <a:spcPts val="267"/>
              </a:spcAft>
              <a:buChar char="»"/>
              <a:defRPr sz="1900">
                <a:solidFill>
                  <a:schemeClr val="tx1"/>
                </a:solidFill>
                <a:latin typeface="Franklin Gothic Book" pitchFamily="34" charset="0"/>
                <a:ea typeface="+mn-ea"/>
              </a:defRPr>
            </a:lvl5pPr>
            <a:lvl6pPr marL="2823446" indent="-304552" algn="l" rtl="0" eaLnBrk="1" fontAlgn="base" hangingPunct="1">
              <a:spcBef>
                <a:spcPct val="20000"/>
              </a:spcBef>
              <a:spcAft>
                <a:spcPct val="0"/>
              </a:spcAft>
              <a:buChar char="»"/>
              <a:defRPr>
                <a:solidFill>
                  <a:schemeClr val="tx1"/>
                </a:solidFill>
                <a:latin typeface="+mn-lt"/>
                <a:ea typeface="+mn-ea"/>
              </a:defRPr>
            </a:lvl6pPr>
            <a:lvl7pPr marL="3432549" indent="-304552" algn="l" rtl="0" eaLnBrk="1" fontAlgn="base" hangingPunct="1">
              <a:spcBef>
                <a:spcPct val="20000"/>
              </a:spcBef>
              <a:spcAft>
                <a:spcPct val="0"/>
              </a:spcAft>
              <a:buChar char="»"/>
              <a:defRPr>
                <a:solidFill>
                  <a:schemeClr val="tx1"/>
                </a:solidFill>
                <a:latin typeface="+mn-lt"/>
                <a:ea typeface="+mn-ea"/>
              </a:defRPr>
            </a:lvl7pPr>
            <a:lvl8pPr marL="4041650" indent="-304552" algn="l" rtl="0" eaLnBrk="1" fontAlgn="base" hangingPunct="1">
              <a:spcBef>
                <a:spcPct val="20000"/>
              </a:spcBef>
              <a:spcAft>
                <a:spcPct val="0"/>
              </a:spcAft>
              <a:buChar char="»"/>
              <a:defRPr>
                <a:solidFill>
                  <a:schemeClr val="tx1"/>
                </a:solidFill>
                <a:latin typeface="+mn-lt"/>
                <a:ea typeface="+mn-ea"/>
              </a:defRPr>
            </a:lvl8pPr>
            <a:lvl9pPr marL="4650754" indent="-304552" algn="l" rtl="0" eaLnBrk="1" fontAlgn="base" hangingPunct="1">
              <a:spcBef>
                <a:spcPct val="20000"/>
              </a:spcBef>
              <a:spcAft>
                <a:spcPct val="0"/>
              </a:spcAft>
              <a:buChar char="»"/>
              <a:defRPr>
                <a:solidFill>
                  <a:schemeClr val="tx1"/>
                </a:solidFill>
                <a:latin typeface="+mn-lt"/>
                <a:ea typeface="+mn-ea"/>
              </a:defRPr>
            </a:lvl9pPr>
          </a:lstStyle>
          <a:p>
            <a:endParaRPr lang="en-US" sz="1100" kern="0" dirty="0"/>
          </a:p>
        </p:txBody>
      </p:sp>
    </p:spTree>
    <p:extLst>
      <p:ext uri="{BB962C8B-B14F-4D97-AF65-F5344CB8AC3E}">
        <p14:creationId xmlns:p14="http://schemas.microsoft.com/office/powerpoint/2010/main" val="3643705914"/>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Lab 4</a:t>
            </a:r>
            <a:r>
              <a:rPr lang="en-US" dirty="0" smtClean="0"/>
              <a:t>:Creating timeline of $MFT </a:t>
            </a:r>
            <a:endParaRPr lang="en-US" dirty="0"/>
          </a:p>
        </p:txBody>
      </p:sp>
      <p:sp>
        <p:nvSpPr>
          <p:cNvPr id="3" name="Subtitle 2"/>
          <p:cNvSpPr>
            <a:spLocks noGrp="1"/>
          </p:cNvSpPr>
          <p:nvPr>
            <p:ph type="subTitle" idx="1"/>
          </p:nvPr>
        </p:nvSpPr>
        <p:spPr/>
        <p:txBody>
          <a:bodyPr/>
          <a:lstStyle/>
          <a:p>
            <a:r>
              <a:rPr lang="en-US" dirty="0" smtClean="0"/>
              <a:t>Analyzing the $MFT for events</a:t>
            </a:r>
            <a:endParaRPr lang="en-US" dirty="0"/>
          </a:p>
        </p:txBody>
      </p:sp>
    </p:spTree>
    <p:extLst>
      <p:ext uri="{BB962C8B-B14F-4D97-AF65-F5344CB8AC3E}">
        <p14:creationId xmlns:p14="http://schemas.microsoft.com/office/powerpoint/2010/main" val="938711548"/>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FILES AND DIRECTORY ANALYSIS</a:t>
            </a:r>
            <a:endParaRPr lang="en-US" dirty="0"/>
          </a:p>
        </p:txBody>
      </p:sp>
      <p:sp>
        <p:nvSpPr>
          <p:cNvPr id="3" name="Content Placeholder 2"/>
          <p:cNvSpPr>
            <a:spLocks noGrp="1"/>
          </p:cNvSpPr>
          <p:nvPr>
            <p:ph sz="quarter" idx="11"/>
          </p:nvPr>
        </p:nvSpPr>
        <p:spPr/>
        <p:txBody>
          <a:bodyPr/>
          <a:lstStyle/>
          <a:p>
            <a:r>
              <a:rPr lang="en-US" dirty="0">
                <a:latin typeface="Arial" charset="0"/>
                <a:cs typeface="DejaVu LGC Sans" charset="0"/>
              </a:rPr>
              <a:t>So what should you look for next? Well, the following is a brief list of things you should be looking when browsing the offline </a:t>
            </a:r>
            <a:r>
              <a:rPr lang="en-US" dirty="0" err="1">
                <a:latin typeface="Arial" charset="0"/>
                <a:cs typeface="DejaVu LGC Sans" charset="0"/>
              </a:rPr>
              <a:t>filesystem</a:t>
            </a:r>
            <a:r>
              <a:rPr lang="en-US" dirty="0">
                <a:latin typeface="Arial" charset="0"/>
                <a:cs typeface="DejaVu LGC Sans" charset="0"/>
              </a:rPr>
              <a:t>:</a:t>
            </a:r>
          </a:p>
          <a:p>
            <a:pPr lvl="1"/>
            <a:r>
              <a:rPr lang="en-US" dirty="0">
                <a:latin typeface="Arial" charset="0"/>
                <a:ea typeface="DejaVu LGC Sans" charset="0"/>
                <a:cs typeface="DejaVu LGC Sans" charset="0"/>
              </a:rPr>
              <a:t>Relevant files (</a:t>
            </a:r>
            <a:r>
              <a:rPr lang="en-US" dirty="0" err="1">
                <a:latin typeface="Arial" charset="0"/>
                <a:ea typeface="DejaVu LGC Sans" charset="0"/>
                <a:cs typeface="DejaVu LGC Sans" charset="0"/>
              </a:rPr>
              <a:t>pagefile.sys</a:t>
            </a:r>
            <a:r>
              <a:rPr lang="en-US" dirty="0">
                <a:latin typeface="Arial" charset="0"/>
                <a:ea typeface="DejaVu LGC Sans" charset="0"/>
                <a:cs typeface="DejaVu LGC Sans" charset="0"/>
              </a:rPr>
              <a:t>, </a:t>
            </a:r>
            <a:r>
              <a:rPr lang="en-US" dirty="0" err="1">
                <a:latin typeface="Arial" charset="0"/>
                <a:ea typeface="DejaVu LGC Sans" charset="0"/>
                <a:cs typeface="DejaVu LGC Sans" charset="0"/>
              </a:rPr>
              <a:t>index.dat</a:t>
            </a:r>
            <a:r>
              <a:rPr lang="en-US" dirty="0">
                <a:latin typeface="Arial" charset="0"/>
                <a:ea typeface="DejaVu LGC Sans" charset="0"/>
                <a:cs typeface="DejaVu LGC Sans" charset="0"/>
              </a:rPr>
              <a:t>, etc…)</a:t>
            </a:r>
          </a:p>
          <a:p>
            <a:pPr lvl="1"/>
            <a:r>
              <a:rPr lang="en-US" dirty="0">
                <a:latin typeface="Arial" charset="0"/>
                <a:ea typeface="DejaVu LGC Sans" charset="0"/>
                <a:cs typeface="DejaVu LGC Sans" charset="0"/>
              </a:rPr>
              <a:t>Windows event logs</a:t>
            </a:r>
          </a:p>
          <a:p>
            <a:pPr lvl="1"/>
            <a:r>
              <a:rPr lang="en-US" dirty="0">
                <a:latin typeface="Arial" charset="0"/>
                <a:ea typeface="DejaVu LGC Sans" charset="0"/>
                <a:cs typeface="DejaVu LGC Sans" charset="0"/>
              </a:rPr>
              <a:t>Application configuration files and logs</a:t>
            </a:r>
          </a:p>
          <a:p>
            <a:pPr lvl="1"/>
            <a:r>
              <a:rPr lang="en-US" dirty="0">
                <a:latin typeface="Arial" charset="0"/>
                <a:ea typeface="DejaVu LGC Sans" charset="0"/>
                <a:cs typeface="DejaVu LGC Sans" charset="0"/>
              </a:rPr>
              <a:t>Prefetch folder</a:t>
            </a:r>
          </a:p>
          <a:p>
            <a:pPr lvl="1"/>
            <a:r>
              <a:rPr lang="en-US" dirty="0">
                <a:latin typeface="Arial" charset="0"/>
                <a:ea typeface="DejaVu LGC Sans" charset="0"/>
                <a:cs typeface="DejaVu LGC Sans" charset="0"/>
              </a:rPr>
              <a:t>Evidence of malware, rootkits, </a:t>
            </a:r>
            <a:r>
              <a:rPr lang="en-US" dirty="0" err="1">
                <a:latin typeface="Arial" charset="0"/>
                <a:ea typeface="DejaVu LGC Sans" charset="0"/>
                <a:cs typeface="DejaVu LGC Sans" charset="0"/>
              </a:rPr>
              <a:t>etc</a:t>
            </a:r>
            <a:endParaRPr lang="en-US" dirty="0">
              <a:latin typeface="Arial" charset="0"/>
              <a:ea typeface="DejaVu LGC Sans" charset="0"/>
              <a:cs typeface="DejaVu LGC Sans" charset="0"/>
            </a:endParaRPr>
          </a:p>
          <a:p>
            <a:pPr lvl="1"/>
            <a:endParaRPr lang="en-US" dirty="0">
              <a:latin typeface="Arial" charset="0"/>
              <a:ea typeface="DejaVu LGC Sans" charset="0"/>
              <a:cs typeface="DejaVu LGC Sans" charset="0"/>
            </a:endParaRPr>
          </a:p>
          <a:p>
            <a:r>
              <a:rPr lang="en-US" dirty="0" smtClean="0"/>
              <a:t>In many cases the target system is a VM – What do you need to know to acquire the VM in it’s original state / what are benefits?</a:t>
            </a:r>
          </a:p>
          <a:p>
            <a:pPr marL="0" indent="0">
              <a:buNone/>
            </a:pPr>
            <a:endParaRPr lang="en-US" dirty="0" smtClean="0"/>
          </a:p>
        </p:txBody>
      </p:sp>
    </p:spTree>
    <p:extLst>
      <p:ext uri="{BB962C8B-B14F-4D97-AF65-F5344CB8AC3E}">
        <p14:creationId xmlns:p14="http://schemas.microsoft.com/office/powerpoint/2010/main" val="4148634995"/>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FILES AND DIRECTORY ANALYSIS</a:t>
            </a:r>
            <a:endParaRPr lang="en-US" dirty="0"/>
          </a:p>
        </p:txBody>
      </p:sp>
      <p:sp>
        <p:nvSpPr>
          <p:cNvPr id="3" name="Content Placeholder 2"/>
          <p:cNvSpPr>
            <a:spLocks noGrp="1"/>
          </p:cNvSpPr>
          <p:nvPr>
            <p:ph sz="quarter" idx="11"/>
          </p:nvPr>
        </p:nvSpPr>
        <p:spPr/>
        <p:txBody>
          <a:bodyPr/>
          <a:lstStyle/>
          <a:p>
            <a:pPr marL="342900" indent="-342900">
              <a:lnSpc>
                <a:spcPct val="90000"/>
              </a:lnSpc>
            </a:pPr>
            <a:r>
              <a:rPr lang="es-ES" sz="1400" dirty="0" err="1">
                <a:latin typeface="Franklin Gothic Book"/>
                <a:cs typeface="Franklin Gothic Book"/>
              </a:rPr>
              <a:t>Event</a:t>
            </a:r>
            <a:r>
              <a:rPr lang="es-ES" sz="1400" dirty="0">
                <a:latin typeface="Franklin Gothic Book"/>
                <a:cs typeface="Franklin Gothic Book"/>
              </a:rPr>
              <a:t> </a:t>
            </a:r>
            <a:r>
              <a:rPr lang="es-ES" sz="1400" dirty="0" err="1">
                <a:latin typeface="Franklin Gothic Book"/>
                <a:cs typeface="Franklin Gothic Book"/>
              </a:rPr>
              <a:t>logs</a:t>
            </a:r>
            <a:r>
              <a:rPr lang="es-ES" sz="1400" dirty="0">
                <a:latin typeface="Franklin Gothic Book"/>
                <a:cs typeface="Franklin Gothic Book"/>
              </a:rPr>
              <a:t> (</a:t>
            </a:r>
            <a:r>
              <a:rPr lang="es-ES" sz="1400" dirty="0" err="1">
                <a:latin typeface="Franklin Gothic Book"/>
                <a:cs typeface="Franklin Gothic Book"/>
              </a:rPr>
              <a:t>Application</a:t>
            </a:r>
            <a:r>
              <a:rPr lang="es-ES" sz="1400" dirty="0">
                <a:latin typeface="Franklin Gothic Book"/>
                <a:cs typeface="Franklin Gothic Book"/>
              </a:rPr>
              <a:t>, </a:t>
            </a:r>
            <a:r>
              <a:rPr lang="es-ES" sz="1400" dirty="0" err="1">
                <a:latin typeface="Franklin Gothic Book"/>
                <a:cs typeface="Franklin Gothic Book"/>
              </a:rPr>
              <a:t>System</a:t>
            </a:r>
            <a:r>
              <a:rPr lang="es-ES" sz="1400" dirty="0">
                <a:latin typeface="Franklin Gothic Book"/>
                <a:cs typeface="Franklin Gothic Book"/>
              </a:rPr>
              <a:t>, Security, DNS)</a:t>
            </a:r>
          </a:p>
          <a:p>
            <a:pPr marL="742950" lvl="1" indent="-285750">
              <a:lnSpc>
                <a:spcPct val="90000"/>
              </a:lnSpc>
            </a:pPr>
            <a:r>
              <a:rPr lang="es-ES" dirty="0" err="1">
                <a:latin typeface="Franklin Gothic Book"/>
                <a:ea typeface="DejaVu LGC Sans" charset="0"/>
                <a:cs typeface="Franklin Gothic Book"/>
              </a:rPr>
              <a:t>very</a:t>
            </a:r>
            <a:r>
              <a:rPr lang="es-ES" dirty="0">
                <a:latin typeface="Franklin Gothic Book"/>
                <a:ea typeface="DejaVu LGC Sans" charset="0"/>
                <a:cs typeface="Franklin Gothic Book"/>
              </a:rPr>
              <a:t> </a:t>
            </a:r>
            <a:r>
              <a:rPr lang="es-ES" dirty="0" err="1">
                <a:latin typeface="Franklin Gothic Book"/>
                <a:ea typeface="DejaVu LGC Sans" charset="0"/>
                <a:cs typeface="Franklin Gothic Book"/>
              </a:rPr>
              <a:t>useful</a:t>
            </a:r>
            <a:r>
              <a:rPr lang="es-ES" dirty="0">
                <a:latin typeface="Franklin Gothic Book"/>
                <a:ea typeface="DejaVu LGC Sans" charset="0"/>
                <a:cs typeface="Franklin Gothic Book"/>
              </a:rPr>
              <a:t>, </a:t>
            </a:r>
            <a:r>
              <a:rPr lang="es-ES" dirty="0" err="1">
                <a:latin typeface="Franklin Gothic Book"/>
                <a:ea typeface="DejaVu LGC Sans" charset="0"/>
                <a:cs typeface="Franklin Gothic Book"/>
              </a:rPr>
              <a:t>many</a:t>
            </a:r>
            <a:r>
              <a:rPr lang="es-ES" dirty="0">
                <a:latin typeface="Franklin Gothic Book"/>
                <a:ea typeface="DejaVu LGC Sans" charset="0"/>
                <a:cs typeface="Franklin Gothic Book"/>
              </a:rPr>
              <a:t> </a:t>
            </a:r>
            <a:r>
              <a:rPr lang="es-ES" dirty="0" err="1">
                <a:latin typeface="Franklin Gothic Book"/>
                <a:ea typeface="DejaVu LGC Sans" charset="0"/>
                <a:cs typeface="Franklin Gothic Book"/>
              </a:rPr>
              <a:t>tools</a:t>
            </a:r>
            <a:r>
              <a:rPr lang="es-ES" dirty="0">
                <a:latin typeface="Franklin Gothic Book"/>
                <a:ea typeface="DejaVu LGC Sans" charset="0"/>
                <a:cs typeface="Franklin Gothic Book"/>
              </a:rPr>
              <a:t> </a:t>
            </a:r>
            <a:r>
              <a:rPr lang="es-ES" dirty="0" err="1">
                <a:latin typeface="Franklin Gothic Book"/>
                <a:ea typeface="DejaVu LGC Sans" charset="0"/>
                <a:cs typeface="Franklin Gothic Book"/>
              </a:rPr>
              <a:t>to</a:t>
            </a:r>
            <a:r>
              <a:rPr lang="es-ES" dirty="0">
                <a:latin typeface="Franklin Gothic Book"/>
                <a:ea typeface="DejaVu LGC Sans" charset="0"/>
                <a:cs typeface="Franklin Gothic Book"/>
              </a:rPr>
              <a:t> </a:t>
            </a:r>
            <a:r>
              <a:rPr lang="es-ES" dirty="0" err="1">
                <a:latin typeface="Franklin Gothic Book"/>
                <a:ea typeface="DejaVu LGC Sans" charset="0"/>
                <a:cs typeface="Franklin Gothic Book"/>
              </a:rPr>
              <a:t>extract</a:t>
            </a:r>
            <a:endParaRPr lang="es-ES" dirty="0">
              <a:latin typeface="Franklin Gothic Book"/>
              <a:ea typeface="DejaVu LGC Sans" charset="0"/>
              <a:cs typeface="Franklin Gothic Book"/>
            </a:endParaRPr>
          </a:p>
          <a:p>
            <a:pPr marL="342900" indent="-342900">
              <a:lnSpc>
                <a:spcPct val="90000"/>
              </a:lnSpc>
            </a:pPr>
            <a:r>
              <a:rPr lang="es-ES" sz="1400" dirty="0">
                <a:latin typeface="Franklin Gothic Book"/>
                <a:cs typeface="Franklin Gothic Book"/>
              </a:rPr>
              <a:t>IIS/</a:t>
            </a:r>
            <a:r>
              <a:rPr lang="es-ES" sz="1400" dirty="0" err="1">
                <a:latin typeface="Franklin Gothic Book"/>
                <a:cs typeface="Franklin Gothic Book"/>
              </a:rPr>
              <a:t>webserver</a:t>
            </a:r>
            <a:r>
              <a:rPr lang="es-ES" sz="1400" dirty="0">
                <a:latin typeface="Franklin Gothic Book"/>
                <a:cs typeface="Franklin Gothic Book"/>
              </a:rPr>
              <a:t>/FTP </a:t>
            </a:r>
            <a:r>
              <a:rPr lang="es-ES" sz="1400" dirty="0" err="1">
                <a:latin typeface="Franklin Gothic Book"/>
                <a:cs typeface="Franklin Gothic Book"/>
              </a:rPr>
              <a:t>logs</a:t>
            </a:r>
            <a:r>
              <a:rPr lang="es-ES" sz="1400" dirty="0">
                <a:latin typeface="Franklin Gothic Book"/>
                <a:cs typeface="Franklin Gothic Book"/>
              </a:rPr>
              <a:t>/</a:t>
            </a:r>
            <a:r>
              <a:rPr lang="es-ES" sz="1400" dirty="0" err="1">
                <a:latin typeface="Franklin Gothic Book"/>
                <a:cs typeface="Franklin Gothic Book"/>
              </a:rPr>
              <a:t>URLScan</a:t>
            </a:r>
            <a:endParaRPr lang="es-ES" sz="1400" dirty="0">
              <a:latin typeface="Franklin Gothic Book"/>
              <a:cs typeface="Franklin Gothic Book"/>
            </a:endParaRPr>
          </a:p>
          <a:p>
            <a:pPr marL="742950" lvl="1" indent="-285750">
              <a:lnSpc>
                <a:spcPct val="90000"/>
              </a:lnSpc>
            </a:pPr>
            <a:r>
              <a:rPr lang="es-ES" dirty="0" err="1">
                <a:latin typeface="Franklin Gothic Book"/>
                <a:ea typeface="DejaVu LGC Sans" charset="0"/>
                <a:cs typeface="Franklin Gothic Book"/>
              </a:rPr>
              <a:t>useful</a:t>
            </a:r>
            <a:r>
              <a:rPr lang="es-ES" dirty="0">
                <a:latin typeface="Franklin Gothic Book"/>
                <a:ea typeface="DejaVu LGC Sans" charset="0"/>
                <a:cs typeface="Franklin Gothic Book"/>
              </a:rPr>
              <a:t> </a:t>
            </a:r>
            <a:r>
              <a:rPr lang="es-ES" dirty="0" err="1">
                <a:latin typeface="Franklin Gothic Book"/>
                <a:ea typeface="DejaVu LGC Sans" charset="0"/>
                <a:cs typeface="Franklin Gothic Book"/>
              </a:rPr>
              <a:t>to</a:t>
            </a:r>
            <a:r>
              <a:rPr lang="es-ES" dirty="0">
                <a:latin typeface="Franklin Gothic Book"/>
                <a:ea typeface="DejaVu LGC Sans" charset="0"/>
                <a:cs typeface="Franklin Gothic Book"/>
              </a:rPr>
              <a:t> </a:t>
            </a:r>
            <a:r>
              <a:rPr lang="es-ES" dirty="0" err="1">
                <a:latin typeface="Franklin Gothic Book"/>
                <a:ea typeface="DejaVu LGC Sans" charset="0"/>
                <a:cs typeface="Franklin Gothic Book"/>
              </a:rPr>
              <a:t>detect</a:t>
            </a:r>
            <a:r>
              <a:rPr lang="es-ES" dirty="0">
                <a:latin typeface="Franklin Gothic Book"/>
                <a:ea typeface="DejaVu LGC Sans" charset="0"/>
                <a:cs typeface="Franklin Gothic Book"/>
              </a:rPr>
              <a:t> </a:t>
            </a:r>
            <a:r>
              <a:rPr lang="es-ES" dirty="0" err="1">
                <a:latin typeface="Franklin Gothic Book"/>
                <a:ea typeface="DejaVu LGC Sans" charset="0"/>
                <a:cs typeface="Franklin Gothic Book"/>
              </a:rPr>
              <a:t>webapp</a:t>
            </a:r>
            <a:r>
              <a:rPr lang="es-ES" dirty="0">
                <a:latin typeface="Franklin Gothic Book"/>
                <a:ea typeface="DejaVu LGC Sans" charset="0"/>
                <a:cs typeface="Franklin Gothic Book"/>
              </a:rPr>
              <a:t> </a:t>
            </a:r>
            <a:r>
              <a:rPr lang="es-ES" dirty="0" err="1">
                <a:latin typeface="Franklin Gothic Book"/>
                <a:ea typeface="DejaVu LGC Sans" charset="0"/>
                <a:cs typeface="Franklin Gothic Book"/>
              </a:rPr>
              <a:t>exploiting</a:t>
            </a:r>
            <a:r>
              <a:rPr lang="es-ES" dirty="0">
                <a:latin typeface="Franklin Gothic Book"/>
                <a:ea typeface="DejaVu LGC Sans" charset="0"/>
                <a:cs typeface="Franklin Gothic Book"/>
              </a:rPr>
              <a:t> (</a:t>
            </a:r>
            <a:r>
              <a:rPr lang="es-ES" dirty="0" err="1">
                <a:latin typeface="Franklin Gothic Book"/>
                <a:ea typeface="DejaVu LGC Sans" charset="0"/>
                <a:cs typeface="Franklin Gothic Book"/>
              </a:rPr>
              <a:t>maybe</a:t>
            </a:r>
            <a:r>
              <a:rPr lang="es-ES" dirty="0">
                <a:latin typeface="Franklin Gothic Book"/>
                <a:ea typeface="DejaVu LGC Sans" charset="0"/>
                <a:cs typeface="Franklin Gothic Book"/>
              </a:rPr>
              <a:t> as </a:t>
            </a:r>
            <a:r>
              <a:rPr lang="es-ES" dirty="0" err="1">
                <a:latin typeface="Franklin Gothic Book"/>
                <a:ea typeface="DejaVu LGC Sans" charset="0"/>
                <a:cs typeface="Franklin Gothic Book"/>
              </a:rPr>
              <a:t>point</a:t>
            </a:r>
            <a:r>
              <a:rPr lang="es-ES" dirty="0">
                <a:latin typeface="Franklin Gothic Book"/>
                <a:ea typeface="DejaVu LGC Sans" charset="0"/>
                <a:cs typeface="Franklin Gothic Book"/>
              </a:rPr>
              <a:t> of </a:t>
            </a:r>
            <a:r>
              <a:rPr lang="es-ES" dirty="0" err="1">
                <a:latin typeface="Franklin Gothic Book"/>
                <a:ea typeface="DejaVu LGC Sans" charset="0"/>
                <a:cs typeface="Franklin Gothic Book"/>
              </a:rPr>
              <a:t>entry</a:t>
            </a:r>
            <a:r>
              <a:rPr lang="es-ES" dirty="0">
                <a:latin typeface="Franklin Gothic Book"/>
                <a:ea typeface="DejaVu LGC Sans" charset="0"/>
                <a:cs typeface="Franklin Gothic Book"/>
              </a:rPr>
              <a:t>), </a:t>
            </a:r>
            <a:r>
              <a:rPr lang="es-ES" dirty="0" err="1">
                <a:latin typeface="Franklin Gothic Book"/>
                <a:ea typeface="DejaVu LGC Sans" charset="0"/>
                <a:cs typeface="Franklin Gothic Book"/>
              </a:rPr>
              <a:t>for</a:t>
            </a:r>
            <a:r>
              <a:rPr lang="es-ES" dirty="0">
                <a:latin typeface="Franklin Gothic Book"/>
                <a:ea typeface="DejaVu LGC Sans" charset="0"/>
                <a:cs typeface="Franklin Gothic Book"/>
              </a:rPr>
              <a:t> </a:t>
            </a:r>
            <a:r>
              <a:rPr lang="es-ES" dirty="0" err="1">
                <a:latin typeface="Franklin Gothic Book"/>
                <a:ea typeface="DejaVu LGC Sans" charset="0"/>
                <a:cs typeface="Franklin Gothic Book"/>
              </a:rPr>
              <a:t>example</a:t>
            </a:r>
            <a:r>
              <a:rPr lang="es-ES" dirty="0">
                <a:latin typeface="Franklin Gothic Book"/>
                <a:ea typeface="DejaVu LGC Sans" charset="0"/>
                <a:cs typeface="Franklin Gothic Book"/>
              </a:rPr>
              <a:t> </a:t>
            </a:r>
            <a:r>
              <a:rPr lang="es-ES" dirty="0" err="1">
                <a:latin typeface="Franklin Gothic Book"/>
                <a:ea typeface="DejaVu LGC Sans" charset="0"/>
                <a:cs typeface="Franklin Gothic Book"/>
              </a:rPr>
              <a:t>unicode</a:t>
            </a:r>
            <a:r>
              <a:rPr lang="es-ES" dirty="0">
                <a:latin typeface="Franklin Gothic Book"/>
                <a:ea typeface="DejaVu LGC Sans" charset="0"/>
                <a:cs typeface="Franklin Gothic Book"/>
              </a:rPr>
              <a:t> </a:t>
            </a:r>
            <a:r>
              <a:rPr lang="es-ES" dirty="0" err="1">
                <a:latin typeface="Franklin Gothic Book"/>
                <a:ea typeface="DejaVu LGC Sans" charset="0"/>
                <a:cs typeface="Franklin Gothic Book"/>
              </a:rPr>
              <a:t>attacks</a:t>
            </a:r>
            <a:r>
              <a:rPr lang="es-ES" dirty="0">
                <a:latin typeface="Franklin Gothic Book"/>
                <a:ea typeface="DejaVu LGC Sans" charset="0"/>
                <a:cs typeface="Franklin Gothic Book"/>
              </a:rPr>
              <a:t>, </a:t>
            </a:r>
            <a:r>
              <a:rPr lang="es-ES" dirty="0" err="1">
                <a:latin typeface="Franklin Gothic Book"/>
                <a:ea typeface="DejaVu LGC Sans" charset="0"/>
                <a:cs typeface="Franklin Gothic Book"/>
              </a:rPr>
              <a:t>sql</a:t>
            </a:r>
            <a:r>
              <a:rPr lang="es-ES" dirty="0">
                <a:latin typeface="Franklin Gothic Book"/>
                <a:ea typeface="DejaVu LGC Sans" charset="0"/>
                <a:cs typeface="Franklin Gothic Book"/>
              </a:rPr>
              <a:t> </a:t>
            </a:r>
            <a:r>
              <a:rPr lang="es-ES" dirty="0" err="1">
                <a:latin typeface="Franklin Gothic Book"/>
                <a:ea typeface="DejaVu LGC Sans" charset="0"/>
                <a:cs typeface="Franklin Gothic Book"/>
              </a:rPr>
              <a:t>injection</a:t>
            </a:r>
            <a:r>
              <a:rPr lang="es-ES" dirty="0">
                <a:latin typeface="Franklin Gothic Book"/>
                <a:ea typeface="DejaVu LGC Sans" charset="0"/>
                <a:cs typeface="Franklin Gothic Book"/>
              </a:rPr>
              <a:t>, ...</a:t>
            </a:r>
          </a:p>
          <a:p>
            <a:pPr marL="342900" indent="-342900">
              <a:lnSpc>
                <a:spcPct val="90000"/>
              </a:lnSpc>
            </a:pPr>
            <a:r>
              <a:rPr lang="es-ES" sz="1400" dirty="0">
                <a:latin typeface="Franklin Gothic Book"/>
                <a:cs typeface="Franklin Gothic Book"/>
              </a:rPr>
              <a:t>Windows Firewall log (%</a:t>
            </a:r>
            <a:r>
              <a:rPr lang="es-ES" sz="1400" dirty="0" err="1">
                <a:latin typeface="Franklin Gothic Book"/>
                <a:cs typeface="Franklin Gothic Book"/>
              </a:rPr>
              <a:t>windir</a:t>
            </a:r>
            <a:r>
              <a:rPr lang="es-ES" sz="1400" dirty="0">
                <a:latin typeface="Franklin Gothic Book"/>
                <a:cs typeface="Franklin Gothic Book"/>
              </a:rPr>
              <a:t>%\</a:t>
            </a:r>
            <a:r>
              <a:rPr lang="es-ES" sz="1400" dirty="0" err="1">
                <a:latin typeface="Franklin Gothic Book"/>
                <a:cs typeface="Franklin Gothic Book"/>
              </a:rPr>
              <a:t>pfirewall.log</a:t>
            </a:r>
            <a:r>
              <a:rPr lang="es-ES" sz="1400" dirty="0">
                <a:latin typeface="Franklin Gothic Book"/>
                <a:cs typeface="Franklin Gothic Book"/>
              </a:rPr>
              <a:t>)</a:t>
            </a:r>
          </a:p>
          <a:p>
            <a:pPr marL="342900" indent="-342900">
              <a:lnSpc>
                <a:spcPct val="90000"/>
              </a:lnSpc>
            </a:pPr>
            <a:r>
              <a:rPr lang="es-ES" sz="1400" dirty="0">
                <a:latin typeface="Franklin Gothic Book"/>
                <a:cs typeface="Franklin Gothic Book"/>
              </a:rPr>
              <a:t>Dr. Watson </a:t>
            </a:r>
            <a:r>
              <a:rPr lang="es-ES" sz="1400" dirty="0" err="1">
                <a:latin typeface="Franklin Gothic Book"/>
                <a:cs typeface="Franklin Gothic Book"/>
              </a:rPr>
              <a:t>logs</a:t>
            </a:r>
            <a:r>
              <a:rPr lang="es-ES" sz="1400" dirty="0">
                <a:latin typeface="Franklin Gothic Book"/>
                <a:cs typeface="Franklin Gothic Book"/>
              </a:rPr>
              <a:t> </a:t>
            </a:r>
          </a:p>
          <a:p>
            <a:pPr marL="742950" lvl="1" indent="-285750">
              <a:lnSpc>
                <a:spcPct val="90000"/>
              </a:lnSpc>
            </a:pPr>
            <a:r>
              <a:rPr lang="es-ES" dirty="0" err="1">
                <a:latin typeface="Franklin Gothic Book"/>
                <a:ea typeface="DejaVu LGC Sans" charset="0"/>
                <a:cs typeface="Franklin Gothic Book"/>
              </a:rPr>
              <a:t>contain</a:t>
            </a:r>
            <a:r>
              <a:rPr lang="es-ES" dirty="0">
                <a:latin typeface="Franklin Gothic Book"/>
                <a:ea typeface="DejaVu LGC Sans" charset="0"/>
                <a:cs typeface="Franklin Gothic Book"/>
              </a:rPr>
              <a:t> </a:t>
            </a:r>
            <a:r>
              <a:rPr lang="es-ES" dirty="0" err="1">
                <a:latin typeface="Franklin Gothic Book"/>
                <a:ea typeface="DejaVu LGC Sans" charset="0"/>
                <a:cs typeface="Franklin Gothic Book"/>
              </a:rPr>
              <a:t>information</a:t>
            </a:r>
            <a:r>
              <a:rPr lang="es-ES" dirty="0">
                <a:latin typeface="Franklin Gothic Book"/>
                <a:ea typeface="DejaVu LGC Sans" charset="0"/>
                <a:cs typeface="Franklin Gothic Book"/>
              </a:rPr>
              <a:t> </a:t>
            </a:r>
            <a:r>
              <a:rPr lang="es-ES" dirty="0" err="1">
                <a:latin typeface="Franklin Gothic Book"/>
                <a:ea typeface="DejaVu LGC Sans" charset="0"/>
                <a:cs typeface="Franklin Gothic Book"/>
              </a:rPr>
              <a:t>about</a:t>
            </a:r>
            <a:r>
              <a:rPr lang="es-ES" dirty="0">
                <a:latin typeface="Franklin Gothic Book"/>
                <a:ea typeface="DejaVu LGC Sans" charset="0"/>
                <a:cs typeface="Franklin Gothic Book"/>
              </a:rPr>
              <a:t> </a:t>
            </a:r>
            <a:r>
              <a:rPr lang="es-ES" dirty="0" err="1">
                <a:latin typeface="Franklin Gothic Book"/>
                <a:ea typeface="DejaVu LGC Sans" charset="0"/>
                <a:cs typeface="Franklin Gothic Book"/>
              </a:rPr>
              <a:t>processes</a:t>
            </a:r>
            <a:r>
              <a:rPr lang="es-ES" dirty="0">
                <a:latin typeface="Franklin Gothic Book"/>
                <a:ea typeface="DejaVu LGC Sans" charset="0"/>
                <a:cs typeface="Franklin Gothic Book"/>
              </a:rPr>
              <a:t> </a:t>
            </a:r>
            <a:r>
              <a:rPr lang="es-ES" dirty="0" err="1">
                <a:latin typeface="Franklin Gothic Book"/>
                <a:ea typeface="DejaVu LGC Sans" charset="0"/>
                <a:cs typeface="Franklin Gothic Book"/>
              </a:rPr>
              <a:t>running</a:t>
            </a:r>
            <a:r>
              <a:rPr lang="es-ES" dirty="0">
                <a:latin typeface="Franklin Gothic Book"/>
                <a:ea typeface="DejaVu LGC Sans" charset="0"/>
                <a:cs typeface="Franklin Gothic Book"/>
              </a:rPr>
              <a:t> </a:t>
            </a:r>
            <a:r>
              <a:rPr lang="es-ES" dirty="0" err="1">
                <a:latin typeface="Franklin Gothic Book"/>
                <a:ea typeface="DejaVu LGC Sans" charset="0"/>
                <a:cs typeface="Franklin Gothic Book"/>
              </a:rPr>
              <a:t>when</a:t>
            </a:r>
            <a:r>
              <a:rPr lang="es-ES" dirty="0">
                <a:latin typeface="Franklin Gothic Book"/>
                <a:ea typeface="DejaVu LGC Sans" charset="0"/>
                <a:cs typeface="Franklin Gothic Book"/>
              </a:rPr>
              <a:t> </a:t>
            </a:r>
            <a:r>
              <a:rPr lang="es-ES" dirty="0" err="1">
                <a:latin typeface="Franklin Gothic Book"/>
                <a:ea typeface="DejaVu LGC Sans" charset="0"/>
                <a:cs typeface="Franklin Gothic Book"/>
              </a:rPr>
              <a:t>an</a:t>
            </a:r>
            <a:r>
              <a:rPr lang="es-ES" dirty="0">
                <a:latin typeface="Franklin Gothic Book"/>
                <a:ea typeface="DejaVu LGC Sans" charset="0"/>
                <a:cs typeface="Franklin Gothic Book"/>
              </a:rPr>
              <a:t> </a:t>
            </a:r>
            <a:r>
              <a:rPr lang="es-ES" dirty="0" err="1">
                <a:latin typeface="Franklin Gothic Book"/>
                <a:ea typeface="DejaVu LGC Sans" charset="0"/>
                <a:cs typeface="Franklin Gothic Book"/>
              </a:rPr>
              <a:t>application</a:t>
            </a:r>
            <a:r>
              <a:rPr lang="es-ES" dirty="0">
                <a:latin typeface="Franklin Gothic Book"/>
                <a:ea typeface="DejaVu LGC Sans" charset="0"/>
                <a:cs typeface="Franklin Gothic Book"/>
              </a:rPr>
              <a:t> </a:t>
            </a:r>
            <a:r>
              <a:rPr lang="es-ES" dirty="0" err="1">
                <a:latin typeface="Franklin Gothic Book"/>
                <a:ea typeface="DejaVu LGC Sans" charset="0"/>
                <a:cs typeface="Franklin Gothic Book"/>
              </a:rPr>
              <a:t>crashed</a:t>
            </a:r>
            <a:endParaRPr lang="es-ES" dirty="0">
              <a:latin typeface="Franklin Gothic Book"/>
              <a:ea typeface="DejaVu LGC Sans" charset="0"/>
              <a:cs typeface="Franklin Gothic Book"/>
            </a:endParaRPr>
          </a:p>
          <a:p>
            <a:pPr marL="342900" indent="-342900">
              <a:lnSpc>
                <a:spcPct val="90000"/>
              </a:lnSpc>
            </a:pPr>
            <a:r>
              <a:rPr lang="es-ES" sz="1400" dirty="0" err="1">
                <a:latin typeface="Franklin Gothic Book"/>
                <a:cs typeface="Franklin Gothic Book"/>
              </a:rPr>
              <a:t>setupapi.log</a:t>
            </a:r>
            <a:endParaRPr lang="es-ES" sz="1400" dirty="0">
              <a:latin typeface="Franklin Gothic Book"/>
              <a:cs typeface="Franklin Gothic Book"/>
            </a:endParaRPr>
          </a:p>
          <a:p>
            <a:pPr marL="742950" lvl="1" indent="-285750">
              <a:lnSpc>
                <a:spcPct val="90000"/>
              </a:lnSpc>
            </a:pPr>
            <a:r>
              <a:rPr lang="es-ES" dirty="0" err="1">
                <a:latin typeface="Franklin Gothic Book"/>
                <a:ea typeface="DejaVu LGC Sans" charset="0"/>
                <a:cs typeface="Franklin Gothic Book"/>
              </a:rPr>
              <a:t>information</a:t>
            </a:r>
            <a:r>
              <a:rPr lang="es-ES" dirty="0">
                <a:latin typeface="Franklin Gothic Book"/>
                <a:ea typeface="DejaVu LGC Sans" charset="0"/>
                <a:cs typeface="Franklin Gothic Book"/>
              </a:rPr>
              <a:t> </a:t>
            </a:r>
            <a:r>
              <a:rPr lang="es-ES" dirty="0" err="1">
                <a:latin typeface="Franklin Gothic Book"/>
                <a:ea typeface="DejaVu LGC Sans" charset="0"/>
                <a:cs typeface="Franklin Gothic Book"/>
              </a:rPr>
              <a:t>about</a:t>
            </a:r>
            <a:r>
              <a:rPr lang="es-ES" dirty="0">
                <a:latin typeface="Franklin Gothic Book"/>
                <a:ea typeface="DejaVu LGC Sans" charset="0"/>
                <a:cs typeface="Franklin Gothic Book"/>
              </a:rPr>
              <a:t> </a:t>
            </a:r>
            <a:r>
              <a:rPr lang="es-ES" dirty="0" err="1">
                <a:latin typeface="Franklin Gothic Book"/>
                <a:ea typeface="DejaVu LGC Sans" charset="0"/>
                <a:cs typeface="Franklin Gothic Book"/>
              </a:rPr>
              <a:t>installation</a:t>
            </a:r>
            <a:r>
              <a:rPr lang="es-ES" dirty="0">
                <a:latin typeface="Franklin Gothic Book"/>
                <a:ea typeface="DejaVu LGC Sans" charset="0"/>
                <a:cs typeface="Franklin Gothic Book"/>
              </a:rPr>
              <a:t> of </a:t>
            </a:r>
            <a:r>
              <a:rPr lang="es-ES" dirty="0" err="1">
                <a:latin typeface="Franklin Gothic Book"/>
                <a:ea typeface="DejaVu LGC Sans" charset="0"/>
                <a:cs typeface="Franklin Gothic Book"/>
              </a:rPr>
              <a:t>applications</a:t>
            </a:r>
            <a:r>
              <a:rPr lang="es-ES" dirty="0">
                <a:latin typeface="Franklin Gothic Book"/>
                <a:ea typeface="DejaVu LGC Sans" charset="0"/>
                <a:cs typeface="Franklin Gothic Book"/>
              </a:rPr>
              <a:t> and </a:t>
            </a:r>
            <a:r>
              <a:rPr lang="es-ES" dirty="0" err="1">
                <a:latin typeface="Franklin Gothic Book"/>
                <a:ea typeface="DejaVu LGC Sans" charset="0"/>
                <a:cs typeface="Franklin Gothic Book"/>
              </a:rPr>
              <a:t>devices</a:t>
            </a:r>
            <a:endParaRPr lang="es-ES" dirty="0">
              <a:latin typeface="Franklin Gothic Book"/>
              <a:ea typeface="DejaVu LGC Sans" charset="0"/>
              <a:cs typeface="Franklin Gothic Book"/>
            </a:endParaRPr>
          </a:p>
          <a:p>
            <a:pPr marL="342900" indent="-342900">
              <a:lnSpc>
                <a:spcPct val="90000"/>
              </a:lnSpc>
            </a:pPr>
            <a:r>
              <a:rPr lang="es-ES" sz="1400" dirty="0" err="1">
                <a:latin typeface="Franklin Gothic Book"/>
                <a:cs typeface="Franklin Gothic Book"/>
              </a:rPr>
              <a:t>schedlgu.txt</a:t>
            </a:r>
            <a:endParaRPr lang="es-ES" sz="1400" dirty="0">
              <a:latin typeface="Franklin Gothic Book"/>
              <a:cs typeface="Franklin Gothic Book"/>
            </a:endParaRPr>
          </a:p>
          <a:p>
            <a:pPr marL="742950" lvl="1" indent="-285750">
              <a:lnSpc>
                <a:spcPct val="90000"/>
              </a:lnSpc>
            </a:pPr>
            <a:r>
              <a:rPr lang="es-ES" dirty="0" err="1">
                <a:latin typeface="Franklin Gothic Book"/>
                <a:ea typeface="DejaVu LGC Sans" charset="0"/>
                <a:cs typeface="Franklin Gothic Book"/>
              </a:rPr>
              <a:t>information</a:t>
            </a:r>
            <a:r>
              <a:rPr lang="es-ES" dirty="0">
                <a:latin typeface="Franklin Gothic Book"/>
                <a:ea typeface="DejaVu LGC Sans" charset="0"/>
                <a:cs typeface="Franklin Gothic Book"/>
              </a:rPr>
              <a:t> </a:t>
            </a:r>
            <a:r>
              <a:rPr lang="es-ES" dirty="0" err="1">
                <a:latin typeface="Franklin Gothic Book"/>
                <a:ea typeface="DejaVu LGC Sans" charset="0"/>
                <a:cs typeface="Franklin Gothic Book"/>
              </a:rPr>
              <a:t>about</a:t>
            </a:r>
            <a:r>
              <a:rPr lang="es-ES" dirty="0">
                <a:latin typeface="Franklin Gothic Book"/>
                <a:ea typeface="DejaVu LGC Sans" charset="0"/>
                <a:cs typeface="Franklin Gothic Book"/>
              </a:rPr>
              <a:t> </a:t>
            </a:r>
            <a:r>
              <a:rPr lang="es-ES" dirty="0" err="1">
                <a:latin typeface="Franklin Gothic Book"/>
                <a:ea typeface="DejaVu LGC Sans" charset="0"/>
                <a:cs typeface="Franklin Gothic Book"/>
              </a:rPr>
              <a:t>scheduled</a:t>
            </a:r>
            <a:r>
              <a:rPr lang="es-ES" dirty="0">
                <a:latin typeface="Franklin Gothic Book"/>
                <a:ea typeface="DejaVu LGC Sans" charset="0"/>
                <a:cs typeface="Franklin Gothic Book"/>
              </a:rPr>
              <a:t> </a:t>
            </a:r>
            <a:r>
              <a:rPr lang="es-ES" dirty="0" err="1">
                <a:latin typeface="Franklin Gothic Book"/>
                <a:ea typeface="DejaVu LGC Sans" charset="0"/>
                <a:cs typeface="Franklin Gothic Book"/>
              </a:rPr>
              <a:t>tasks</a:t>
            </a:r>
            <a:endParaRPr lang="es-ES" dirty="0">
              <a:latin typeface="Franklin Gothic Book"/>
              <a:ea typeface="DejaVu LGC Sans" charset="0"/>
              <a:cs typeface="Franklin Gothic Book"/>
            </a:endParaRPr>
          </a:p>
          <a:p>
            <a:pPr marL="342900" indent="-342900">
              <a:lnSpc>
                <a:spcPct val="90000"/>
              </a:lnSpc>
            </a:pPr>
            <a:r>
              <a:rPr lang="es-ES" sz="1400" dirty="0">
                <a:latin typeface="Franklin Gothic Book"/>
                <a:cs typeface="Franklin Gothic Book"/>
              </a:rPr>
              <a:t>Antivirus / IDS / IAS / ISA Server / ... </a:t>
            </a:r>
            <a:r>
              <a:rPr lang="es-ES" sz="1400" dirty="0" err="1">
                <a:latin typeface="Franklin Gothic Book"/>
                <a:cs typeface="Franklin Gothic Book"/>
              </a:rPr>
              <a:t>logs</a:t>
            </a:r>
            <a:endParaRPr lang="es-ES" sz="1400" dirty="0">
              <a:latin typeface="Franklin Gothic Book"/>
              <a:cs typeface="Franklin Gothic Book"/>
            </a:endParaRPr>
          </a:p>
          <a:p>
            <a:endParaRPr lang="en-US" sz="1400" dirty="0">
              <a:latin typeface="Franklin Gothic Book"/>
              <a:cs typeface="Franklin Gothic Book"/>
            </a:endParaRPr>
          </a:p>
        </p:txBody>
      </p:sp>
    </p:spTree>
    <p:extLst>
      <p:ext uri="{BB962C8B-B14F-4D97-AF65-F5344CB8AC3E}">
        <p14:creationId xmlns:p14="http://schemas.microsoft.com/office/powerpoint/2010/main" val="1953334737"/>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Prefetch folder</a:t>
            </a:r>
            <a:endParaRPr lang="en-US"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2904431"/>
            <a:ext cx="5124110" cy="1724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r="18666"/>
          <a:stretch>
            <a:fillRect/>
          </a:stretch>
        </p:blipFill>
        <p:spPr bwMode="auto">
          <a:xfrm>
            <a:off x="685800" y="1047750"/>
            <a:ext cx="3581400" cy="1909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457408122"/>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key artifacts</a:t>
            </a:r>
            <a:endParaRPr lang="en-US" dirty="0"/>
          </a:p>
        </p:txBody>
      </p:sp>
      <p:sp>
        <p:nvSpPr>
          <p:cNvPr id="3" name="Content Placeholder 2"/>
          <p:cNvSpPr>
            <a:spLocks noGrp="1"/>
          </p:cNvSpPr>
          <p:nvPr>
            <p:ph sz="quarter" idx="11"/>
          </p:nvPr>
        </p:nvSpPr>
        <p:spPr/>
        <p:txBody>
          <a:bodyPr/>
          <a:lstStyle/>
          <a:p>
            <a:pPr marL="342900" indent="-342900">
              <a:lnSpc>
                <a:spcPct val="90000"/>
              </a:lnSpc>
            </a:pPr>
            <a:r>
              <a:rPr lang="es-ES" sz="1400" dirty="0" err="1" smtClean="0">
                <a:latin typeface="Franklin Gothic Book"/>
                <a:cs typeface="Franklin Gothic Book"/>
              </a:rPr>
              <a:t>System</a:t>
            </a:r>
            <a:r>
              <a:rPr lang="es-ES" sz="1400" dirty="0" smtClean="0">
                <a:latin typeface="Franklin Gothic Book"/>
                <a:cs typeface="Franklin Gothic Book"/>
              </a:rPr>
              <a:t> </a:t>
            </a:r>
            <a:r>
              <a:rPr lang="es-ES" sz="1400" dirty="0" err="1" smtClean="0">
                <a:latin typeface="Franklin Gothic Book"/>
                <a:cs typeface="Franklin Gothic Book"/>
              </a:rPr>
              <a:t>Restore</a:t>
            </a:r>
            <a:r>
              <a:rPr lang="es-ES" sz="1400" dirty="0" smtClean="0">
                <a:latin typeface="Franklin Gothic Book"/>
                <a:cs typeface="Franklin Gothic Book"/>
              </a:rPr>
              <a:t> </a:t>
            </a:r>
            <a:r>
              <a:rPr lang="es-ES" sz="1400" dirty="0" err="1" smtClean="0">
                <a:latin typeface="Franklin Gothic Book"/>
                <a:cs typeface="Franklin Gothic Book"/>
              </a:rPr>
              <a:t>Points</a:t>
            </a:r>
            <a:endParaRPr lang="es-ES" sz="1400" dirty="0" smtClean="0">
              <a:latin typeface="Franklin Gothic Book"/>
              <a:cs typeface="Franklin Gothic Book"/>
            </a:endParaRPr>
          </a:p>
          <a:p>
            <a:pPr marL="342900" indent="-342900">
              <a:lnSpc>
                <a:spcPct val="90000"/>
              </a:lnSpc>
            </a:pPr>
            <a:r>
              <a:rPr lang="es-ES" sz="1400" dirty="0" err="1" smtClean="0">
                <a:latin typeface="Franklin Gothic Book"/>
                <a:cs typeface="Franklin Gothic Book"/>
              </a:rPr>
              <a:t>Pagefile.sys</a:t>
            </a:r>
            <a:endParaRPr lang="es-ES" sz="1400" dirty="0" smtClean="0">
              <a:latin typeface="Franklin Gothic Book"/>
              <a:cs typeface="Franklin Gothic Book"/>
            </a:endParaRPr>
          </a:p>
          <a:p>
            <a:pPr marL="342900" indent="-342900">
              <a:lnSpc>
                <a:spcPct val="90000"/>
              </a:lnSpc>
            </a:pPr>
            <a:r>
              <a:rPr lang="es-ES" sz="1400" dirty="0" err="1" smtClean="0">
                <a:latin typeface="Franklin Gothic Book"/>
                <a:cs typeface="Franklin Gothic Book"/>
              </a:rPr>
              <a:t>Hybernation</a:t>
            </a:r>
            <a:r>
              <a:rPr lang="es-ES" sz="1400" dirty="0" smtClean="0">
                <a:latin typeface="Franklin Gothic Book"/>
                <a:cs typeface="Franklin Gothic Book"/>
              </a:rPr>
              <a:t> file</a:t>
            </a:r>
          </a:p>
          <a:p>
            <a:pPr marL="342900" indent="-342900">
              <a:lnSpc>
                <a:spcPct val="90000"/>
              </a:lnSpc>
            </a:pPr>
            <a:r>
              <a:rPr lang="es-ES" sz="1400" dirty="0" err="1" smtClean="0">
                <a:latin typeface="Franklin Gothic Book"/>
                <a:cs typeface="Franklin Gothic Book"/>
              </a:rPr>
              <a:t>Crash-dump</a:t>
            </a:r>
            <a:r>
              <a:rPr lang="es-ES" sz="1400" dirty="0" smtClean="0">
                <a:latin typeface="Franklin Gothic Book"/>
                <a:cs typeface="Franklin Gothic Book"/>
              </a:rPr>
              <a:t> files</a:t>
            </a:r>
          </a:p>
          <a:p>
            <a:pPr marL="342900" indent="-342900">
              <a:lnSpc>
                <a:spcPct val="90000"/>
              </a:lnSpc>
            </a:pPr>
            <a:r>
              <a:rPr lang="es-ES" sz="1400" dirty="0" smtClean="0">
                <a:latin typeface="Franklin Gothic Book"/>
                <a:cs typeface="Franklin Gothic Book"/>
              </a:rPr>
              <a:t>LNK files</a:t>
            </a:r>
          </a:p>
          <a:p>
            <a:pPr marL="342900" indent="-342900">
              <a:lnSpc>
                <a:spcPct val="90000"/>
              </a:lnSpc>
            </a:pPr>
            <a:r>
              <a:rPr lang="es-ES" sz="1400" dirty="0" smtClean="0">
                <a:latin typeface="Franklin Gothic Book"/>
                <a:cs typeface="Franklin Gothic Book"/>
              </a:rPr>
              <a:t>Shell-bag</a:t>
            </a:r>
          </a:p>
          <a:p>
            <a:pPr marL="342900" indent="-342900">
              <a:lnSpc>
                <a:spcPct val="90000"/>
              </a:lnSpc>
            </a:pPr>
            <a:r>
              <a:rPr lang="es-ES" sz="1400" dirty="0" smtClean="0">
                <a:latin typeface="Franklin Gothic Book"/>
                <a:cs typeface="Franklin Gothic Book"/>
              </a:rPr>
              <a:t>Etc… </a:t>
            </a:r>
          </a:p>
          <a:p>
            <a:pPr marL="0" indent="0">
              <a:lnSpc>
                <a:spcPct val="90000"/>
              </a:lnSpc>
              <a:buNone/>
            </a:pPr>
            <a:endParaRPr lang="es-ES" sz="1400" dirty="0">
              <a:latin typeface="Franklin Gothic Book"/>
              <a:cs typeface="Franklin Gothic Book"/>
            </a:endParaRPr>
          </a:p>
        </p:txBody>
      </p:sp>
    </p:spTree>
    <p:extLst>
      <p:ext uri="{BB962C8B-B14F-4D97-AF65-F5344CB8AC3E}">
        <p14:creationId xmlns:p14="http://schemas.microsoft.com/office/powerpoint/2010/main" val="3321861953"/>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recovery</a:t>
            </a:r>
            <a:endParaRPr lang="en-US" dirty="0"/>
          </a:p>
        </p:txBody>
      </p:sp>
      <p:sp>
        <p:nvSpPr>
          <p:cNvPr id="3" name="Content Placeholder 2"/>
          <p:cNvSpPr>
            <a:spLocks noGrp="1"/>
          </p:cNvSpPr>
          <p:nvPr>
            <p:ph sz="quarter" idx="11"/>
          </p:nvPr>
        </p:nvSpPr>
        <p:spPr/>
        <p:txBody>
          <a:bodyPr/>
          <a:lstStyle/>
          <a:p>
            <a:pPr>
              <a:spcAft>
                <a:spcPts val="1200"/>
              </a:spcAft>
            </a:pPr>
            <a:r>
              <a:rPr lang="en-US" sz="1400" dirty="0">
                <a:latin typeface="Arial" charset="0"/>
                <a:cs typeface="DejaVu LGC Sans" charset="0"/>
              </a:rPr>
              <a:t>This process recovers files or data deleted or in slack from the system</a:t>
            </a:r>
          </a:p>
          <a:p>
            <a:pPr>
              <a:spcAft>
                <a:spcPts val="1200"/>
              </a:spcAft>
            </a:pPr>
            <a:r>
              <a:rPr lang="en-US" sz="1400" dirty="0">
                <a:latin typeface="Arial" charset="0"/>
                <a:cs typeface="DejaVu LGC Sans" charset="0"/>
              </a:rPr>
              <a:t>Identify when the files where deleted</a:t>
            </a:r>
          </a:p>
          <a:p>
            <a:pPr>
              <a:spcAft>
                <a:spcPts val="1200"/>
              </a:spcAft>
            </a:pPr>
            <a:r>
              <a:rPr lang="en-US" sz="1400" dirty="0">
                <a:latin typeface="Arial" charset="0"/>
                <a:cs typeface="DejaVu LGC Sans" charset="0"/>
              </a:rPr>
              <a:t>Look for file fragments and unrecoverable data</a:t>
            </a:r>
          </a:p>
          <a:p>
            <a:pPr>
              <a:spcAft>
                <a:spcPts val="1200"/>
              </a:spcAft>
            </a:pPr>
            <a:r>
              <a:rPr lang="en-US" sz="1400" dirty="0">
                <a:latin typeface="Arial" charset="0"/>
                <a:cs typeface="DejaVu LGC Sans" charset="0"/>
              </a:rPr>
              <a:t>Recover pertinent files, including images and emails</a:t>
            </a:r>
          </a:p>
          <a:p>
            <a:pPr>
              <a:spcAft>
                <a:spcPts val="1200"/>
              </a:spcAft>
            </a:pPr>
            <a:r>
              <a:rPr lang="en-US" sz="1400" dirty="0">
                <a:latin typeface="Arial" charset="0"/>
                <a:cs typeface="DejaVu LGC Sans" charset="0"/>
              </a:rPr>
              <a:t>Describe methods in detail in your report</a:t>
            </a:r>
          </a:p>
          <a:p>
            <a:endParaRPr lang="en-US" sz="1400" dirty="0">
              <a:latin typeface="Franklin Gothic Book"/>
              <a:cs typeface="Franklin Gothic Book"/>
            </a:endParaRPr>
          </a:p>
        </p:txBody>
      </p:sp>
    </p:spTree>
    <p:extLst>
      <p:ext uri="{BB962C8B-B14F-4D97-AF65-F5344CB8AC3E}">
        <p14:creationId xmlns:p14="http://schemas.microsoft.com/office/powerpoint/2010/main" val="3627222591"/>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recovery with </a:t>
            </a:r>
            <a:r>
              <a:rPr lang="en-US" dirty="0" err="1" smtClean="0"/>
              <a:t>Photorec</a:t>
            </a:r>
            <a:endParaRPr lang="en-US" dirty="0"/>
          </a:p>
        </p:txBody>
      </p:sp>
      <p:sp>
        <p:nvSpPr>
          <p:cNvPr id="3" name="Content Placeholder 2"/>
          <p:cNvSpPr>
            <a:spLocks noGrp="1"/>
          </p:cNvSpPr>
          <p:nvPr>
            <p:ph sz="quarter" idx="11"/>
          </p:nvPr>
        </p:nvSpPr>
        <p:spPr/>
        <p:txBody>
          <a:bodyPr/>
          <a:lstStyle/>
          <a:p>
            <a:pPr>
              <a:spcAft>
                <a:spcPts val="1200"/>
              </a:spcAft>
            </a:pPr>
            <a:r>
              <a:rPr lang="en-US" sz="1400" dirty="0">
                <a:latin typeface="Arial" charset="0"/>
                <a:cs typeface="DejaVu LGC Sans" charset="0"/>
              </a:rPr>
              <a:t>Carves out files in an image based on headers</a:t>
            </a:r>
          </a:p>
          <a:p>
            <a:pPr>
              <a:spcAft>
                <a:spcPts val="1200"/>
              </a:spcAft>
            </a:pPr>
            <a:r>
              <a:rPr lang="en-US" sz="1400" dirty="0" smtClean="0">
                <a:latin typeface="Arial" charset="0"/>
                <a:cs typeface="DejaVu LGC Sans" charset="0"/>
              </a:rPr>
              <a:t>Output </a:t>
            </a:r>
            <a:r>
              <a:rPr lang="en-US" sz="1400" dirty="0">
                <a:latin typeface="Arial" charset="0"/>
                <a:cs typeface="DejaVu LGC Sans" charset="0"/>
              </a:rPr>
              <a:t>directory will contain all files </a:t>
            </a:r>
            <a:r>
              <a:rPr lang="en-US" sz="1400" dirty="0" smtClean="0">
                <a:latin typeface="Arial" charset="0"/>
                <a:cs typeface="DejaVu LGC Sans" charset="0"/>
              </a:rPr>
              <a:t>recovered</a:t>
            </a:r>
            <a:endParaRPr lang="en-US" sz="1400" dirty="0">
              <a:latin typeface="Arial" charset="0"/>
              <a:cs typeface="DejaVu LGC Sans" charset="0"/>
            </a:endParaRPr>
          </a:p>
        </p:txBody>
      </p:sp>
      <p:pic>
        <p:nvPicPr>
          <p:cNvPr id="4" name="Picture 3"/>
          <p:cNvPicPr>
            <a:picLocks noChangeAspect="1"/>
          </p:cNvPicPr>
          <p:nvPr/>
        </p:nvPicPr>
        <p:blipFill>
          <a:blip r:embed="rId2"/>
          <a:stretch>
            <a:fillRect/>
          </a:stretch>
        </p:blipFill>
        <p:spPr>
          <a:xfrm>
            <a:off x="838200" y="1733550"/>
            <a:ext cx="6604000" cy="3336550"/>
          </a:xfrm>
          <a:prstGeom prst="rect">
            <a:avLst/>
          </a:prstGeom>
        </p:spPr>
      </p:pic>
    </p:spTree>
    <p:extLst>
      <p:ext uri="{BB962C8B-B14F-4D97-AF65-F5344CB8AC3E}">
        <p14:creationId xmlns:p14="http://schemas.microsoft.com/office/powerpoint/2010/main" val="775621311"/>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Lab 4</a:t>
            </a:r>
            <a:r>
              <a:rPr lang="en-US" dirty="0" smtClean="0"/>
              <a:t>: Recovering Data</a:t>
            </a:r>
            <a:endParaRPr lang="en-US" dirty="0"/>
          </a:p>
        </p:txBody>
      </p:sp>
      <p:sp>
        <p:nvSpPr>
          <p:cNvPr id="3" name="Subtitle 2"/>
          <p:cNvSpPr>
            <a:spLocks noGrp="1"/>
          </p:cNvSpPr>
          <p:nvPr>
            <p:ph type="subTitle" idx="1"/>
          </p:nvPr>
        </p:nvSpPr>
        <p:spPr/>
        <p:txBody>
          <a:bodyPr/>
          <a:lstStyle/>
          <a:p>
            <a:r>
              <a:rPr lang="en-US" dirty="0" smtClean="0"/>
              <a:t>Hands on exercise with </a:t>
            </a:r>
            <a:r>
              <a:rPr lang="en-US" dirty="0" err="1" smtClean="0"/>
              <a:t>PhotoRec</a:t>
            </a:r>
            <a:endParaRPr lang="en-US" dirty="0"/>
          </a:p>
        </p:txBody>
      </p:sp>
    </p:spTree>
    <p:extLst>
      <p:ext uri="{BB962C8B-B14F-4D97-AF65-F5344CB8AC3E}">
        <p14:creationId xmlns:p14="http://schemas.microsoft.com/office/powerpoint/2010/main" val="2660013248"/>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(malware) forensic challenge</a:t>
            </a:r>
            <a:endParaRPr lang="en-US" dirty="0"/>
          </a:p>
        </p:txBody>
      </p:sp>
      <p:sp>
        <p:nvSpPr>
          <p:cNvPr id="7" name="Content Placeholder 2"/>
          <p:cNvSpPr txBox="1">
            <a:spLocks/>
          </p:cNvSpPr>
          <p:nvPr/>
        </p:nvSpPr>
        <p:spPr bwMode="auto">
          <a:xfrm>
            <a:off x="794443" y="983986"/>
            <a:ext cx="7417694" cy="3856607"/>
          </a:xfrm>
          <a:prstGeom prst="rect">
            <a:avLst/>
          </a:prstGeom>
          <a:noFill/>
          <a:ln w="9525">
            <a:noFill/>
            <a:miter lim="800000"/>
            <a:headEnd/>
            <a:tailEnd/>
          </a:ln>
        </p:spPr>
        <p:txBody>
          <a:bodyPr lIns="0" tIns="0" rIns="0" bIns="0"/>
          <a:lstStyle>
            <a:lvl1pPr marL="187325" indent="-187325">
              <a:defRPr sz="2400">
                <a:solidFill>
                  <a:schemeClr val="bg1"/>
                </a:solidFill>
                <a:latin typeface="Times New Roman" charset="0"/>
                <a:ea typeface="ＭＳ Ｐゴシック" charset="0"/>
                <a:cs typeface="DejaVu LGC Sans" charset="0"/>
              </a:defRPr>
            </a:lvl1pPr>
            <a:lvl2pPr marL="37931725" indent="-37474525">
              <a:defRPr sz="2400">
                <a:solidFill>
                  <a:schemeClr val="bg1"/>
                </a:solidFill>
                <a:latin typeface="Times New Roman" charset="0"/>
                <a:ea typeface="DejaVu LGC Sans" charset="0"/>
                <a:cs typeface="DejaVu LGC Sans" charset="0"/>
              </a:defRPr>
            </a:lvl2pPr>
            <a:lvl3pPr>
              <a:defRPr sz="2400">
                <a:solidFill>
                  <a:schemeClr val="bg1"/>
                </a:solidFill>
                <a:latin typeface="Times New Roman" charset="0"/>
                <a:ea typeface="DejaVu LGC Sans" charset="0"/>
                <a:cs typeface="DejaVu LGC Sans" charset="0"/>
              </a:defRPr>
            </a:lvl3pPr>
            <a:lvl4pPr>
              <a:defRPr sz="2400">
                <a:solidFill>
                  <a:schemeClr val="bg1"/>
                </a:solidFill>
                <a:latin typeface="Times New Roman" charset="0"/>
                <a:ea typeface="DejaVu LGC Sans" charset="0"/>
                <a:cs typeface="DejaVu LGC Sans" charset="0"/>
              </a:defRPr>
            </a:lvl4pPr>
            <a:lvl5pPr>
              <a:defRPr sz="2400">
                <a:solidFill>
                  <a:schemeClr val="bg1"/>
                </a:solidFill>
                <a:latin typeface="Times New Roman" charset="0"/>
                <a:ea typeface="DejaVu LGC Sans" charset="0"/>
                <a:cs typeface="DejaVu LGC Sans" charset="0"/>
              </a:defRPr>
            </a:lvl5pPr>
            <a:lvl6pPr marL="457200" eaLnBrk="0" fontAlgn="base" hangingPunct="0">
              <a:lnSpc>
                <a:spcPct val="93000"/>
              </a:lnSpc>
              <a:spcBef>
                <a:spcPct val="0"/>
              </a:spcBef>
              <a:spcAft>
                <a:spcPct val="0"/>
              </a:spcAft>
              <a:defRPr sz="2400">
                <a:solidFill>
                  <a:schemeClr val="bg1"/>
                </a:solidFill>
                <a:latin typeface="Times New Roman" charset="0"/>
                <a:ea typeface="DejaVu LGC Sans" charset="0"/>
                <a:cs typeface="DejaVu LGC Sans" charset="0"/>
              </a:defRPr>
            </a:lvl6pPr>
            <a:lvl7pPr marL="914400" eaLnBrk="0" fontAlgn="base" hangingPunct="0">
              <a:lnSpc>
                <a:spcPct val="93000"/>
              </a:lnSpc>
              <a:spcBef>
                <a:spcPct val="0"/>
              </a:spcBef>
              <a:spcAft>
                <a:spcPct val="0"/>
              </a:spcAft>
              <a:defRPr sz="2400">
                <a:solidFill>
                  <a:schemeClr val="bg1"/>
                </a:solidFill>
                <a:latin typeface="Times New Roman" charset="0"/>
                <a:ea typeface="DejaVu LGC Sans" charset="0"/>
                <a:cs typeface="DejaVu LGC Sans" charset="0"/>
              </a:defRPr>
            </a:lvl7pPr>
            <a:lvl8pPr marL="1371600" eaLnBrk="0" fontAlgn="base" hangingPunct="0">
              <a:lnSpc>
                <a:spcPct val="93000"/>
              </a:lnSpc>
              <a:spcBef>
                <a:spcPct val="0"/>
              </a:spcBef>
              <a:spcAft>
                <a:spcPct val="0"/>
              </a:spcAft>
              <a:defRPr sz="2400">
                <a:solidFill>
                  <a:schemeClr val="bg1"/>
                </a:solidFill>
                <a:latin typeface="Times New Roman" charset="0"/>
                <a:ea typeface="DejaVu LGC Sans" charset="0"/>
                <a:cs typeface="DejaVu LGC Sans" charset="0"/>
              </a:defRPr>
            </a:lvl8pPr>
            <a:lvl9pPr marL="1828800" eaLnBrk="0" fontAlgn="base" hangingPunct="0">
              <a:lnSpc>
                <a:spcPct val="93000"/>
              </a:lnSpc>
              <a:spcBef>
                <a:spcPct val="0"/>
              </a:spcBef>
              <a:spcAft>
                <a:spcPct val="0"/>
              </a:spcAft>
              <a:defRPr sz="2400">
                <a:solidFill>
                  <a:schemeClr val="bg1"/>
                </a:solidFill>
                <a:latin typeface="Times New Roman" charset="0"/>
                <a:ea typeface="DejaVu LGC Sans" charset="0"/>
                <a:cs typeface="DejaVu LGC Sans" charset="0"/>
              </a:defRPr>
            </a:lvl9pPr>
          </a:lstStyle>
          <a:p>
            <a:pPr marL="0" indent="0" defTabSz="914400" eaLnBrk="1" hangingPunct="1">
              <a:lnSpc>
                <a:spcPts val="2400"/>
              </a:lnSpc>
              <a:spcBef>
                <a:spcPts val="1200"/>
              </a:spcBef>
              <a:buClr>
                <a:schemeClr val="hlink"/>
              </a:buClr>
              <a:buSzPct val="115000"/>
            </a:pPr>
            <a:endParaRPr lang="en-US" sz="2000" i="1" dirty="0">
              <a:latin typeface="Arial" charset="0"/>
              <a:cs typeface="ＭＳ Ｐゴシック" charset="0"/>
            </a:endParaRPr>
          </a:p>
          <a:p>
            <a:pPr defTabSz="914400" eaLnBrk="1" hangingPunct="1">
              <a:lnSpc>
                <a:spcPts val="2400"/>
              </a:lnSpc>
              <a:spcBef>
                <a:spcPts val="1200"/>
              </a:spcBef>
              <a:buClr>
                <a:schemeClr val="hlink"/>
              </a:buClr>
              <a:buSzPct val="115000"/>
              <a:buFont typeface="Symbol" charset="0"/>
              <a:buChar char="·"/>
            </a:pPr>
            <a:endParaRPr lang="en-US" sz="2000" i="1" dirty="0" smtClean="0">
              <a:latin typeface="Arial" charset="0"/>
              <a:cs typeface="ＭＳ Ｐゴシック" charset="0"/>
            </a:endParaRPr>
          </a:p>
          <a:p>
            <a:pPr defTabSz="914400" eaLnBrk="1" hangingPunct="1">
              <a:lnSpc>
                <a:spcPts val="2400"/>
              </a:lnSpc>
              <a:spcBef>
                <a:spcPts val="1200"/>
              </a:spcBef>
              <a:buClr>
                <a:schemeClr val="hlink"/>
              </a:buClr>
              <a:buSzPct val="115000"/>
              <a:buFont typeface="Symbol" charset="0"/>
              <a:buChar char="·"/>
            </a:pPr>
            <a:endParaRPr lang="en-US" sz="2000" i="1" dirty="0" smtClean="0">
              <a:latin typeface="Arial" charset="0"/>
              <a:cs typeface="ＭＳ Ｐゴシック" charset="0"/>
            </a:endParaRPr>
          </a:p>
          <a:p>
            <a:pPr defTabSz="914400" eaLnBrk="1" hangingPunct="1">
              <a:lnSpc>
                <a:spcPts val="2400"/>
              </a:lnSpc>
              <a:spcBef>
                <a:spcPts val="1200"/>
              </a:spcBef>
              <a:buClr>
                <a:schemeClr val="hlink"/>
              </a:buClr>
              <a:buSzPct val="115000"/>
              <a:buFont typeface="Symbol" charset="0"/>
              <a:buChar char="·"/>
            </a:pPr>
            <a:endParaRPr lang="en-US" sz="2000" i="1" dirty="0">
              <a:latin typeface="Arial" charset="0"/>
              <a:cs typeface="ＭＳ Ｐゴシック" charset="0"/>
            </a:endParaRPr>
          </a:p>
          <a:p>
            <a:pPr defTabSz="914400" eaLnBrk="1" hangingPunct="1">
              <a:lnSpc>
                <a:spcPts val="2400"/>
              </a:lnSpc>
              <a:spcBef>
                <a:spcPts val="1200"/>
              </a:spcBef>
              <a:buClr>
                <a:schemeClr val="hlink"/>
              </a:buClr>
              <a:buSzPct val="115000"/>
              <a:buFont typeface="Symbol" charset="0"/>
              <a:buNone/>
            </a:pPr>
            <a:endParaRPr lang="en-US" sz="2000" i="1" dirty="0">
              <a:solidFill>
                <a:schemeClr val="tx1"/>
              </a:solidFill>
              <a:latin typeface="Arial" charset="0"/>
              <a:cs typeface="ＭＳ Ｐゴシック" charset="0"/>
            </a:endParaRPr>
          </a:p>
          <a:p>
            <a:pPr defTabSz="914400" eaLnBrk="1" hangingPunct="1">
              <a:lnSpc>
                <a:spcPts val="2400"/>
              </a:lnSpc>
              <a:spcBef>
                <a:spcPts val="1200"/>
              </a:spcBef>
              <a:buClr>
                <a:schemeClr val="hlink"/>
              </a:buClr>
              <a:buSzPct val="115000"/>
              <a:buFont typeface="Symbol" charset="0"/>
              <a:buNone/>
            </a:pPr>
            <a:endParaRPr lang="en-US" sz="2000" dirty="0">
              <a:solidFill>
                <a:schemeClr val="tx1"/>
              </a:solidFill>
              <a:latin typeface="Arial" charset="0"/>
              <a:cs typeface="ＭＳ Ｐゴシック" charset="0"/>
            </a:endParaRPr>
          </a:p>
          <a:p>
            <a:pPr defTabSz="914400" eaLnBrk="1" hangingPunct="1">
              <a:lnSpc>
                <a:spcPts val="2400"/>
              </a:lnSpc>
              <a:spcBef>
                <a:spcPts val="1200"/>
              </a:spcBef>
              <a:buClr>
                <a:schemeClr val="hlink"/>
              </a:buClr>
              <a:buSzPct val="115000"/>
              <a:buFont typeface="Symbol" charset="0"/>
              <a:buChar char="·"/>
            </a:pPr>
            <a:endParaRPr lang="en-US" sz="2000" dirty="0">
              <a:solidFill>
                <a:schemeClr val="tx1"/>
              </a:solidFill>
              <a:latin typeface="Arial" charset="0"/>
              <a:cs typeface="ＭＳ Ｐゴシック" charset="0"/>
            </a:endParaRPr>
          </a:p>
          <a:p>
            <a:pPr defTabSz="914400" eaLnBrk="1" hangingPunct="1">
              <a:lnSpc>
                <a:spcPts val="2400"/>
              </a:lnSpc>
              <a:spcBef>
                <a:spcPts val="1200"/>
              </a:spcBef>
              <a:buClr>
                <a:schemeClr val="hlink"/>
              </a:buClr>
              <a:buSzPct val="115000"/>
              <a:buFont typeface="Symbol" charset="0"/>
              <a:buChar char="·"/>
            </a:pPr>
            <a:endParaRPr lang="en-US" sz="2000" dirty="0">
              <a:solidFill>
                <a:schemeClr val="tx1"/>
              </a:solidFill>
              <a:latin typeface="Arial" charset="0"/>
              <a:cs typeface="ＭＳ Ｐゴシック" charset="0"/>
            </a:endParaRPr>
          </a:p>
          <a:p>
            <a:pPr defTabSz="914400" eaLnBrk="1" hangingPunct="1">
              <a:lnSpc>
                <a:spcPts val="2400"/>
              </a:lnSpc>
              <a:spcBef>
                <a:spcPts val="1200"/>
              </a:spcBef>
              <a:buClr>
                <a:schemeClr val="hlink"/>
              </a:buClr>
              <a:buSzPct val="115000"/>
              <a:buFont typeface="Symbol" charset="0"/>
              <a:buChar char="·"/>
            </a:pPr>
            <a:endParaRPr lang="es-ES" sz="2000" dirty="0">
              <a:solidFill>
                <a:schemeClr val="tx1"/>
              </a:solidFill>
              <a:latin typeface="Arial" charset="0"/>
              <a:cs typeface="ＭＳ Ｐゴシック" charset="0"/>
            </a:endParaRPr>
          </a:p>
        </p:txBody>
      </p:sp>
      <p:pic>
        <p:nvPicPr>
          <p:cNvPr id="3" name="Picture 2"/>
          <p:cNvPicPr>
            <a:picLocks noChangeAspect="1"/>
          </p:cNvPicPr>
          <p:nvPr/>
        </p:nvPicPr>
        <p:blipFill>
          <a:blip r:embed="rId2"/>
          <a:stretch>
            <a:fillRect/>
          </a:stretch>
        </p:blipFill>
        <p:spPr>
          <a:xfrm>
            <a:off x="18438" y="819150"/>
            <a:ext cx="9144000" cy="3882259"/>
          </a:xfrm>
          <a:prstGeom prst="rect">
            <a:avLst/>
          </a:prstGeom>
        </p:spPr>
      </p:pic>
    </p:spTree>
    <p:extLst>
      <p:ext uri="{BB962C8B-B14F-4D97-AF65-F5344CB8AC3E}">
        <p14:creationId xmlns:p14="http://schemas.microsoft.com/office/powerpoint/2010/main" val="3550345947"/>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case:</a:t>
            </a:r>
            <a:endParaRPr lang="en-US" dirty="0"/>
          </a:p>
        </p:txBody>
      </p:sp>
      <p:sp>
        <p:nvSpPr>
          <p:cNvPr id="4" name="Date Placeholder 3"/>
          <p:cNvSpPr>
            <a:spLocks noGrp="1"/>
          </p:cNvSpPr>
          <p:nvPr>
            <p:ph type="dt" sz="half" idx="2"/>
          </p:nvPr>
        </p:nvSpPr>
        <p:spPr/>
        <p:txBody>
          <a:bodyPr/>
          <a:lstStyle/>
          <a:p>
            <a:fld id="{5A1DC566-6DD8-4E64-B54C-9F29185D0E2F}" type="datetime2">
              <a:rPr lang="en-US" smtClean="0"/>
              <a:t>Thursday, January 15, 15</a:t>
            </a:fld>
            <a:endParaRPr lang="en-US" dirty="0"/>
          </a:p>
        </p:txBody>
      </p:sp>
      <p:pic>
        <p:nvPicPr>
          <p:cNvPr id="5" name="Picture 4"/>
          <p:cNvPicPr>
            <a:picLocks noChangeAspect="1"/>
          </p:cNvPicPr>
          <p:nvPr/>
        </p:nvPicPr>
        <p:blipFill>
          <a:blip r:embed="rId2">
            <a:alphaModFix amt="34000"/>
          </a:blip>
          <a:stretch>
            <a:fillRect/>
          </a:stretch>
        </p:blipFill>
        <p:spPr>
          <a:xfrm>
            <a:off x="2057400" y="895350"/>
            <a:ext cx="5168900" cy="3912713"/>
          </a:xfrm>
          <a:prstGeom prst="rect">
            <a:avLst/>
          </a:prstGeom>
          <a:ln>
            <a:noFill/>
          </a:ln>
          <a:effectLst>
            <a:softEdge rad="112500"/>
          </a:effectLst>
        </p:spPr>
      </p:pic>
      <p:sp>
        <p:nvSpPr>
          <p:cNvPr id="6" name="TextBox 5"/>
          <p:cNvSpPr txBox="1"/>
          <p:nvPr/>
        </p:nvSpPr>
        <p:spPr>
          <a:xfrm>
            <a:off x="304800" y="971550"/>
            <a:ext cx="7543800" cy="3354765"/>
          </a:xfrm>
          <a:prstGeom prst="rect">
            <a:avLst/>
          </a:prstGeom>
          <a:noFill/>
        </p:spPr>
        <p:txBody>
          <a:bodyPr wrap="square" rtlCol="0">
            <a:spAutoFit/>
          </a:bodyPr>
          <a:lstStyle/>
          <a:p>
            <a:pPr marL="285750" indent="-285750">
              <a:buFont typeface="Arial"/>
              <a:buChar char="•"/>
            </a:pPr>
            <a:r>
              <a:rPr lang="en-US" dirty="0" smtClean="0">
                <a:solidFill>
                  <a:srgbClr val="FFFFFF"/>
                </a:solidFill>
                <a:latin typeface="Franklin Gothic Book" pitchFamily="34" charset="0"/>
              </a:rPr>
              <a:t>A DPRK Defector was caught close to the border of North and South Korea.</a:t>
            </a:r>
          </a:p>
          <a:p>
            <a:pPr marL="285750" indent="-285750">
              <a:buFont typeface="Arial"/>
              <a:buChar char="•"/>
            </a:pPr>
            <a:endParaRPr lang="en-US" dirty="0">
              <a:solidFill>
                <a:srgbClr val="FFFFFF"/>
              </a:solidFill>
              <a:latin typeface="Franklin Gothic Book" pitchFamily="34" charset="0"/>
            </a:endParaRPr>
          </a:p>
          <a:p>
            <a:pPr marL="285750" indent="-285750">
              <a:buFont typeface="Arial"/>
              <a:buChar char="•"/>
            </a:pPr>
            <a:r>
              <a:rPr lang="en-US" dirty="0" smtClean="0">
                <a:solidFill>
                  <a:srgbClr val="FFFFFF"/>
                </a:solidFill>
                <a:latin typeface="Franklin Gothic Book" pitchFamily="34" charset="0"/>
              </a:rPr>
              <a:t>The person was member of DPRK’s Unit 21 – Cyber-Army Division</a:t>
            </a:r>
          </a:p>
          <a:p>
            <a:pPr marL="285750" indent="-285750">
              <a:buFont typeface="Arial"/>
              <a:buChar char="•"/>
            </a:pPr>
            <a:endParaRPr lang="en-US" dirty="0">
              <a:solidFill>
                <a:srgbClr val="FFFFFF"/>
              </a:solidFill>
              <a:latin typeface="Franklin Gothic Book" pitchFamily="34" charset="0"/>
            </a:endParaRPr>
          </a:p>
          <a:p>
            <a:pPr marL="285750" indent="-285750">
              <a:buFont typeface="Arial"/>
              <a:buChar char="•"/>
            </a:pPr>
            <a:r>
              <a:rPr lang="en-US" dirty="0" smtClean="0">
                <a:solidFill>
                  <a:srgbClr val="FFFFFF"/>
                </a:solidFill>
                <a:latin typeface="Franklin Gothic Book" pitchFamily="34" charset="0"/>
              </a:rPr>
              <a:t>The person had an USB-stick hidden in his clothes</a:t>
            </a:r>
          </a:p>
          <a:p>
            <a:pPr marL="285750" indent="-285750">
              <a:buFont typeface="Arial"/>
              <a:buChar char="•"/>
            </a:pPr>
            <a:endParaRPr lang="en-US" dirty="0">
              <a:solidFill>
                <a:srgbClr val="FFFFFF"/>
              </a:solidFill>
              <a:latin typeface="Franklin Gothic Book" pitchFamily="34" charset="0"/>
            </a:endParaRPr>
          </a:p>
          <a:p>
            <a:pPr marL="285750" indent="-285750">
              <a:buFont typeface="Arial"/>
              <a:buChar char="•"/>
            </a:pPr>
            <a:r>
              <a:rPr lang="en-US" dirty="0" smtClean="0">
                <a:solidFill>
                  <a:srgbClr val="FFFFFF"/>
                </a:solidFill>
                <a:latin typeface="Franklin Gothic Book" pitchFamily="34" charset="0"/>
              </a:rPr>
              <a:t>An image was made of the USB-stick</a:t>
            </a:r>
          </a:p>
          <a:p>
            <a:pPr marL="285750" indent="-285750">
              <a:buFont typeface="Arial"/>
              <a:buChar char="•"/>
            </a:pPr>
            <a:endParaRPr lang="en-US" dirty="0">
              <a:solidFill>
                <a:srgbClr val="FFFFFF"/>
              </a:solidFill>
              <a:latin typeface="Franklin Gothic Book" pitchFamily="34" charset="0"/>
            </a:endParaRPr>
          </a:p>
          <a:p>
            <a:pPr marL="285750" indent="-285750">
              <a:buFont typeface="Arial"/>
              <a:buChar char="•"/>
            </a:pPr>
            <a:r>
              <a:rPr lang="en-US" dirty="0" smtClean="0">
                <a:solidFill>
                  <a:srgbClr val="FFFFFF"/>
                </a:solidFill>
                <a:latin typeface="Franklin Gothic Book" pitchFamily="34" charset="0"/>
              </a:rPr>
              <a:t>Your task: Investigate the disk</a:t>
            </a:r>
          </a:p>
          <a:p>
            <a:endParaRPr lang="en-US" sz="1600" dirty="0">
              <a:solidFill>
                <a:srgbClr val="FFFFFF"/>
              </a:solidFill>
              <a:latin typeface="Franklin Gothic Book" pitchFamily="34" charset="0"/>
            </a:endParaRPr>
          </a:p>
          <a:p>
            <a:endParaRPr lang="en-US" sz="1600" dirty="0" smtClean="0">
              <a:solidFill>
                <a:srgbClr val="FFFFFF"/>
              </a:solidFill>
              <a:latin typeface="Franklin Gothic Book" pitchFamily="34" charset="0"/>
            </a:endParaRPr>
          </a:p>
        </p:txBody>
      </p:sp>
      <p:pic>
        <p:nvPicPr>
          <p:cNvPr id="7" name="Picture 6" descr="Screen Shot 2015-01-13 at 2.52.0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0400" y="1984848"/>
            <a:ext cx="2133600" cy="245137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TextBox 2"/>
          <p:cNvSpPr txBox="1"/>
          <p:nvPr/>
        </p:nvSpPr>
        <p:spPr>
          <a:xfrm>
            <a:off x="381000" y="4171950"/>
            <a:ext cx="6324600" cy="400110"/>
          </a:xfrm>
          <a:prstGeom prst="rect">
            <a:avLst/>
          </a:prstGeom>
          <a:noFill/>
        </p:spPr>
        <p:txBody>
          <a:bodyPr wrap="square" rtlCol="0">
            <a:spAutoFit/>
          </a:bodyPr>
          <a:lstStyle/>
          <a:p>
            <a:r>
              <a:rPr lang="en-US" sz="2000" b="1" dirty="0" smtClean="0">
                <a:solidFill>
                  <a:srgbClr val="5E6A71"/>
                </a:solidFill>
                <a:latin typeface="Franklin Gothic Book" pitchFamily="34" charset="0"/>
              </a:rPr>
              <a:t>This message will self-destruct in 5 seconds………</a:t>
            </a:r>
          </a:p>
        </p:txBody>
      </p:sp>
    </p:spTree>
    <p:extLst>
      <p:ext uri="{BB962C8B-B14F-4D97-AF65-F5344CB8AC3E}">
        <p14:creationId xmlns:p14="http://schemas.microsoft.com/office/powerpoint/2010/main" val="2079210999"/>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nodeType="clickEffect">
                                  <p:stCondLst>
                                    <p:cond delay="0"/>
                                  </p:stCondLst>
                                  <p:iterate type="lt">
                                    <p:tmPct val="10000"/>
                                  </p:iterate>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500" fill="hold"/>
                                        <p:tgtEl>
                                          <p:spTgt spid="6">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6">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nodeType="clickEffect">
                                  <p:stCondLst>
                                    <p:cond delay="0"/>
                                  </p:stCondLst>
                                  <p:iterate type="lt">
                                    <p:tmPct val="10000"/>
                                  </p:iterate>
                                  <p:childTnLst>
                                    <p:set>
                                      <p:cBhvr>
                                        <p:cTn id="15" dur="1" fill="hold">
                                          <p:stCondLst>
                                            <p:cond delay="0"/>
                                          </p:stCondLst>
                                        </p:cTn>
                                        <p:tgtEl>
                                          <p:spTgt spid="6">
                                            <p:txEl>
                                              <p:pRg st="4" end="4"/>
                                            </p:txEl>
                                          </p:spTgt>
                                        </p:tgtEl>
                                        <p:attrNameLst>
                                          <p:attrName>style.visibility</p:attrName>
                                        </p:attrNameLst>
                                      </p:cBhvr>
                                      <p:to>
                                        <p:strVal val="visible"/>
                                      </p:to>
                                    </p:set>
                                    <p:anim calcmode="lin" valueType="num">
                                      <p:cBhvr>
                                        <p:cTn id="16" dur="500" fill="hold"/>
                                        <p:tgtEl>
                                          <p:spTgt spid="6">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6">
                                            <p:txEl>
                                              <p:pRg st="4" end="4"/>
                                            </p:txEl>
                                          </p:spTgt>
                                        </p:tgtEl>
                                        <p:attrNameLst>
                                          <p:attrName>ppt_y</p:attrName>
                                        </p:attrNameLst>
                                      </p:cBhvr>
                                      <p:tavLst>
                                        <p:tav tm="0">
                                          <p:val>
                                            <p:strVal val="#ppt_y"/>
                                          </p:val>
                                        </p:tav>
                                        <p:tav tm="100000">
                                          <p:val>
                                            <p:strVal val="#ppt_y"/>
                                          </p:val>
                                        </p:tav>
                                      </p:tavLst>
                                    </p:anim>
                                    <p:anim calcmode="lin" valueType="num">
                                      <p:cBhvr>
                                        <p:cTn id="18" dur="500" fill="hold"/>
                                        <p:tgtEl>
                                          <p:spTgt spid="6">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6">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6">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nodeType="clickEffect">
                                  <p:stCondLst>
                                    <p:cond delay="0"/>
                                  </p:stCondLst>
                                  <p:iterate type="lt">
                                    <p:tmPct val="10000"/>
                                  </p:iterate>
                                  <p:childTnLst>
                                    <p:set>
                                      <p:cBhvr>
                                        <p:cTn id="24" dur="1" fill="hold">
                                          <p:stCondLst>
                                            <p:cond delay="0"/>
                                          </p:stCondLst>
                                        </p:cTn>
                                        <p:tgtEl>
                                          <p:spTgt spid="6">
                                            <p:txEl>
                                              <p:pRg st="2" end="2"/>
                                            </p:txEl>
                                          </p:spTgt>
                                        </p:tgtEl>
                                        <p:attrNameLst>
                                          <p:attrName>style.visibility</p:attrName>
                                        </p:attrNameLst>
                                      </p:cBhvr>
                                      <p:to>
                                        <p:strVal val="visible"/>
                                      </p:to>
                                    </p:set>
                                    <p:anim calcmode="lin" valueType="num">
                                      <p:cBhvr>
                                        <p:cTn id="25" dur="500" fill="hold"/>
                                        <p:tgtEl>
                                          <p:spTgt spid="6">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6">
                                            <p:txEl>
                                              <p:pRg st="2" end="2"/>
                                            </p:txEl>
                                          </p:spTgt>
                                        </p:tgtEl>
                                        <p:attrNameLst>
                                          <p:attrName>ppt_y</p:attrName>
                                        </p:attrNameLst>
                                      </p:cBhvr>
                                      <p:tavLst>
                                        <p:tav tm="0">
                                          <p:val>
                                            <p:strVal val="#ppt_y"/>
                                          </p:val>
                                        </p:tav>
                                        <p:tav tm="100000">
                                          <p:val>
                                            <p:strVal val="#ppt_y"/>
                                          </p:val>
                                        </p:tav>
                                      </p:tavLst>
                                    </p:anim>
                                    <p:anim calcmode="lin" valueType="num">
                                      <p:cBhvr>
                                        <p:cTn id="27" dur="500" fill="hold"/>
                                        <p:tgtEl>
                                          <p:spTgt spid="6">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6">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6">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nodeType="clickEffect">
                                  <p:stCondLst>
                                    <p:cond delay="0"/>
                                  </p:stCondLst>
                                  <p:iterate type="lt">
                                    <p:tmPct val="10000"/>
                                  </p:iterate>
                                  <p:childTnLst>
                                    <p:set>
                                      <p:cBhvr>
                                        <p:cTn id="33" dur="1" fill="hold">
                                          <p:stCondLst>
                                            <p:cond delay="0"/>
                                          </p:stCondLst>
                                        </p:cTn>
                                        <p:tgtEl>
                                          <p:spTgt spid="6">
                                            <p:txEl>
                                              <p:pRg st="6" end="6"/>
                                            </p:txEl>
                                          </p:spTgt>
                                        </p:tgtEl>
                                        <p:attrNameLst>
                                          <p:attrName>style.visibility</p:attrName>
                                        </p:attrNameLst>
                                      </p:cBhvr>
                                      <p:to>
                                        <p:strVal val="visible"/>
                                      </p:to>
                                    </p:set>
                                    <p:anim calcmode="lin" valueType="num">
                                      <p:cBhvr>
                                        <p:cTn id="34" dur="500" fill="hold"/>
                                        <p:tgtEl>
                                          <p:spTgt spid="6">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500" fill="hold"/>
                                        <p:tgtEl>
                                          <p:spTgt spid="6">
                                            <p:txEl>
                                              <p:pRg st="6" end="6"/>
                                            </p:txEl>
                                          </p:spTgt>
                                        </p:tgtEl>
                                        <p:attrNameLst>
                                          <p:attrName>ppt_y</p:attrName>
                                        </p:attrNameLst>
                                      </p:cBhvr>
                                      <p:tavLst>
                                        <p:tav tm="0">
                                          <p:val>
                                            <p:strVal val="#ppt_y"/>
                                          </p:val>
                                        </p:tav>
                                        <p:tav tm="100000">
                                          <p:val>
                                            <p:strVal val="#ppt_y"/>
                                          </p:val>
                                        </p:tav>
                                      </p:tavLst>
                                    </p:anim>
                                    <p:anim calcmode="lin" valueType="num">
                                      <p:cBhvr>
                                        <p:cTn id="36" dur="500" fill="hold"/>
                                        <p:tgtEl>
                                          <p:spTgt spid="6">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500" fill="hold"/>
                                        <p:tgtEl>
                                          <p:spTgt spid="6">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500" tmFilter="0,0; .5, 1; 1, 1"/>
                                        <p:tgtEl>
                                          <p:spTgt spid="6">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nodeType="clickEffect">
                                  <p:stCondLst>
                                    <p:cond delay="0"/>
                                  </p:stCondLst>
                                  <p:iterate type="lt">
                                    <p:tmPct val="10000"/>
                                  </p:iterate>
                                  <p:childTnLst>
                                    <p:set>
                                      <p:cBhvr>
                                        <p:cTn id="42" dur="1" fill="hold">
                                          <p:stCondLst>
                                            <p:cond delay="0"/>
                                          </p:stCondLst>
                                        </p:cTn>
                                        <p:tgtEl>
                                          <p:spTgt spid="6">
                                            <p:txEl>
                                              <p:pRg st="8" end="8"/>
                                            </p:txEl>
                                          </p:spTgt>
                                        </p:tgtEl>
                                        <p:attrNameLst>
                                          <p:attrName>style.visibility</p:attrName>
                                        </p:attrNameLst>
                                      </p:cBhvr>
                                      <p:to>
                                        <p:strVal val="visible"/>
                                      </p:to>
                                    </p:set>
                                    <p:anim calcmode="lin" valueType="num">
                                      <p:cBhvr>
                                        <p:cTn id="43" dur="500" fill="hold"/>
                                        <p:tgtEl>
                                          <p:spTgt spid="6">
                                            <p:txEl>
                                              <p:pRg st="8" end="8"/>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500" fill="hold"/>
                                        <p:tgtEl>
                                          <p:spTgt spid="6">
                                            <p:txEl>
                                              <p:pRg st="8" end="8"/>
                                            </p:txEl>
                                          </p:spTgt>
                                        </p:tgtEl>
                                        <p:attrNameLst>
                                          <p:attrName>ppt_y</p:attrName>
                                        </p:attrNameLst>
                                      </p:cBhvr>
                                      <p:tavLst>
                                        <p:tav tm="0">
                                          <p:val>
                                            <p:strVal val="#ppt_y"/>
                                          </p:val>
                                        </p:tav>
                                        <p:tav tm="100000">
                                          <p:val>
                                            <p:strVal val="#ppt_y"/>
                                          </p:val>
                                        </p:tav>
                                      </p:tavLst>
                                    </p:anim>
                                    <p:anim calcmode="lin" valueType="num">
                                      <p:cBhvr>
                                        <p:cTn id="45" dur="500" fill="hold"/>
                                        <p:tgtEl>
                                          <p:spTgt spid="6">
                                            <p:txEl>
                                              <p:pRg st="8" end="8"/>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500" fill="hold"/>
                                        <p:tgtEl>
                                          <p:spTgt spid="6">
                                            <p:txEl>
                                              <p:pRg st="8" end="8"/>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500" tmFilter="0,0; .5, 1; 1, 1"/>
                                        <p:tgtEl>
                                          <p:spTgt spid="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nodeType="clickEffect">
                                  <p:stCondLst>
                                    <p:cond delay="0"/>
                                  </p:stCondLst>
                                  <p:iterate type="lt">
                                    <p:tmPct val="10000"/>
                                  </p:iterate>
                                  <p:childTnLst>
                                    <p:set>
                                      <p:cBhvr>
                                        <p:cTn id="51" dur="1" fill="hold">
                                          <p:stCondLst>
                                            <p:cond delay="0"/>
                                          </p:stCondLst>
                                        </p:cTn>
                                        <p:tgtEl>
                                          <p:spTgt spid="3">
                                            <p:txEl>
                                              <p:pRg st="0" end="0"/>
                                            </p:txEl>
                                          </p:spTgt>
                                        </p:tgtEl>
                                        <p:attrNameLst>
                                          <p:attrName>style.visibility</p:attrName>
                                        </p:attrNameLst>
                                      </p:cBhvr>
                                      <p:to>
                                        <p:strVal val="visible"/>
                                      </p:to>
                                    </p:set>
                                    <p:anim calcmode="lin" valueType="num">
                                      <p:cBhvr>
                                        <p:cTn id="52"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54"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500" tmFilter="0,0; .5, 1; 1, 1"/>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CORE WINDOWS FORENSICS</a:t>
            </a:r>
            <a:endParaRPr lang="en-US" dirty="0"/>
          </a:p>
        </p:txBody>
      </p:sp>
      <p:sp>
        <p:nvSpPr>
          <p:cNvPr id="3" name="Subtitle 2"/>
          <p:cNvSpPr>
            <a:spLocks noGrp="1"/>
          </p:cNvSpPr>
          <p:nvPr>
            <p:ph type="subTitle" idx="1"/>
          </p:nvPr>
        </p:nvSpPr>
        <p:spPr/>
        <p:txBody>
          <a:bodyPr/>
          <a:lstStyle/>
          <a:p>
            <a:r>
              <a:rPr lang="en-US" dirty="0" smtClean="0"/>
              <a:t>Core Windows Forensic Investigation Techniques</a:t>
            </a:r>
            <a:endParaRPr lang="en-US" dirty="0"/>
          </a:p>
        </p:txBody>
      </p:sp>
    </p:spTree>
    <p:extLst>
      <p:ext uri="{BB962C8B-B14F-4D97-AF65-F5344CB8AC3E}">
        <p14:creationId xmlns:p14="http://schemas.microsoft.com/office/powerpoint/2010/main" val="2093716042"/>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case:</a:t>
            </a:r>
            <a:endParaRPr lang="en-US" dirty="0"/>
          </a:p>
        </p:txBody>
      </p:sp>
      <p:sp>
        <p:nvSpPr>
          <p:cNvPr id="4" name="Date Placeholder 3"/>
          <p:cNvSpPr>
            <a:spLocks noGrp="1"/>
          </p:cNvSpPr>
          <p:nvPr>
            <p:ph type="dt" sz="half" idx="2"/>
          </p:nvPr>
        </p:nvSpPr>
        <p:spPr/>
        <p:txBody>
          <a:bodyPr/>
          <a:lstStyle/>
          <a:p>
            <a:fld id="{5A1DC566-6DD8-4E64-B54C-9F29185D0E2F}" type="datetime2">
              <a:rPr lang="en-US" smtClean="0"/>
              <a:t>Thursday, January 15, 15</a:t>
            </a:fld>
            <a:endParaRPr lang="en-US" dirty="0"/>
          </a:p>
        </p:txBody>
      </p:sp>
      <p:pic>
        <p:nvPicPr>
          <p:cNvPr id="8" name="Picture 7"/>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1585527946"/>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xit" presetSubtype="544" fill="hold" nodeType="withEffect">
                                  <p:stCondLst>
                                    <p:cond delay="0"/>
                                  </p:stCondLst>
                                  <p:childTnLst>
                                    <p:anim calcmode="lin" valueType="num">
                                      <p:cBhvr>
                                        <p:cTn id="6" dur="500"/>
                                        <p:tgtEl>
                                          <p:spTgt spid="8"/>
                                        </p:tgtEl>
                                        <p:attrNameLst>
                                          <p:attrName>ppt_w</p:attrName>
                                        </p:attrNameLst>
                                      </p:cBhvr>
                                      <p:tavLst>
                                        <p:tav tm="0">
                                          <p:val>
                                            <p:strVal val="ppt_w"/>
                                          </p:val>
                                        </p:tav>
                                        <p:tav tm="100000">
                                          <p:val>
                                            <p:fltVal val="0"/>
                                          </p:val>
                                        </p:tav>
                                      </p:tavLst>
                                    </p:anim>
                                    <p:anim calcmode="lin" valueType="num">
                                      <p:cBhvr>
                                        <p:cTn id="7" dur="500"/>
                                        <p:tgtEl>
                                          <p:spTgt spid="8"/>
                                        </p:tgtEl>
                                        <p:attrNameLst>
                                          <p:attrName>ppt_h</p:attrName>
                                        </p:attrNameLst>
                                      </p:cBhvr>
                                      <p:tavLst>
                                        <p:tav tm="0">
                                          <p:val>
                                            <p:strVal val="ppt_h"/>
                                          </p:val>
                                        </p:tav>
                                        <p:tav tm="100000">
                                          <p:val>
                                            <p:fltVal val="0"/>
                                          </p:val>
                                        </p:tav>
                                      </p:tavLst>
                                    </p:anim>
                                    <p:anim calcmode="lin" valueType="num">
                                      <p:cBhvr>
                                        <p:cTn id="8" dur="500"/>
                                        <p:tgtEl>
                                          <p:spTgt spid="8"/>
                                        </p:tgtEl>
                                        <p:attrNameLst>
                                          <p:attrName>ppt_x</p:attrName>
                                        </p:attrNameLst>
                                      </p:cBhvr>
                                      <p:tavLst>
                                        <p:tav tm="0">
                                          <p:val>
                                            <p:strVal val="ppt_x"/>
                                          </p:val>
                                        </p:tav>
                                        <p:tav tm="100000">
                                          <p:val>
                                            <p:fltVal val="0.5"/>
                                          </p:val>
                                        </p:tav>
                                      </p:tavLst>
                                    </p:anim>
                                    <p:anim calcmode="lin" valueType="num">
                                      <p:cBhvr>
                                        <p:cTn id="9" dur="500"/>
                                        <p:tgtEl>
                                          <p:spTgt spid="8"/>
                                        </p:tgtEl>
                                        <p:attrNameLst>
                                          <p:attrName>ppt_y</p:attrName>
                                        </p:attrNameLst>
                                      </p:cBhvr>
                                      <p:tavLst>
                                        <p:tav tm="0">
                                          <p:val>
                                            <p:strVal val="ppt_y"/>
                                          </p:val>
                                        </p:tav>
                                        <p:tav tm="100000">
                                          <p:val>
                                            <p:fltVal val="0.5"/>
                                          </p:val>
                                        </p:tav>
                                      </p:tavLst>
                                    </p:anim>
                                    <p:set>
                                      <p:cBhvr>
                                        <p:cTn id="10"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CASE:</a:t>
            </a:r>
            <a:endParaRPr lang="en-US" dirty="0"/>
          </a:p>
        </p:txBody>
      </p:sp>
      <p:sp>
        <p:nvSpPr>
          <p:cNvPr id="4" name="Date Placeholder 3"/>
          <p:cNvSpPr>
            <a:spLocks noGrp="1"/>
          </p:cNvSpPr>
          <p:nvPr>
            <p:ph type="dt" sz="half" idx="2"/>
          </p:nvPr>
        </p:nvSpPr>
        <p:spPr/>
        <p:txBody>
          <a:bodyPr/>
          <a:lstStyle/>
          <a:p>
            <a:fld id="{5A1DC566-6DD8-4E64-B54C-9F29185D0E2F}" type="datetime2">
              <a:rPr lang="en-US" smtClean="0"/>
              <a:t>Thursday, January 15, 15</a:t>
            </a:fld>
            <a:endParaRPr lang="en-US" dirty="0"/>
          </a:p>
        </p:txBody>
      </p:sp>
      <p:pic>
        <p:nvPicPr>
          <p:cNvPr id="5" name="Picture 4"/>
          <p:cNvPicPr>
            <a:picLocks noChangeAspect="1"/>
          </p:cNvPicPr>
          <p:nvPr/>
        </p:nvPicPr>
        <p:blipFill>
          <a:blip r:embed="rId3">
            <a:alphaModFix amt="34000"/>
          </a:blip>
          <a:stretch>
            <a:fillRect/>
          </a:stretch>
        </p:blipFill>
        <p:spPr>
          <a:xfrm>
            <a:off x="2057400" y="895350"/>
            <a:ext cx="5168900" cy="3912713"/>
          </a:xfrm>
          <a:prstGeom prst="rect">
            <a:avLst/>
          </a:prstGeom>
          <a:ln>
            <a:noFill/>
          </a:ln>
          <a:effectLst>
            <a:softEdge rad="112500"/>
          </a:effectLst>
        </p:spPr>
      </p:pic>
      <p:sp>
        <p:nvSpPr>
          <p:cNvPr id="6" name="TextBox 5"/>
          <p:cNvSpPr txBox="1"/>
          <p:nvPr/>
        </p:nvSpPr>
        <p:spPr>
          <a:xfrm>
            <a:off x="1066800" y="971550"/>
            <a:ext cx="7086600" cy="3293209"/>
          </a:xfrm>
          <a:prstGeom prst="rect">
            <a:avLst/>
          </a:prstGeom>
          <a:noFill/>
        </p:spPr>
        <p:txBody>
          <a:bodyPr wrap="square" rtlCol="0">
            <a:spAutoFit/>
          </a:bodyPr>
          <a:lstStyle/>
          <a:p>
            <a:pPr marL="285750" indent="-285750">
              <a:buFont typeface="Arial"/>
              <a:buChar char="•"/>
            </a:pPr>
            <a:r>
              <a:rPr lang="en-US" sz="1600" dirty="0" smtClean="0">
                <a:solidFill>
                  <a:srgbClr val="FFFFFF"/>
                </a:solidFill>
                <a:latin typeface="Franklin Gothic Book" pitchFamily="34" charset="0"/>
              </a:rPr>
              <a:t>Team up – 3 persons per team</a:t>
            </a:r>
          </a:p>
          <a:p>
            <a:pPr marL="285750" indent="-285750">
              <a:buFont typeface="Arial"/>
              <a:buChar char="•"/>
            </a:pPr>
            <a:r>
              <a:rPr lang="en-US" sz="1600" dirty="0" smtClean="0">
                <a:solidFill>
                  <a:srgbClr val="FFFFFF"/>
                </a:solidFill>
                <a:latin typeface="Franklin Gothic Book" pitchFamily="34" charset="0"/>
              </a:rPr>
              <a:t>First team that answers the answers right will win the cake!</a:t>
            </a:r>
          </a:p>
          <a:p>
            <a:pPr marL="285750" indent="-285750">
              <a:buFont typeface="Arial"/>
              <a:buChar char="•"/>
            </a:pPr>
            <a:r>
              <a:rPr lang="en-US" sz="1600" dirty="0" smtClean="0">
                <a:solidFill>
                  <a:srgbClr val="FFFFFF"/>
                </a:solidFill>
                <a:latin typeface="Franklin Gothic Book" pitchFamily="34" charset="0"/>
              </a:rPr>
              <a:t>Winning team has to present the results to the class.</a:t>
            </a:r>
          </a:p>
          <a:p>
            <a:pPr marL="285750" indent="-285750">
              <a:buFont typeface="Arial"/>
              <a:buChar char="•"/>
            </a:pPr>
            <a:endParaRPr lang="en-US" sz="1600" dirty="0">
              <a:solidFill>
                <a:srgbClr val="FFFFFF"/>
              </a:solidFill>
              <a:latin typeface="Franklin Gothic Book" pitchFamily="34" charset="0"/>
            </a:endParaRPr>
          </a:p>
          <a:p>
            <a:endParaRPr lang="en-US" sz="1600" dirty="0" smtClean="0">
              <a:solidFill>
                <a:srgbClr val="FFFFFF"/>
              </a:solidFill>
              <a:latin typeface="Franklin Gothic Book" pitchFamily="34" charset="0"/>
            </a:endParaRPr>
          </a:p>
          <a:p>
            <a:r>
              <a:rPr lang="en-US" sz="1600" dirty="0" smtClean="0">
                <a:solidFill>
                  <a:srgbClr val="FFFFFF"/>
                </a:solidFill>
                <a:latin typeface="Franklin Gothic Book" pitchFamily="34" charset="0"/>
              </a:rPr>
              <a:t>Questions:</a:t>
            </a:r>
          </a:p>
          <a:p>
            <a:r>
              <a:rPr lang="en-US" sz="1600" dirty="0" smtClean="0">
                <a:solidFill>
                  <a:srgbClr val="FFFFFF"/>
                </a:solidFill>
                <a:latin typeface="Franklin Gothic Book" pitchFamily="34" charset="0"/>
              </a:rPr>
              <a:t>1.	What is/are the cyber-target(s) found on the USB-stick?</a:t>
            </a:r>
          </a:p>
          <a:p>
            <a:r>
              <a:rPr lang="en-US" sz="1600" dirty="0" smtClean="0">
                <a:solidFill>
                  <a:srgbClr val="FFFFFF"/>
                </a:solidFill>
                <a:latin typeface="Franklin Gothic Book" pitchFamily="34" charset="0"/>
              </a:rPr>
              <a:t>2. 	Investigate possible malware and describe the working</a:t>
            </a:r>
          </a:p>
          <a:p>
            <a:pPr marL="342900" indent="-342900">
              <a:buAutoNum type="arabicPeriod" startAt="3"/>
            </a:pPr>
            <a:r>
              <a:rPr lang="en-US" sz="1600" dirty="0" smtClean="0">
                <a:solidFill>
                  <a:srgbClr val="FFFFFF"/>
                </a:solidFill>
                <a:latin typeface="Franklin Gothic Book" pitchFamily="34" charset="0"/>
              </a:rPr>
              <a:t>           Display the list of usernames/passwords?</a:t>
            </a:r>
          </a:p>
          <a:p>
            <a:pPr marL="342900" indent="-342900">
              <a:buAutoNum type="arabicPeriod" startAt="3"/>
            </a:pPr>
            <a:r>
              <a:rPr lang="en-US" sz="1600" dirty="0" smtClean="0">
                <a:solidFill>
                  <a:srgbClr val="FFFFFF"/>
                </a:solidFill>
                <a:latin typeface="Franklin Gothic Book" pitchFamily="34" charset="0"/>
              </a:rPr>
              <a:t>         	What was the offset-value you find them?</a:t>
            </a:r>
          </a:p>
          <a:p>
            <a:pPr marL="342900" indent="-342900">
              <a:buAutoNum type="arabicPeriod" startAt="4"/>
            </a:pPr>
            <a:r>
              <a:rPr lang="en-US" sz="1600" dirty="0" smtClean="0">
                <a:solidFill>
                  <a:srgbClr val="FFFFFF"/>
                </a:solidFill>
                <a:latin typeface="Franklin Gothic Book" pitchFamily="34" charset="0"/>
              </a:rPr>
              <a:t>           Which relevant files were deleted and can you replicate them?</a:t>
            </a:r>
          </a:p>
          <a:p>
            <a:r>
              <a:rPr lang="en-US" sz="1600" dirty="0" smtClean="0">
                <a:solidFill>
                  <a:srgbClr val="FFFFFF"/>
                </a:solidFill>
                <a:latin typeface="Franklin Gothic Book" pitchFamily="34" charset="0"/>
              </a:rPr>
              <a:t>5.	What strategy would you advice to the target(s)</a:t>
            </a:r>
          </a:p>
          <a:p>
            <a:endParaRPr lang="en-US" sz="1600" dirty="0" smtClean="0">
              <a:solidFill>
                <a:srgbClr val="FFFFFF"/>
              </a:solidFill>
              <a:latin typeface="Franklin Gothic Book" pitchFamily="34" charset="0"/>
            </a:endParaRPr>
          </a:p>
        </p:txBody>
      </p:sp>
      <p:pic>
        <p:nvPicPr>
          <p:cNvPr id="7" name="Picture 6" descr="Screen Shot 2015-01-13 at 2.52.05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4200" y="971550"/>
            <a:ext cx="1905000" cy="218872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TextBox 2"/>
          <p:cNvSpPr txBox="1"/>
          <p:nvPr/>
        </p:nvSpPr>
        <p:spPr>
          <a:xfrm>
            <a:off x="228600" y="4095750"/>
            <a:ext cx="8534400" cy="338554"/>
          </a:xfrm>
          <a:prstGeom prst="rect">
            <a:avLst/>
          </a:prstGeom>
          <a:noFill/>
        </p:spPr>
        <p:txBody>
          <a:bodyPr wrap="square" rtlCol="0">
            <a:spAutoFit/>
          </a:bodyPr>
          <a:lstStyle/>
          <a:p>
            <a:r>
              <a:rPr lang="en-US" sz="1600" b="1" u="sng" dirty="0" smtClean="0">
                <a:solidFill>
                  <a:schemeClr val="bg2"/>
                </a:solidFill>
                <a:latin typeface="Franklin Gothic Book" pitchFamily="34" charset="0"/>
              </a:rPr>
              <a:t>Take notes for your home-work assignment: write-up your analysis of this case!</a:t>
            </a:r>
          </a:p>
        </p:txBody>
      </p:sp>
    </p:spTree>
    <p:extLst>
      <p:ext uri="{BB962C8B-B14F-4D97-AF65-F5344CB8AC3E}">
        <p14:creationId xmlns:p14="http://schemas.microsoft.com/office/powerpoint/2010/main" val="1316913514"/>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CASE:</a:t>
            </a:r>
            <a:endParaRPr lang="en-US" dirty="0"/>
          </a:p>
        </p:txBody>
      </p:sp>
      <p:sp>
        <p:nvSpPr>
          <p:cNvPr id="4" name="Date Placeholder 3"/>
          <p:cNvSpPr>
            <a:spLocks noGrp="1"/>
          </p:cNvSpPr>
          <p:nvPr>
            <p:ph type="dt" sz="half" idx="2"/>
          </p:nvPr>
        </p:nvSpPr>
        <p:spPr/>
        <p:txBody>
          <a:bodyPr/>
          <a:lstStyle/>
          <a:p>
            <a:fld id="{5A1DC566-6DD8-4E64-B54C-9F29185D0E2F}" type="datetime2">
              <a:rPr lang="en-US" smtClean="0"/>
              <a:t>Thursday, January 15, 15</a:t>
            </a:fld>
            <a:endParaRPr lang="en-US" dirty="0"/>
          </a:p>
        </p:txBody>
      </p:sp>
      <p:pic>
        <p:nvPicPr>
          <p:cNvPr id="5" name="Picture 4"/>
          <p:cNvPicPr>
            <a:picLocks noChangeAspect="1"/>
          </p:cNvPicPr>
          <p:nvPr/>
        </p:nvPicPr>
        <p:blipFill>
          <a:blip r:embed="rId2">
            <a:alphaModFix amt="34000"/>
          </a:blip>
          <a:stretch>
            <a:fillRect/>
          </a:stretch>
        </p:blipFill>
        <p:spPr>
          <a:xfrm>
            <a:off x="2057400" y="895350"/>
            <a:ext cx="5168900" cy="3912713"/>
          </a:xfrm>
          <a:prstGeom prst="rect">
            <a:avLst/>
          </a:prstGeom>
          <a:ln>
            <a:noFill/>
          </a:ln>
          <a:effectLst>
            <a:softEdge rad="112500"/>
          </a:effectLst>
        </p:spPr>
      </p:pic>
    </p:spTree>
    <p:extLst>
      <p:ext uri="{BB962C8B-B14F-4D97-AF65-F5344CB8AC3E}">
        <p14:creationId xmlns:p14="http://schemas.microsoft.com/office/powerpoint/2010/main" val="2346158383"/>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Questions?</a:t>
            </a:r>
            <a:endParaRPr lang="en-US" dirty="0"/>
          </a:p>
        </p:txBody>
      </p:sp>
      <p:sp>
        <p:nvSpPr>
          <p:cNvPr id="3" name="Subtitle 2"/>
          <p:cNvSpPr>
            <a:spLocks noGrp="1"/>
          </p:cNvSpPr>
          <p:nvPr>
            <p:ph type="subTitle" idx="1"/>
          </p:nvPr>
        </p:nvSpPr>
        <p:spPr>
          <a:xfrm>
            <a:off x="1249407" y="1885950"/>
            <a:ext cx="6700108" cy="394222"/>
          </a:xfrm>
        </p:spPr>
        <p:txBody>
          <a:bodyPr/>
          <a:lstStyle/>
          <a:p>
            <a:r>
              <a:rPr lang="en-US" dirty="0" smtClean="0"/>
              <a:t>Christiaan_Beek@mcafee.com / @</a:t>
            </a:r>
            <a:r>
              <a:rPr lang="en-US" dirty="0" err="1" smtClean="0"/>
              <a:t>ChristiaanBeek</a:t>
            </a:r>
            <a:endParaRPr lang="en-US" dirty="0" smtClean="0"/>
          </a:p>
        </p:txBody>
      </p:sp>
    </p:spTree>
    <p:extLst>
      <p:ext uri="{BB962C8B-B14F-4D97-AF65-F5344CB8AC3E}">
        <p14:creationId xmlns:p14="http://schemas.microsoft.com/office/powerpoint/2010/main" val="2235645733"/>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INVESTIGATION METHODOLOGY</a:t>
            </a:r>
            <a:endParaRPr lang="en-US" dirty="0"/>
          </a:p>
        </p:txBody>
      </p:sp>
      <p:sp>
        <p:nvSpPr>
          <p:cNvPr id="3" name="Content Placeholder 2"/>
          <p:cNvSpPr>
            <a:spLocks noGrp="1"/>
          </p:cNvSpPr>
          <p:nvPr>
            <p:ph sz="quarter" idx="11"/>
          </p:nvPr>
        </p:nvSpPr>
        <p:spPr/>
        <p:txBody>
          <a:bodyPr/>
          <a:lstStyle/>
          <a:p>
            <a:r>
              <a:rPr lang="en-US" dirty="0" smtClean="0"/>
              <a:t>REFRESH on where we are in the investigation methodology…</a:t>
            </a:r>
          </a:p>
          <a:p>
            <a:r>
              <a:rPr lang="en-US" dirty="0" smtClean="0"/>
              <a:t>Questions to answer</a:t>
            </a:r>
          </a:p>
          <a:p>
            <a:r>
              <a:rPr lang="en-US" dirty="0" smtClean="0"/>
              <a:t>Investigator mindset</a:t>
            </a:r>
            <a:endParaRPr lang="en-US" dirty="0"/>
          </a:p>
        </p:txBody>
      </p:sp>
    </p:spTree>
    <p:extLst>
      <p:ext uri="{BB962C8B-B14F-4D97-AF65-F5344CB8AC3E}">
        <p14:creationId xmlns:p14="http://schemas.microsoft.com/office/powerpoint/2010/main" val="1799914353"/>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registry primer</a:t>
            </a:r>
            <a:endParaRPr lang="en-US" dirty="0"/>
          </a:p>
        </p:txBody>
      </p:sp>
      <p:sp>
        <p:nvSpPr>
          <p:cNvPr id="3" name="Content Placeholder 2"/>
          <p:cNvSpPr>
            <a:spLocks noGrp="1"/>
          </p:cNvSpPr>
          <p:nvPr>
            <p:ph sz="quarter" idx="11"/>
          </p:nvPr>
        </p:nvSpPr>
        <p:spPr/>
        <p:txBody>
          <a:bodyPr/>
          <a:lstStyle/>
          <a:p>
            <a:r>
              <a:rPr lang="en-US" dirty="0">
                <a:latin typeface="Arial" charset="0"/>
                <a:cs typeface="DejaVu LGC Sans" charset="0"/>
              </a:rPr>
              <a:t>Virtually everything done in Windows refers to or is recorded into the Registry</a:t>
            </a:r>
          </a:p>
          <a:p>
            <a:pPr lvl="1"/>
            <a:r>
              <a:rPr lang="en-US" i="1" dirty="0">
                <a:latin typeface="Arial" charset="0"/>
                <a:ea typeface="DejaVu LGC Sans" charset="0"/>
                <a:cs typeface="DejaVu LGC Sans" charset="0"/>
              </a:rPr>
              <a:t>A central hierarchical database used in Microsoft Windows 9x, Windows CE, Windows NT, and Windows 2000 used to store information necessary to configure the system for one or more users, applications and hardware devices</a:t>
            </a:r>
            <a:endParaRPr lang="en-US" dirty="0">
              <a:latin typeface="Arial" charset="0"/>
              <a:ea typeface="DejaVu LGC Sans" charset="0"/>
              <a:cs typeface="DejaVu LGC Sans" charset="0"/>
            </a:endParaRPr>
          </a:p>
          <a:p>
            <a:pPr lvl="1"/>
            <a:endParaRPr lang="en-US" dirty="0">
              <a:latin typeface="Arial" charset="0"/>
              <a:ea typeface="DejaVu LGC Sans" charset="0"/>
              <a:cs typeface="DejaVu LGC Sans" charset="0"/>
            </a:endParaRPr>
          </a:p>
          <a:p>
            <a:r>
              <a:rPr lang="en-US" dirty="0" err="1">
                <a:latin typeface="Arial" charset="0"/>
                <a:cs typeface="DejaVu LGC Sans" charset="0"/>
              </a:rPr>
              <a:t>RegMon</a:t>
            </a:r>
            <a:r>
              <a:rPr lang="en-US" dirty="0">
                <a:latin typeface="Arial" charset="0"/>
                <a:cs typeface="DejaVu LGC Sans" charset="0"/>
              </a:rPr>
              <a:t> (Sysinternals) can be used to display registry activity in real time. </a:t>
            </a:r>
          </a:p>
          <a:p>
            <a:r>
              <a:rPr lang="en-US" dirty="0">
                <a:latin typeface="Arial" charset="0"/>
                <a:cs typeface="DejaVu LGC Sans" charset="0"/>
              </a:rPr>
              <a:t>Registry access barely remains idle. The Registry is referenced in one way or another with every action taken by the user</a:t>
            </a:r>
          </a:p>
        </p:txBody>
      </p:sp>
    </p:spTree>
    <p:extLst>
      <p:ext uri="{BB962C8B-B14F-4D97-AF65-F5344CB8AC3E}">
        <p14:creationId xmlns:p14="http://schemas.microsoft.com/office/powerpoint/2010/main" val="859768497"/>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the windows registry</a:t>
            </a:r>
            <a:endParaRPr lang="en-US" dirty="0"/>
          </a:p>
        </p:txBody>
      </p:sp>
      <p:sp>
        <p:nvSpPr>
          <p:cNvPr id="3" name="Content Placeholder 2"/>
          <p:cNvSpPr>
            <a:spLocks noGrp="1"/>
          </p:cNvSpPr>
          <p:nvPr>
            <p:ph sz="quarter" idx="11"/>
          </p:nvPr>
        </p:nvSpPr>
        <p:spPr/>
        <p:txBody>
          <a:bodyPr/>
          <a:lstStyle/>
          <a:p>
            <a:pPr>
              <a:spcAft>
                <a:spcPts val="1200"/>
              </a:spcAft>
            </a:pPr>
            <a:r>
              <a:rPr lang="en-US" dirty="0">
                <a:latin typeface="Arial" charset="0"/>
                <a:cs typeface="DejaVu LGC Sans" charset="0"/>
              </a:rPr>
              <a:t>By opening the Registry Editor (by typing ‘</a:t>
            </a:r>
            <a:r>
              <a:rPr lang="en-US" dirty="0" err="1">
                <a:latin typeface="Arial" charset="0"/>
                <a:cs typeface="DejaVu LGC Sans" charset="0"/>
              </a:rPr>
              <a:t>regedit</a:t>
            </a:r>
            <a:r>
              <a:rPr lang="en-US" dirty="0">
                <a:latin typeface="Arial" charset="0"/>
                <a:cs typeface="DejaVu LGC Sans" charset="0"/>
              </a:rPr>
              <a:t>’ in the run window), the Registry can be seen as one unified “file system”</a:t>
            </a:r>
          </a:p>
          <a:p>
            <a:pPr>
              <a:spcAft>
                <a:spcPts val="1200"/>
              </a:spcAft>
            </a:pPr>
            <a:r>
              <a:rPr lang="en-US" dirty="0">
                <a:latin typeface="Arial" charset="0"/>
                <a:cs typeface="DejaVu LGC Sans" charset="0"/>
              </a:rPr>
              <a:t>The five most hierarchal folders are called ‘hives’ and begin with ‘HKEY’ (an abbreviation for Handle to a Key)</a:t>
            </a:r>
          </a:p>
          <a:p>
            <a:pPr>
              <a:spcAft>
                <a:spcPts val="1200"/>
              </a:spcAft>
            </a:pPr>
            <a:r>
              <a:rPr lang="en-US" dirty="0">
                <a:latin typeface="Arial" charset="0"/>
                <a:cs typeface="DejaVu LGC Sans" charset="0"/>
              </a:rPr>
              <a:t>Although five hives can be seen, only two of these are actually ‘real’, HKEY_USERS (HKU) and HKEY_LOCAL_MACHINE (HKLM)</a:t>
            </a:r>
          </a:p>
          <a:p>
            <a:pPr>
              <a:spcAft>
                <a:spcPts val="1200"/>
              </a:spcAft>
            </a:pPr>
            <a:r>
              <a:rPr lang="en-US" dirty="0">
                <a:latin typeface="Arial" charset="0"/>
                <a:cs typeface="DejaVu LGC Sans" charset="0"/>
              </a:rPr>
              <a:t>The other three are shortcuts or aliases to branches within one of the two hives </a:t>
            </a:r>
          </a:p>
          <a:p>
            <a:pPr marL="0" indent="0">
              <a:buNone/>
            </a:pPr>
            <a:endParaRPr lang="en-US" dirty="0"/>
          </a:p>
        </p:txBody>
      </p:sp>
    </p:spTree>
    <p:extLst>
      <p:ext uri="{BB962C8B-B14F-4D97-AF65-F5344CB8AC3E}">
        <p14:creationId xmlns:p14="http://schemas.microsoft.com/office/powerpoint/2010/main" val="165479580"/>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the windows registry</a:t>
            </a:r>
            <a:endParaRPr lang="en-US" dirty="0"/>
          </a:p>
        </p:txBody>
      </p:sp>
      <p:sp>
        <p:nvSpPr>
          <p:cNvPr id="3" name="Content Placeholder 2"/>
          <p:cNvSpPr>
            <a:spLocks noGrp="1"/>
          </p:cNvSpPr>
          <p:nvPr>
            <p:ph sz="quarter" idx="11"/>
          </p:nvPr>
        </p:nvSpPr>
        <p:spPr>
          <a:xfrm>
            <a:off x="579613" y="971550"/>
            <a:ext cx="3839987" cy="3733800"/>
          </a:xfrm>
        </p:spPr>
        <p:txBody>
          <a:bodyPr/>
          <a:lstStyle/>
          <a:p>
            <a:pPr>
              <a:spcAft>
                <a:spcPts val="2400"/>
              </a:spcAft>
            </a:pPr>
            <a:r>
              <a:rPr lang="en-US" dirty="0">
                <a:latin typeface="Arial" charset="0"/>
                <a:cs typeface="DejaVu LGC Sans" charset="0"/>
              </a:rPr>
              <a:t>Each of these five hives is composed of keys, which contain values and </a:t>
            </a:r>
            <a:r>
              <a:rPr lang="en-US" dirty="0" err="1">
                <a:latin typeface="Arial" charset="0"/>
                <a:cs typeface="DejaVu LGC Sans" charset="0"/>
              </a:rPr>
              <a:t>subkeys</a:t>
            </a:r>
            <a:r>
              <a:rPr lang="en-US" dirty="0">
                <a:latin typeface="Arial" charset="0"/>
                <a:cs typeface="DejaVu LGC Sans" charset="0"/>
              </a:rPr>
              <a:t> </a:t>
            </a:r>
          </a:p>
          <a:p>
            <a:pPr>
              <a:spcAft>
                <a:spcPts val="2400"/>
              </a:spcAft>
            </a:pPr>
            <a:r>
              <a:rPr lang="en-US" dirty="0">
                <a:latin typeface="Arial" charset="0"/>
                <a:cs typeface="DejaVu LGC Sans" charset="0"/>
              </a:rPr>
              <a:t>Values are the names of certain items within a key, which uniquely identify specific values pertaining to the operating system, or to applications that depend upon that value</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1047750"/>
            <a:ext cx="3526286"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6804491"/>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registry as a forensic log</a:t>
            </a:r>
            <a:endParaRPr lang="en-US" dirty="0"/>
          </a:p>
        </p:txBody>
      </p:sp>
      <p:sp>
        <p:nvSpPr>
          <p:cNvPr id="3" name="Content Placeholder 2"/>
          <p:cNvSpPr>
            <a:spLocks noGrp="1"/>
          </p:cNvSpPr>
          <p:nvPr>
            <p:ph sz="quarter" idx="11"/>
          </p:nvPr>
        </p:nvSpPr>
        <p:spPr/>
        <p:txBody>
          <a:bodyPr/>
          <a:lstStyle/>
          <a:p>
            <a:r>
              <a:rPr lang="en-US" dirty="0" err="1" smtClean="0"/>
              <a:t>AutoRun</a:t>
            </a:r>
            <a:r>
              <a:rPr lang="en-US" dirty="0" smtClean="0"/>
              <a:t> locations</a:t>
            </a:r>
          </a:p>
          <a:p>
            <a:r>
              <a:rPr lang="en-US" dirty="0" smtClean="0"/>
              <a:t>MRU lists</a:t>
            </a:r>
          </a:p>
          <a:p>
            <a:r>
              <a:rPr lang="en-US" dirty="0" err="1" smtClean="0"/>
              <a:t>UserAssist</a:t>
            </a:r>
            <a:endParaRPr lang="en-US" dirty="0" smtClean="0"/>
          </a:p>
          <a:p>
            <a:r>
              <a:rPr lang="en-US" dirty="0" err="1" smtClean="0"/>
              <a:t>Geolocation</a:t>
            </a:r>
            <a:r>
              <a:rPr lang="en-US" dirty="0" smtClean="0"/>
              <a:t>: Wired and Wireless Networks</a:t>
            </a:r>
          </a:p>
          <a:p>
            <a:r>
              <a:rPr lang="en-US" dirty="0" smtClean="0"/>
              <a:t>USB devices</a:t>
            </a:r>
          </a:p>
          <a:p>
            <a:r>
              <a:rPr lang="en-US" dirty="0" smtClean="0"/>
              <a:t>Internet Explorer: Typed URLs</a:t>
            </a:r>
          </a:p>
          <a:p>
            <a:r>
              <a:rPr lang="en-US" dirty="0" smtClean="0"/>
              <a:t>Etc…</a:t>
            </a:r>
          </a:p>
          <a:p>
            <a:endParaRPr lang="en-US" dirty="0"/>
          </a:p>
          <a:p>
            <a:r>
              <a:rPr lang="en-US" dirty="0" smtClean="0"/>
              <a:t>This section is still WIP</a:t>
            </a:r>
          </a:p>
        </p:txBody>
      </p:sp>
    </p:spTree>
    <p:extLst>
      <p:ext uri="{BB962C8B-B14F-4D97-AF65-F5344CB8AC3E}">
        <p14:creationId xmlns:p14="http://schemas.microsoft.com/office/powerpoint/2010/main" val="2708089427"/>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TIMELINE CREATION AND ANALYSIS</a:t>
            </a:r>
            <a:endParaRPr lang="en-US" dirty="0"/>
          </a:p>
        </p:txBody>
      </p:sp>
      <p:sp>
        <p:nvSpPr>
          <p:cNvPr id="3" name="Content Placeholder 2"/>
          <p:cNvSpPr>
            <a:spLocks noGrp="1"/>
          </p:cNvSpPr>
          <p:nvPr>
            <p:ph sz="quarter" idx="11"/>
          </p:nvPr>
        </p:nvSpPr>
        <p:spPr/>
        <p:txBody>
          <a:bodyPr/>
          <a:lstStyle/>
          <a:p>
            <a:pPr>
              <a:spcAft>
                <a:spcPts val="1800"/>
              </a:spcAft>
            </a:pPr>
            <a:r>
              <a:rPr lang="en-US" dirty="0">
                <a:latin typeface="Arial" charset="0"/>
                <a:cs typeface="DejaVu LGC Sans" charset="0"/>
              </a:rPr>
              <a:t>Once you obtain that information you could check file access, creation and modify times around that period to get some idea of the actions that took place on the system and the files the attackers touched</a:t>
            </a:r>
          </a:p>
          <a:p>
            <a:pPr>
              <a:spcAft>
                <a:spcPts val="1800"/>
              </a:spcAft>
            </a:pPr>
            <a:r>
              <a:rPr lang="en-US" dirty="0">
                <a:latin typeface="Arial" charset="0"/>
                <a:cs typeface="DejaVu LGC Sans" charset="0"/>
              </a:rPr>
              <a:t>Furthermore, you can correlate that with other time stamped files like windows events logs and application logs to get a bigger picture</a:t>
            </a:r>
          </a:p>
          <a:p>
            <a:pPr>
              <a:spcAft>
                <a:spcPts val="1800"/>
              </a:spcAft>
            </a:pPr>
            <a:r>
              <a:rPr lang="en-US" dirty="0">
                <a:latin typeface="Arial" charset="0"/>
                <a:cs typeface="DejaVu LGC Sans" charset="0"/>
              </a:rPr>
              <a:t>That timing of events, or timeline, usually becomes the </a:t>
            </a:r>
            <a:r>
              <a:rPr lang="en-US" dirty="0" err="1">
                <a:latin typeface="Arial" charset="0"/>
                <a:cs typeface="DejaVu LGC Sans" charset="0"/>
              </a:rPr>
              <a:t>centre</a:t>
            </a:r>
            <a:r>
              <a:rPr lang="en-US" dirty="0">
                <a:latin typeface="Arial" charset="0"/>
                <a:cs typeface="DejaVu LGC Sans" charset="0"/>
              </a:rPr>
              <a:t> of your investigation, although you must be aware that an attacker can easily modify file times</a:t>
            </a:r>
          </a:p>
        </p:txBody>
      </p:sp>
    </p:spTree>
    <p:extLst>
      <p:ext uri="{BB962C8B-B14F-4D97-AF65-F5344CB8AC3E}">
        <p14:creationId xmlns:p14="http://schemas.microsoft.com/office/powerpoint/2010/main" val="3683726130"/>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TIMELINE CREATION AND ANALYSIS</a:t>
            </a:r>
            <a:endParaRPr lang="en-US" dirty="0"/>
          </a:p>
        </p:txBody>
      </p:sp>
      <p:sp>
        <p:nvSpPr>
          <p:cNvPr id="3" name="Content Placeholder 2"/>
          <p:cNvSpPr>
            <a:spLocks noGrp="1"/>
          </p:cNvSpPr>
          <p:nvPr>
            <p:ph sz="quarter" idx="11"/>
          </p:nvPr>
        </p:nvSpPr>
        <p:spPr/>
        <p:txBody>
          <a:bodyPr/>
          <a:lstStyle/>
          <a:p>
            <a:r>
              <a:rPr lang="en-US" dirty="0" smtClean="0"/>
              <a:t>There are several ways of creating a timeline using different tools</a:t>
            </a:r>
          </a:p>
          <a:p>
            <a:r>
              <a:rPr lang="en-US" dirty="0" smtClean="0"/>
              <a:t>Volatility (timeline from memory-dump)</a:t>
            </a:r>
          </a:p>
          <a:p>
            <a:r>
              <a:rPr lang="en-US" dirty="0" smtClean="0"/>
              <a:t>$MFT (Master-file-table you acquired during the first response)</a:t>
            </a:r>
          </a:p>
          <a:p>
            <a:r>
              <a:rPr lang="en-US" dirty="0" err="1" smtClean="0"/>
              <a:t>Reg</a:t>
            </a:r>
            <a:r>
              <a:rPr lang="en-US" dirty="0" smtClean="0"/>
              <a:t>-Ripper</a:t>
            </a:r>
          </a:p>
          <a:p>
            <a:endParaRPr lang="en-US" dirty="0" smtClean="0"/>
          </a:p>
          <a:p>
            <a:endParaRPr lang="en-US" dirty="0"/>
          </a:p>
        </p:txBody>
      </p:sp>
    </p:spTree>
    <p:extLst>
      <p:ext uri="{BB962C8B-B14F-4D97-AF65-F5344CB8AC3E}">
        <p14:creationId xmlns:p14="http://schemas.microsoft.com/office/powerpoint/2010/main" val="2216826199"/>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CalPolyTheme">
  <a:themeElements>
    <a:clrScheme name="McAfee 2012-2013">
      <a:dk1>
        <a:srgbClr val="5E6A71"/>
      </a:dk1>
      <a:lt1>
        <a:srgbClr val="FFFFFF"/>
      </a:lt1>
      <a:dk2>
        <a:srgbClr val="000000"/>
      </a:dk2>
      <a:lt2>
        <a:srgbClr val="FFFFFF"/>
      </a:lt2>
      <a:accent1>
        <a:srgbClr val="B71234"/>
      </a:accent1>
      <a:accent2>
        <a:srgbClr val="5E6A71"/>
      </a:accent2>
      <a:accent3>
        <a:srgbClr val="DD6B30"/>
      </a:accent3>
      <a:accent4>
        <a:srgbClr val="0074A8"/>
      </a:accent4>
      <a:accent5>
        <a:srgbClr val="7B4180"/>
      </a:accent5>
      <a:accent6>
        <a:srgbClr val="69A23B"/>
      </a:accent6>
      <a:hlink>
        <a:srgbClr val="4796C9"/>
      </a:hlink>
      <a:folHlink>
        <a:srgbClr val="005485"/>
      </a:folHlink>
    </a:clrScheme>
    <a:fontScheme name="Office Theme">
      <a:majorFont>
        <a:latin typeface="Arial"/>
        <a:ea typeface="MS PGothic"/>
        <a:cs typeface=""/>
      </a:majorFont>
      <a:minorFont>
        <a:latin typeface="Arial"/>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71234"/>
        </a:solidFill>
      </a:spPr>
      <a:bodyPr wrap="square" rtlCol="0" anchor="ctr">
        <a:spAutoFit/>
      </a:bodyPr>
      <a:lstStyle>
        <a:defPPr algn="ctr">
          <a:lnSpc>
            <a:spcPct val="95000"/>
          </a:lnSpc>
          <a:defRPr sz="800" dirty="0">
            <a:solidFill>
              <a:srgbClr val="5E6A71"/>
            </a:solidFil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MS PGothic" pitchFamily="34" charset="-128"/>
          </a:defRPr>
        </a:defPPr>
      </a:lstStyle>
    </a:lnDef>
    <a:txDef>
      <a:spPr>
        <a:noFill/>
      </a:spPr>
      <a:bodyPr wrap="square" rtlCol="0">
        <a:spAutoFit/>
      </a:bodyPr>
      <a:lstStyle>
        <a:defPPr>
          <a:defRPr sz="1600" dirty="0" err="1" smtClean="0">
            <a:solidFill>
              <a:srgbClr val="5E6A71"/>
            </a:solidFill>
            <a:latin typeface="Franklin Gothic Book" pitchFamily="34" charset="0"/>
          </a:defRPr>
        </a:defPPr>
      </a:lstStyle>
    </a:tx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 ma:contentTypeID="0x0101002CB21D7AA4670B4495BF272958E67C9B" ma:contentTypeVersion="0" ma:contentTypeDescription="Create a new document." ma:contentTypeScope="" ma:versionID="f661a6805dd44efb843ec4350685fd62">
  <xsd:schema xmlns:xsd="http://www.w3.org/2001/XMLSchema" xmlns:xs="http://www.w3.org/2001/XMLSchema" xmlns:p="http://schemas.microsoft.com/office/2006/metadata/properties" xmlns:ns2="5cc96cb0-bf68-4cb4-b2fb-a22ca8174642" targetNamespace="http://schemas.microsoft.com/office/2006/metadata/properties" ma:root="true" ma:fieldsID="9c516a77e56885c60f5232f8bf0b1bea" ns2:_="">
    <xsd:import namespace="5cc96cb0-bf68-4cb4-b2fb-a22ca8174642"/>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c96cb0-bf68-4cb4-b2fb-a22ca8174642"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dlc_DocId xmlns="5cc96cb0-bf68-4cb4-b2fb-a22ca8174642">CH5W44LABS13-49-15</_dlc_DocId>
    <_dlc_DocIdUrl xmlns="5cc96cb0-bf68-4cb4-b2fb-a22ca8174642">
      <Url>http://2010.corp.mcafee.com/sites/labs/innovation/defense_against_the_dark_arts/_layouts/DocIdRedir.aspx?ID=CH5W44LABS13-49-15</Url>
      <Description>CH5W44LABS13-49-15</Description>
    </_dlc_DocIdUrl>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4606863-3598-4122-B41B-4EBCFFC83D07}">
  <ds:schemaRefs>
    <ds:schemaRef ds:uri="http://schemas.microsoft.com/sharepoint/events"/>
  </ds:schemaRefs>
</ds:datastoreItem>
</file>

<file path=customXml/itemProps2.xml><?xml version="1.0" encoding="utf-8"?>
<ds:datastoreItem xmlns:ds="http://schemas.openxmlformats.org/officeDocument/2006/customXml" ds:itemID="{972AB0AA-941C-4164-9392-CBC3E7C649F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cc96cb0-bf68-4cb4-b2fb-a22ca817464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BE9F26E-672F-4653-A757-6196240B0C06}">
  <ds:schemaRefs>
    <ds:schemaRef ds:uri="http://schemas.microsoft.com/office/2006/metadata/properties"/>
    <ds:schemaRef ds:uri="http://schemas.microsoft.com/office/infopath/2007/PartnerControls"/>
    <ds:schemaRef ds:uri="5cc96cb0-bf68-4cb4-b2fb-a22ca8174642"/>
  </ds:schemaRefs>
</ds:datastoreItem>
</file>

<file path=customXml/itemProps4.xml><?xml version="1.0" encoding="utf-8"?>
<ds:datastoreItem xmlns:ds="http://schemas.openxmlformats.org/officeDocument/2006/customXml" ds:itemID="{48298F2D-4ED8-4E90-9206-6356D336A7D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7558</TotalTime>
  <Words>956</Words>
  <Application>Microsoft Macintosh PowerPoint</Application>
  <PresentationFormat>On-screen Show (16:9)</PresentationFormat>
  <Paragraphs>135</Paragraphs>
  <Slides>23</Slides>
  <Notes>2</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CalPolyTheme</vt:lpstr>
      <vt:lpstr>Advanced forensic methods &amp; tools</vt:lpstr>
      <vt:lpstr>CORE WINDOWS FORENSICS</vt:lpstr>
      <vt:lpstr>INVESTIGATION METHODOLOGY</vt:lpstr>
      <vt:lpstr>Windows registry primer</vt:lpstr>
      <vt:lpstr>Structure of the windows registry</vt:lpstr>
      <vt:lpstr>Structure of the windows registry</vt:lpstr>
      <vt:lpstr>The registry as a forensic log</vt:lpstr>
      <vt:lpstr>TIMELINE CREATION AND ANALYSIS</vt:lpstr>
      <vt:lpstr>TIMELINE CREATION AND ANALYSIS</vt:lpstr>
      <vt:lpstr>Lab 4:Creating timeline of $MFT </vt:lpstr>
      <vt:lpstr>FILES AND DIRECTORY ANALYSIS</vt:lpstr>
      <vt:lpstr>FILES AND DIRECTORY ANALYSIS</vt:lpstr>
      <vt:lpstr>Prefetch folder</vt:lpstr>
      <vt:lpstr>Other key artifacts</vt:lpstr>
      <vt:lpstr>Data recovery</vt:lpstr>
      <vt:lpstr>Data recovery with Photorec</vt:lpstr>
      <vt:lpstr>Lab 4: Recovering Data</vt:lpstr>
      <vt:lpstr>The (malware) forensic challenge</vt:lpstr>
      <vt:lpstr>The case:</vt:lpstr>
      <vt:lpstr>The case:</vt:lpstr>
      <vt:lpstr>The CASE:</vt:lpstr>
      <vt:lpstr>The CASE:</vt:lpstr>
      <vt:lpstr>Questions?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Security</dc:title>
  <dc:creator>Ram Venugopalan</dc:creator>
  <cp:lastModifiedBy>Christiaan Beek</cp:lastModifiedBy>
  <cp:revision>94</cp:revision>
  <dcterms:created xsi:type="dcterms:W3CDTF">2014-01-09T22:18:14Z</dcterms:created>
  <dcterms:modified xsi:type="dcterms:W3CDTF">2015-01-15T17:24:51Z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94d60bcc-bede-4d16-a5b5-9f42b251c1b2</vt:lpwstr>
  </property>
  <property fmtid="{D5CDD505-2E9C-101B-9397-08002B2CF9AE}" pid="3" name="ContentTypeId">
    <vt:lpwstr>0x0101002CB21D7AA4670B4495BF272958E67C9B</vt:lpwstr>
  </property>
</Properties>
</file>