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tags/tag227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68.xml" ContentType="application/vnd.openxmlformats-officedocument.presentationml.tags+xml"/>
  <Default Extension="emf" ContentType="image/x-emf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presentation.xml" ContentType="application/vnd.openxmlformats-officedocument.presentationml.presentation.main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notesSlides/notesSlide13.xml" ContentType="application/vnd.openxmlformats-officedocument.presentationml.notesSlide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87.xml" ContentType="application/vnd.openxmlformats-officedocument.presentationml.tags+xml"/>
  <Default Extension="wmf" ContentType="image/x-wmf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notesSlides/notesSlide9.xml" ContentType="application/vnd.openxmlformats-officedocument.presentationml.notesSlide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notesSlides/notesSlide10.xml" ContentType="application/vnd.openxmlformats-officedocument.presentationml.notesSlide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slideLayouts/slideLayout9.xml" ContentType="application/vnd.openxmlformats-officedocument.presentationml.slideLayout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190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15.xml" ContentType="application/vnd.openxmlformats-officedocument.presentationml.tags+xml"/>
  <Override PartName="/ppt/tags/tag233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notesSlides/notesSlide11.xml" ContentType="application/vnd.openxmlformats-officedocument.presentationml.notesSlide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notesSlides/notesSlide12.xml" ContentType="application/vnd.openxmlformats-officedocument.presentationml.notesSlide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Default Extension="bin" ContentType="application/vnd.openxmlformats-officedocument.oleObject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5" r:id="rId2"/>
  </p:sldMasterIdLst>
  <p:notesMasterIdLst>
    <p:notesMasterId r:id="rId24"/>
  </p:notesMasterIdLst>
  <p:handoutMasterIdLst>
    <p:handoutMasterId r:id="rId25"/>
  </p:handoutMasterIdLst>
  <p:sldIdLst>
    <p:sldId id="781" r:id="rId3"/>
    <p:sldId id="639" r:id="rId4"/>
    <p:sldId id="617" r:id="rId5"/>
    <p:sldId id="782" r:id="rId6"/>
    <p:sldId id="618" r:id="rId7"/>
    <p:sldId id="783" r:id="rId8"/>
    <p:sldId id="619" r:id="rId9"/>
    <p:sldId id="666" r:id="rId10"/>
    <p:sldId id="698" r:id="rId11"/>
    <p:sldId id="697" r:id="rId12"/>
    <p:sldId id="669" r:id="rId13"/>
    <p:sldId id="690" r:id="rId14"/>
    <p:sldId id="784" r:id="rId15"/>
    <p:sldId id="785" r:id="rId16"/>
    <p:sldId id="788" r:id="rId17"/>
    <p:sldId id="779" r:id="rId18"/>
    <p:sldId id="780" r:id="rId19"/>
    <p:sldId id="787" r:id="rId20"/>
    <p:sldId id="699" r:id="rId21"/>
    <p:sldId id="786" r:id="rId22"/>
    <p:sldId id="789" r:id="rId23"/>
  </p:sldIdLst>
  <p:sldSz cx="8534400" cy="6172200"/>
  <p:notesSz cx="6797675" cy="9925050"/>
  <p:custDataLst>
    <p:tags r:id="rId2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buNone/>
      <a:defRPr lang="en-US" sz="1500" b="0" i="0" u="none" kern="1200">
        <a:solidFill>
          <a:schemeClr val="tx1"/>
        </a:solidFill>
        <a:latin typeface="Bosch Office San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7">
          <p15:clr>
            <a:srgbClr val="A4A3A4"/>
          </p15:clr>
        </p15:guide>
        <p15:guide id="2" orient="horz" pos="3210">
          <p15:clr>
            <a:srgbClr val="A4A3A4"/>
          </p15:clr>
        </p15:guide>
        <p15:guide id="3" orient="horz" pos="1037">
          <p15:clr>
            <a:srgbClr val="A4A3A4"/>
          </p15:clr>
        </p15:guide>
        <p15:guide id="4" orient="horz" pos="2241">
          <p15:clr>
            <a:srgbClr val="A4A3A4"/>
          </p15:clr>
        </p15:guide>
        <p15:guide id="5" pos="1728">
          <p15:clr>
            <a:srgbClr val="A4A3A4"/>
          </p15:clr>
        </p15:guide>
        <p15:guide id="6" pos="906">
          <p15:clr>
            <a:srgbClr val="A4A3A4"/>
          </p15:clr>
        </p15:guide>
        <p15:guide id="7" pos="1260">
          <p15:clr>
            <a:srgbClr val="A4A3A4"/>
          </p15:clr>
        </p15:guide>
        <p15:guide id="8" pos="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20015"/>
    <a:srgbClr val="D85A1A"/>
    <a:srgbClr val="0000FF"/>
    <a:srgbClr val="FF3300"/>
    <a:srgbClr val="003264"/>
    <a:srgbClr val="3A5A82"/>
    <a:srgbClr val="FFFFFF"/>
    <a:srgbClr val="6E8CB2"/>
    <a:srgbClr val="A8BAD2"/>
    <a:srgbClr val="8082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1014" autoAdjust="0"/>
  </p:normalViewPr>
  <p:slideViewPr>
    <p:cSldViewPr snapToGrid="0">
      <p:cViewPr varScale="1">
        <p:scale>
          <a:sx n="92" d="100"/>
          <a:sy n="92" d="100"/>
        </p:scale>
        <p:origin x="-648" y="-102"/>
      </p:cViewPr>
      <p:guideLst>
        <p:guide orient="horz" pos="297"/>
        <p:guide orient="horz" pos="3210"/>
        <p:guide orient="horz" pos="1037"/>
        <p:guide orient="horz" pos="2241"/>
        <p:guide pos="1728"/>
        <p:guide pos="906"/>
        <p:guide pos="1260"/>
        <p:guide pos="75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2.wmf"/><Relationship Id="rId16" Type="http://schemas.openxmlformats.org/officeDocument/2006/relationships/image" Target="../media/image50.wmf"/><Relationship Id="rId1" Type="http://schemas.openxmlformats.org/officeDocument/2006/relationships/image" Target="../media/image36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2.wmf"/><Relationship Id="rId16" Type="http://schemas.openxmlformats.org/officeDocument/2006/relationships/image" Target="../media/image50.wmf"/><Relationship Id="rId1" Type="http://schemas.openxmlformats.org/officeDocument/2006/relationships/image" Target="../media/image36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51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2.wmf"/><Relationship Id="rId16" Type="http://schemas.openxmlformats.org/officeDocument/2006/relationships/image" Target="../media/image50.wmf"/><Relationship Id="rId1" Type="http://schemas.openxmlformats.org/officeDocument/2006/relationships/image" Target="../media/image36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239ED434-BFD4-4B92-BEE9-FF2CAA4EDB0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5529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0" y="744538"/>
            <a:ext cx="51466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GB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28E71053-7A19-4AA9-82CF-CD7D97D1C78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0302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biggest challenges</a:t>
            </a:r>
            <a:r>
              <a:rPr lang="en-US" baseline="0" dirty="0" smtClean="0"/>
              <a:t> in the domain of cloud computing is privacy versus data utilization dilemma.</a:t>
            </a:r>
          </a:p>
          <a:p>
            <a:endParaRPr lang="en-US" dirty="0" smtClean="0"/>
          </a:p>
          <a:p>
            <a:r>
              <a:rPr lang="en-US" dirty="0" smtClean="0"/>
              <a:t>Lets </a:t>
            </a:r>
            <a:r>
              <a:rPr lang="en-US" dirty="0" smtClean="0"/>
              <a:t>give</a:t>
            </a:r>
            <a:r>
              <a:rPr lang="en-US" baseline="0" dirty="0" smtClean="0"/>
              <a:t> an example of privacy versus data utilization dilemma.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a cloud-based application, in which a client outsource his data to the cloud for financial, </a:t>
            </a:r>
            <a:r>
              <a:rPr lang="en-US" baseline="0" dirty="0" err="1" smtClean="0"/>
              <a:t>maintanence</a:t>
            </a:r>
            <a:r>
              <a:rPr lang="en-US" baseline="0" dirty="0" smtClean="0"/>
              <a:t> and service benefits. However, sensitive data such as health, financial or personal information cannot be stored on cloud.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Hence, the client encrypts the data before outsourcing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problem begins, when the client wants to retrieve or analyze the encrypted data on the cloud. Because, the standard encryption techniques do not permit search or analysis of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an example privacy versus data utilization dilemma, wherein we either encrypt and protect the privacy but sacrifice search/analysis, or don’t encrypt and lose privacy. Notice that it is such a fundamental challenge, it appears everywhere, such as </a:t>
            </a:r>
            <a:r>
              <a:rPr lang="en-US" baseline="0" dirty="0" err="1" smtClean="0"/>
              <a:t>healtcare</a:t>
            </a:r>
            <a:r>
              <a:rPr lang="en-US" baseline="0" dirty="0" smtClean="0"/>
              <a:t> system where you want keep medical data encrypted against breaches, you want privacy-preserving data mining, and similarly for financial applications.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Therefore, practical solutions for this challenge will create a significant impact </a:t>
            </a:r>
            <a:r>
              <a:rPr lang="en-US" sz="1200" kern="1200" baseline="0" dirty="0" smtClean="0">
                <a:solidFill>
                  <a:schemeClr val="tx1"/>
                </a:solidFill>
                <a:latin typeface="Bosch Office Sans" pitchFamily="34" charset="0"/>
                <a:ea typeface="+mn-ea"/>
                <a:cs typeface="+mn-cs"/>
              </a:rPr>
              <a:t>ion the society in general and science at large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1053-7A19-4AA9-82CF-CD7D97D1C78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54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1053-7A19-4AA9-82CF-CD7D97D1C78A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6304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1053-7A19-4AA9-82CF-CD7D97D1C78A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01974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1053-7A19-4AA9-82CF-CD7D97D1C78A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495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1053-7A19-4AA9-82CF-CD7D97D1C78A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606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1053-7A19-4AA9-82CF-CD7D97D1C78A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7251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Neden</a:t>
            </a:r>
            <a:r>
              <a:rPr lang="en-US" dirty="0" smtClean="0"/>
              <a:t> add file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pahali</a:t>
            </a:r>
            <a:r>
              <a:rPr lang="en-US" dirty="0" smtClean="0"/>
              <a:t>: </a:t>
            </a:r>
            <a:r>
              <a:rPr lang="en-US" dirty="0" err="1" smtClean="0"/>
              <a:t>Cunku</a:t>
            </a:r>
            <a:r>
              <a:rPr lang="en-US" dirty="0" smtClean="0"/>
              <a:t> her </a:t>
            </a:r>
            <a:r>
              <a:rPr lang="en-US" dirty="0" err="1" smtClean="0"/>
              <a:t>bir</a:t>
            </a:r>
            <a:r>
              <a:rPr lang="en-US" dirty="0" smtClean="0"/>
              <a:t> row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ayri</a:t>
            </a:r>
            <a:r>
              <a:rPr lang="en-US" dirty="0" smtClean="0"/>
              <a:t> key </a:t>
            </a:r>
            <a:r>
              <a:rPr lang="en-US" dirty="0" err="1" smtClean="0"/>
              <a:t>ile</a:t>
            </a:r>
            <a:r>
              <a:rPr lang="en-US" dirty="0" smtClean="0"/>
              <a:t> AES invocation </a:t>
            </a:r>
            <a:r>
              <a:rPr lang="en-US" dirty="0" err="1" smtClean="0"/>
              <a:t>yapiliyor</a:t>
            </a:r>
            <a:r>
              <a:rPr lang="en-US" dirty="0" smtClean="0"/>
              <a:t>, search de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keyle</a:t>
            </a:r>
            <a:r>
              <a:rPr lang="en-US" dirty="0" smtClean="0"/>
              <a:t> invoke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ediliyor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1053-7A19-4AA9-82CF-CD7D97D1C78A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9633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91 submission,</a:t>
            </a:r>
            <a:r>
              <a:rPr lang="en-US" baseline="0" dirty="0" smtClean="0"/>
              <a:t> 26 long paper, 3 short papers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6:30 pm, Building 22, Purdy Crawford for 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1053-7A19-4AA9-82CF-CD7D97D1C78A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Towards addressing this research</a:t>
            </a:r>
            <a:r>
              <a:rPr lang="en-US" baseline="0" dirty="0" smtClean="0"/>
              <a:t> challenge, I developed and currently execute the search program, “Efficient Privacy …..” as a Co-PI, which is funded by Bosch Research Center.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research program, my focus will be developing efficient and practical searchable encryption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1053-7A19-4AA9-82CF-CD7D97D1C78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3753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 altLang="en-US" sz="1600" dirty="0" smtClean="0">
              <a:latin typeface="Bosch Office Sans" pitchFamily="34" charset="0"/>
              <a:sym typeface="Wingdings" pitchFamily="2" charset="2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278BB3-84EA-4B89-832F-984AB5DB2E62}" type="slidenum">
              <a:rPr lang="en-GB" smtClean="0">
                <a:latin typeface="Bosch Office Sans" pitchFamily="34" charset="0"/>
              </a:rPr>
              <a:pPr>
                <a:defRPr/>
              </a:pPr>
              <a:t>4</a:t>
            </a:fld>
            <a:endParaRPr lang="en-GB" smtClean="0">
              <a:latin typeface="Bosch Office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63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Wang et. al. [TPDS 2012], Cao et. al. [</a:t>
            </a:r>
            <a:r>
              <a:rPr lang="en-US" altLang="en-US" sz="1600" dirty="0" err="1" smtClean="0">
                <a:latin typeface="Bosch Office Sans" pitchFamily="34" charset="0"/>
                <a:sym typeface="Wingdings" pitchFamily="2" charset="2"/>
              </a:rPr>
              <a:t>Infocom</a:t>
            </a:r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 2011], </a:t>
            </a:r>
            <a:r>
              <a:rPr lang="en-US" altLang="en-US" sz="1600" dirty="0" err="1" smtClean="0">
                <a:latin typeface="Bosch Office Sans" pitchFamily="34" charset="0"/>
                <a:sym typeface="Wingdings" pitchFamily="2" charset="2"/>
              </a:rPr>
              <a:t>Sedghi</a:t>
            </a:r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 [SCN 10], …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278BB3-84EA-4B89-832F-984AB5DB2E62}" type="slidenum">
              <a:rPr lang="en-GB" smtClean="0">
                <a:latin typeface="Bosch Office Sans" pitchFamily="34" charset="0"/>
              </a:rPr>
              <a:pPr>
                <a:defRPr/>
              </a:pPr>
              <a:t>5</a:t>
            </a:fld>
            <a:endParaRPr lang="en-GB" smtClean="0">
              <a:latin typeface="Bosch Office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87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 altLang="en-US" sz="1600" dirty="0" smtClean="0">
              <a:latin typeface="Bosch Office Sans" pitchFamily="34" charset="0"/>
              <a:sym typeface="Wingdings" pitchFamily="2" charset="2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278BB3-84EA-4B89-832F-984AB5DB2E62}" type="slidenum">
              <a:rPr lang="en-GB" smtClean="0">
                <a:latin typeface="Bosch Office Sans" pitchFamily="34" charset="0"/>
              </a:rPr>
              <a:pPr>
                <a:defRPr/>
              </a:pPr>
              <a:t>6</a:t>
            </a:fld>
            <a:endParaRPr lang="en-GB" smtClean="0">
              <a:latin typeface="Bosch Office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63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>
              <a:latin typeface="Bosch Office Sans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AE1718-1F4E-4BF0-A040-8C80B0A042EA}" type="slidenum">
              <a:rPr lang="en-GB" smtClean="0">
                <a:latin typeface="Bosch Office Sans" pitchFamily="34" charset="0"/>
              </a:rPr>
              <a:pPr>
                <a:defRPr/>
              </a:pPr>
              <a:t>7</a:t>
            </a:fld>
            <a:endParaRPr lang="en-GB" smtClean="0">
              <a:latin typeface="Bosch Office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804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Bosch Office Sans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B2E57F-B0AE-4405-8EAD-311B1120BA93}" type="slidenum">
              <a:rPr lang="en-GB" smtClean="0">
                <a:latin typeface="Bosch Office Sans" pitchFamily="34" charset="0"/>
              </a:rPr>
              <a:pPr>
                <a:defRPr/>
              </a:pPr>
              <a:t>8</a:t>
            </a:fld>
            <a:endParaRPr lang="en-GB" smtClean="0">
              <a:latin typeface="Bosch Office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2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>
              <a:latin typeface="Bosch Office Sans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791711-E546-4CCF-9FC2-F0BE655A5D43}" type="slidenum">
              <a:rPr lang="en-GB" smtClean="0">
                <a:latin typeface="Bosch Office Sans" pitchFamily="34" charset="0"/>
              </a:rPr>
              <a:pPr>
                <a:defRPr/>
              </a:pPr>
              <a:t>9</a:t>
            </a:fld>
            <a:endParaRPr lang="en-GB" smtClean="0">
              <a:latin typeface="Bosch Office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53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tabLst/>
              <a:defRPr/>
            </a:pPr>
            <a:r>
              <a:rPr lang="en-US" altLang="en-US" sz="1600" kern="0" dirty="0" smtClean="0">
                <a:sym typeface="Wingdings" pitchFamily="2" charset="2"/>
              </a:rPr>
              <a:t>Derive keys from a row number and link it to </a:t>
            </a:r>
            <a:r>
              <a:rPr lang="en-US" altLang="en-US" sz="1600" b="1" kern="0" dirty="0" smtClean="0">
                <a:sym typeface="Wingdings" pitchFamily="2" charset="2"/>
              </a:rPr>
              <a:t>any keyword </a:t>
            </a:r>
            <a:r>
              <a:rPr lang="en-US" altLang="en-US" sz="1600" kern="0" dirty="0" smtClean="0">
                <a:sym typeface="Wingdings" pitchFamily="2" charset="2"/>
              </a:rPr>
              <a:t>via HT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1053-7A19-4AA9-82CF-CD7D97D1C78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1095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" y="5876925"/>
            <a:ext cx="548640" cy="19050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19B9F22C-FA39-48B6-A1ED-8B3B9B77E4F0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59" y="3966210"/>
            <a:ext cx="7254240" cy="122586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159" y="2616042"/>
            <a:ext cx="7254240" cy="135016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2827020" y="5674995"/>
            <a:ext cx="206248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Advanced Network Security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Dr. Attila Altay </a:t>
            </a:r>
            <a:r>
              <a:rPr lang="en-US" err="1">
                <a:solidFill>
                  <a:srgbClr val="CC3300"/>
                </a:solidFill>
              </a:rPr>
              <a:t>Yavuz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3B986-F66A-45AA-AF62-CCD73B5EDF80}" type="slidenum">
              <a:rPr lang="en-US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488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960" y="1097280"/>
            <a:ext cx="3781213" cy="4457700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2414" y="1097280"/>
            <a:ext cx="3782695" cy="4457700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2827020" y="5674995"/>
            <a:ext cx="206248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Advanced Network Security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Dr. Attila Altay </a:t>
            </a:r>
            <a:r>
              <a:rPr lang="en-US" err="1">
                <a:solidFill>
                  <a:srgbClr val="CC3300"/>
                </a:solidFill>
              </a:rPr>
              <a:t>Yavuz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01452-70FB-4A1D-8D7C-249C4EEF9AB5}" type="slidenum">
              <a:rPr lang="en-US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38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47174"/>
            <a:ext cx="7680960" cy="10287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1381602"/>
            <a:ext cx="3770842" cy="57578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" y="1957388"/>
            <a:ext cx="3770842" cy="3556159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5357" y="1381602"/>
            <a:ext cx="3772323" cy="57578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5357" y="1957388"/>
            <a:ext cx="3772323" cy="3556159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2827020" y="5674995"/>
            <a:ext cx="206248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Advanced Network Security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Dr. Attila Altay </a:t>
            </a:r>
            <a:r>
              <a:rPr lang="en-US" err="1">
                <a:solidFill>
                  <a:srgbClr val="CC3300"/>
                </a:solidFill>
              </a:rPr>
              <a:t>Yavuz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A5667-6ED1-4A75-84D5-6CE6B8AE3400}" type="slidenum">
              <a:rPr lang="en-US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514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2827020" y="5674995"/>
            <a:ext cx="206248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Advanced Network Security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Dr. Attila Altay </a:t>
            </a:r>
            <a:r>
              <a:rPr lang="en-US" err="1">
                <a:solidFill>
                  <a:srgbClr val="CC3300"/>
                </a:solidFill>
              </a:rPr>
              <a:t>Yavuz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188A0-D8DA-4A8D-8285-023169C4C6D8}" type="slidenum">
              <a:rPr lang="en-US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941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2827020" y="5674995"/>
            <a:ext cx="206248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Advanced Network Security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Dr. Attila Altay </a:t>
            </a:r>
            <a:r>
              <a:rPr lang="en-US" err="1">
                <a:solidFill>
                  <a:srgbClr val="CC3300"/>
                </a:solidFill>
              </a:rPr>
              <a:t>Yavuz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A308-59E4-45FC-A60C-5A9B281065E3}" type="slidenum">
              <a:rPr lang="en-US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68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45745"/>
            <a:ext cx="2807759" cy="104584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13" y="245745"/>
            <a:ext cx="4770967" cy="5267802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1291590"/>
            <a:ext cx="2807759" cy="4221957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2827020" y="5674995"/>
            <a:ext cx="206248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Advanced Network Security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Dr. Attila Altay </a:t>
            </a:r>
            <a:r>
              <a:rPr lang="en-US" err="1">
                <a:solidFill>
                  <a:srgbClr val="CC3300"/>
                </a:solidFill>
              </a:rPr>
              <a:t>Yavuz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6623-5A58-4486-883B-E50DFCF5401D}" type="slidenum">
              <a:rPr lang="en-US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76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802" y="4320540"/>
            <a:ext cx="5120640" cy="51006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2802" y="551498"/>
            <a:ext cx="5120640" cy="370332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2802" y="4830604"/>
            <a:ext cx="5120640" cy="724376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2827020" y="5674995"/>
            <a:ext cx="206248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Advanced Network Security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Dr. Attila Altay </a:t>
            </a:r>
            <a:r>
              <a:rPr lang="en-US" err="1">
                <a:solidFill>
                  <a:srgbClr val="CC3300"/>
                </a:solidFill>
              </a:rPr>
              <a:t>Yavuz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4ADE7-7411-4C29-9315-A4370BB6A258}" type="slidenum">
              <a:rPr lang="en-US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549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2827020" y="5674995"/>
            <a:ext cx="206248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Advanced Network Security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Dr. Attila Altay </a:t>
            </a:r>
            <a:r>
              <a:rPr lang="en-US" err="1">
                <a:solidFill>
                  <a:srgbClr val="CC3300"/>
                </a:solidFill>
              </a:rPr>
              <a:t>Yavuz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E2339-C102-445D-9813-96C6D7FABFB2}" type="slidenum">
              <a:rPr lang="en-US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9033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8942" y="137160"/>
            <a:ext cx="1926167" cy="54178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960" y="137160"/>
            <a:ext cx="5637742" cy="54178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2827020" y="5674995"/>
            <a:ext cx="206248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Advanced Network Security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Dr. Attila Altay </a:t>
            </a:r>
            <a:r>
              <a:rPr lang="en-US" err="1">
                <a:solidFill>
                  <a:srgbClr val="CC3300"/>
                </a:solidFill>
              </a:rPr>
              <a:t>Yavuz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63CC9-7C0A-422E-BCCF-1AB4DC2871AA}" type="slidenum">
              <a:rPr lang="en-US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3846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565" y="5876449"/>
            <a:ext cx="549698" cy="191453"/>
          </a:xfrm>
        </p:spPr>
        <p:txBody>
          <a:bodyPr/>
          <a:lstStyle>
            <a:lvl1pPr>
              <a:defRPr sz="990"/>
            </a:lvl1pPr>
          </a:lstStyle>
          <a:p>
            <a:pPr>
              <a:defRPr/>
            </a:pPr>
            <a:fld id="{71DB3184-B3DC-45C2-A74B-463D9EA59EAE}" type="slidenum">
              <a:rPr lang="de-DE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de-DE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48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101600" y="5826125"/>
            <a:ext cx="548640" cy="1905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B9F22C-FA39-48B6-A1ED-8B3B9B77E4F0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TFOOTCOL.png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5562600"/>
            <a:ext cx="8534400" cy="609600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3400" y="533400"/>
            <a:ext cx="7772400" cy="533400"/>
          </a:xfrm>
          <a:ln w="0"/>
          <a:effectLst/>
        </p:spPr>
        <p:txBody>
          <a:bodyPr wrap="square" lIns="0" tIns="12700" rIns="0" bIns="0" anchor="t"/>
          <a:lstStyle>
            <a:lvl1pPr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Bosch Office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3400" y="3200400"/>
            <a:ext cx="7772400" cy="1676400"/>
          </a:xfrm>
          <a:ln w="0"/>
          <a:effectLst/>
        </p:spPr>
        <p:txBody>
          <a:bodyPr wrap="square" lIns="0" tIns="63500" rIns="0" bIns="0"/>
          <a:lstStyle>
            <a:lvl1pPr marL="0" indent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 sz="1500" b="0" i="0" u="none">
                <a:solidFill>
                  <a:srgbClr val="000000"/>
                </a:solidFill>
                <a:latin typeface="Bosch Offi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endParaRPr lang="x-none">
              <a:solidFill>
                <a:srgbClr val="003264"/>
              </a:solidFill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>
            <p:custDataLst>
              <p:tags r:id="rId5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 w="9016">
            <a:solidFill>
              <a:srgbClr val="0032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 userDrawn="1">
            <p:custDataLst>
              <p:tags r:id="rId6"/>
            </p:custDataLst>
          </p:nvPr>
        </p:nvCxnSpPr>
        <p:spPr>
          <a:xfrm>
            <a:off x="0" y="5562600"/>
            <a:ext cx="8534400" cy="0"/>
          </a:xfrm>
          <a:prstGeom prst="line">
            <a:avLst/>
          </a:prstGeom>
          <a:ln w="9016">
            <a:solidFill>
              <a:srgbClr val="DDDDE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35814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0" y="1066800"/>
            <a:ext cx="35814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633679"/>
            <a:ext cx="7752080" cy="1028700"/>
          </a:xfrm>
        </p:spPr>
        <p:txBody>
          <a:bodyPr vert="horz" tIns="4201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26720" y="5720715"/>
            <a:ext cx="1991360" cy="328613"/>
          </a:xfrm>
          <a:prstGeom prst="rect">
            <a:avLst/>
          </a:prstGeom>
        </p:spPr>
        <p:txBody>
          <a:bodyPr lIns="84033" tIns="42017" rIns="84033" bIns="42017"/>
          <a:lstStyle/>
          <a:p>
            <a:fld id="{D763724C-E7A2-4A6D-A4BD-CDB6C1C0317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89200" y="5720715"/>
            <a:ext cx="3129280" cy="328613"/>
          </a:xfrm>
          <a:prstGeom prst="rect">
            <a:avLst/>
          </a:prstGeom>
        </p:spPr>
        <p:txBody>
          <a:bodyPr lIns="84033" tIns="42017" rIns="84033" bIns="42017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96480" y="5720715"/>
            <a:ext cx="711200" cy="328613"/>
          </a:xfrm>
          <a:prstGeom prst="rect">
            <a:avLst/>
          </a:prstGeom>
        </p:spPr>
        <p:txBody>
          <a:bodyPr lIns="84033" tIns="42017" rIns="84033" bIns="42017"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1097280"/>
            <a:ext cx="8534400" cy="0"/>
          </a:xfrm>
          <a:prstGeom prst="line">
            <a:avLst/>
          </a:prstGeom>
          <a:noFill/>
          <a:ln w="31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sz="2160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6" name="Picture 4" descr="http://scarc.library.oregonstate.edu/omeka/files/original/2b20674c227f92728f6b1ff16d75b4df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647" y="59258"/>
            <a:ext cx="3271520" cy="96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920240"/>
            <a:ext cx="8534400" cy="10287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9080" y="4183380"/>
            <a:ext cx="5476240" cy="1303020"/>
          </a:xfrm>
        </p:spPr>
        <p:txBody>
          <a:bodyPr lIns="92075" tIns="46038" rIns="92075" bIns="46038"/>
          <a:lstStyle>
            <a:lvl1pPr marL="0" indent="0" algn="ctr">
              <a:buFontTx/>
              <a:buNone/>
              <a:defRPr sz="252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quarter" idx="10"/>
          </p:nvPr>
        </p:nvSpPr>
        <p:spPr>
          <a:xfrm>
            <a:off x="426720" y="5683568"/>
            <a:ext cx="2062480" cy="41148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7777"/>
                </a:solidFill>
              </a:rPr>
              <a:t>Advanced Network Security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915920" y="5760720"/>
            <a:ext cx="2702560" cy="27432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7777"/>
                </a:solidFill>
              </a:rPr>
              <a:t>Dr. Attila Altay </a:t>
            </a:r>
            <a:r>
              <a:rPr lang="en-US" err="1">
                <a:solidFill>
                  <a:srgbClr val="777777"/>
                </a:solidFill>
              </a:rPr>
              <a:t>Yavuz</a:t>
            </a:r>
            <a:endParaRPr lang="en-US">
              <a:solidFill>
                <a:srgbClr val="777777"/>
              </a:solidFill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58560" y="5760720"/>
            <a:ext cx="177800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8A4970-1E83-45DD-B127-9ECD247EB5CE}" type="slidenum">
              <a:rPr lang="en-US" altLang="en-US">
                <a:solidFill>
                  <a:srgbClr val="777777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777777"/>
              </a:solidFill>
            </a:endParaRPr>
          </a:p>
        </p:txBody>
      </p:sp>
      <p:pic>
        <p:nvPicPr>
          <p:cNvPr id="303106" name="Picture 2" descr="http://i630.photobucket.com/albums/uu25/bmaparts/bosch_logo_expo201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6604" y="59960"/>
            <a:ext cx="3058006" cy="930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743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2827020" y="5674995"/>
            <a:ext cx="206248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Advanced Network Security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Dr. Attila Altay </a:t>
            </a:r>
            <a:r>
              <a:rPr lang="en-US" err="1">
                <a:solidFill>
                  <a:srgbClr val="CC3300"/>
                </a:solidFill>
              </a:rPr>
              <a:t>Yavuz</a:t>
            </a:r>
            <a:endParaRPr lang="en-US">
              <a:solidFill>
                <a:srgbClr val="CC33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1EB3D-2957-4F89-B4D4-44172C05C6CB}" type="slidenum">
              <a:rPr lang="en-US" altLang="en-US">
                <a:solidFill>
                  <a:srgbClr val="CC33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92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endParaRPr lang="x-none">
              <a:solidFill>
                <a:srgbClr val="003264"/>
              </a:solidFill>
            </a:endParaRPr>
          </a:p>
        </p:txBody>
      </p:sp>
      <p:cxnSp>
        <p:nvCxnSpPr>
          <p:cNvPr id="12" name="Straight Connector 11"/>
          <p:cNvCxnSpPr/>
          <p:nvPr>
            <p:custDataLst>
              <p:tags r:id="rId10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 w="9016">
            <a:solidFill>
              <a:srgbClr val="0032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533400" y="533400"/>
            <a:ext cx="6172200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mtClean="0"/>
              <a:t>Titelmasterformat durch Klicken bearbeiten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533400" y="1066800"/>
            <a:ext cx="6172200" cy="381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70" r:id="rId3"/>
    <p:sldLayoutId id="2147483674" r:id="rId4"/>
    <p:sldLayoutId id="2147483672" r:id="rId5"/>
    <p:sldLayoutId id="2147483673" r:id="rId6"/>
    <p:sldLayoutId id="214748368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00" b="0" i="0" u="none">
          <a:solidFill>
            <a:srgbClr val="000000"/>
          </a:solidFill>
          <a:latin typeface="Bosch Office Sans"/>
          <a:ea typeface="+mj-ea"/>
          <a:cs typeface="+mj-cs"/>
        </a:defRPr>
      </a:lvl1pPr>
      <a:lvl2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2pPr>
      <a:lvl3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3pPr>
      <a:lvl4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4pPr>
      <a:lvl5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5pPr>
      <a:lvl6pPr marL="457200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6pPr>
      <a:lvl7pPr marL="914400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7pPr>
      <a:lvl8pPr marL="1371600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8pPr>
      <a:lvl9pPr marL="1828800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Bosch Office Sans"/>
        </a:defRPr>
      </a:lvl9pPr>
    </p:titleStyle>
    <p:bodyStyle>
      <a:lvl1pPr marL="304800" indent="-3048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65000"/>
        <a:buFont typeface="Wingdings"/>
        <a:buChar char="è"/>
        <a:defRPr sz="1500" b="0" i="0" u="none">
          <a:solidFill>
            <a:schemeClr val="tx1"/>
          </a:solidFill>
          <a:latin typeface="Bosch Office Sans"/>
          <a:ea typeface="+mn-ea"/>
          <a:cs typeface="+mn-cs"/>
        </a:defRPr>
      </a:lvl1pPr>
      <a:lvl2pPr marL="6096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500" b="0" i="0" u="none">
          <a:solidFill>
            <a:schemeClr val="tx1"/>
          </a:solidFill>
          <a:latin typeface="Bosch Office Sans"/>
        </a:defRPr>
      </a:lvl2pPr>
      <a:lvl3pPr marL="9144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500" b="0" i="0" u="none">
          <a:solidFill>
            <a:schemeClr val="tx1"/>
          </a:solidFill>
          <a:latin typeface="Bosch Office Sans"/>
        </a:defRPr>
      </a:lvl3pPr>
      <a:lvl4pPr marL="12192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500" b="0" i="0" u="none">
          <a:solidFill>
            <a:schemeClr val="tx1"/>
          </a:solidFill>
          <a:latin typeface="Bosch Office Sans"/>
        </a:defRPr>
      </a:lvl4pPr>
      <a:lvl5pPr marL="15240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3A5A82"/>
        </a:buClr>
        <a:buSzPct val="50000"/>
        <a:buFont typeface="Wingdings"/>
        <a:buChar char=""/>
        <a:defRPr sz="1500" b="0" i="0" u="none">
          <a:solidFill>
            <a:schemeClr val="tx1"/>
          </a:solidFill>
          <a:latin typeface="Bosch Office Sans"/>
        </a:defRPr>
      </a:lvl5pPr>
      <a:lvl6pPr marL="1981200" indent="-190500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6pPr>
      <a:lvl7pPr marL="2438400" indent="-190500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7pPr>
      <a:lvl8pPr marL="2895600" indent="-190500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8pPr>
      <a:lvl9pPr marL="3352800" indent="-190500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425C8F"/>
        </a:buClr>
        <a:buSzPct val="50000"/>
        <a:buFont typeface="Wingdings" pitchFamily="2" charset="2"/>
        <a:buChar char="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960" y="137160"/>
            <a:ext cx="7692813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07330" y="5760720"/>
            <a:ext cx="2074333" cy="2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60">
                <a:solidFill>
                  <a:schemeClr val="folHlink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CC3300"/>
                </a:solidFill>
              </a:rPr>
              <a:t>Dr. Attila Altay </a:t>
            </a:r>
            <a:r>
              <a:rPr err="1">
                <a:solidFill>
                  <a:srgbClr val="CC3300"/>
                </a:solidFill>
              </a:rPr>
              <a:t>Yavuz</a:t>
            </a:r>
            <a:endParaRPr>
              <a:solidFill>
                <a:srgbClr val="CC3300"/>
              </a:solidFill>
            </a:endParaRPr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38720" y="5829300"/>
            <a:ext cx="711200" cy="2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60">
                <a:solidFill>
                  <a:schemeClr val="folHlink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54CDCF-9B29-4D49-A039-A6C0BB7D85AE}" type="slidenum">
              <a:rPr altLang="en-US">
                <a:solidFill>
                  <a:srgbClr val="CC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altLang="en-US">
              <a:solidFill>
                <a:srgbClr val="CC33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960" y="1097280"/>
            <a:ext cx="7706149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97840" y="822960"/>
            <a:ext cx="8036560" cy="0"/>
          </a:xfrm>
          <a:prstGeom prst="line">
            <a:avLst/>
          </a:prstGeom>
          <a:noFill/>
          <a:ln w="31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sz="2160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497840" y="822960"/>
            <a:ext cx="0" cy="473202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sz="2160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782321" y="5692140"/>
            <a:ext cx="1008609" cy="3139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altLang="en-US" sz="1440" smtClean="0">
                <a:solidFill>
                  <a:srgbClr val="CC3300"/>
                </a:solidFill>
                <a:latin typeface="Arial Narrow" panose="020B0606020202030204" pitchFamily="34" charset="0"/>
              </a:rPr>
              <a:t>OSU EECS </a:t>
            </a:r>
          </a:p>
        </p:txBody>
      </p:sp>
    </p:spTree>
    <p:extLst>
      <p:ext uri="{BB962C8B-B14F-4D97-AF65-F5344CB8AC3E}">
        <p14:creationId xmlns:p14="http://schemas.microsoft.com/office/powerpoint/2010/main" xmlns="" val="258564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40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40">
          <a:solidFill>
            <a:schemeClr val="tx2"/>
          </a:solidFill>
          <a:latin typeface="Times New Roman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40">
          <a:solidFill>
            <a:schemeClr val="tx2"/>
          </a:solidFill>
          <a:latin typeface="Times New Roman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40">
          <a:solidFill>
            <a:schemeClr val="tx2"/>
          </a:solidFill>
          <a:latin typeface="Times New Roman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40">
          <a:solidFill>
            <a:schemeClr val="tx2"/>
          </a:solidFill>
          <a:latin typeface="Times New Roman" charset="0"/>
          <a:ea typeface="ＭＳ Ｐゴシック" pitchFamily="-109" charset="-128"/>
          <a:cs typeface="ＭＳ Ｐゴシック" pitchFamily="-109" charset="-128"/>
        </a:defRPr>
      </a:lvl5pPr>
      <a:lvl6pPr marL="411480" algn="l" rtl="0" fontAlgn="base">
        <a:spcBef>
          <a:spcPct val="0"/>
        </a:spcBef>
        <a:spcAft>
          <a:spcPct val="0"/>
        </a:spcAft>
        <a:defRPr sz="3240">
          <a:solidFill>
            <a:schemeClr val="tx2"/>
          </a:solidFill>
          <a:latin typeface="Times New Roman" charset="0"/>
        </a:defRPr>
      </a:lvl6pPr>
      <a:lvl7pPr marL="822960" algn="l" rtl="0" fontAlgn="base">
        <a:spcBef>
          <a:spcPct val="0"/>
        </a:spcBef>
        <a:spcAft>
          <a:spcPct val="0"/>
        </a:spcAft>
        <a:defRPr sz="3240">
          <a:solidFill>
            <a:schemeClr val="tx2"/>
          </a:solidFill>
          <a:latin typeface="Times New Roman" charset="0"/>
        </a:defRPr>
      </a:lvl7pPr>
      <a:lvl8pPr marL="1234440" algn="l" rtl="0" fontAlgn="base">
        <a:spcBef>
          <a:spcPct val="0"/>
        </a:spcBef>
        <a:spcAft>
          <a:spcPct val="0"/>
        </a:spcAft>
        <a:defRPr sz="3240">
          <a:solidFill>
            <a:schemeClr val="tx2"/>
          </a:solidFill>
          <a:latin typeface="Times New Roman" charset="0"/>
        </a:defRPr>
      </a:lvl8pPr>
      <a:lvl9pPr marL="1645920" algn="l" rtl="0" fontAlgn="base">
        <a:spcBef>
          <a:spcPct val="0"/>
        </a:spcBef>
        <a:spcAft>
          <a:spcPct val="0"/>
        </a:spcAft>
        <a:defRPr sz="3240">
          <a:solidFill>
            <a:schemeClr val="tx2"/>
          </a:solidFill>
          <a:latin typeface="Times New Roman" charset="0"/>
        </a:defRPr>
      </a:lvl9pPr>
    </p:titleStyle>
    <p:bodyStyle>
      <a:lvl1pPr marL="308610" indent="-30861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8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66865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520">
          <a:solidFill>
            <a:schemeClr val="tx1"/>
          </a:solidFill>
          <a:latin typeface="+mn-lt"/>
          <a:ea typeface="ＭＳ Ｐゴシック" charset="-128"/>
        </a:defRPr>
      </a:lvl2pPr>
      <a:lvl3pPr marL="1028700" indent="-20574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160">
          <a:solidFill>
            <a:schemeClr val="tx1"/>
          </a:solidFill>
          <a:latin typeface="+mn-lt"/>
          <a:ea typeface="ＭＳ Ｐゴシック" charset="-128"/>
        </a:defRPr>
      </a:lvl3pPr>
      <a:lvl4pPr marL="1440180" indent="-20574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800">
          <a:solidFill>
            <a:schemeClr val="tx1"/>
          </a:solidFill>
          <a:latin typeface="+mn-lt"/>
          <a:ea typeface="ＭＳ Ｐゴシック" charset="-128"/>
        </a:defRPr>
      </a:lvl4pPr>
      <a:lvl5pPr marL="1851660" indent="-20574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800">
          <a:solidFill>
            <a:schemeClr val="tx1"/>
          </a:solidFill>
          <a:latin typeface="+mn-lt"/>
          <a:ea typeface="ＭＳ Ｐゴシック" charset="-128"/>
        </a:defRPr>
      </a:lvl5pPr>
      <a:lvl6pPr marL="2263140" indent="-20574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800">
          <a:solidFill>
            <a:schemeClr val="tx1"/>
          </a:solidFill>
          <a:latin typeface="+mn-lt"/>
          <a:ea typeface="ＭＳ Ｐゴシック" charset="-128"/>
        </a:defRPr>
      </a:lvl6pPr>
      <a:lvl7pPr marL="2674620" indent="-20574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800">
          <a:solidFill>
            <a:schemeClr val="tx1"/>
          </a:solidFill>
          <a:latin typeface="+mn-lt"/>
          <a:ea typeface="ＭＳ Ｐゴシック" charset="-128"/>
        </a:defRPr>
      </a:lvl7pPr>
      <a:lvl8pPr marL="3086100" indent="-20574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800">
          <a:solidFill>
            <a:schemeClr val="tx1"/>
          </a:solidFill>
          <a:latin typeface="+mn-lt"/>
          <a:ea typeface="ＭＳ Ｐゴシック" charset="-128"/>
        </a:defRPr>
      </a:lvl8pPr>
      <a:lvl9pPr marL="3497580" indent="-20574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8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49.xml"/><Relationship Id="rId7" Type="http://schemas.openxmlformats.org/officeDocument/2006/relationships/oleObject" Target="../embeddings/oleObject4.bin"/><Relationship Id="rId2" Type="http://schemas.openxmlformats.org/officeDocument/2006/relationships/tags" Target="../tags/tag148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9.xml"/><Relationship Id="rId11" Type="http://schemas.openxmlformats.org/officeDocument/2006/relationships/oleObject" Target="../embeddings/oleObject8.bin"/><Relationship Id="rId5" Type="http://schemas.openxmlformats.org/officeDocument/2006/relationships/slideLayout" Target="../slideLayouts/slideLayout1.xml"/><Relationship Id="rId10" Type="http://schemas.openxmlformats.org/officeDocument/2006/relationships/oleObject" Target="../embeddings/oleObject7.bin"/><Relationship Id="rId4" Type="http://schemas.openxmlformats.org/officeDocument/2006/relationships/tags" Target="../tags/tag150.xml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oleObject" Target="../embeddings/oleObject11.bin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oleObject" Target="../embeddings/oleObject10.bin"/><Relationship Id="rId2" Type="http://schemas.openxmlformats.org/officeDocument/2006/relationships/tags" Target="../tags/tag151.xml"/><Relationship Id="rId1" Type="http://schemas.openxmlformats.org/officeDocument/2006/relationships/vmlDrawing" Target="../drawings/vmlDrawing3.vml"/><Relationship Id="rId6" Type="http://schemas.openxmlformats.org/officeDocument/2006/relationships/tags" Target="../tags/tag155.xml"/><Relationship Id="rId11" Type="http://schemas.openxmlformats.org/officeDocument/2006/relationships/image" Target="../media/image6.png"/><Relationship Id="rId5" Type="http://schemas.openxmlformats.org/officeDocument/2006/relationships/tags" Target="../tags/tag154.xml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9.bin"/><Relationship Id="rId4" Type="http://schemas.openxmlformats.org/officeDocument/2006/relationships/tags" Target="../tags/tag153.xml"/><Relationship Id="rId9" Type="http://schemas.openxmlformats.org/officeDocument/2006/relationships/slideLayout" Target="../slideLayouts/slideLayout1.xml"/><Relationship Id="rId1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8.bin"/><Relationship Id="rId3" Type="http://schemas.openxmlformats.org/officeDocument/2006/relationships/tags" Target="../tags/tag159.xml"/><Relationship Id="rId21" Type="http://schemas.openxmlformats.org/officeDocument/2006/relationships/oleObject" Target="../embeddings/oleObject23.bin"/><Relationship Id="rId7" Type="http://schemas.openxmlformats.org/officeDocument/2006/relationships/tags" Target="../tags/tag163.xml"/><Relationship Id="rId12" Type="http://schemas.openxmlformats.org/officeDocument/2006/relationships/image" Target="../media/image6.png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7.bin"/><Relationship Id="rId2" Type="http://schemas.openxmlformats.org/officeDocument/2006/relationships/tags" Target="../tags/tag158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2.bin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tags" Target="../tags/tag162.xml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4.bin"/><Relationship Id="rId5" Type="http://schemas.openxmlformats.org/officeDocument/2006/relationships/tags" Target="../tags/tag161.xml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5.bin"/><Relationship Id="rId28" Type="http://schemas.openxmlformats.org/officeDocument/2006/relationships/oleObject" Target="../embeddings/oleObject30.bin"/><Relationship Id="rId10" Type="http://schemas.openxmlformats.org/officeDocument/2006/relationships/notesSlide" Target="../notesSlides/notesSlide10.xml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33.bin"/><Relationship Id="rId4" Type="http://schemas.openxmlformats.org/officeDocument/2006/relationships/tags" Target="../tags/tag160.xml"/><Relationship Id="rId9" Type="http://schemas.openxmlformats.org/officeDocument/2006/relationships/slideLayout" Target="../slideLayouts/slideLayout1.xml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4.bin"/><Relationship Id="rId27" Type="http://schemas.openxmlformats.org/officeDocument/2006/relationships/oleObject" Target="../embeddings/oleObject29.bin"/><Relationship Id="rId30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6.png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8.bin"/><Relationship Id="rId3" Type="http://schemas.openxmlformats.org/officeDocument/2006/relationships/tags" Target="../tags/tag166.xml"/><Relationship Id="rId21" Type="http://schemas.openxmlformats.org/officeDocument/2006/relationships/oleObject" Target="../embeddings/oleObject43.bin"/><Relationship Id="rId7" Type="http://schemas.openxmlformats.org/officeDocument/2006/relationships/tags" Target="../tags/tag170.xml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5.bin"/><Relationship Id="rId2" Type="http://schemas.openxmlformats.org/officeDocument/2006/relationships/tags" Target="../tags/tag165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2.bin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tags" Target="../tags/tag169.xml"/><Relationship Id="rId11" Type="http://schemas.openxmlformats.org/officeDocument/2006/relationships/notesSlide" Target="../notesSlides/notesSlide11.xml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4.bin"/><Relationship Id="rId5" Type="http://schemas.openxmlformats.org/officeDocument/2006/relationships/tags" Target="../tags/tag168.xml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5.bin"/><Relationship Id="rId28" Type="http://schemas.openxmlformats.org/officeDocument/2006/relationships/oleObject" Target="../embeddings/oleObject50.bin"/><Relationship Id="rId10" Type="http://schemas.openxmlformats.org/officeDocument/2006/relationships/slideLayout" Target="../slideLayouts/slideLayout1.xml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53.bin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4.bin"/><Relationship Id="rId27" Type="http://schemas.openxmlformats.org/officeDocument/2006/relationships/oleObject" Target="../embeddings/oleObject49.bin"/><Relationship Id="rId30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image" Target="../media/image6.png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9.bin"/><Relationship Id="rId3" Type="http://schemas.openxmlformats.org/officeDocument/2006/relationships/tags" Target="../tags/tag174.xml"/><Relationship Id="rId21" Type="http://schemas.openxmlformats.org/officeDocument/2006/relationships/oleObject" Target="../embeddings/oleObject64.bin"/><Relationship Id="rId7" Type="http://schemas.openxmlformats.org/officeDocument/2006/relationships/tags" Target="../tags/tag178.xml"/><Relationship Id="rId12" Type="http://schemas.openxmlformats.org/officeDocument/2006/relationships/oleObject" Target="../embeddings/oleObject56.bin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6.bin"/><Relationship Id="rId2" Type="http://schemas.openxmlformats.org/officeDocument/2006/relationships/tags" Target="../tags/tag173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3.bin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6.vml"/><Relationship Id="rId6" Type="http://schemas.openxmlformats.org/officeDocument/2006/relationships/tags" Target="../tags/tag177.xml"/><Relationship Id="rId11" Type="http://schemas.openxmlformats.org/officeDocument/2006/relationships/notesSlide" Target="../notesSlides/notesSlide12.xml"/><Relationship Id="rId24" Type="http://schemas.openxmlformats.org/officeDocument/2006/relationships/oleObject" Target="../embeddings/oleObject67.bin"/><Relationship Id="rId32" Type="http://schemas.openxmlformats.org/officeDocument/2006/relationships/oleObject" Target="../embeddings/oleObject75.bin"/><Relationship Id="rId5" Type="http://schemas.openxmlformats.org/officeDocument/2006/relationships/tags" Target="../tags/tag176.xml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6.bin"/><Relationship Id="rId28" Type="http://schemas.openxmlformats.org/officeDocument/2006/relationships/oleObject" Target="../embeddings/oleObject71.bin"/><Relationship Id="rId10" Type="http://schemas.openxmlformats.org/officeDocument/2006/relationships/slideLayout" Target="../slideLayouts/slideLayout1.xml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74.bin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5.bin"/><Relationship Id="rId27" Type="http://schemas.openxmlformats.org/officeDocument/2006/relationships/oleObject" Target="../embeddings/oleObject70.bin"/><Relationship Id="rId30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oleObject" Target="../embeddings/oleObject77.bin"/><Relationship Id="rId2" Type="http://schemas.openxmlformats.org/officeDocument/2006/relationships/tags" Target="../tags/tag18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85.xml"/><Relationship Id="rId11" Type="http://schemas.openxmlformats.org/officeDocument/2006/relationships/image" Target="../media/image5.png"/><Relationship Id="rId5" Type="http://schemas.openxmlformats.org/officeDocument/2006/relationships/tags" Target="../tags/tag184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183.xml"/><Relationship Id="rId9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19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10" Type="http://schemas.openxmlformats.org/officeDocument/2006/relationships/image" Target="../media/image53.png"/><Relationship Id="rId4" Type="http://schemas.openxmlformats.org/officeDocument/2006/relationships/tags" Target="../tags/tag191.xml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image" Target="../media/image54.emf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image" Target="../media/image5.png"/><Relationship Id="rId5" Type="http://schemas.openxmlformats.org/officeDocument/2006/relationships/tags" Target="../tags/tag198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9" Type="http://schemas.openxmlformats.org/officeDocument/2006/relationships/image" Target="../media/image7.jpeg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34" Type="http://schemas.openxmlformats.org/officeDocument/2006/relationships/slideLayout" Target="../slideLayouts/slideLayout6.xml"/><Relationship Id="rId42" Type="http://schemas.openxmlformats.org/officeDocument/2006/relationships/image" Target="../media/image10.jpeg"/><Relationship Id="rId47" Type="http://schemas.openxmlformats.org/officeDocument/2006/relationships/image" Target="../media/image15.png"/><Relationship Id="rId50" Type="http://schemas.openxmlformats.org/officeDocument/2006/relationships/image" Target="../media/image18.jpe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image" Target="../media/image6.png"/><Relationship Id="rId46" Type="http://schemas.openxmlformats.org/officeDocument/2006/relationships/image" Target="../media/image14.jpeg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41" Type="http://schemas.openxmlformats.org/officeDocument/2006/relationships/image" Target="../media/image9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tags" Target="../tags/tag44.xml"/><Relationship Id="rId37" Type="http://schemas.openxmlformats.org/officeDocument/2006/relationships/image" Target="../media/image5.png"/><Relationship Id="rId40" Type="http://schemas.openxmlformats.org/officeDocument/2006/relationships/image" Target="../media/image8.jpeg"/><Relationship Id="rId45" Type="http://schemas.openxmlformats.org/officeDocument/2006/relationships/image" Target="../media/image13.pn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image" Target="../media/image4.jpeg"/><Relationship Id="rId49" Type="http://schemas.openxmlformats.org/officeDocument/2006/relationships/image" Target="../media/image17.png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31" Type="http://schemas.openxmlformats.org/officeDocument/2006/relationships/tags" Target="../tags/tag43.xml"/><Relationship Id="rId44" Type="http://schemas.openxmlformats.org/officeDocument/2006/relationships/image" Target="../media/image12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notesSlide" Target="../notesSlides/notesSlide1.xml"/><Relationship Id="rId43" Type="http://schemas.openxmlformats.org/officeDocument/2006/relationships/image" Target="../media/image11.jpeg"/><Relationship Id="rId48" Type="http://schemas.openxmlformats.org/officeDocument/2006/relationships/image" Target="../media/image16.png"/><Relationship Id="rId8" Type="http://schemas.openxmlformats.org/officeDocument/2006/relationships/tags" Target="../tags/tag20.xml"/><Relationship Id="rId51" Type="http://schemas.openxmlformats.org/officeDocument/2006/relationships/image" Target="../media/image19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image" Target="../media/image5.png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notesSlide" Target="../notesSlides/notesSlide1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4" Type="http://schemas.openxmlformats.org/officeDocument/2006/relationships/tags" Target="../tags/tag227.xml"/><Relationship Id="rId9" Type="http://schemas.openxmlformats.org/officeDocument/2006/relationships/tags" Target="../tags/tag23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10" Type="http://schemas.openxmlformats.org/officeDocument/2006/relationships/image" Target="../media/image55.png"/><Relationship Id="rId4" Type="http://schemas.openxmlformats.org/officeDocument/2006/relationships/tags" Target="../tags/tag237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image" Target="../media/image6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20.png"/><Relationship Id="rId2" Type="http://schemas.openxmlformats.org/officeDocument/2006/relationships/tags" Target="../tags/tag47.xml"/><Relationship Id="rId16" Type="http://schemas.openxmlformats.org/officeDocument/2006/relationships/image" Target="../media/image5.png"/><Relationship Id="rId20" Type="http://schemas.openxmlformats.org/officeDocument/2006/relationships/image" Target="../media/image22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55.xml"/><Relationship Id="rId19" Type="http://schemas.openxmlformats.org/officeDocument/2006/relationships/image" Target="../media/image2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5.png"/><Relationship Id="rId5" Type="http://schemas.openxmlformats.org/officeDocument/2006/relationships/tags" Target="../tags/tag63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5.png"/><Relationship Id="rId5" Type="http://schemas.openxmlformats.org/officeDocument/2006/relationships/tags" Target="../tags/tag71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5.png"/><Relationship Id="rId5" Type="http://schemas.openxmlformats.org/officeDocument/2006/relationships/tags" Target="../tags/tag79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5.png"/><Relationship Id="rId5" Type="http://schemas.openxmlformats.org/officeDocument/2006/relationships/tags" Target="../tags/tag87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26" Type="http://schemas.openxmlformats.org/officeDocument/2006/relationships/tags" Target="../tags/tag116.xml"/><Relationship Id="rId39" Type="http://schemas.openxmlformats.org/officeDocument/2006/relationships/tags" Target="../tags/tag129.xml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34" Type="http://schemas.openxmlformats.org/officeDocument/2006/relationships/tags" Target="../tags/tag124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50" Type="http://schemas.openxmlformats.org/officeDocument/2006/relationships/image" Target="../media/image5.png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29" Type="http://schemas.openxmlformats.org/officeDocument/2006/relationships/tags" Target="../tags/tag119.xml"/><Relationship Id="rId41" Type="http://schemas.openxmlformats.org/officeDocument/2006/relationships/tags" Target="../tags/tag131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tags" Target="../tags/tag114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notesSlide" Target="../notesSlides/notesSlide7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43" Type="http://schemas.openxmlformats.org/officeDocument/2006/relationships/tags" Target="../tags/tag133.xml"/><Relationship Id="rId48" Type="http://schemas.openxmlformats.org/officeDocument/2006/relationships/slideLayout" Target="../slideLayouts/slideLayout1.xml"/><Relationship Id="rId8" Type="http://schemas.openxmlformats.org/officeDocument/2006/relationships/tags" Target="../tags/tag9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slideLayout" Target="../slideLayouts/slideLayout1.xml"/><Relationship Id="rId17" Type="http://schemas.openxmlformats.org/officeDocument/2006/relationships/oleObject" Target="../embeddings/oleObject3.bin"/><Relationship Id="rId2" Type="http://schemas.openxmlformats.org/officeDocument/2006/relationships/tags" Target="../tags/tag138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9789" y="3687408"/>
            <a:ext cx="3150611" cy="1303020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ea typeface="ＭＳ Ｐゴシック" panose="020B0600070205080204" pitchFamily="34" charset="-128"/>
              </a:rPr>
              <a:t>Attila A. </a:t>
            </a:r>
            <a:r>
              <a:rPr lang="en-US" altLang="en-US" sz="1800" b="1" dirty="0" err="1" smtClean="0">
                <a:ea typeface="ＭＳ Ｐゴシック" panose="020B0600070205080204" pitchFamily="34" charset="-128"/>
              </a:rPr>
              <a:t>Yavuz</a:t>
            </a:r>
            <a:r>
              <a:rPr lang="en-US" altLang="en-US" sz="1800" b="1" dirty="0" smtClean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1800" b="1" dirty="0" smtClean="0">
                <a:ea typeface="ＭＳ Ｐゴシック" panose="020B0600070205080204" pitchFamily="34" charset="-128"/>
              </a:rPr>
              <a:t>Oregon State University </a:t>
            </a:r>
          </a:p>
          <a:p>
            <a:pPr eaLnBrk="1" hangingPunct="1"/>
            <a:r>
              <a:rPr lang="en-US" altLang="en-US" sz="1800" b="1" dirty="0" smtClean="0">
                <a:ea typeface="ＭＳ Ｐゴシック" panose="020B0600070205080204" pitchFamily="34" charset="-128"/>
              </a:rPr>
              <a:t>attila.yavuz@oregonstate.edu</a:t>
            </a:r>
          </a:p>
          <a:p>
            <a:pPr eaLnBrk="1" hangingPunct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dt" sz="quarter" idx="10"/>
          </p:nvPr>
        </p:nvSpPr>
        <p:spPr>
          <a:xfrm>
            <a:off x="563880" y="5683568"/>
            <a:ext cx="2331720" cy="41148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88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68655" indent="-257175">
              <a:spcBef>
                <a:spcPct val="20000"/>
              </a:spcBef>
              <a:buClr>
                <a:schemeClr val="tx1"/>
              </a:buClr>
              <a:buChar char="–"/>
              <a:defRPr sz="252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28700" indent="-205740">
              <a:spcBef>
                <a:spcPct val="20000"/>
              </a:spcBef>
              <a:buClr>
                <a:schemeClr val="tx2"/>
              </a:buClr>
              <a:buChar char="•"/>
              <a:defRPr sz="216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40180" indent="-20574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51660" indent="-20574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26314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67462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08610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49758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60" dirty="0" smtClean="0">
                <a:solidFill>
                  <a:srgbClr val="777777"/>
                </a:solidFill>
              </a:rPr>
              <a:t>SAC 2015</a:t>
            </a:r>
            <a:endParaRPr lang="en-US" altLang="en-US" sz="1260" dirty="0">
              <a:solidFill>
                <a:srgbClr val="777777"/>
              </a:solidFill>
            </a:endParaRPr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915920" y="5677592"/>
            <a:ext cx="2702560" cy="27432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88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68655" indent="-257175">
              <a:spcBef>
                <a:spcPct val="20000"/>
              </a:spcBef>
              <a:buClr>
                <a:schemeClr val="tx1"/>
              </a:buClr>
              <a:buChar char="–"/>
              <a:defRPr sz="252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28700" indent="-205740">
              <a:spcBef>
                <a:spcPct val="20000"/>
              </a:spcBef>
              <a:buClr>
                <a:schemeClr val="tx2"/>
              </a:buClr>
              <a:buChar char="•"/>
              <a:defRPr sz="216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40180" indent="-20574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51660" indent="-20574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26314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67462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08610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49758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60" dirty="0">
                <a:solidFill>
                  <a:srgbClr val="777777"/>
                </a:solidFill>
              </a:rPr>
              <a:t>Dr. Attila Altay </a:t>
            </a:r>
            <a:r>
              <a:rPr lang="en-US" altLang="en-US" sz="1260" dirty="0" err="1">
                <a:solidFill>
                  <a:srgbClr val="777777"/>
                </a:solidFill>
              </a:rPr>
              <a:t>Yavuz</a:t>
            </a:r>
            <a:endParaRPr lang="en-US" altLang="en-US" sz="1260" dirty="0">
              <a:solidFill>
                <a:srgbClr val="777777"/>
              </a:solidFill>
            </a:endParaRPr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58560" y="5729547"/>
            <a:ext cx="1778000" cy="27432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88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68655" indent="-257175">
              <a:spcBef>
                <a:spcPct val="20000"/>
              </a:spcBef>
              <a:buClr>
                <a:schemeClr val="tx1"/>
              </a:buClr>
              <a:buChar char="–"/>
              <a:defRPr sz="252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28700" indent="-205740">
              <a:spcBef>
                <a:spcPct val="20000"/>
              </a:spcBef>
              <a:buClr>
                <a:schemeClr val="tx2"/>
              </a:buClr>
              <a:buChar char="•"/>
              <a:defRPr sz="216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40180" indent="-20574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51660" indent="-20574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26314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67462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08610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497580" indent="-20574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A22C82-0322-46FD-B248-DD3F2D845D62}" type="slidenum">
              <a:rPr lang="en-US" altLang="en-US" sz="1260">
                <a:solidFill>
                  <a:srgbClr val="777777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60">
              <a:solidFill>
                <a:srgbClr val="777777"/>
              </a:solidFill>
            </a:endParaRPr>
          </a:p>
        </p:txBody>
      </p:sp>
      <p:sp>
        <p:nvSpPr>
          <p:cNvPr id="5127" name="Rectangle 6"/>
          <p:cNvSpPr txBox="1">
            <a:spLocks noChangeArrowheads="1"/>
          </p:cNvSpPr>
          <p:nvPr/>
        </p:nvSpPr>
        <p:spPr bwMode="auto">
          <a:xfrm>
            <a:off x="5158740" y="5677592"/>
            <a:ext cx="26060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68" tIns="41434" rIns="82868" bIns="41434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altLang="en-US" sz="1260" dirty="0" smtClean="0">
                <a:solidFill>
                  <a:srgbClr val="777777"/>
                </a:solidFill>
              </a:rPr>
              <a:t>August 13, 2015</a:t>
            </a:r>
            <a:endParaRPr altLang="en-US" sz="1260" dirty="0">
              <a:solidFill>
                <a:srgbClr val="777777"/>
              </a:solidFill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6487" y="1040606"/>
            <a:ext cx="7911194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5961" rIns="0" bIns="0" rtlCol="0" anchor="ctr">
            <a:noAutofit/>
          </a:bodyPr>
          <a:lstStyle/>
          <a:p>
            <a:pPr algn="ctr" eaLnBrk="1" fontAlgn="auto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smtClean="0">
                <a:solidFill>
                  <a:prstClr val="black"/>
                </a:solidFill>
                <a:latin typeface="Constantia"/>
              </a:rPr>
              <a:t>22</a:t>
            </a:r>
            <a:r>
              <a:rPr sz="2000" baseline="30000" dirty="0" smtClean="0">
                <a:solidFill>
                  <a:prstClr val="black"/>
                </a:solidFill>
                <a:latin typeface="Constantia"/>
              </a:rPr>
              <a:t>nd</a:t>
            </a:r>
            <a:r>
              <a:rPr sz="2000" dirty="0" smtClean="0">
                <a:solidFill>
                  <a:prstClr val="black"/>
                </a:solidFill>
                <a:latin typeface="Constantia"/>
              </a:rPr>
              <a:t> International Conference </a:t>
            </a:r>
            <a:r>
              <a:rPr sz="2000" dirty="0">
                <a:solidFill>
                  <a:prstClr val="black"/>
                </a:solidFill>
                <a:latin typeface="Constantia"/>
              </a:rPr>
              <a:t>on </a:t>
            </a:r>
            <a:r>
              <a:rPr sz="2000" dirty="0" smtClean="0">
                <a:solidFill>
                  <a:prstClr val="black"/>
                </a:solidFill>
                <a:latin typeface="Constantia"/>
              </a:rPr>
              <a:t>Selected Areas in Cryptography</a:t>
            </a:r>
            <a:endParaRPr sz="20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idx="4294967295"/>
          </p:nvPr>
        </p:nvSpPr>
        <p:spPr>
          <a:xfrm>
            <a:off x="-120517" y="1778376"/>
            <a:ext cx="8775434" cy="1388837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 smtClean="0"/>
              <a:t>Dynamic </a:t>
            </a:r>
            <a:r>
              <a:rPr lang="en-US" sz="2800" i="1" dirty="0" smtClean="0"/>
              <a:t>Symmetric Searchable Encryption </a:t>
            </a:r>
            <a:r>
              <a:rPr lang="en-US" sz="2800" i="1" dirty="0" smtClean="0"/>
              <a:t>with Minimal Leakage and Efficient Updates on Commodity Hardware </a:t>
            </a:r>
            <a:endParaRPr lang="en-US" sz="2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3231" y="3682302"/>
            <a:ext cx="3895808" cy="130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sz="252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66865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52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28700" indent="-20574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16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40180" indent="-20574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851660" indent="-20574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63140" indent="-2057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74620" indent="-2057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086100" indent="-2057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97580" indent="-20574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kern="0" dirty="0" smtClean="0">
                <a:ea typeface="ＭＳ Ｐゴシック" panose="020B0600070205080204" pitchFamily="34" charset="-128"/>
              </a:rPr>
              <a:t>Jorge </a:t>
            </a:r>
            <a:r>
              <a:rPr lang="en-US" altLang="en-US" sz="1800" kern="0" dirty="0" smtClean="0">
                <a:ea typeface="ＭＳ Ｐゴシック" panose="020B0600070205080204" pitchFamily="34" charset="-128"/>
              </a:rPr>
              <a:t>Guajardo</a:t>
            </a:r>
            <a:endParaRPr lang="en-US" altLang="en-US" sz="1800" kern="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800" kern="0" dirty="0" smtClean="0">
                <a:ea typeface="ＭＳ Ｐゴシック" panose="020B0600070205080204" pitchFamily="34" charset="-128"/>
              </a:rPr>
              <a:t>Robert Bosch LLC – RTC, USA</a:t>
            </a:r>
          </a:p>
          <a:p>
            <a:pPr eaLnBrk="1" hangingPunct="1"/>
            <a:r>
              <a:rPr lang="en-US" altLang="en-US" sz="1800" kern="0" dirty="0" smtClean="0">
                <a:ea typeface="ＭＳ Ｐゴシック" panose="020B0600070205080204" pitchFamily="34" charset="-128"/>
              </a:rPr>
              <a:t>Jorge.GuajardoMerchan@us.bosch.com</a:t>
            </a:r>
          </a:p>
        </p:txBody>
      </p:sp>
    </p:spTree>
    <p:extLst>
      <p:ext uri="{BB962C8B-B14F-4D97-AF65-F5344CB8AC3E}">
        <p14:creationId xmlns:p14="http://schemas.microsoft.com/office/powerpoint/2010/main" xmlns="" val="37638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146050" y="497498"/>
            <a:ext cx="7920038" cy="1291968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03264"/>
                </a:solidFill>
                <a:latin typeface="Bosch Office Sans" pitchFamily="34" charset="0"/>
              </a:rPr>
              <a:t>Derive row key </a:t>
            </a:r>
          </a:p>
          <a:p>
            <a:endParaRPr lang="en-US" altLang="en-US" sz="1800" dirty="0" smtClean="0">
              <a:sym typeface="Wingdings" pitchFamily="2" charset="2"/>
            </a:endParaRPr>
          </a:p>
          <a:p>
            <a:r>
              <a:rPr lang="en-US" altLang="en-US" sz="1800" b="1" dirty="0" smtClean="0">
                <a:solidFill>
                  <a:srgbClr val="003264"/>
                </a:solidFill>
                <a:sym typeface="Wingdings" pitchFamily="2" charset="2"/>
              </a:rPr>
              <a:t>Encrypt each row </a:t>
            </a:r>
            <a:r>
              <a:rPr lang="en-US" altLang="en-US" sz="1800" b="1" i="1" dirty="0" err="1" smtClean="0">
                <a:solidFill>
                  <a:srgbClr val="003264"/>
                </a:solidFill>
                <a:sym typeface="Wingdings" pitchFamily="2" charset="2"/>
              </a:rPr>
              <a:t>i</a:t>
            </a:r>
            <a:r>
              <a:rPr lang="en-US" altLang="en-US" sz="1800" b="1" dirty="0" smtClean="0">
                <a:solidFill>
                  <a:srgbClr val="003264"/>
                </a:solidFill>
                <a:sym typeface="Wingdings" pitchFamily="2" charset="2"/>
              </a:rPr>
              <a:t> with </a:t>
            </a:r>
            <a:r>
              <a:rPr lang="en-US" altLang="en-US" sz="1800" b="1" i="1" dirty="0" err="1" smtClean="0">
                <a:solidFill>
                  <a:srgbClr val="003264"/>
                </a:solidFill>
                <a:sym typeface="Wingdings" pitchFamily="2" charset="2"/>
              </a:rPr>
              <a:t>r</a:t>
            </a:r>
            <a:r>
              <a:rPr lang="en-US" altLang="en-US" sz="1200" b="1" i="1" dirty="0" err="1" smtClean="0">
                <a:solidFill>
                  <a:srgbClr val="003264"/>
                </a:solidFill>
                <a:sym typeface="Wingdings" pitchFamily="2" charset="2"/>
              </a:rPr>
              <a:t>i</a:t>
            </a:r>
            <a:r>
              <a:rPr lang="en-US" altLang="en-US" sz="1200" b="1" i="1" dirty="0" smtClean="0">
                <a:solidFill>
                  <a:srgbClr val="003264"/>
                </a:solidFill>
                <a:sym typeface="Wingdings" pitchFamily="2" charset="2"/>
              </a:rPr>
              <a:t>     </a:t>
            </a:r>
            <a:r>
              <a:rPr lang="en-US" altLang="en-US" sz="1800" b="1" dirty="0" smtClean="0">
                <a:solidFill>
                  <a:srgbClr val="003264"/>
                </a:solidFill>
                <a:sym typeface="Wingdings" pitchFamily="2" charset="2"/>
              </a:rPr>
              <a:t>(b=1, or AES b=128 CTR mode)</a:t>
            </a:r>
            <a:r>
              <a:rPr lang="en-US" altLang="en-US" sz="1200" b="1" i="1" dirty="0" smtClean="0">
                <a:solidFill>
                  <a:srgbClr val="003264"/>
                </a:solidFill>
                <a:sym typeface="Wingdings" pitchFamily="2" charset="2"/>
              </a:rPr>
              <a:t>     </a:t>
            </a:r>
            <a:r>
              <a:rPr lang="en-US" altLang="en-US" sz="1800" b="1" dirty="0" smtClean="0">
                <a:solidFill>
                  <a:srgbClr val="003264"/>
                </a:solidFill>
                <a:sym typeface="Wingdings" pitchFamily="2" charset="2"/>
              </a:rPr>
              <a:t>  </a:t>
            </a:r>
            <a:r>
              <a:rPr lang="en-US" sz="1800" dirty="0" smtClean="0">
                <a:latin typeface="Bosch Office Sans" pitchFamily="34" charset="0"/>
              </a:rPr>
              <a:t>			</a:t>
            </a:r>
            <a:endParaRPr lang="en-US" dirty="0" smtClean="0">
              <a:latin typeface="Bosch Office Sans" pitchFamily="34" charset="0"/>
            </a:endParaRPr>
          </a:p>
          <a:p>
            <a:pPr lvl="1"/>
            <a:endParaRPr lang="en-US" dirty="0" smtClean="0">
              <a:latin typeface="Bosch Office Sans" pitchFamily="34" charset="0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25380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r>
              <a:rPr lang="en-US" sz="2200" b="1" dirty="0" smtClean="0">
                <a:solidFill>
                  <a:srgbClr val="FFFFFF"/>
                </a:solidFill>
              </a:rPr>
              <a:t>Our Scheme: Encrypt Searchable </a:t>
            </a:r>
            <a:r>
              <a:rPr lang="en-US" sz="2200" b="1" dirty="0" smtClean="0">
                <a:solidFill>
                  <a:srgbClr val="FFFFFF"/>
                </a:solidFill>
              </a:rPr>
              <a:t>Representation (basics)</a:t>
            </a:r>
            <a:endParaRPr lang="en-US" sz="2200" b="1" dirty="0" smtClean="0">
              <a:solidFill>
                <a:srgbClr val="FFFF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526186" y="1796267"/>
          <a:ext cx="4669615" cy="167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38"/>
                <a:gridCol w="393290"/>
                <a:gridCol w="717755"/>
                <a:gridCol w="521110"/>
                <a:gridCol w="786580"/>
                <a:gridCol w="521110"/>
                <a:gridCol w="865239"/>
                <a:gridCol w="363793"/>
              </a:tblGrid>
              <a:tr h="322276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 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. . . </a:t>
                      </a:r>
                      <a:endParaRPr lang="en-US" sz="16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1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m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1474788" y="2078591"/>
          <a:ext cx="2036762" cy="347663"/>
        </p:xfrm>
        <a:graphic>
          <a:graphicData uri="http://schemas.openxmlformats.org/presentationml/2006/ole">
            <p:oleObj spid="_x0000_s272736" name="Equation" r:id="rId7" imgW="1409088" imgH="241195" progId="Equation.3">
              <p:embed/>
            </p:oleObj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5065637" y="13712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1243013" y="3127929"/>
          <a:ext cx="2257425" cy="347662"/>
        </p:xfrm>
        <a:graphic>
          <a:graphicData uri="http://schemas.openxmlformats.org/presentationml/2006/ole">
            <p:oleObj spid="_x0000_s272737" name="Equation" r:id="rId8" imgW="1562100" imgH="241300" progId="Equation.3">
              <p:embed/>
            </p:oleObj>
          </a:graphicData>
        </a:graphic>
      </p:graphicFrame>
      <p:cxnSp>
        <p:nvCxnSpPr>
          <p:cNvPr id="64" name="Straight Connector 63"/>
          <p:cNvCxnSpPr/>
          <p:nvPr/>
        </p:nvCxnSpPr>
        <p:spPr>
          <a:xfrm flipH="1">
            <a:off x="2986088" y="3410187"/>
            <a:ext cx="5036825" cy="1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306388" y="4021374"/>
            <a:ext cx="8228012" cy="198268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tabLst/>
              <a:defRPr/>
            </a:pPr>
            <a:r>
              <a:rPr lang="en-US" altLang="en-US" sz="1800" b="1" kern="0" dirty="0" smtClean="0">
                <a:solidFill>
                  <a:srgbClr val="002060"/>
                </a:solidFill>
                <a:latin typeface="Bosch Office Sans" pitchFamily="34" charset="0"/>
              </a:rPr>
              <a:t>Achieving Dynamic Keywords: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tabLst/>
              <a:defRPr/>
            </a:pPr>
            <a:r>
              <a:rPr lang="en-US" altLang="en-US" kern="0" dirty="0" smtClean="0">
                <a:sym typeface="Wingdings" pitchFamily="2" charset="2"/>
              </a:rPr>
              <a:t>Static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sch Office Sans" pitchFamily="34" charset="0"/>
                <a:sym typeface="Wingdings" pitchFamily="2" charset="2"/>
              </a:rPr>
              <a:t> schemes:</a:t>
            </a:r>
            <a:r>
              <a:rPr kumimoji="0" lang="en-US" alt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Bosch Office Sans" pitchFamily="34" charset="0"/>
                <a:sym typeface="Wingdings" pitchFamily="2" charset="2"/>
              </a:rPr>
              <a:t> D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itchFamily="34" charset="0"/>
                <a:sym typeface="Wingdings" pitchFamily="2" charset="2"/>
              </a:rPr>
              <a:t>erived keys from keywords</a:t>
            </a:r>
          </a:p>
          <a:p>
            <a:pPr marL="152400" indent="-1905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defRPr/>
            </a:pP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itchFamily="34" charset="0"/>
              <a:sym typeface="Wingdings" pitchFamily="2" charset="2"/>
            </a:endParaRPr>
          </a:p>
          <a:p>
            <a:pPr marL="30480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r>
              <a:rPr lang="en-US" altLang="en-US" sz="1800" b="1" kern="0" dirty="0" smtClean="0">
                <a:solidFill>
                  <a:srgbClr val="003264"/>
                </a:solidFill>
                <a:sym typeface="Wingdings" pitchFamily="2" charset="2"/>
              </a:rPr>
              <a:t>Break static relation between keys and keywords</a:t>
            </a:r>
            <a:endParaRPr lang="en-US" altLang="en-US" sz="1800" b="1" kern="0" dirty="0" smtClean="0">
              <a:solidFill>
                <a:srgbClr val="003264"/>
              </a:solidFill>
              <a:latin typeface="Bosch Office Sans" pitchFamily="34" charset="0"/>
              <a:sym typeface="Wingdings" pitchFamily="2" charset="2"/>
            </a:endParaRPr>
          </a:p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endParaRPr lang="en-US" altLang="en-US" sz="1800" b="1" kern="0" dirty="0" smtClean="0">
              <a:solidFill>
                <a:srgbClr val="3A5A82"/>
              </a:solidFill>
              <a:latin typeface="Bosch Office Sans" pitchFamily="34" charset="0"/>
            </a:endParaRP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5767887" y="4370841"/>
          <a:ext cx="1633038" cy="386430"/>
        </p:xfrm>
        <a:graphic>
          <a:graphicData uri="http://schemas.openxmlformats.org/presentationml/2006/ole">
            <p:oleObj spid="_x0000_s272738" name="Equation" r:id="rId9" imgW="965200" imgH="228600" progId="Equation.3">
              <p:embed/>
            </p:oleObj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1025683" y="5279807"/>
          <a:ext cx="4249737" cy="381000"/>
        </p:xfrm>
        <a:graphic>
          <a:graphicData uri="http://schemas.openxmlformats.org/presentationml/2006/ole">
            <p:oleObj spid="_x0000_s272739" name="Equation" r:id="rId10" imgW="2692400" imgH="241300" progId="Equation.3">
              <p:embed/>
            </p:oleObj>
          </a:graphicData>
        </a:graphic>
      </p:graphicFrame>
      <p:sp>
        <p:nvSpPr>
          <p:cNvPr id="80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76200" y="5876925"/>
            <a:ext cx="548640" cy="190500"/>
          </a:xfrm>
        </p:spPr>
        <p:txBody>
          <a:bodyPr/>
          <a:lstStyle/>
          <a:p>
            <a:pPr>
              <a:defRPr/>
            </a:pPr>
            <a:fld id="{FE16E7B4-E45E-4A6F-8BD3-127B3726F7B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graphicFrame>
        <p:nvGraphicFramePr>
          <p:cNvPr id="239624" name="Object 8"/>
          <p:cNvGraphicFramePr>
            <a:graphicFrameLocks noChangeAspect="1"/>
          </p:cNvGraphicFramePr>
          <p:nvPr/>
        </p:nvGraphicFramePr>
        <p:xfrm>
          <a:off x="2103438" y="546100"/>
          <a:ext cx="3397789" cy="387965"/>
        </p:xfrm>
        <a:graphic>
          <a:graphicData uri="http://schemas.openxmlformats.org/presentationml/2006/ole">
            <p:oleObj spid="_x0000_s272740" name="Equation" r:id="rId11" imgW="2108200" imgH="241300" progId="Equation.3">
              <p:embed/>
            </p:oleObj>
          </a:graphicData>
        </a:graphic>
      </p:graphicFrame>
      <p:sp>
        <p:nvSpPr>
          <p:cNvPr id="144" name="Text Placeholder 2"/>
          <p:cNvSpPr txBox="1">
            <a:spLocks/>
          </p:cNvSpPr>
          <p:nvPr/>
        </p:nvSpPr>
        <p:spPr bwMode="auto">
          <a:xfrm>
            <a:off x="327025" y="2040548"/>
            <a:ext cx="377825" cy="4359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r</a:t>
            </a:r>
            <a:r>
              <a:rPr kumimoji="0" lang="en-US" sz="10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1</a:t>
            </a:r>
            <a:endParaRPr kumimoji="0" lang="en-US" sz="15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osch Office Sans" pitchFamily="34" charset="0"/>
            </a:endParaRPr>
          </a:p>
        </p:txBody>
      </p:sp>
      <p:sp>
        <p:nvSpPr>
          <p:cNvPr id="145" name="Text Placeholder 2"/>
          <p:cNvSpPr txBox="1">
            <a:spLocks/>
          </p:cNvSpPr>
          <p:nvPr/>
        </p:nvSpPr>
        <p:spPr bwMode="auto">
          <a:xfrm>
            <a:off x="336550" y="3097823"/>
            <a:ext cx="577850" cy="4359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tabLst/>
              <a:defRPr/>
            </a:pPr>
            <a:r>
              <a:rPr kumimoji="0" lang="en-US" sz="1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r</a:t>
            </a:r>
            <a:r>
              <a:rPr kumimoji="0" lang="en-US" sz="1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m</a:t>
            </a:r>
            <a:endParaRPr kumimoji="0" lang="en-US" sz="15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osch Office Sans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66775" y="2381250"/>
            <a:ext cx="23756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3128963" y="2391012"/>
            <a:ext cx="5036825" cy="1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860117" y="957777"/>
            <a:ext cx="2978457" cy="413824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Search keyword </a:t>
            </a:r>
            <a:r>
              <a:rPr lang="en-US" sz="1800" b="1" i="1" dirty="0" smtClean="0">
                <a:solidFill>
                  <a:srgbClr val="7030A0"/>
                </a:solidFill>
                <a:latin typeface="Bosch Office Sans" pitchFamily="34" charset="0"/>
              </a:rPr>
              <a:t>w</a:t>
            </a:r>
            <a:r>
              <a:rPr lang="en-US" sz="1800" i="1" dirty="0" smtClean="0">
                <a:solidFill>
                  <a:srgbClr val="7030A0"/>
                </a:solidFill>
                <a:latin typeface="Bosch Office Sans" pitchFamily="34" charset="0"/>
              </a:rPr>
              <a:t> on </a:t>
            </a:r>
            <a:r>
              <a:rPr lang="en-US" sz="1800" b="1" i="1" dirty="0" smtClean="0">
                <a:solidFill>
                  <a:srgbClr val="7030A0"/>
                </a:solidFill>
                <a:latin typeface="Bosch Office Sans" pitchFamily="34" charset="0"/>
              </a:rPr>
              <a:t>I’</a:t>
            </a:r>
            <a:r>
              <a:rPr lang="en-US" sz="1800" i="1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:</a:t>
            </a:r>
            <a:endParaRPr lang="en-US" dirty="0" smtClean="0">
              <a:latin typeface="Bosch Office Sans" pitchFamily="34" charset="0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20580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Our Scheme: Search on Encrypted </a:t>
            </a:r>
            <a:r>
              <a:rPr lang="en-US" sz="2000" b="1" dirty="0" smtClean="0">
                <a:solidFill>
                  <a:srgbClr val="FFFFFF"/>
                </a:solidFill>
              </a:rPr>
              <a:t>Representation (only basics)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3347269"/>
              </p:ext>
            </p:extLst>
          </p:nvPr>
        </p:nvGraphicFramePr>
        <p:xfrm>
          <a:off x="869950" y="1316038"/>
          <a:ext cx="2236788" cy="1157287"/>
        </p:xfrm>
        <a:graphic>
          <a:graphicData uri="http://schemas.openxmlformats.org/presentationml/2006/ole">
            <p:oleObj spid="_x0000_s196965" name="Equation" r:id="rId10" imgW="1422360" imgH="736560" progId="">
              <p:embed/>
            </p:oleObj>
          </a:graphicData>
        </a:graphic>
      </p:graphicFrame>
      <p:sp>
        <p:nvSpPr>
          <p:cNvPr id="80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76200" y="5876925"/>
            <a:ext cx="548640" cy="190500"/>
          </a:xfrm>
        </p:spPr>
        <p:txBody>
          <a:bodyPr/>
          <a:lstStyle/>
          <a:p>
            <a:pPr>
              <a:defRPr/>
            </a:pPr>
            <a:fld id="{FE16E7B4-E45E-4A6F-8BD3-127B3726F7BD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33" name="Rounded Rectangle 32"/>
          <p:cNvSpPr/>
          <p:nvPr/>
        </p:nvSpPr>
        <p:spPr>
          <a:xfrm>
            <a:off x="5676900" y="3517900"/>
            <a:ext cx="2771775" cy="25717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User-icon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0014" y="1009650"/>
            <a:ext cx="779781" cy="77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2873" y="596900"/>
            <a:ext cx="918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Client</a:t>
            </a:r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7089468" y="507491"/>
          <a:ext cx="1198563" cy="358775"/>
        </p:xfrm>
        <a:graphic>
          <a:graphicData uri="http://schemas.openxmlformats.org/presentationml/2006/ole">
            <p:oleObj spid="_x0000_s196966" name="Equation" r:id="rId12" imgW="761669" imgH="228501" progId="Equation.3">
              <p:embed/>
            </p:oleObj>
          </a:graphicData>
        </a:graphic>
      </p:graphicFrame>
      <p:sp>
        <p:nvSpPr>
          <p:cNvPr id="40" name="Cloud 39"/>
          <p:cNvSpPr/>
          <p:nvPr>
            <p:custDataLst>
              <p:tags r:id="rId5"/>
            </p:custDataLst>
          </p:nvPr>
        </p:nvSpPr>
        <p:spPr>
          <a:xfrm>
            <a:off x="6311265" y="981075"/>
            <a:ext cx="164211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33148" y="536680"/>
            <a:ext cx="918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800" b="1" dirty="0" smtClean="0">
                <a:solidFill>
                  <a:schemeClr val="accent1"/>
                </a:solidFill>
              </a:rPr>
              <a:t>Cloud</a:t>
            </a:r>
            <a:endParaRPr lang="en-US" alt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43" name="Straight Arrow Connector 42"/>
          <p:cNvCxnSpPr>
            <a:endCxn id="44" idx="1"/>
          </p:cNvCxnSpPr>
          <p:nvPr/>
        </p:nvCxnSpPr>
        <p:spPr>
          <a:xfrm flipV="1">
            <a:off x="3190875" y="1993364"/>
            <a:ext cx="1584017" cy="28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/>
          <p:cNvSpPr txBox="1">
            <a:spLocks/>
          </p:cNvSpPr>
          <p:nvPr/>
        </p:nvSpPr>
        <p:spPr bwMode="auto">
          <a:xfrm>
            <a:off x="4774892" y="1786452"/>
            <a:ext cx="3930958" cy="41382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Decrypt </a:t>
            </a:r>
            <a:r>
              <a:rPr lang="en-US" sz="1800" i="1" kern="0" dirty="0" err="1" smtClean="0">
                <a:solidFill>
                  <a:srgbClr val="7030A0"/>
                </a:solidFill>
                <a:latin typeface="Bosch Office Sans" pitchFamily="34" charset="0"/>
              </a:rPr>
              <a:t>i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’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row of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I’[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i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,*]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with </a:t>
            </a:r>
            <a:r>
              <a:rPr kumimoji="0" lang="en-US" sz="1800" b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r</a:t>
            </a:r>
            <a:r>
              <a:rPr kumimoji="0" lang="en-US" sz="1200" b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i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  <a:sym typeface="Wingdings" pitchFamily="2" charset="2"/>
              </a:rPr>
              <a:t> I[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  <a:sym typeface="Wingdings" pitchFamily="2" charset="2"/>
              </a:rPr>
              <a:t>i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  <a:sym typeface="Wingdings" pitchFamily="2" charset="2"/>
              </a:rPr>
              <a:t>,*]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5126386" y="2464051"/>
          <a:ext cx="3283266" cy="167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38"/>
                <a:gridCol w="393290"/>
                <a:gridCol w="717755"/>
                <a:gridCol w="521110"/>
                <a:gridCol w="786580"/>
                <a:gridCol w="363793"/>
              </a:tblGrid>
              <a:tr h="32227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I’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 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1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i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m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Object 2"/>
          <p:cNvGraphicFramePr>
            <a:graphicFrameLocks noChangeAspect="1"/>
          </p:cNvGraphicFramePr>
          <p:nvPr/>
        </p:nvGraphicFramePr>
        <p:xfrm>
          <a:off x="3084513" y="3498850"/>
          <a:ext cx="2036762" cy="347663"/>
        </p:xfrm>
        <a:graphic>
          <a:graphicData uri="http://schemas.openxmlformats.org/presentationml/2006/ole">
            <p:oleObj spid="_x0000_s196967" name="Equation" r:id="rId13" imgW="1409088" imgH="241195" progId="Equation.3">
              <p:embed/>
            </p:oleObj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4924612" y="23701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2"/>
          <p:cNvSpPr txBox="1">
            <a:spLocks/>
          </p:cNvSpPr>
          <p:nvPr/>
        </p:nvSpPr>
        <p:spPr bwMode="auto">
          <a:xfrm>
            <a:off x="4486088" y="4231202"/>
            <a:ext cx="3930958" cy="41382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lang="en-US" sz="1800" kern="0" noProof="0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b="1" i="1" kern="0" noProof="0" dirty="0" smtClean="0">
                <a:solidFill>
                  <a:srgbClr val="7030A0"/>
                </a:solidFill>
                <a:latin typeface="Bosch Office Sans" pitchFamily="34" charset="0"/>
              </a:rPr>
              <a:t>I[</a:t>
            </a:r>
            <a:r>
              <a:rPr lang="en-US" sz="1800" b="1" i="1" kern="0" dirty="0" err="1" smtClean="0">
                <a:solidFill>
                  <a:srgbClr val="7030A0"/>
                </a:solidFill>
                <a:latin typeface="Bosch Office Sans" pitchFamily="34" charset="0"/>
              </a:rPr>
              <a:t>i</a:t>
            </a:r>
            <a:r>
              <a:rPr lang="en-US" sz="1800" b="1" i="1" kern="0" noProof="0" dirty="0" smtClean="0">
                <a:solidFill>
                  <a:srgbClr val="7030A0"/>
                </a:solidFill>
                <a:latin typeface="Bosch Office Sans" pitchFamily="34" charset="0"/>
              </a:rPr>
              <a:t>,j]=1</a:t>
            </a:r>
            <a:r>
              <a:rPr lang="en-US" sz="1800" kern="0" dirty="0" smtClean="0">
                <a:solidFill>
                  <a:srgbClr val="7030A0"/>
                </a:solidFill>
                <a:latin typeface="Bosch Office Sans" pitchFamily="34" charset="0"/>
              </a:rPr>
              <a:t> then</a:t>
            </a:r>
            <a:r>
              <a:rPr lang="en-US" sz="1800" kern="0" noProof="0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kern="0" noProof="0" dirty="0" err="1" smtClean="0">
                <a:solidFill>
                  <a:srgbClr val="7030A0"/>
                </a:solidFill>
                <a:latin typeface="Bosch Office Sans" pitchFamily="34" charset="0"/>
              </a:rPr>
              <a:t>ciphertext</a:t>
            </a:r>
            <a:r>
              <a:rPr lang="en-US" sz="1800" kern="0" noProof="0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b="1" i="1" kern="0" noProof="0" dirty="0" err="1" smtClean="0">
                <a:solidFill>
                  <a:srgbClr val="7030A0"/>
                </a:solidFill>
                <a:latin typeface="Bosch Office Sans" pitchFamily="34" charset="0"/>
              </a:rPr>
              <a:t>c</a:t>
            </a:r>
            <a:r>
              <a:rPr lang="en-US" sz="1200" b="1" i="1" kern="0" noProof="0" dirty="0" err="1" smtClean="0">
                <a:solidFill>
                  <a:srgbClr val="7030A0"/>
                </a:solidFill>
                <a:latin typeface="Bosch Office Sans" pitchFamily="34" charset="0"/>
              </a:rPr>
              <a:t>j</a:t>
            </a:r>
            <a:r>
              <a:rPr lang="en-US" sz="1800" kern="0" noProof="0" dirty="0" smtClean="0">
                <a:solidFill>
                  <a:srgbClr val="7030A0"/>
                </a:solidFill>
                <a:latin typeface="Bosch Office Sans" pitchFamily="34" charset="0"/>
              </a:rPr>
              <a:t> contains </a:t>
            </a:r>
            <a:r>
              <a:rPr lang="en-US" sz="1800" b="1" i="1" kern="0" dirty="0" err="1" smtClean="0">
                <a:solidFill>
                  <a:srgbClr val="7030A0"/>
                </a:solidFill>
                <a:latin typeface="Bosch Office Sans" pitchFamily="34" charset="0"/>
              </a:rPr>
              <a:t>t</a:t>
            </a:r>
            <a:r>
              <a:rPr lang="en-US" sz="1200" b="1" i="1" kern="0" dirty="0" err="1" smtClean="0">
                <a:solidFill>
                  <a:srgbClr val="7030A0"/>
                </a:solidFill>
                <a:latin typeface="Bosch Office Sans" pitchFamily="34" charset="0"/>
              </a:rPr>
              <a:t>w</a:t>
            </a:r>
            <a:endParaRPr kumimoji="0" lang="en-US" sz="12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434315" y="4673526"/>
          <a:ext cx="3982067" cy="67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"/>
                <a:gridCol w="385077"/>
                <a:gridCol w="376120"/>
                <a:gridCol w="537315"/>
                <a:gridCol w="474629"/>
                <a:gridCol w="542150"/>
                <a:gridCol w="532480"/>
                <a:gridCol w="340298"/>
                <a:gridCol w="4447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253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908042" y="625475"/>
          <a:ext cx="2098675" cy="358775"/>
        </p:xfrm>
        <a:graphic>
          <a:graphicData uri="http://schemas.openxmlformats.org/presentationml/2006/ole">
            <p:oleObj spid="_x0000_s196968" name="Equation" r:id="rId14" imgW="1333500" imgH="228600" progId="Equation.3">
              <p:embed/>
            </p:oleObj>
          </a:graphicData>
        </a:graphic>
      </p:graphicFrame>
      <p:sp>
        <p:nvSpPr>
          <p:cNvPr id="94" name="Text Placeholder 2"/>
          <p:cNvSpPr txBox="1">
            <a:spLocks/>
          </p:cNvSpPr>
          <p:nvPr/>
        </p:nvSpPr>
        <p:spPr bwMode="auto">
          <a:xfrm>
            <a:off x="4471321" y="5396324"/>
            <a:ext cx="3930958" cy="41382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</a:pPr>
            <a:r>
              <a:rPr lang="en-US" sz="1800" b="1" i="1" kern="0" noProof="0" dirty="0" smtClean="0">
                <a:solidFill>
                  <a:srgbClr val="7030A0"/>
                </a:solidFill>
                <a:latin typeface="Bosch Office Sans" pitchFamily="34" charset="0"/>
              </a:rPr>
              <a:t>       </a:t>
            </a:r>
            <a:r>
              <a:rPr lang="en-US" sz="1800" b="1" i="1" kern="0" noProof="0" dirty="0" smtClean="0">
                <a:solidFill>
                  <a:srgbClr val="0070C0"/>
                </a:solidFill>
                <a:latin typeface="Bosch Office Sans" pitchFamily="34" charset="0"/>
              </a:rPr>
              <a:t>c</a:t>
            </a:r>
            <a:r>
              <a:rPr lang="en-US" sz="1000" b="1" i="1" kern="0" noProof="0" dirty="0" smtClean="0">
                <a:solidFill>
                  <a:srgbClr val="0070C0"/>
                </a:solidFill>
                <a:latin typeface="Bosch Office Sans" pitchFamily="34" charset="0"/>
              </a:rPr>
              <a:t>1</a:t>
            </a:r>
            <a:r>
              <a:rPr lang="en-US" sz="1200" b="1" i="1" kern="0" noProof="0" dirty="0" smtClean="0">
                <a:solidFill>
                  <a:srgbClr val="0070C0"/>
                </a:solidFill>
                <a:latin typeface="Bosch Office Sans" pitchFamily="34" charset="0"/>
              </a:rPr>
              <a:t>             </a:t>
            </a:r>
            <a:r>
              <a:rPr lang="en-US" sz="1800" b="1" i="1" kern="0" dirty="0" smtClean="0">
                <a:solidFill>
                  <a:srgbClr val="0070C0"/>
                </a:solidFill>
                <a:latin typeface="Bosch Office Sans" pitchFamily="34" charset="0"/>
              </a:rPr>
              <a:t> c</a:t>
            </a:r>
            <a:r>
              <a:rPr lang="en-US" sz="1000" b="1" i="1" kern="0" dirty="0" smtClean="0">
                <a:solidFill>
                  <a:srgbClr val="0070C0"/>
                </a:solidFill>
                <a:latin typeface="Bosch Office Sans" pitchFamily="34" charset="0"/>
              </a:rPr>
              <a:t>55</a:t>
            </a:r>
            <a:r>
              <a:rPr lang="en-US" sz="1200" b="1" i="1" kern="0" dirty="0" smtClean="0">
                <a:solidFill>
                  <a:srgbClr val="0070C0"/>
                </a:solidFill>
                <a:latin typeface="Bosch Office Sans" pitchFamily="34" charset="0"/>
              </a:rPr>
              <a:t>              </a:t>
            </a:r>
            <a:r>
              <a:rPr lang="en-US" sz="1800" b="1" i="1" kern="0" dirty="0" smtClean="0">
                <a:solidFill>
                  <a:srgbClr val="0070C0"/>
                </a:solidFill>
                <a:latin typeface="Bosch Office Sans" pitchFamily="34" charset="0"/>
              </a:rPr>
              <a:t>c</a:t>
            </a:r>
            <a:r>
              <a:rPr lang="en-US" sz="1000" b="1" i="1" kern="0" dirty="0" smtClean="0">
                <a:solidFill>
                  <a:srgbClr val="0070C0"/>
                </a:solidFill>
                <a:latin typeface="Bosch Office Sans" pitchFamily="34" charset="0"/>
              </a:rPr>
              <a:t>253                                </a:t>
            </a:r>
            <a:r>
              <a:rPr lang="en-US" sz="1800" kern="0" dirty="0" err="1" smtClean="0">
                <a:solidFill>
                  <a:srgbClr val="0070C0"/>
                </a:solidFill>
                <a:latin typeface="Bosch Office Sans" pitchFamily="34" charset="0"/>
              </a:rPr>
              <a:t>c</a:t>
            </a:r>
            <a:r>
              <a:rPr lang="en-US" sz="1000" kern="0" dirty="0" err="1" smtClean="0">
                <a:solidFill>
                  <a:srgbClr val="0070C0"/>
                </a:solidFill>
                <a:latin typeface="Bosch Office Sans" pitchFamily="34" charset="0"/>
              </a:rPr>
              <a:t>n</a:t>
            </a:r>
            <a:r>
              <a:rPr lang="en-US" sz="1800" kern="0" dirty="0" smtClean="0">
                <a:solidFill>
                  <a:srgbClr val="0070C0"/>
                </a:solidFill>
                <a:latin typeface="Bosch Office Sans" pitchFamily="34" charset="0"/>
              </a:rPr>
              <a:t>                 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1966452" y="5604387"/>
            <a:ext cx="2792362" cy="1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"/>
          <p:cNvSpPr txBox="1">
            <a:spLocks/>
          </p:cNvSpPr>
          <p:nvPr/>
        </p:nvSpPr>
        <p:spPr bwMode="auto">
          <a:xfrm>
            <a:off x="225934" y="5259382"/>
            <a:ext cx="1799511" cy="41382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Decrypt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 with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k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4</a:t>
            </a:r>
          </a:p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lang="en-US" sz="1800" kern="0" dirty="0" smtClean="0">
                <a:solidFill>
                  <a:srgbClr val="7030A0"/>
                </a:solidFill>
                <a:latin typeface="Bosch Office Sans" pitchFamily="34" charset="0"/>
              </a:rPr>
              <a:t>Get f</a:t>
            </a:r>
            <a:r>
              <a:rPr lang="en-US" sz="1000" kern="0" dirty="0" smtClean="0">
                <a:solidFill>
                  <a:srgbClr val="7030A0"/>
                </a:solidFill>
                <a:latin typeface="Bosch Office Sans" pitchFamily="34" charset="0"/>
              </a:rPr>
              <a:t>1</a:t>
            </a:r>
            <a:r>
              <a:rPr lang="en-US" sz="1800" kern="0" dirty="0" smtClean="0">
                <a:solidFill>
                  <a:srgbClr val="7030A0"/>
                </a:solidFill>
                <a:latin typeface="Bosch Office Sans" pitchFamily="34" charset="0"/>
              </a:rPr>
              <a:t>,f</a:t>
            </a:r>
            <a:r>
              <a:rPr lang="en-US" sz="1000" kern="0" dirty="0" smtClean="0">
                <a:solidFill>
                  <a:srgbClr val="7030A0"/>
                </a:solidFill>
                <a:latin typeface="Bosch Office Sans" pitchFamily="34" charset="0"/>
              </a:rPr>
              <a:t>55</a:t>
            </a:r>
            <a:r>
              <a:rPr lang="en-US" sz="1800" kern="0" dirty="0" smtClean="0">
                <a:solidFill>
                  <a:srgbClr val="7030A0"/>
                </a:solidFill>
                <a:latin typeface="Bosch Office Sans" pitchFamily="34" charset="0"/>
              </a:rPr>
              <a:t>,…,f</a:t>
            </a:r>
            <a:r>
              <a:rPr lang="en-US" sz="1000" kern="0" dirty="0" smtClean="0">
                <a:solidFill>
                  <a:srgbClr val="7030A0"/>
                </a:solidFill>
                <a:latin typeface="Bosch Office Sans" pitchFamily="34" charset="0"/>
              </a:rPr>
              <a:t>n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215148" y="3795252"/>
            <a:ext cx="1160207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3643876" y="1763918"/>
          <a:ext cx="538163" cy="358775"/>
        </p:xfrm>
        <a:graphic>
          <a:graphicData uri="http://schemas.openxmlformats.org/presentationml/2006/ole">
            <p:oleObj spid="_x0000_s196969" name="Equation" r:id="rId15" imgW="342751" imgH="22850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4" grpId="0"/>
      <p:bldP spid="78" grpId="0"/>
      <p:bldP spid="94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774393" y="957777"/>
            <a:ext cx="2364864" cy="413824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Add a new file </a:t>
            </a:r>
            <a:r>
              <a:rPr lang="en-US" sz="1800" b="1" dirty="0" smtClean="0">
                <a:solidFill>
                  <a:srgbClr val="7030A0"/>
                </a:solidFill>
                <a:latin typeface="Bosch Office Sans" pitchFamily="34" charset="0"/>
              </a:rPr>
              <a:t>f </a:t>
            </a: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to</a:t>
            </a:r>
            <a:r>
              <a:rPr lang="en-US" sz="1800" b="1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b="1" i="1" dirty="0" smtClean="0">
                <a:solidFill>
                  <a:srgbClr val="7030A0"/>
                </a:solidFill>
                <a:latin typeface="Bosch Office Sans" pitchFamily="34" charset="0"/>
              </a:rPr>
              <a:t>I’</a:t>
            </a:r>
            <a:r>
              <a:rPr lang="en-US" sz="1800" i="1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:</a:t>
            </a:r>
            <a:endParaRPr lang="en-US" dirty="0" smtClean="0">
              <a:latin typeface="Bosch Office Sans" pitchFamily="34" charset="0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92055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r>
              <a:rPr lang="en-US" sz="2200" b="1" dirty="0" smtClean="0">
                <a:solidFill>
                  <a:srgbClr val="FFFFFF"/>
                </a:solidFill>
              </a:rPr>
              <a:t>Our Scheme: Update on Encrypted Representation (b=1)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10431" y="1416106"/>
          <a:ext cx="2016125" cy="358775"/>
        </p:xfrm>
        <a:graphic>
          <a:graphicData uri="http://schemas.openxmlformats.org/presentationml/2006/ole">
            <p:oleObj spid="_x0000_s517572" name="Equation" r:id="rId11" imgW="1282700" imgH="228600" progId="Equation.3">
              <p:embed/>
            </p:oleObj>
          </a:graphicData>
        </a:graphic>
      </p:graphicFrame>
      <p:sp>
        <p:nvSpPr>
          <p:cNvPr id="80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76200" y="5876925"/>
            <a:ext cx="548640" cy="190500"/>
          </a:xfrm>
        </p:spPr>
        <p:txBody>
          <a:bodyPr/>
          <a:lstStyle/>
          <a:p>
            <a:pPr>
              <a:defRPr/>
            </a:pPr>
            <a:fld id="{FE16E7B4-E45E-4A6F-8BD3-127B3726F7BD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38" name="Picture 37" descr="User-icon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0014" y="1009650"/>
            <a:ext cx="779781" cy="77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2873" y="596900"/>
            <a:ext cx="918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Client</a:t>
            </a:r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7089468" y="507491"/>
          <a:ext cx="1198563" cy="358775"/>
        </p:xfrm>
        <a:graphic>
          <a:graphicData uri="http://schemas.openxmlformats.org/presentationml/2006/ole">
            <p:oleObj spid="_x0000_s517573" name="Equation" r:id="rId13" imgW="761669" imgH="228501" progId="Equation.3">
              <p:embed/>
            </p:oleObj>
          </a:graphicData>
        </a:graphic>
      </p:graphicFrame>
      <p:sp>
        <p:nvSpPr>
          <p:cNvPr id="40" name="Cloud 39"/>
          <p:cNvSpPr/>
          <p:nvPr>
            <p:custDataLst>
              <p:tags r:id="rId5"/>
            </p:custDataLst>
          </p:nvPr>
        </p:nvSpPr>
        <p:spPr>
          <a:xfrm>
            <a:off x="6321097" y="823763"/>
            <a:ext cx="164211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33148" y="536680"/>
            <a:ext cx="918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800" b="1" dirty="0" smtClean="0">
                <a:solidFill>
                  <a:schemeClr val="accent1"/>
                </a:solidFill>
              </a:rPr>
              <a:t>Cloud</a:t>
            </a:r>
            <a:endParaRPr lang="en-US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4" name="Text Placeholder 2"/>
          <p:cNvSpPr txBox="1">
            <a:spLocks/>
          </p:cNvSpPr>
          <p:nvPr/>
        </p:nvSpPr>
        <p:spPr bwMode="auto">
          <a:xfrm>
            <a:off x="6043995" y="1727460"/>
            <a:ext cx="4173186" cy="41382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Replace new column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 </a:t>
            </a:r>
          </a:p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with </a:t>
            </a:r>
            <a:r>
              <a:rPr kumimoji="0" lang="en-US" sz="1800" b="1" i="0" u="none" strike="noStrike" kern="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j’th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column of 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I’</a:t>
            </a:r>
            <a:endParaRPr kumimoji="0" lang="en-US" sz="1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5267325" y="3186775"/>
          <a:ext cx="3168755" cy="167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227"/>
                <a:gridCol w="393290"/>
                <a:gridCol w="717755"/>
                <a:gridCol w="521110"/>
                <a:gridCol w="786580"/>
                <a:gridCol w="363793"/>
              </a:tblGrid>
              <a:tr h="32227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I’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 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1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m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4924612" y="23701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76200" y="1852613"/>
          <a:ext cx="979488" cy="377825"/>
        </p:xfrm>
        <a:graphic>
          <a:graphicData uri="http://schemas.openxmlformats.org/presentationml/2006/ole">
            <p:oleObj spid="_x0000_s517574" name="Equation" r:id="rId14" imgW="622030" imgH="241195" progId="Equation.3">
              <p:embed/>
            </p:oleObj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1733550" y="180975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154430" y="2026920"/>
            <a:ext cx="17526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6" name="Object 8"/>
          <p:cNvGraphicFramePr>
            <a:graphicFrameLocks noChangeAspect="1"/>
          </p:cNvGraphicFramePr>
          <p:nvPr/>
        </p:nvGraphicFramePr>
        <p:xfrm>
          <a:off x="1641475" y="2278698"/>
          <a:ext cx="200025" cy="338137"/>
        </p:xfrm>
        <a:graphic>
          <a:graphicData uri="http://schemas.openxmlformats.org/presentationml/2006/ole">
            <p:oleObj spid="_x0000_s517575" name="Equation" r:id="rId15" imgW="126780" imgH="215526" progId="Equation.3">
              <p:embed/>
            </p:oleObj>
          </a:graphicData>
        </a:graphic>
      </p:graphicFrame>
      <p:graphicFrame>
        <p:nvGraphicFramePr>
          <p:cNvPr id="268297" name="Object 9"/>
          <p:cNvGraphicFramePr>
            <a:graphicFrameLocks noChangeAspect="1"/>
          </p:cNvGraphicFramePr>
          <p:nvPr/>
        </p:nvGraphicFramePr>
        <p:xfrm>
          <a:off x="2016125" y="2281238"/>
          <a:ext cx="220663" cy="338137"/>
        </p:xfrm>
        <a:graphic>
          <a:graphicData uri="http://schemas.openxmlformats.org/presentationml/2006/ole">
            <p:oleObj spid="_x0000_s517576" name="Equation" r:id="rId16" imgW="139579" imgH="215713" progId="Equation.3">
              <p:embed/>
            </p:oleObj>
          </a:graphicData>
        </a:graphic>
      </p:graphicFrame>
      <p:graphicFrame>
        <p:nvGraphicFramePr>
          <p:cNvPr id="268298" name="Object 10"/>
          <p:cNvGraphicFramePr>
            <a:graphicFrameLocks noChangeAspect="1"/>
          </p:cNvGraphicFramePr>
          <p:nvPr/>
        </p:nvGraphicFramePr>
        <p:xfrm>
          <a:off x="2813050" y="2289175"/>
          <a:ext cx="201613" cy="357188"/>
        </p:xfrm>
        <a:graphic>
          <a:graphicData uri="http://schemas.openxmlformats.org/presentationml/2006/ole">
            <p:oleObj spid="_x0000_s517577" name="Equation" r:id="rId17" imgW="126890" imgH="228402" progId="Equation.3">
              <p:embed/>
            </p:oleObj>
          </a:graphicData>
        </a:graphic>
      </p:graphicFrame>
      <p:graphicFrame>
        <p:nvGraphicFramePr>
          <p:cNvPr id="268299" name="Object 11"/>
          <p:cNvGraphicFramePr>
            <a:graphicFrameLocks noChangeAspect="1"/>
          </p:cNvGraphicFramePr>
          <p:nvPr/>
        </p:nvGraphicFramePr>
        <p:xfrm>
          <a:off x="2437765" y="2431415"/>
          <a:ext cx="220663" cy="119063"/>
        </p:xfrm>
        <a:graphic>
          <a:graphicData uri="http://schemas.openxmlformats.org/presentationml/2006/ole">
            <p:oleObj spid="_x0000_s517578" name="Equation" r:id="rId18" imgW="139518" imgH="76101" progId="Equation.3">
              <p:embed/>
            </p:oleObj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2146300" y="181610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452438" y="2759075"/>
          <a:ext cx="658812" cy="317500"/>
        </p:xfrm>
        <a:graphic>
          <a:graphicData uri="http://schemas.openxmlformats.org/presentationml/2006/ole">
            <p:oleObj spid="_x0000_s517579" name="Equation" r:id="rId19" imgW="418918" imgH="203112" progId="Equation.3">
              <p:embed/>
            </p:oleObj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1733550" y="268605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154430" y="2903220"/>
            <a:ext cx="17526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8"/>
          <p:cNvGraphicFramePr>
            <a:graphicFrameLocks noChangeAspect="1"/>
          </p:cNvGraphicFramePr>
          <p:nvPr/>
        </p:nvGraphicFramePr>
        <p:xfrm>
          <a:off x="1631950" y="3144838"/>
          <a:ext cx="239713" cy="338137"/>
        </p:xfrm>
        <a:graphic>
          <a:graphicData uri="http://schemas.openxmlformats.org/presentationml/2006/ole">
            <p:oleObj spid="_x0000_s517580" name="Equation" r:id="rId20" imgW="152268" imgH="215713" progId="Equation.3">
              <p:embed/>
            </p:oleObj>
          </a:graphicData>
        </a:graphic>
      </p:graphicFrame>
      <p:graphicFrame>
        <p:nvGraphicFramePr>
          <p:cNvPr id="55" name="Object 9"/>
          <p:cNvGraphicFramePr>
            <a:graphicFrameLocks noChangeAspect="1"/>
          </p:cNvGraphicFramePr>
          <p:nvPr/>
        </p:nvGraphicFramePr>
        <p:xfrm>
          <a:off x="1995488" y="3148013"/>
          <a:ext cx="280987" cy="338137"/>
        </p:xfrm>
        <a:graphic>
          <a:graphicData uri="http://schemas.openxmlformats.org/presentationml/2006/ole">
            <p:oleObj spid="_x0000_s517581" name="Equation" r:id="rId21" imgW="177569" imgH="215619" progId="Equation.3">
              <p:embed/>
            </p:oleObj>
          </a:graphicData>
        </a:graphic>
      </p:graphicFrame>
      <p:graphicFrame>
        <p:nvGraphicFramePr>
          <p:cNvPr id="58" name="Object 10"/>
          <p:cNvGraphicFramePr>
            <a:graphicFrameLocks noChangeAspect="1"/>
          </p:cNvGraphicFramePr>
          <p:nvPr/>
        </p:nvGraphicFramePr>
        <p:xfrm>
          <a:off x="2803525" y="3175000"/>
          <a:ext cx="241300" cy="357188"/>
        </p:xfrm>
        <a:graphic>
          <a:graphicData uri="http://schemas.openxmlformats.org/presentationml/2006/ole">
            <p:oleObj spid="_x0000_s517582" name="Equation" r:id="rId22" imgW="152334" imgH="228501" progId="Equation.3">
              <p:embed/>
            </p:oleObj>
          </a:graphicData>
        </a:graphic>
      </p:graphicFrame>
      <p:graphicFrame>
        <p:nvGraphicFramePr>
          <p:cNvPr id="59" name="Object 11"/>
          <p:cNvGraphicFramePr>
            <a:graphicFrameLocks noChangeAspect="1"/>
          </p:cNvGraphicFramePr>
          <p:nvPr/>
        </p:nvGraphicFramePr>
        <p:xfrm>
          <a:off x="2399665" y="3288665"/>
          <a:ext cx="220663" cy="119063"/>
        </p:xfrm>
        <a:graphic>
          <a:graphicData uri="http://schemas.openxmlformats.org/presentationml/2006/ole">
            <p:oleObj spid="_x0000_s517583" name="Equation" r:id="rId23" imgW="139518" imgH="76101" progId="Equation.3">
              <p:embed/>
            </p:oleObj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2146300" y="269240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901950" y="182245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14650" y="271780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306" name="Object 18"/>
          <p:cNvGraphicFramePr>
            <a:graphicFrameLocks noChangeAspect="1"/>
          </p:cNvGraphicFramePr>
          <p:nvPr/>
        </p:nvGraphicFramePr>
        <p:xfrm>
          <a:off x="314325" y="3622674"/>
          <a:ext cx="1617926" cy="301626"/>
        </p:xfrm>
        <a:graphic>
          <a:graphicData uri="http://schemas.openxmlformats.org/presentationml/2006/ole">
            <p:oleObj spid="_x0000_s517584" name="Equation" r:id="rId24" imgW="1295400" imgH="241300" progId="Equation.3">
              <p:embed/>
            </p:oleObj>
          </a:graphicData>
        </a:graphic>
      </p:graphicFrame>
      <p:graphicFrame>
        <p:nvGraphicFramePr>
          <p:cNvPr id="268307" name="Object 19"/>
          <p:cNvGraphicFramePr>
            <a:graphicFrameLocks noChangeAspect="1"/>
          </p:cNvGraphicFramePr>
          <p:nvPr/>
        </p:nvGraphicFramePr>
        <p:xfrm>
          <a:off x="812800" y="3913188"/>
          <a:ext cx="82550" cy="444500"/>
        </p:xfrm>
        <a:graphic>
          <a:graphicData uri="http://schemas.openxmlformats.org/presentationml/2006/ole">
            <p:oleObj spid="_x0000_s517585" name="Equation" r:id="rId25" imgW="76101" imgH="405872" progId="Equation.3">
              <p:embed/>
            </p:oleObj>
          </a:graphicData>
        </a:graphic>
      </p:graphicFrame>
      <p:graphicFrame>
        <p:nvGraphicFramePr>
          <p:cNvPr id="268308" name="Object 20"/>
          <p:cNvGraphicFramePr>
            <a:graphicFrameLocks noChangeAspect="1"/>
          </p:cNvGraphicFramePr>
          <p:nvPr/>
        </p:nvGraphicFramePr>
        <p:xfrm>
          <a:off x="295275" y="5657850"/>
          <a:ext cx="1753120" cy="303213"/>
        </p:xfrm>
        <a:graphic>
          <a:graphicData uri="http://schemas.openxmlformats.org/presentationml/2006/ole">
            <p:oleObj spid="_x0000_s517586" name="Equation" r:id="rId26" imgW="1397000" imgH="241300" progId="Equation.3">
              <p:embed/>
            </p:oleObj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654300" y="3626484"/>
          <a:ext cx="295275" cy="23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…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0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…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0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309" name="Object 21"/>
          <p:cNvGraphicFramePr>
            <a:graphicFrameLocks noChangeAspect="1"/>
          </p:cNvGraphicFramePr>
          <p:nvPr/>
        </p:nvGraphicFramePr>
        <p:xfrm>
          <a:off x="2419350" y="4209000"/>
          <a:ext cx="219075" cy="309025"/>
        </p:xfrm>
        <a:graphic>
          <a:graphicData uri="http://schemas.openxmlformats.org/presentationml/2006/ole">
            <p:oleObj spid="_x0000_s517587" name="Equation" r:id="rId27" imgW="152268" imgH="215713" progId="Equation.3">
              <p:embed/>
            </p:oleObj>
          </a:graphicData>
        </a:graphic>
      </p:graphicFrame>
      <p:graphicFrame>
        <p:nvGraphicFramePr>
          <p:cNvPr id="268310" name="Object 22"/>
          <p:cNvGraphicFramePr>
            <a:graphicFrameLocks noChangeAspect="1"/>
          </p:cNvGraphicFramePr>
          <p:nvPr/>
        </p:nvGraphicFramePr>
        <p:xfrm>
          <a:off x="2420939" y="4476750"/>
          <a:ext cx="250646" cy="301625"/>
        </p:xfrm>
        <a:graphic>
          <a:graphicData uri="http://schemas.openxmlformats.org/presentationml/2006/ole">
            <p:oleObj spid="_x0000_s517588" name="Equation" r:id="rId28" imgW="177569" imgH="215619" progId="Equation.3">
              <p:embed/>
            </p:oleObj>
          </a:graphicData>
        </a:graphic>
      </p:graphicFrame>
      <p:graphicFrame>
        <p:nvGraphicFramePr>
          <p:cNvPr id="268311" name="Object 23"/>
          <p:cNvGraphicFramePr>
            <a:graphicFrameLocks noChangeAspect="1"/>
          </p:cNvGraphicFramePr>
          <p:nvPr/>
        </p:nvGraphicFramePr>
        <p:xfrm>
          <a:off x="3159125" y="679450"/>
          <a:ext cx="1404938" cy="658813"/>
        </p:xfrm>
        <a:graphic>
          <a:graphicData uri="http://schemas.openxmlformats.org/presentationml/2006/ole">
            <p:oleObj spid="_x0000_s517589" name="Equation" r:id="rId29" imgW="977900" imgH="457200" progId="Equation.3">
              <p:embed/>
            </p:oleObj>
          </a:graphicData>
        </a:graphic>
      </p:graphicFrame>
      <p:graphicFrame>
        <p:nvGraphicFramePr>
          <p:cNvPr id="268312" name="Object 24"/>
          <p:cNvGraphicFramePr>
            <a:graphicFrameLocks noChangeAspect="1"/>
          </p:cNvGraphicFramePr>
          <p:nvPr/>
        </p:nvGraphicFramePr>
        <p:xfrm>
          <a:off x="2435225" y="5037138"/>
          <a:ext cx="215900" cy="319087"/>
        </p:xfrm>
        <a:graphic>
          <a:graphicData uri="http://schemas.openxmlformats.org/presentationml/2006/ole">
            <p:oleObj spid="_x0000_s517590" name="Equation" r:id="rId30" imgW="152334" imgH="228501" progId="Equation.3">
              <p:embed/>
            </p:oleObj>
          </a:graphicData>
        </a:graphic>
      </p:graphicFrame>
      <p:graphicFrame>
        <p:nvGraphicFramePr>
          <p:cNvPr id="268313" name="Object 25"/>
          <p:cNvGraphicFramePr>
            <a:graphicFrameLocks noChangeAspect="1"/>
          </p:cNvGraphicFramePr>
          <p:nvPr/>
        </p:nvGraphicFramePr>
        <p:xfrm>
          <a:off x="819150" y="4471988"/>
          <a:ext cx="82550" cy="444500"/>
        </p:xfrm>
        <a:graphic>
          <a:graphicData uri="http://schemas.openxmlformats.org/presentationml/2006/ole">
            <p:oleObj spid="_x0000_s517591" name="Equation" r:id="rId31" imgW="76101" imgH="405872" progId="Equation.3">
              <p:embed/>
            </p:oleObj>
          </a:graphicData>
        </a:graphic>
      </p:graphicFrame>
      <p:graphicFrame>
        <p:nvGraphicFramePr>
          <p:cNvPr id="268314" name="Object 26"/>
          <p:cNvGraphicFramePr>
            <a:graphicFrameLocks noChangeAspect="1"/>
          </p:cNvGraphicFramePr>
          <p:nvPr/>
        </p:nvGraphicFramePr>
        <p:xfrm>
          <a:off x="806450" y="5145088"/>
          <a:ext cx="82550" cy="444500"/>
        </p:xfrm>
        <a:graphic>
          <a:graphicData uri="http://schemas.openxmlformats.org/presentationml/2006/ole">
            <p:oleObj spid="_x0000_s517592" name="Equation" r:id="rId32" imgW="76101" imgH="405872" progId="Equation.3">
              <p:embed/>
            </p:oleObj>
          </a:graphicData>
        </a:graphic>
      </p:graphicFrame>
      <p:sp>
        <p:nvSpPr>
          <p:cNvPr id="67" name="Right Brace 66"/>
          <p:cNvSpPr/>
          <p:nvPr/>
        </p:nvSpPr>
        <p:spPr>
          <a:xfrm>
            <a:off x="2047875" y="3714750"/>
            <a:ext cx="342900" cy="2105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3835400" y="3662679"/>
          <a:ext cx="295275" cy="23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0" i="1" dirty="0" smtClean="0">
                          <a:solidFill>
                            <a:srgbClr val="003264"/>
                          </a:solidFill>
                        </a:rPr>
                        <a:t>0</a:t>
                      </a:r>
                      <a:endParaRPr lang="en-US" sz="1300" b="0" i="1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</a:tbl>
          </a:graphicData>
        </a:graphic>
      </p:graphicFrame>
      <p:sp>
        <p:nvSpPr>
          <p:cNvPr id="70" name="Right Arrow 69"/>
          <p:cNvSpPr/>
          <p:nvPr/>
        </p:nvSpPr>
        <p:spPr>
          <a:xfrm>
            <a:off x="3108960" y="4533900"/>
            <a:ext cx="67246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648449" y="3019425"/>
            <a:ext cx="714375" cy="20859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75398" y="4127605"/>
            <a:ext cx="5838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800" b="1" i="1" dirty="0" smtClean="0">
                <a:solidFill>
                  <a:schemeClr val="accent1"/>
                </a:solidFill>
              </a:rPr>
              <a:t>E(.)</a:t>
            </a:r>
            <a:endParaRPr lang="en-US" altLang="en-US" sz="18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6905E-6 4.60905E-6 L 0.35268 -0.12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0" y="-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  <p:bldP spid="71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774393" y="957777"/>
            <a:ext cx="2364864" cy="413824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Add a new file </a:t>
            </a:r>
            <a:r>
              <a:rPr lang="en-US" sz="1800" b="1" dirty="0" smtClean="0">
                <a:solidFill>
                  <a:srgbClr val="7030A0"/>
                </a:solidFill>
                <a:latin typeface="Bosch Office Sans" pitchFamily="34" charset="0"/>
              </a:rPr>
              <a:t>f </a:t>
            </a: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to</a:t>
            </a:r>
            <a:r>
              <a:rPr lang="en-US" sz="1800" b="1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b="1" i="1" dirty="0" smtClean="0">
                <a:solidFill>
                  <a:srgbClr val="7030A0"/>
                </a:solidFill>
                <a:latin typeface="Bosch Office Sans" pitchFamily="34" charset="0"/>
              </a:rPr>
              <a:t>I’</a:t>
            </a:r>
            <a:r>
              <a:rPr lang="en-US" sz="1800" i="1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:</a:t>
            </a:r>
            <a:endParaRPr lang="en-US" dirty="0" smtClean="0">
              <a:latin typeface="Bosch Office Sans" pitchFamily="34" charset="0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92055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r>
              <a:rPr lang="en-US" sz="2200" b="1" dirty="0" smtClean="0">
                <a:solidFill>
                  <a:srgbClr val="FFFFFF"/>
                </a:solidFill>
              </a:rPr>
              <a:t>Our Scheme: Update on Encrypted Representation (b=128)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10431" y="1416106"/>
          <a:ext cx="2016125" cy="358775"/>
        </p:xfrm>
        <a:graphic>
          <a:graphicData uri="http://schemas.openxmlformats.org/presentationml/2006/ole">
            <p:oleObj spid="_x0000_s515016" name="Equation" r:id="rId12" imgW="1282700" imgH="228600" progId="Equation.3">
              <p:embed/>
            </p:oleObj>
          </a:graphicData>
        </a:graphic>
      </p:graphicFrame>
      <p:sp>
        <p:nvSpPr>
          <p:cNvPr id="80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9166" y="5919129"/>
            <a:ext cx="548640" cy="190500"/>
          </a:xfrm>
        </p:spPr>
        <p:txBody>
          <a:bodyPr/>
          <a:lstStyle/>
          <a:p>
            <a:pPr>
              <a:defRPr/>
            </a:pPr>
            <a:fld id="{FE16E7B4-E45E-4A6F-8BD3-127B3726F7BD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38" name="Picture 37" descr="User-icon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0014" y="1009650"/>
            <a:ext cx="779781" cy="77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2873" y="596900"/>
            <a:ext cx="918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Client</a:t>
            </a:r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7089468" y="507491"/>
          <a:ext cx="1198563" cy="358775"/>
        </p:xfrm>
        <a:graphic>
          <a:graphicData uri="http://schemas.openxmlformats.org/presentationml/2006/ole">
            <p:oleObj spid="_x0000_s515017" name="Equation" r:id="rId14" imgW="761669" imgH="228501" progId="Equation.3">
              <p:embed/>
            </p:oleObj>
          </a:graphicData>
        </a:graphic>
      </p:graphicFrame>
      <p:sp>
        <p:nvSpPr>
          <p:cNvPr id="40" name="Cloud 39"/>
          <p:cNvSpPr/>
          <p:nvPr>
            <p:custDataLst>
              <p:tags r:id="rId5"/>
            </p:custDataLst>
          </p:nvPr>
        </p:nvSpPr>
        <p:spPr>
          <a:xfrm>
            <a:off x="6321097" y="823763"/>
            <a:ext cx="164211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33148" y="536680"/>
            <a:ext cx="918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800" b="1" dirty="0" smtClean="0">
                <a:solidFill>
                  <a:schemeClr val="accent1"/>
                </a:solidFill>
              </a:rPr>
              <a:t>Cloud</a:t>
            </a:r>
            <a:endParaRPr lang="en-US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4" name="Text Placeholder 2"/>
          <p:cNvSpPr txBox="1">
            <a:spLocks/>
          </p:cNvSpPr>
          <p:nvPr/>
        </p:nvSpPr>
        <p:spPr bwMode="auto">
          <a:xfrm>
            <a:off x="3706838" y="1727460"/>
            <a:ext cx="5075439" cy="41382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Overrides on b-1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regions</a:t>
            </a:r>
            <a:r>
              <a:rPr lang="en-US" sz="1800" kern="0" dirty="0" smtClean="0">
                <a:solidFill>
                  <a:srgbClr val="7030A0"/>
                </a:solidFill>
                <a:latin typeface="Bosch Office Sans" pitchFamily="34" charset="0"/>
              </a:rPr>
              <a:t>!</a:t>
            </a:r>
            <a:r>
              <a:rPr lang="en-US" sz="1800" b="1" kern="0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Bosch Office Sans" pitchFamily="34" charset="0"/>
                <a:sym typeface="Wingdings" panose="05000000000000000000" pitchFamily="2" charset="2"/>
              </a:rPr>
              <a:t> Inconsistency</a:t>
            </a:r>
            <a:endParaRPr kumimoji="0" lang="en-US" sz="1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xmlns="" val="2371662668"/>
              </p:ext>
            </p:extLst>
          </p:nvPr>
        </p:nvGraphicFramePr>
        <p:xfrm>
          <a:off x="4848591" y="2729574"/>
          <a:ext cx="3484252" cy="235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58"/>
                <a:gridCol w="323557"/>
                <a:gridCol w="1144554"/>
                <a:gridCol w="276283"/>
                <a:gridCol w="1031407"/>
                <a:gridCol w="363793"/>
              </a:tblGrid>
              <a:tr h="47024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I’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 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24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1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24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24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24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m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4924612" y="23701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76200" y="1852613"/>
          <a:ext cx="979488" cy="377825"/>
        </p:xfrm>
        <a:graphic>
          <a:graphicData uri="http://schemas.openxmlformats.org/presentationml/2006/ole">
            <p:oleObj spid="_x0000_s515018" name="Equation" r:id="rId15" imgW="622030" imgH="241195" progId="Equation.3">
              <p:embed/>
            </p:oleObj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1733550" y="180975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154430" y="2026920"/>
            <a:ext cx="17526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6" name="Object 8"/>
          <p:cNvGraphicFramePr>
            <a:graphicFrameLocks noChangeAspect="1"/>
          </p:cNvGraphicFramePr>
          <p:nvPr/>
        </p:nvGraphicFramePr>
        <p:xfrm>
          <a:off x="1641475" y="2278698"/>
          <a:ext cx="200025" cy="338137"/>
        </p:xfrm>
        <a:graphic>
          <a:graphicData uri="http://schemas.openxmlformats.org/presentationml/2006/ole">
            <p:oleObj spid="_x0000_s515019" name="Equation" r:id="rId16" imgW="126780" imgH="215526" progId="Equation.3">
              <p:embed/>
            </p:oleObj>
          </a:graphicData>
        </a:graphic>
      </p:graphicFrame>
      <p:graphicFrame>
        <p:nvGraphicFramePr>
          <p:cNvPr id="268297" name="Object 9"/>
          <p:cNvGraphicFramePr>
            <a:graphicFrameLocks noChangeAspect="1"/>
          </p:cNvGraphicFramePr>
          <p:nvPr/>
        </p:nvGraphicFramePr>
        <p:xfrm>
          <a:off x="2016125" y="2281238"/>
          <a:ext cx="220663" cy="338137"/>
        </p:xfrm>
        <a:graphic>
          <a:graphicData uri="http://schemas.openxmlformats.org/presentationml/2006/ole">
            <p:oleObj spid="_x0000_s515020" name="Equation" r:id="rId17" imgW="139579" imgH="215713" progId="Equation.3">
              <p:embed/>
            </p:oleObj>
          </a:graphicData>
        </a:graphic>
      </p:graphicFrame>
      <p:graphicFrame>
        <p:nvGraphicFramePr>
          <p:cNvPr id="268298" name="Object 10"/>
          <p:cNvGraphicFramePr>
            <a:graphicFrameLocks noChangeAspect="1"/>
          </p:cNvGraphicFramePr>
          <p:nvPr/>
        </p:nvGraphicFramePr>
        <p:xfrm>
          <a:off x="2813050" y="2289175"/>
          <a:ext cx="201613" cy="357188"/>
        </p:xfrm>
        <a:graphic>
          <a:graphicData uri="http://schemas.openxmlformats.org/presentationml/2006/ole">
            <p:oleObj spid="_x0000_s515021" name="Equation" r:id="rId18" imgW="126890" imgH="228402" progId="Equation.3">
              <p:embed/>
            </p:oleObj>
          </a:graphicData>
        </a:graphic>
      </p:graphicFrame>
      <p:graphicFrame>
        <p:nvGraphicFramePr>
          <p:cNvPr id="268299" name="Object 11"/>
          <p:cNvGraphicFramePr>
            <a:graphicFrameLocks noChangeAspect="1"/>
          </p:cNvGraphicFramePr>
          <p:nvPr/>
        </p:nvGraphicFramePr>
        <p:xfrm>
          <a:off x="2437765" y="2431415"/>
          <a:ext cx="220663" cy="119063"/>
        </p:xfrm>
        <a:graphic>
          <a:graphicData uri="http://schemas.openxmlformats.org/presentationml/2006/ole">
            <p:oleObj spid="_x0000_s515022" name="Equation" r:id="rId19" imgW="139518" imgH="76101" progId="Equation.3">
              <p:embed/>
            </p:oleObj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2146300" y="181610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452438" y="2759075"/>
          <a:ext cx="658812" cy="317500"/>
        </p:xfrm>
        <a:graphic>
          <a:graphicData uri="http://schemas.openxmlformats.org/presentationml/2006/ole">
            <p:oleObj spid="_x0000_s515023" name="Equation" r:id="rId20" imgW="418918" imgH="203112" progId="Equation.3">
              <p:embed/>
            </p:oleObj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1733550" y="268605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154430" y="2903220"/>
            <a:ext cx="17526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8"/>
          <p:cNvGraphicFramePr>
            <a:graphicFrameLocks noChangeAspect="1"/>
          </p:cNvGraphicFramePr>
          <p:nvPr/>
        </p:nvGraphicFramePr>
        <p:xfrm>
          <a:off x="1631950" y="3144838"/>
          <a:ext cx="239713" cy="338137"/>
        </p:xfrm>
        <a:graphic>
          <a:graphicData uri="http://schemas.openxmlformats.org/presentationml/2006/ole">
            <p:oleObj spid="_x0000_s515024" name="Equation" r:id="rId21" imgW="152268" imgH="215713" progId="Equation.3">
              <p:embed/>
            </p:oleObj>
          </a:graphicData>
        </a:graphic>
      </p:graphicFrame>
      <p:graphicFrame>
        <p:nvGraphicFramePr>
          <p:cNvPr id="55" name="Object 9"/>
          <p:cNvGraphicFramePr>
            <a:graphicFrameLocks noChangeAspect="1"/>
          </p:cNvGraphicFramePr>
          <p:nvPr/>
        </p:nvGraphicFramePr>
        <p:xfrm>
          <a:off x="1995488" y="3148013"/>
          <a:ext cx="280987" cy="338137"/>
        </p:xfrm>
        <a:graphic>
          <a:graphicData uri="http://schemas.openxmlformats.org/presentationml/2006/ole">
            <p:oleObj spid="_x0000_s515025" name="Equation" r:id="rId22" imgW="177569" imgH="215619" progId="Equation.3">
              <p:embed/>
            </p:oleObj>
          </a:graphicData>
        </a:graphic>
      </p:graphicFrame>
      <p:graphicFrame>
        <p:nvGraphicFramePr>
          <p:cNvPr id="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1883029"/>
              </p:ext>
            </p:extLst>
          </p:nvPr>
        </p:nvGraphicFramePr>
        <p:xfrm>
          <a:off x="2624775" y="3106249"/>
          <a:ext cx="241300" cy="357188"/>
        </p:xfrm>
        <a:graphic>
          <a:graphicData uri="http://schemas.openxmlformats.org/presentationml/2006/ole">
            <p:oleObj spid="_x0000_s515026" name="Equation" r:id="rId23" imgW="152334" imgH="228501" progId="Equation.3">
              <p:embed/>
            </p:oleObj>
          </a:graphicData>
        </a:graphic>
      </p:graphicFrame>
      <p:graphicFrame>
        <p:nvGraphicFramePr>
          <p:cNvPr id="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7424667"/>
              </p:ext>
            </p:extLst>
          </p:nvPr>
        </p:nvGraphicFramePr>
        <p:xfrm>
          <a:off x="2365290" y="3261165"/>
          <a:ext cx="220663" cy="119063"/>
        </p:xfrm>
        <a:graphic>
          <a:graphicData uri="http://schemas.openxmlformats.org/presentationml/2006/ole">
            <p:oleObj spid="_x0000_s515027" name="Equation" r:id="rId24" imgW="139518" imgH="76101" progId="Equation.3">
              <p:embed/>
            </p:oleObj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2146300" y="269240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901950" y="182245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14650" y="271780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8282267"/>
              </p:ext>
            </p:extLst>
          </p:nvPr>
        </p:nvGraphicFramePr>
        <p:xfrm>
          <a:off x="54071" y="3552334"/>
          <a:ext cx="1617926" cy="301626"/>
        </p:xfrm>
        <a:graphic>
          <a:graphicData uri="http://schemas.openxmlformats.org/presentationml/2006/ole">
            <p:oleObj spid="_x0000_s515028" name="Equation" r:id="rId25" imgW="1295400" imgH="241300" progId="Equation.3">
              <p:embed/>
            </p:oleObj>
          </a:graphicData>
        </a:graphic>
      </p:graphicFrame>
      <p:graphicFrame>
        <p:nvGraphicFramePr>
          <p:cNvPr id="268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2048352"/>
              </p:ext>
            </p:extLst>
          </p:nvPr>
        </p:nvGraphicFramePr>
        <p:xfrm>
          <a:off x="552546" y="3842848"/>
          <a:ext cx="82550" cy="444500"/>
        </p:xfrm>
        <a:graphic>
          <a:graphicData uri="http://schemas.openxmlformats.org/presentationml/2006/ole">
            <p:oleObj spid="_x0000_s515029" name="Equation" r:id="rId26" imgW="76101" imgH="405872" progId="Equation.3">
              <p:embed/>
            </p:oleObj>
          </a:graphicData>
        </a:graphic>
      </p:graphicFrame>
      <p:graphicFrame>
        <p:nvGraphicFramePr>
          <p:cNvPr id="268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6566799"/>
              </p:ext>
            </p:extLst>
          </p:nvPr>
        </p:nvGraphicFramePr>
        <p:xfrm>
          <a:off x="35021" y="5587510"/>
          <a:ext cx="1753120" cy="303213"/>
        </p:xfrm>
        <a:graphic>
          <a:graphicData uri="http://schemas.openxmlformats.org/presentationml/2006/ole">
            <p:oleObj spid="_x0000_s515030" name="Equation" r:id="rId27" imgW="1397000" imgH="241300" progId="Equation.3">
              <p:embed/>
            </p:oleObj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2558834"/>
              </p:ext>
            </p:extLst>
          </p:nvPr>
        </p:nvGraphicFramePr>
        <p:xfrm>
          <a:off x="2358876" y="3556144"/>
          <a:ext cx="295275" cy="23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…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0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…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0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3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8127856"/>
              </p:ext>
            </p:extLst>
          </p:nvPr>
        </p:nvGraphicFramePr>
        <p:xfrm>
          <a:off x="2123926" y="4138660"/>
          <a:ext cx="219075" cy="309025"/>
        </p:xfrm>
        <a:graphic>
          <a:graphicData uri="http://schemas.openxmlformats.org/presentationml/2006/ole">
            <p:oleObj spid="_x0000_s515031" name="Equation" r:id="rId28" imgW="152268" imgH="215713" progId="Equation.3">
              <p:embed/>
            </p:oleObj>
          </a:graphicData>
        </a:graphic>
      </p:graphicFrame>
      <p:graphicFrame>
        <p:nvGraphicFramePr>
          <p:cNvPr id="268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8590652"/>
              </p:ext>
            </p:extLst>
          </p:nvPr>
        </p:nvGraphicFramePr>
        <p:xfrm>
          <a:off x="2125515" y="4406410"/>
          <a:ext cx="250646" cy="301625"/>
        </p:xfrm>
        <a:graphic>
          <a:graphicData uri="http://schemas.openxmlformats.org/presentationml/2006/ole">
            <p:oleObj spid="_x0000_s515032" name="Equation" r:id="rId29" imgW="177569" imgH="215619" progId="Equation.3">
              <p:embed/>
            </p:oleObj>
          </a:graphicData>
        </a:graphic>
      </p:graphicFrame>
      <p:graphicFrame>
        <p:nvGraphicFramePr>
          <p:cNvPr id="268311" name="Object 23"/>
          <p:cNvGraphicFramePr>
            <a:graphicFrameLocks noChangeAspect="1"/>
          </p:cNvGraphicFramePr>
          <p:nvPr/>
        </p:nvGraphicFramePr>
        <p:xfrm>
          <a:off x="3159125" y="679450"/>
          <a:ext cx="1404938" cy="658813"/>
        </p:xfrm>
        <a:graphic>
          <a:graphicData uri="http://schemas.openxmlformats.org/presentationml/2006/ole">
            <p:oleObj spid="_x0000_s515033" name="Equation" r:id="rId30" imgW="977760" imgH="457200" progId="Equation.3">
              <p:embed/>
            </p:oleObj>
          </a:graphicData>
        </a:graphic>
      </p:graphicFrame>
      <p:graphicFrame>
        <p:nvGraphicFramePr>
          <p:cNvPr id="268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8214655"/>
              </p:ext>
            </p:extLst>
          </p:nvPr>
        </p:nvGraphicFramePr>
        <p:xfrm>
          <a:off x="2139801" y="4966798"/>
          <a:ext cx="215900" cy="319087"/>
        </p:xfrm>
        <a:graphic>
          <a:graphicData uri="http://schemas.openxmlformats.org/presentationml/2006/ole">
            <p:oleObj spid="_x0000_s515034" name="Equation" r:id="rId31" imgW="152334" imgH="228501" progId="Equation.3">
              <p:embed/>
            </p:oleObj>
          </a:graphicData>
        </a:graphic>
      </p:graphicFrame>
      <p:graphicFrame>
        <p:nvGraphicFramePr>
          <p:cNvPr id="2683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6619070"/>
              </p:ext>
            </p:extLst>
          </p:nvPr>
        </p:nvGraphicFramePr>
        <p:xfrm>
          <a:off x="558896" y="4401648"/>
          <a:ext cx="82550" cy="444500"/>
        </p:xfrm>
        <a:graphic>
          <a:graphicData uri="http://schemas.openxmlformats.org/presentationml/2006/ole">
            <p:oleObj spid="_x0000_s515035" name="Equation" r:id="rId32" imgW="76101" imgH="405872" progId="Equation.3">
              <p:embed/>
            </p:oleObj>
          </a:graphicData>
        </a:graphic>
      </p:graphicFrame>
      <p:graphicFrame>
        <p:nvGraphicFramePr>
          <p:cNvPr id="2683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203221"/>
              </p:ext>
            </p:extLst>
          </p:nvPr>
        </p:nvGraphicFramePr>
        <p:xfrm>
          <a:off x="546196" y="5074748"/>
          <a:ext cx="82550" cy="444500"/>
        </p:xfrm>
        <a:graphic>
          <a:graphicData uri="http://schemas.openxmlformats.org/presentationml/2006/ole">
            <p:oleObj spid="_x0000_s515036" name="Equation" r:id="rId33" imgW="76101" imgH="405872" progId="Equation.3">
              <p:embed/>
            </p:oleObj>
          </a:graphicData>
        </a:graphic>
      </p:graphicFrame>
      <p:sp>
        <p:nvSpPr>
          <p:cNvPr id="67" name="Right Brace 66"/>
          <p:cNvSpPr/>
          <p:nvPr/>
        </p:nvSpPr>
        <p:spPr>
          <a:xfrm>
            <a:off x="1787621" y="3644410"/>
            <a:ext cx="342900" cy="2105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2652074" y="4312309"/>
            <a:ext cx="2778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650722" y="2727728"/>
            <a:ext cx="279889" cy="2328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15144" y="4057265"/>
            <a:ext cx="5838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800" b="1" i="1" dirty="0" smtClean="0">
                <a:solidFill>
                  <a:schemeClr val="accent1"/>
                </a:solidFill>
              </a:rPr>
              <a:t>E(.)</a:t>
            </a:r>
            <a:endParaRPr lang="en-US" altLang="en-US" sz="1800" b="1" i="1" dirty="0">
              <a:solidFill>
                <a:schemeClr val="accent1"/>
              </a:solidFill>
            </a:endParaRPr>
          </a:p>
        </p:txBody>
      </p:sp>
      <p:sp>
        <p:nvSpPr>
          <p:cNvPr id="65" name="Right Brace 64"/>
          <p:cNvSpPr/>
          <p:nvPr/>
        </p:nvSpPr>
        <p:spPr>
          <a:xfrm rot="5400000">
            <a:off x="6783196" y="4398056"/>
            <a:ext cx="171448" cy="1515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51861" y="5204459"/>
            <a:ext cx="9185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 dirty="0"/>
              <a:t>b</a:t>
            </a:r>
            <a:r>
              <a:rPr lang="en-US" altLang="en-US" sz="1400" dirty="0" smtClean="0"/>
              <a:t>=128</a:t>
            </a:r>
            <a:endParaRPr lang="en-US" altLang="en-US" sz="1400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4068890"/>
              </p:ext>
            </p:extLst>
          </p:nvPr>
        </p:nvGraphicFramePr>
        <p:xfrm>
          <a:off x="3659534" y="3500079"/>
          <a:ext cx="295275" cy="23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0" i="1" dirty="0" smtClean="0">
                          <a:solidFill>
                            <a:srgbClr val="003264"/>
                          </a:solidFill>
                        </a:rPr>
                        <a:t>0</a:t>
                      </a:r>
                      <a:endParaRPr lang="en-US" sz="1300" b="0" i="1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1629201"/>
              </p:ext>
            </p:extLst>
          </p:nvPr>
        </p:nvGraphicFramePr>
        <p:xfrm>
          <a:off x="3960475" y="3501987"/>
          <a:ext cx="295275" cy="23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0" i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8070114"/>
              </p:ext>
            </p:extLst>
          </p:nvPr>
        </p:nvGraphicFramePr>
        <p:xfrm>
          <a:off x="4253555" y="3499639"/>
          <a:ext cx="295275" cy="23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0" i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5648629"/>
              </p:ext>
            </p:extLst>
          </p:nvPr>
        </p:nvGraphicFramePr>
        <p:xfrm>
          <a:off x="3064837" y="3506674"/>
          <a:ext cx="295275" cy="23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0" i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6538192"/>
              </p:ext>
            </p:extLst>
          </p:nvPr>
        </p:nvGraphicFramePr>
        <p:xfrm>
          <a:off x="3357917" y="3504326"/>
          <a:ext cx="295275" cy="23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0" i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72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5238E-6 3.16872E-6 L 0.35268 -0.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4" y="-6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9048E-6 -4.03292E-6 L 0.35268 -0.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4" y="-6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35268 -0.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4" y="-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7 4.36214E-6 L 0.35435 -0.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4" y="-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8571E-6 -1.23457E-6 L 0.35268 -0.1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4" y="-625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774393" y="957777"/>
            <a:ext cx="2364864" cy="413824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Add a new file </a:t>
            </a:r>
            <a:r>
              <a:rPr lang="en-US" sz="1800" b="1" dirty="0" smtClean="0">
                <a:solidFill>
                  <a:srgbClr val="7030A0"/>
                </a:solidFill>
                <a:latin typeface="Bosch Office Sans" pitchFamily="34" charset="0"/>
              </a:rPr>
              <a:t>f </a:t>
            </a: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to</a:t>
            </a:r>
            <a:r>
              <a:rPr lang="en-US" sz="1800" b="1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b="1" i="1" dirty="0" smtClean="0">
                <a:solidFill>
                  <a:srgbClr val="7030A0"/>
                </a:solidFill>
                <a:latin typeface="Bosch Office Sans" pitchFamily="34" charset="0"/>
              </a:rPr>
              <a:t>I’</a:t>
            </a:r>
            <a:r>
              <a:rPr lang="en-US" sz="1800" i="1" dirty="0" smtClean="0">
                <a:solidFill>
                  <a:srgbClr val="7030A0"/>
                </a:solidFill>
                <a:latin typeface="Bosch Office Sans" pitchFamily="34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Bosch Office Sans" pitchFamily="34" charset="0"/>
              </a:rPr>
              <a:t>:</a:t>
            </a:r>
            <a:endParaRPr lang="en-US" dirty="0" smtClean="0">
              <a:latin typeface="Bosch Office Sans" pitchFamily="34" charset="0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92055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r>
              <a:rPr lang="en-US" sz="2200" b="1" dirty="0" smtClean="0">
                <a:solidFill>
                  <a:srgbClr val="FFFFFF"/>
                </a:solidFill>
              </a:rPr>
              <a:t>Our Scheme: Update on Encrypted Representation (b=128)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10431" y="1416106"/>
          <a:ext cx="2016125" cy="358775"/>
        </p:xfrm>
        <a:graphic>
          <a:graphicData uri="http://schemas.openxmlformats.org/presentationml/2006/ole">
            <p:oleObj spid="_x0000_s516040" name="Equation" r:id="rId12" imgW="1282700" imgH="228600" progId="Equation.3">
              <p:embed/>
            </p:oleObj>
          </a:graphicData>
        </a:graphic>
      </p:graphicFrame>
      <p:sp>
        <p:nvSpPr>
          <p:cNvPr id="80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69166" y="5919129"/>
            <a:ext cx="548640" cy="190500"/>
          </a:xfrm>
        </p:spPr>
        <p:txBody>
          <a:bodyPr/>
          <a:lstStyle/>
          <a:p>
            <a:pPr>
              <a:defRPr/>
            </a:pPr>
            <a:fld id="{FE16E7B4-E45E-4A6F-8BD3-127B3726F7BD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38" name="Picture 37" descr="User-icon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0014" y="1009650"/>
            <a:ext cx="779781" cy="77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2873" y="596900"/>
            <a:ext cx="918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Client</a:t>
            </a:r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7089468" y="507491"/>
          <a:ext cx="1198563" cy="358775"/>
        </p:xfrm>
        <a:graphic>
          <a:graphicData uri="http://schemas.openxmlformats.org/presentationml/2006/ole">
            <p:oleObj spid="_x0000_s516041" name="Equation" r:id="rId14" imgW="761669" imgH="228501" progId="Equation.3">
              <p:embed/>
            </p:oleObj>
          </a:graphicData>
        </a:graphic>
      </p:graphicFrame>
      <p:sp>
        <p:nvSpPr>
          <p:cNvPr id="40" name="Cloud 39"/>
          <p:cNvSpPr/>
          <p:nvPr>
            <p:custDataLst>
              <p:tags r:id="rId5"/>
            </p:custDataLst>
          </p:nvPr>
        </p:nvSpPr>
        <p:spPr>
          <a:xfrm>
            <a:off x="6321097" y="823763"/>
            <a:ext cx="164211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33148" y="536680"/>
            <a:ext cx="918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800" b="1" dirty="0" smtClean="0">
                <a:solidFill>
                  <a:schemeClr val="accent1"/>
                </a:solidFill>
              </a:rPr>
              <a:t>Cloud</a:t>
            </a:r>
            <a:endParaRPr lang="en-US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44" name="Text Placeholder 2"/>
          <p:cNvSpPr txBox="1">
            <a:spLocks/>
          </p:cNvSpPr>
          <p:nvPr/>
        </p:nvSpPr>
        <p:spPr bwMode="auto">
          <a:xfrm>
            <a:off x="3706838" y="1786452"/>
            <a:ext cx="5075439" cy="41382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One round of interaction</a:t>
            </a:r>
            <a:r>
              <a:rPr kumimoji="0" lang="en-US" sz="15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and key renewal </a:t>
            </a:r>
            <a:endParaRPr kumimoji="0" lang="en-US" sz="1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848591" y="2729574"/>
          <a:ext cx="3484252" cy="235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58"/>
                <a:gridCol w="323557"/>
                <a:gridCol w="1144554"/>
                <a:gridCol w="276283"/>
                <a:gridCol w="1031407"/>
                <a:gridCol w="363793"/>
              </a:tblGrid>
              <a:tr h="47024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I’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 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24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1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24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24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24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m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>
            <a:off x="4924612" y="23701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5" name="Object 7"/>
          <p:cNvGraphicFramePr>
            <a:graphicFrameLocks noChangeAspect="1"/>
          </p:cNvGraphicFramePr>
          <p:nvPr/>
        </p:nvGraphicFramePr>
        <p:xfrm>
          <a:off x="76200" y="1852613"/>
          <a:ext cx="979488" cy="377825"/>
        </p:xfrm>
        <a:graphic>
          <a:graphicData uri="http://schemas.openxmlformats.org/presentationml/2006/ole">
            <p:oleObj spid="_x0000_s516042" name="Equation" r:id="rId15" imgW="622030" imgH="241195" progId="Equation.3">
              <p:embed/>
            </p:oleObj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1733550" y="180975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154430" y="2026920"/>
            <a:ext cx="17526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296" name="Object 8"/>
          <p:cNvGraphicFramePr>
            <a:graphicFrameLocks noChangeAspect="1"/>
          </p:cNvGraphicFramePr>
          <p:nvPr/>
        </p:nvGraphicFramePr>
        <p:xfrm>
          <a:off x="1641475" y="2278698"/>
          <a:ext cx="200025" cy="338137"/>
        </p:xfrm>
        <a:graphic>
          <a:graphicData uri="http://schemas.openxmlformats.org/presentationml/2006/ole">
            <p:oleObj spid="_x0000_s516043" name="Equation" r:id="rId16" imgW="126780" imgH="215526" progId="Equation.3">
              <p:embed/>
            </p:oleObj>
          </a:graphicData>
        </a:graphic>
      </p:graphicFrame>
      <p:graphicFrame>
        <p:nvGraphicFramePr>
          <p:cNvPr id="268297" name="Object 9"/>
          <p:cNvGraphicFramePr>
            <a:graphicFrameLocks noChangeAspect="1"/>
          </p:cNvGraphicFramePr>
          <p:nvPr/>
        </p:nvGraphicFramePr>
        <p:xfrm>
          <a:off x="2016125" y="2281238"/>
          <a:ext cx="220663" cy="338137"/>
        </p:xfrm>
        <a:graphic>
          <a:graphicData uri="http://schemas.openxmlformats.org/presentationml/2006/ole">
            <p:oleObj spid="_x0000_s516044" name="Equation" r:id="rId17" imgW="139579" imgH="215713" progId="Equation.3">
              <p:embed/>
            </p:oleObj>
          </a:graphicData>
        </a:graphic>
      </p:graphicFrame>
      <p:graphicFrame>
        <p:nvGraphicFramePr>
          <p:cNvPr id="268298" name="Object 10"/>
          <p:cNvGraphicFramePr>
            <a:graphicFrameLocks noChangeAspect="1"/>
          </p:cNvGraphicFramePr>
          <p:nvPr/>
        </p:nvGraphicFramePr>
        <p:xfrm>
          <a:off x="2813050" y="2289175"/>
          <a:ext cx="201613" cy="357188"/>
        </p:xfrm>
        <a:graphic>
          <a:graphicData uri="http://schemas.openxmlformats.org/presentationml/2006/ole">
            <p:oleObj spid="_x0000_s516045" name="Equation" r:id="rId18" imgW="126890" imgH="228402" progId="Equation.3">
              <p:embed/>
            </p:oleObj>
          </a:graphicData>
        </a:graphic>
      </p:graphicFrame>
      <p:graphicFrame>
        <p:nvGraphicFramePr>
          <p:cNvPr id="268299" name="Object 11"/>
          <p:cNvGraphicFramePr>
            <a:graphicFrameLocks noChangeAspect="1"/>
          </p:cNvGraphicFramePr>
          <p:nvPr/>
        </p:nvGraphicFramePr>
        <p:xfrm>
          <a:off x="2437765" y="2431415"/>
          <a:ext cx="220663" cy="119063"/>
        </p:xfrm>
        <a:graphic>
          <a:graphicData uri="http://schemas.openxmlformats.org/presentationml/2006/ole">
            <p:oleObj spid="_x0000_s516046" name="Equation" r:id="rId19" imgW="139518" imgH="76101" progId="Equation.3">
              <p:embed/>
            </p:oleObj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2146300" y="181610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452438" y="2759075"/>
          <a:ext cx="658812" cy="317500"/>
        </p:xfrm>
        <a:graphic>
          <a:graphicData uri="http://schemas.openxmlformats.org/presentationml/2006/ole">
            <p:oleObj spid="_x0000_s516047" name="Equation" r:id="rId20" imgW="418918" imgH="203112" progId="Equation.3">
              <p:embed/>
            </p:oleObj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1733550" y="268605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154430" y="2903220"/>
            <a:ext cx="17526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8"/>
          <p:cNvGraphicFramePr>
            <a:graphicFrameLocks noChangeAspect="1"/>
          </p:cNvGraphicFramePr>
          <p:nvPr/>
        </p:nvGraphicFramePr>
        <p:xfrm>
          <a:off x="1631950" y="3144838"/>
          <a:ext cx="239713" cy="338137"/>
        </p:xfrm>
        <a:graphic>
          <a:graphicData uri="http://schemas.openxmlformats.org/presentationml/2006/ole">
            <p:oleObj spid="_x0000_s516048" name="Equation" r:id="rId21" imgW="152268" imgH="215713" progId="Equation.3">
              <p:embed/>
            </p:oleObj>
          </a:graphicData>
        </a:graphic>
      </p:graphicFrame>
      <p:graphicFrame>
        <p:nvGraphicFramePr>
          <p:cNvPr id="55" name="Object 9"/>
          <p:cNvGraphicFramePr>
            <a:graphicFrameLocks noChangeAspect="1"/>
          </p:cNvGraphicFramePr>
          <p:nvPr/>
        </p:nvGraphicFramePr>
        <p:xfrm>
          <a:off x="1995488" y="3148013"/>
          <a:ext cx="280987" cy="338137"/>
        </p:xfrm>
        <a:graphic>
          <a:graphicData uri="http://schemas.openxmlformats.org/presentationml/2006/ole">
            <p:oleObj spid="_x0000_s516049" name="Equation" r:id="rId22" imgW="177569" imgH="215619" progId="Equation.3">
              <p:embed/>
            </p:oleObj>
          </a:graphicData>
        </a:graphic>
      </p:graphicFrame>
      <p:graphicFrame>
        <p:nvGraphicFramePr>
          <p:cNvPr id="58" name="Object 10"/>
          <p:cNvGraphicFramePr>
            <a:graphicFrameLocks noChangeAspect="1"/>
          </p:cNvGraphicFramePr>
          <p:nvPr/>
        </p:nvGraphicFramePr>
        <p:xfrm>
          <a:off x="2624775" y="3106249"/>
          <a:ext cx="241300" cy="357188"/>
        </p:xfrm>
        <a:graphic>
          <a:graphicData uri="http://schemas.openxmlformats.org/presentationml/2006/ole">
            <p:oleObj spid="_x0000_s516050" name="Equation" r:id="rId23" imgW="152334" imgH="228501" progId="Equation.3">
              <p:embed/>
            </p:oleObj>
          </a:graphicData>
        </a:graphic>
      </p:graphicFrame>
      <p:graphicFrame>
        <p:nvGraphicFramePr>
          <p:cNvPr id="59" name="Object 11"/>
          <p:cNvGraphicFramePr>
            <a:graphicFrameLocks noChangeAspect="1"/>
          </p:cNvGraphicFramePr>
          <p:nvPr/>
        </p:nvGraphicFramePr>
        <p:xfrm>
          <a:off x="2365290" y="3261165"/>
          <a:ext cx="220663" cy="119063"/>
        </p:xfrm>
        <a:graphic>
          <a:graphicData uri="http://schemas.openxmlformats.org/presentationml/2006/ole">
            <p:oleObj spid="_x0000_s516051" name="Equation" r:id="rId24" imgW="139518" imgH="76101" progId="Equation.3">
              <p:embed/>
            </p:oleObj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2146300" y="269240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901950" y="182245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14650" y="2717800"/>
            <a:ext cx="0" cy="469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8306" name="Object 18"/>
          <p:cNvGraphicFramePr>
            <a:graphicFrameLocks noChangeAspect="1"/>
          </p:cNvGraphicFramePr>
          <p:nvPr/>
        </p:nvGraphicFramePr>
        <p:xfrm>
          <a:off x="54071" y="3552334"/>
          <a:ext cx="1617926" cy="301626"/>
        </p:xfrm>
        <a:graphic>
          <a:graphicData uri="http://schemas.openxmlformats.org/presentationml/2006/ole">
            <p:oleObj spid="_x0000_s516052" name="Equation" r:id="rId25" imgW="1295400" imgH="241300" progId="Equation.3">
              <p:embed/>
            </p:oleObj>
          </a:graphicData>
        </a:graphic>
      </p:graphicFrame>
      <p:graphicFrame>
        <p:nvGraphicFramePr>
          <p:cNvPr id="268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3095434"/>
              </p:ext>
            </p:extLst>
          </p:nvPr>
        </p:nvGraphicFramePr>
        <p:xfrm>
          <a:off x="294450" y="3842848"/>
          <a:ext cx="82550" cy="444500"/>
        </p:xfrm>
        <a:graphic>
          <a:graphicData uri="http://schemas.openxmlformats.org/presentationml/2006/ole">
            <p:oleObj spid="_x0000_s516053" name="Equation" r:id="rId26" imgW="76101" imgH="405872" progId="Equation.3">
              <p:embed/>
            </p:oleObj>
          </a:graphicData>
        </a:graphic>
      </p:graphicFrame>
      <p:graphicFrame>
        <p:nvGraphicFramePr>
          <p:cNvPr id="268308" name="Object 20"/>
          <p:cNvGraphicFramePr>
            <a:graphicFrameLocks noChangeAspect="1"/>
          </p:cNvGraphicFramePr>
          <p:nvPr/>
        </p:nvGraphicFramePr>
        <p:xfrm>
          <a:off x="35021" y="5587510"/>
          <a:ext cx="1753120" cy="303213"/>
        </p:xfrm>
        <a:graphic>
          <a:graphicData uri="http://schemas.openxmlformats.org/presentationml/2006/ole">
            <p:oleObj spid="_x0000_s516054" name="Equation" r:id="rId27" imgW="1397000" imgH="241300" progId="Equation.3">
              <p:embed/>
            </p:oleObj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358876" y="3556144"/>
          <a:ext cx="295275" cy="23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…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0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…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0</a:t>
                      </a:r>
                      <a:endParaRPr lang="en-US" sz="13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309" name="Object 21"/>
          <p:cNvGraphicFramePr>
            <a:graphicFrameLocks noChangeAspect="1"/>
          </p:cNvGraphicFramePr>
          <p:nvPr/>
        </p:nvGraphicFramePr>
        <p:xfrm>
          <a:off x="2123926" y="4138660"/>
          <a:ext cx="219075" cy="309025"/>
        </p:xfrm>
        <a:graphic>
          <a:graphicData uri="http://schemas.openxmlformats.org/presentationml/2006/ole">
            <p:oleObj spid="_x0000_s516055" name="Equation" r:id="rId28" imgW="152268" imgH="215713" progId="Equation.3">
              <p:embed/>
            </p:oleObj>
          </a:graphicData>
        </a:graphic>
      </p:graphicFrame>
      <p:graphicFrame>
        <p:nvGraphicFramePr>
          <p:cNvPr id="268310" name="Object 22"/>
          <p:cNvGraphicFramePr>
            <a:graphicFrameLocks noChangeAspect="1"/>
          </p:cNvGraphicFramePr>
          <p:nvPr/>
        </p:nvGraphicFramePr>
        <p:xfrm>
          <a:off x="2125515" y="4406410"/>
          <a:ext cx="250646" cy="301625"/>
        </p:xfrm>
        <a:graphic>
          <a:graphicData uri="http://schemas.openxmlformats.org/presentationml/2006/ole">
            <p:oleObj spid="_x0000_s516056" name="Equation" r:id="rId29" imgW="177569" imgH="215619" progId="Equation.3">
              <p:embed/>
            </p:oleObj>
          </a:graphicData>
        </a:graphic>
      </p:graphicFrame>
      <p:graphicFrame>
        <p:nvGraphicFramePr>
          <p:cNvPr id="268311" name="Object 23"/>
          <p:cNvGraphicFramePr>
            <a:graphicFrameLocks noChangeAspect="1"/>
          </p:cNvGraphicFramePr>
          <p:nvPr/>
        </p:nvGraphicFramePr>
        <p:xfrm>
          <a:off x="3159125" y="679450"/>
          <a:ext cx="1404938" cy="658813"/>
        </p:xfrm>
        <a:graphic>
          <a:graphicData uri="http://schemas.openxmlformats.org/presentationml/2006/ole">
            <p:oleObj spid="_x0000_s516057" name="Equation" r:id="rId30" imgW="977900" imgH="457200" progId="Equation.3">
              <p:embed/>
            </p:oleObj>
          </a:graphicData>
        </a:graphic>
      </p:graphicFrame>
      <p:graphicFrame>
        <p:nvGraphicFramePr>
          <p:cNvPr id="268312" name="Object 24"/>
          <p:cNvGraphicFramePr>
            <a:graphicFrameLocks noChangeAspect="1"/>
          </p:cNvGraphicFramePr>
          <p:nvPr/>
        </p:nvGraphicFramePr>
        <p:xfrm>
          <a:off x="2139801" y="4966798"/>
          <a:ext cx="215900" cy="319087"/>
        </p:xfrm>
        <a:graphic>
          <a:graphicData uri="http://schemas.openxmlformats.org/presentationml/2006/ole">
            <p:oleObj spid="_x0000_s516058" name="Equation" r:id="rId31" imgW="152334" imgH="228501" progId="Equation.3">
              <p:embed/>
            </p:oleObj>
          </a:graphicData>
        </a:graphic>
      </p:graphicFrame>
      <p:graphicFrame>
        <p:nvGraphicFramePr>
          <p:cNvPr id="2683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8556258"/>
              </p:ext>
            </p:extLst>
          </p:nvPr>
        </p:nvGraphicFramePr>
        <p:xfrm>
          <a:off x="300800" y="4401648"/>
          <a:ext cx="82550" cy="444500"/>
        </p:xfrm>
        <a:graphic>
          <a:graphicData uri="http://schemas.openxmlformats.org/presentationml/2006/ole">
            <p:oleObj spid="_x0000_s516059" name="Equation" r:id="rId32" imgW="76101" imgH="405872" progId="Equation.3">
              <p:embed/>
            </p:oleObj>
          </a:graphicData>
        </a:graphic>
      </p:graphicFrame>
      <p:graphicFrame>
        <p:nvGraphicFramePr>
          <p:cNvPr id="2683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3040030"/>
              </p:ext>
            </p:extLst>
          </p:nvPr>
        </p:nvGraphicFramePr>
        <p:xfrm>
          <a:off x="288100" y="5074748"/>
          <a:ext cx="82550" cy="444500"/>
        </p:xfrm>
        <a:graphic>
          <a:graphicData uri="http://schemas.openxmlformats.org/presentationml/2006/ole">
            <p:oleObj spid="_x0000_s516060" name="Equation" r:id="rId33" imgW="76101" imgH="405872" progId="Equation.3">
              <p:embed/>
            </p:oleObj>
          </a:graphicData>
        </a:graphic>
      </p:graphicFrame>
      <p:sp>
        <p:nvSpPr>
          <p:cNvPr id="67" name="Right Brace 66"/>
          <p:cNvSpPr/>
          <p:nvPr/>
        </p:nvSpPr>
        <p:spPr>
          <a:xfrm>
            <a:off x="1787621" y="3644410"/>
            <a:ext cx="342900" cy="2105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2688944" y="4312309"/>
            <a:ext cx="277850" cy="238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655235" y="2616835"/>
            <a:ext cx="279889" cy="2521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98974" y="3902385"/>
            <a:ext cx="123457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en-US" sz="1400" b="1" i="1" dirty="0" smtClean="0">
                <a:solidFill>
                  <a:schemeClr val="accent1"/>
                </a:solidFill>
              </a:rPr>
              <a:t>D(</a:t>
            </a:r>
            <a:r>
              <a:rPr lang="en-US" altLang="en-US" sz="1400" b="1" i="1" dirty="0" err="1" smtClean="0">
                <a:solidFill>
                  <a:schemeClr val="accent1"/>
                </a:solidFill>
              </a:rPr>
              <a:t>B_j</a:t>
            </a:r>
            <a:r>
              <a:rPr lang="en-US" altLang="en-US" sz="1400" b="1" i="1" dirty="0" smtClean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buAutoNum type="arabicParenR"/>
            </a:pPr>
            <a:endParaRPr lang="en-US" altLang="en-US" sz="1400" b="1" i="1" dirty="0" smtClean="0">
              <a:solidFill>
                <a:schemeClr val="accent1"/>
              </a:solidFill>
            </a:endParaRPr>
          </a:p>
          <a:p>
            <a:r>
              <a:rPr lang="en-US" altLang="en-US" sz="1400" b="1" i="1" dirty="0" smtClean="0">
                <a:solidFill>
                  <a:schemeClr val="accent1"/>
                </a:solidFill>
              </a:rPr>
              <a:t>Renew keys</a:t>
            </a:r>
            <a:endParaRPr lang="en-US" altLang="en-US" sz="1400" b="1" i="1" dirty="0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endParaRPr lang="en-US" altLang="en-US" sz="1400" b="1" i="1" dirty="0" smtClean="0">
              <a:solidFill>
                <a:schemeClr val="accent1"/>
              </a:solidFill>
            </a:endParaRPr>
          </a:p>
          <a:p>
            <a:r>
              <a:rPr lang="en-US" altLang="en-US" sz="1400" b="1" i="1" dirty="0" smtClean="0">
                <a:solidFill>
                  <a:schemeClr val="accent1"/>
                </a:solidFill>
              </a:rPr>
              <a:t>2)   E(</a:t>
            </a:r>
            <a:r>
              <a:rPr lang="en-US" altLang="en-US" sz="1400" b="1" i="1" dirty="0" err="1" smtClean="0">
                <a:solidFill>
                  <a:schemeClr val="accent1"/>
                </a:solidFill>
              </a:rPr>
              <a:t>B_j</a:t>
            </a:r>
            <a:r>
              <a:rPr lang="en-US" altLang="en-US" sz="1400" b="1" i="1" dirty="0" smtClean="0">
                <a:solidFill>
                  <a:schemeClr val="accent1"/>
                </a:solidFill>
              </a:rPr>
              <a:t>’)</a:t>
            </a:r>
          </a:p>
          <a:p>
            <a:pPr marL="342900" indent="-342900">
              <a:buAutoNum type="arabicParenR"/>
            </a:pPr>
            <a:endParaRPr lang="en-US" altLang="en-US" sz="1400" b="1" i="1" dirty="0">
              <a:solidFill>
                <a:schemeClr val="accent1"/>
              </a:solidFill>
            </a:endParaRPr>
          </a:p>
          <a:p>
            <a:endParaRPr lang="en-US" altLang="en-US" sz="1400" b="1" i="1" dirty="0" smtClean="0">
              <a:solidFill>
                <a:schemeClr val="accent1"/>
              </a:solidFill>
            </a:endParaRPr>
          </a:p>
        </p:txBody>
      </p:sp>
      <p:sp>
        <p:nvSpPr>
          <p:cNvPr id="65" name="Right Brace 64"/>
          <p:cNvSpPr/>
          <p:nvPr/>
        </p:nvSpPr>
        <p:spPr>
          <a:xfrm rot="5400000">
            <a:off x="6719921" y="4733431"/>
            <a:ext cx="134578" cy="932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83111" y="5259958"/>
            <a:ext cx="9185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 dirty="0"/>
              <a:t>b</a:t>
            </a:r>
            <a:r>
              <a:rPr lang="en-US" altLang="en-US" sz="1400" dirty="0" smtClean="0"/>
              <a:t>=128</a:t>
            </a:r>
            <a:endParaRPr lang="en-US" altLang="en-US" sz="1400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9914613"/>
              </p:ext>
            </p:extLst>
          </p:nvPr>
        </p:nvGraphicFramePr>
        <p:xfrm>
          <a:off x="6321097" y="2734778"/>
          <a:ext cx="961554" cy="231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18"/>
                <a:gridCol w="320518"/>
                <a:gridCol w="32051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300" b="0" i="1" dirty="0" smtClean="0">
                          <a:solidFill>
                            <a:srgbClr val="003264"/>
                          </a:solidFill>
                        </a:rPr>
                        <a:t>0</a:t>
                      </a:r>
                      <a:endParaRPr lang="en-US" sz="1300" b="0" i="1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i="1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i="1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73019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1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…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  <a:tr h="2897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rgbClr val="003264"/>
                          </a:solidFill>
                        </a:rPr>
                        <a:t>0</a:t>
                      </a:r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rgbClr val="003264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4"/>
                    </a:solidFill>
                  </a:tcPr>
                </a:tc>
              </a:tr>
            </a:tbl>
          </a:graphicData>
        </a:graphic>
      </p:graphicFrame>
      <p:sp>
        <p:nvSpPr>
          <p:cNvPr id="69" name="Rounded Rectangle 68"/>
          <p:cNvSpPr/>
          <p:nvPr/>
        </p:nvSpPr>
        <p:spPr>
          <a:xfrm>
            <a:off x="3468246" y="3359638"/>
            <a:ext cx="279889" cy="2281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9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36214E-6 L -0.37259 0.106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38" y="5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259 0.10622 L -6.54762E-7 -1.6460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59" y="-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 descr="BEQIK_FR.png" hidden="1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" name="TextBox 9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33400" y="0"/>
            <a:ext cx="745236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srgbClr val="FFFFFF"/>
                </a:solidFill>
              </a:rPr>
              <a:t>Search-Update Coordination for High Privacy</a:t>
            </a:r>
            <a:endParaRPr lang="x-none" sz="2200" b="1" dirty="0">
              <a:solidFill>
                <a:srgbClr val="FFFFFF"/>
              </a:solidFill>
            </a:endParaRPr>
          </a:p>
        </p:txBody>
      </p:sp>
      <p:sp>
        <p:nvSpPr>
          <p:cNvPr id="101" name="TextBox 100" hidden="1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0" y="0"/>
            <a:ext cx="1587" cy="1587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8509000" y="6019801"/>
            <a:ext cx="25400" cy="10695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0"/>
          </p:nvPr>
        </p:nvSpPr>
        <p:spPr>
          <a:xfrm>
            <a:off x="76200" y="5851525"/>
            <a:ext cx="421640" cy="173355"/>
          </a:xfrm>
        </p:spPr>
        <p:txBody>
          <a:bodyPr/>
          <a:lstStyle/>
          <a:p>
            <a:fld id="{19B9F22C-FA39-48B6-A1ED-8B3B9B77E4F0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xmlns="" val="297052369"/>
              </p:ext>
            </p:extLst>
          </p:nvPr>
        </p:nvGraphicFramePr>
        <p:xfrm>
          <a:off x="3885930" y="972917"/>
          <a:ext cx="4028710" cy="288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515"/>
                <a:gridCol w="374117"/>
                <a:gridCol w="1008179"/>
                <a:gridCol w="634682"/>
                <a:gridCol w="1026478"/>
                <a:gridCol w="586739"/>
              </a:tblGrid>
              <a:tr h="44281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smtClean="0">
                          <a:solidFill>
                            <a:schemeClr val="tx1"/>
                          </a:solidFill>
                        </a:rPr>
                        <a:t> .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42818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1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K_1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K_3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K_5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29000">
                          <a:srgbClr val="D85A1A"/>
                        </a:gs>
                        <a:gs pos="72000">
                          <a:srgbClr val="0000FF"/>
                        </a:gs>
                        <a:gs pos="62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42818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sz="1600" b="0" i="1" baseline="0" dirty="0" err="1" smtClean="0">
                          <a:solidFill>
                            <a:schemeClr val="tx1"/>
                          </a:solidFill>
                        </a:rPr>
                        <a:t>K_x</a:t>
                      </a:r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5573"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99042"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K_2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K_3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K_4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38000">
                          <a:srgbClr val="0000FF"/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42818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.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42818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m</a:t>
                      </a:r>
                      <a:endParaRPr lang="en-US" sz="16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/>
                        <a:t>K</a:t>
                      </a:r>
                      <a:endParaRPr lang="en-US" sz="1600" b="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582128" y="1400196"/>
            <a:ext cx="1235383" cy="413824"/>
          </a:xfrm>
        </p:spPr>
        <p:txBody>
          <a:bodyPr/>
          <a:lstStyle/>
          <a:p>
            <a:pPr>
              <a:buNone/>
            </a:pPr>
            <a:r>
              <a:rPr lang="en-US" sz="1400" b="1" i="1" dirty="0">
                <a:latin typeface="Bosch Office Sans" pitchFamily="34" charset="0"/>
              </a:rPr>
              <a:t>w</a:t>
            </a:r>
            <a:r>
              <a:rPr lang="en-US" sz="1400" b="1" i="1" dirty="0" smtClean="0">
                <a:latin typeface="Bosch Office Sans" pitchFamily="34" charset="0"/>
              </a:rPr>
              <a:t>=“email”, </a:t>
            </a:r>
          </a:p>
          <a:p>
            <a:pPr>
              <a:buNone/>
            </a:pPr>
            <a:r>
              <a:rPr lang="en-US" sz="1400" b="1" i="1" dirty="0">
                <a:latin typeface="Bosch Office Sans" pitchFamily="34" charset="0"/>
              </a:rPr>
              <a:t>s</a:t>
            </a:r>
            <a:r>
              <a:rPr lang="en-US" sz="1400" b="1" i="1" dirty="0" smtClean="0">
                <a:latin typeface="Bosch Office Sans" pitchFamily="34" charset="0"/>
              </a:rPr>
              <a:t>earched 100</a:t>
            </a:r>
            <a:endParaRPr lang="en-US" sz="1400" dirty="0" smtClean="0">
              <a:latin typeface="Bosch Office Sans" pitchFamily="34" charset="0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2678012" y="2475469"/>
            <a:ext cx="1235383" cy="41382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>
            <a:lvl1pPr marL="304800" indent="-3048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 sz="1500" b="0" i="0" u="none">
                <a:solidFill>
                  <a:schemeClr val="tx1"/>
                </a:solidFill>
                <a:latin typeface="Bosch Office Sans"/>
                <a:ea typeface="+mn-ea"/>
                <a:cs typeface="+mn-cs"/>
              </a:defRPr>
            </a:lvl1pPr>
            <a:lvl2pPr marL="6096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2pPr>
            <a:lvl3pPr marL="9144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3pPr>
            <a:lvl4pPr marL="12192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4pPr>
            <a:lvl5pPr marL="15240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5pPr>
            <a:lvl6pPr marL="19812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6pPr>
            <a:lvl7pPr marL="24384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7pPr>
            <a:lvl8pPr marL="28956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8pPr>
            <a:lvl9pPr marL="33528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/>
              <a:buNone/>
            </a:pPr>
            <a:r>
              <a:rPr lang="en-US" sz="1400" b="1" i="1" kern="0" dirty="0" smtClean="0">
                <a:latin typeface="Bosch Office Sans" pitchFamily="34" charset="0"/>
              </a:rPr>
              <a:t>w=“EU-CMA”, </a:t>
            </a:r>
          </a:p>
          <a:p>
            <a:pPr>
              <a:buFont typeface="Wingdings"/>
              <a:buNone/>
            </a:pPr>
            <a:r>
              <a:rPr lang="en-US" sz="1400" b="1" i="1" kern="0" dirty="0" smtClean="0">
                <a:latin typeface="Bosch Office Sans" pitchFamily="34" charset="0"/>
              </a:rPr>
              <a:t>searched 1</a:t>
            </a:r>
            <a:endParaRPr lang="en-US" sz="1400" kern="0" dirty="0" smtClean="0">
              <a:latin typeface="Bosch Office Sans" pitchFamily="34" charset="0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5285741" y="613296"/>
            <a:ext cx="1371600" cy="41382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>
            <a:lvl1pPr marL="304800" indent="-3048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 sz="1500" b="0" i="0" u="none">
                <a:solidFill>
                  <a:schemeClr val="tx1"/>
                </a:solidFill>
                <a:latin typeface="Bosch Office Sans"/>
                <a:ea typeface="+mn-ea"/>
                <a:cs typeface="+mn-cs"/>
              </a:defRPr>
            </a:lvl1pPr>
            <a:lvl2pPr marL="6096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2pPr>
            <a:lvl3pPr marL="9144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3pPr>
            <a:lvl4pPr marL="12192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4pPr>
            <a:lvl5pPr marL="15240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5pPr>
            <a:lvl6pPr marL="19812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6pPr>
            <a:lvl7pPr marL="24384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7pPr>
            <a:lvl8pPr marL="28956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8pPr>
            <a:lvl9pPr marL="33528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/>
              <a:buNone/>
            </a:pPr>
            <a:r>
              <a:rPr lang="en-US" sz="1400" b="1" i="1" kern="0" dirty="0" err="1" smtClean="0">
                <a:latin typeface="Bosch Office Sans" pitchFamily="34" charset="0"/>
              </a:rPr>
              <a:t>F_j</a:t>
            </a:r>
            <a:r>
              <a:rPr lang="en-US" sz="1400" b="1" i="1" kern="0" dirty="0" smtClean="0">
                <a:latin typeface="Bosch Office Sans" pitchFamily="34" charset="0"/>
              </a:rPr>
              <a:t>, Update 100</a:t>
            </a:r>
            <a:endParaRPr lang="en-US" sz="1400" kern="0" dirty="0" smtClean="0">
              <a:latin typeface="Bosch Office Sans" pitchFamily="34" charset="0"/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6916420" y="589328"/>
            <a:ext cx="1531620" cy="41382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>
            <a:lvl1pPr marL="304800" indent="-3048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 sz="1500" b="0" i="0" u="none">
                <a:solidFill>
                  <a:schemeClr val="tx1"/>
                </a:solidFill>
                <a:latin typeface="Bosch Office Sans"/>
                <a:ea typeface="+mn-ea"/>
                <a:cs typeface="+mn-cs"/>
              </a:defRPr>
            </a:lvl1pPr>
            <a:lvl2pPr marL="6096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2pPr>
            <a:lvl3pPr marL="9144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3pPr>
            <a:lvl4pPr marL="12192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4pPr>
            <a:lvl5pPr marL="15240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5pPr>
            <a:lvl6pPr marL="19812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6pPr>
            <a:lvl7pPr marL="24384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7pPr>
            <a:lvl8pPr marL="28956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8pPr>
            <a:lvl9pPr marL="33528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/>
              <a:buNone/>
            </a:pPr>
            <a:r>
              <a:rPr lang="en-US" sz="1400" b="1" i="1" kern="0" dirty="0" err="1" smtClean="0">
                <a:latin typeface="Bosch Office Sans" pitchFamily="34" charset="0"/>
              </a:rPr>
              <a:t>F_n</a:t>
            </a:r>
            <a:r>
              <a:rPr lang="en-US" sz="1400" b="1" i="1" kern="0" dirty="0" smtClean="0">
                <a:latin typeface="Bosch Office Sans" pitchFamily="34" charset="0"/>
              </a:rPr>
              <a:t>, Update 1000</a:t>
            </a:r>
            <a:endParaRPr lang="en-US" sz="1400" kern="0" dirty="0" smtClean="0">
              <a:latin typeface="Bosch Office Sans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691483" y="941960"/>
            <a:ext cx="1251358" cy="71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645081" y="901125"/>
            <a:ext cx="1758817" cy="192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703320" y="935956"/>
            <a:ext cx="3723640" cy="69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703320" y="935956"/>
            <a:ext cx="2954023" cy="117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/>
          <p:cNvSpPr txBox="1">
            <a:spLocks/>
          </p:cNvSpPr>
          <p:nvPr/>
        </p:nvSpPr>
        <p:spPr bwMode="auto">
          <a:xfrm>
            <a:off x="497958" y="621723"/>
            <a:ext cx="3326062" cy="32023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>
            <a:lvl1pPr marL="304800" indent="-3048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 sz="1500" b="0" i="0" u="none">
                <a:solidFill>
                  <a:schemeClr val="tx1"/>
                </a:solidFill>
                <a:latin typeface="Bosch Office Sans"/>
                <a:ea typeface="+mn-ea"/>
                <a:cs typeface="+mn-cs"/>
              </a:defRPr>
            </a:lvl1pPr>
            <a:lvl2pPr marL="6096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2pPr>
            <a:lvl3pPr marL="9144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3pPr>
            <a:lvl4pPr marL="12192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4pPr>
            <a:lvl5pPr marL="1524000" indent="-190500" algn="l" rtl="0" eaLnBrk="1" fontAlgn="base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defRPr sz="1500" b="0" i="0" u="none">
                <a:solidFill>
                  <a:schemeClr val="tx1"/>
                </a:solidFill>
                <a:latin typeface="Bosch Office Sans"/>
              </a:defRPr>
            </a:lvl5pPr>
            <a:lvl6pPr marL="19812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6pPr>
            <a:lvl7pPr marL="24384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7pPr>
            <a:lvl8pPr marL="28956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8pPr>
            <a:lvl9pPr marL="3352800" indent="-190500" algn="l" rtl="0" eaLnBrk="1" fontAlgn="base" hangingPunct="1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50000"/>
              <a:buFont typeface="Wingdings" pitchFamily="2" charset="2"/>
              <a:buChar char="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buFont typeface="Wingdings"/>
              <a:buNone/>
            </a:pPr>
            <a:r>
              <a:rPr lang="en-US" sz="1400" b="1" kern="0" dirty="0" smtClean="0">
                <a:solidFill>
                  <a:srgbClr val="7030A0"/>
                </a:solidFill>
                <a:latin typeface="Bosch Office Sans" pitchFamily="34" charset="0"/>
              </a:rPr>
              <a:t>Various regions, various distinct keys!</a:t>
            </a:r>
          </a:p>
        </p:txBody>
      </p:sp>
      <p:sp>
        <p:nvSpPr>
          <p:cNvPr id="384004" name="TextBox 384003"/>
          <p:cNvSpPr txBox="1"/>
          <p:nvPr/>
        </p:nvSpPr>
        <p:spPr>
          <a:xfrm>
            <a:off x="0" y="1168123"/>
            <a:ext cx="256672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# of search on row </a:t>
            </a:r>
            <a:r>
              <a:rPr lang="en-US" dirty="0">
                <a:solidFill>
                  <a:srgbClr val="0070C0"/>
                </a:solidFill>
              </a:rPr>
              <a:t>i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# update on column j</a:t>
            </a:r>
          </a:p>
          <a:p>
            <a:pPr marL="342900" indent="-342900">
              <a:buAutoNum type="arabicParenR"/>
            </a:pP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Sequence of operations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7142" y="3295971"/>
            <a:ext cx="806631" cy="3231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35254" y="3582175"/>
            <a:ext cx="795411" cy="323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0669" y="3781587"/>
            <a:ext cx="795411" cy="323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9449" y="4477406"/>
            <a:ext cx="806631" cy="323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1" idx="3"/>
            <a:endCxn id="42" idx="1"/>
          </p:cNvCxnSpPr>
          <p:nvPr/>
        </p:nvCxnSpPr>
        <p:spPr>
          <a:xfrm>
            <a:off x="983773" y="3457554"/>
            <a:ext cx="451481" cy="28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3" idx="3"/>
            <a:endCxn id="42" idx="1"/>
          </p:cNvCxnSpPr>
          <p:nvPr/>
        </p:nvCxnSpPr>
        <p:spPr>
          <a:xfrm flipV="1">
            <a:off x="976080" y="3743758"/>
            <a:ext cx="459174" cy="19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92566" y="3442527"/>
            <a:ext cx="1127232" cy="5539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Exposed</a:t>
            </a:r>
          </a:p>
          <a:p>
            <a:r>
              <a:rPr lang="en-US" dirty="0" smtClean="0"/>
              <a:t>Re-encrypt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35254" y="4477405"/>
            <a:ext cx="806631" cy="323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4" idx="3"/>
            <a:endCxn id="34" idx="1"/>
          </p:cNvCxnSpPr>
          <p:nvPr/>
        </p:nvCxnSpPr>
        <p:spPr>
          <a:xfrm flipV="1">
            <a:off x="976080" y="4638988"/>
            <a:ext cx="459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73085" y="4319275"/>
            <a:ext cx="1159292" cy="5539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expose </a:t>
            </a:r>
          </a:p>
          <a:p>
            <a:r>
              <a:rPr lang="en-US" dirty="0" smtClean="0"/>
              <a:t>Re-encrypt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9449" y="5225066"/>
            <a:ext cx="795411" cy="323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24034" y="5231106"/>
            <a:ext cx="806631" cy="323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8" idx="3"/>
            <a:endCxn id="39" idx="1"/>
          </p:cNvCxnSpPr>
          <p:nvPr/>
        </p:nvCxnSpPr>
        <p:spPr>
          <a:xfrm>
            <a:off x="964860" y="5386649"/>
            <a:ext cx="459174" cy="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65320" y="5119024"/>
            <a:ext cx="1159292" cy="5539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 update</a:t>
            </a:r>
          </a:p>
          <a:p>
            <a:r>
              <a:rPr lang="en-US" dirty="0" smtClean="0"/>
              <a:t>encrypt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89105" y="4081635"/>
            <a:ext cx="618767" cy="39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gc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148802" y="5287661"/>
            <a:ext cx="899371" cy="360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st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909996" y="4104699"/>
            <a:ext cx="1677003" cy="360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TF[</a:t>
            </a:r>
            <a:r>
              <a:rPr lang="en-US" dirty="0"/>
              <a:t>j</a:t>
            </a:r>
            <a:r>
              <a:rPr lang="en-US" dirty="0" smtClean="0"/>
              <a:t>].</a:t>
            </a:r>
            <a:r>
              <a:rPr lang="en-US" dirty="0" err="1" smtClean="0"/>
              <a:t>st</a:t>
            </a:r>
            <a:r>
              <a:rPr lang="en-US" dirty="0" smtClean="0"/>
              <a:t>, state bit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6"/>
            <a:endCxn id="49" idx="1"/>
          </p:cNvCxnSpPr>
          <p:nvPr/>
        </p:nvCxnSpPr>
        <p:spPr>
          <a:xfrm>
            <a:off x="4907872" y="4279520"/>
            <a:ext cx="1002124" cy="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 flipH="1">
            <a:off x="4598488" y="4477405"/>
            <a:ext cx="1" cy="8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9" idx="2"/>
          </p:cNvCxnSpPr>
          <p:nvPr/>
        </p:nvCxnSpPr>
        <p:spPr>
          <a:xfrm flipH="1">
            <a:off x="6748497" y="4465101"/>
            <a:ext cx="1" cy="75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3"/>
          </p:cNvCxnSpPr>
          <p:nvPr/>
        </p:nvCxnSpPr>
        <p:spPr>
          <a:xfrm>
            <a:off x="5048173" y="5467862"/>
            <a:ext cx="127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3408333"/>
              </p:ext>
            </p:extLst>
          </p:nvPr>
        </p:nvGraphicFramePr>
        <p:xfrm>
          <a:off x="6409862" y="5272088"/>
          <a:ext cx="1395412" cy="333375"/>
        </p:xfrm>
        <a:graphic>
          <a:graphicData uri="http://schemas.openxmlformats.org/presentationml/2006/ole">
            <p:oleObj spid="_x0000_s516131" name="Equation" r:id="rId12" imgW="1117440" imgH="266400" progId="">
              <p:embed/>
            </p:oleObj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xmlns="" val="3987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/>
      <p:bldP spid="19" grpId="0"/>
      <p:bldP spid="20" grpId="0"/>
      <p:bldP spid="31" grpId="0"/>
      <p:bldP spid="384004" grpId="0"/>
      <p:bldP spid="41" grpId="0" animBg="1"/>
      <p:bldP spid="42" grpId="0" animBg="1"/>
      <p:bldP spid="43" grpId="0" animBg="1"/>
      <p:bldP spid="44" grpId="0" animBg="1"/>
      <p:bldP spid="18" grpId="0" animBg="1"/>
      <p:bldP spid="34" grpId="0" animBg="1"/>
      <p:bldP spid="37" grpId="0" animBg="1"/>
      <p:bldP spid="38" grpId="0" animBg="1"/>
      <p:bldP spid="39" grpId="0" animBg="1"/>
      <p:bldP spid="48" grpId="0" animBg="1"/>
      <p:bldP spid="26" grpId="0" animBg="1"/>
      <p:bldP spid="27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0" name="TextBox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720852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srgbClr val="FFFFFF"/>
                </a:solidFill>
              </a:rPr>
              <a:t>Security Analysis of Our DSSE (Very Brief)</a:t>
            </a:r>
            <a:endParaRPr lang="x-none" sz="2200" b="1" dirty="0">
              <a:solidFill>
                <a:srgbClr val="FFFFFF"/>
              </a:solidFill>
            </a:endParaRPr>
          </a:p>
        </p:txBody>
      </p:sp>
      <p:sp>
        <p:nvSpPr>
          <p:cNvPr id="101" name="TextBox 100" hidden="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0" y="0"/>
            <a:ext cx="1587" cy="1587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8509000" y="6019801"/>
            <a:ext cx="25400" cy="10695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0"/>
          </p:nvPr>
        </p:nvSpPr>
        <p:spPr>
          <a:xfrm>
            <a:off x="76200" y="5851525"/>
            <a:ext cx="421640" cy="173355"/>
          </a:xfrm>
        </p:spPr>
        <p:txBody>
          <a:bodyPr/>
          <a:lstStyle/>
          <a:p>
            <a:fld id="{19B9F22C-FA39-48B6-A1ED-8B3B9B77E4F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80975" y="681564"/>
            <a:ext cx="8191500" cy="39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r>
              <a:rPr lang="en-GB" sz="1800" dirty="0" smtClean="0"/>
              <a:t>Confidentiality focus (integrity/auth can be added)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925" y="1234014"/>
            <a:ext cx="8191500" cy="4618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r>
              <a:rPr lang="en-US" sz="1800" b="1" kern="0" dirty="0" smtClean="0"/>
              <a:t>Access Pattern: </a:t>
            </a:r>
            <a:r>
              <a:rPr lang="en-US" sz="1800" kern="0" dirty="0" smtClean="0"/>
              <a:t>File identifiers that satisfy a search query (search results)</a:t>
            </a:r>
          </a:p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endParaRPr lang="en-US" sz="1800" b="1" kern="0" dirty="0" smtClean="0"/>
          </a:p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r>
              <a:rPr lang="en-US" sz="1800" b="1" kern="0" dirty="0" smtClean="0"/>
              <a:t>Search Pattern: </a:t>
            </a:r>
            <a:r>
              <a:rPr lang="en-US" sz="1800" kern="0" dirty="0" smtClean="0"/>
              <a:t>History of searches (whether a search token used at past)</a:t>
            </a:r>
          </a:p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defRPr/>
            </a:pPr>
            <a:endParaRPr lang="en-US" sz="1800" b="1" kern="0" dirty="0" smtClean="0"/>
          </a:p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r>
              <a:rPr lang="en-US" sz="1800" b="1" kern="0" dirty="0" smtClean="0"/>
              <a:t>IND-CKA2 </a:t>
            </a:r>
            <a:r>
              <a:rPr lang="en-US" sz="1800" kern="0" dirty="0" smtClean="0"/>
              <a:t>(Adaptive Chosen Keyword Attacks)</a:t>
            </a:r>
            <a:r>
              <a:rPr lang="en-US" sz="1800" b="1" kern="0" dirty="0" smtClean="0"/>
              <a:t>: </a:t>
            </a:r>
            <a:r>
              <a:rPr lang="en-US" sz="1800" dirty="0" smtClean="0"/>
              <a:t>Given {</a:t>
            </a:r>
            <a:r>
              <a:rPr lang="en-US" sz="1800" i="1" dirty="0" smtClean="0"/>
              <a:t>I’, c</a:t>
            </a:r>
            <a:r>
              <a:rPr lang="en-US" sz="1000" i="1" dirty="0" smtClean="0"/>
              <a:t>0</a:t>
            </a:r>
            <a:r>
              <a:rPr lang="en-US" sz="1800" i="1" dirty="0" smtClean="0"/>
              <a:t>,..,c</a:t>
            </a:r>
            <a:r>
              <a:rPr lang="en-US" sz="1000" i="1" dirty="0" smtClean="0"/>
              <a:t>n</a:t>
            </a:r>
            <a:r>
              <a:rPr lang="en-US" sz="1800" i="1" dirty="0" smtClean="0"/>
              <a:t>, z</a:t>
            </a:r>
            <a:r>
              <a:rPr lang="en-US" sz="1000" i="1" dirty="0" smtClean="0"/>
              <a:t>0</a:t>
            </a:r>
            <a:r>
              <a:rPr lang="en-US" sz="1800" i="1" dirty="0" smtClean="0"/>
              <a:t>, …,</a:t>
            </a:r>
            <a:r>
              <a:rPr lang="en-US" sz="1800" i="1" dirty="0" err="1" smtClean="0"/>
              <a:t>z</a:t>
            </a:r>
            <a:r>
              <a:rPr lang="en-US" sz="1000" i="1" dirty="0" err="1" smtClean="0"/>
              <a:t>n</a:t>
            </a:r>
            <a:r>
              <a:rPr lang="en-US" sz="1800" i="1" dirty="0" smtClean="0"/>
              <a:t>, t</a:t>
            </a:r>
            <a:r>
              <a:rPr lang="en-US" sz="1000" i="1" dirty="0" smtClean="0"/>
              <a:t>0</a:t>
            </a:r>
            <a:r>
              <a:rPr lang="en-US" sz="1800" i="1" dirty="0" smtClean="0"/>
              <a:t>,…,t</a:t>
            </a:r>
            <a:r>
              <a:rPr lang="en-US" sz="1000" i="1" dirty="0" smtClean="0"/>
              <a:t>m</a:t>
            </a:r>
            <a:r>
              <a:rPr lang="en-US" sz="1800" i="1" dirty="0" smtClean="0"/>
              <a:t>}</a:t>
            </a:r>
            <a:r>
              <a:rPr lang="en-US" sz="1800" dirty="0" smtClean="0"/>
              <a:t>, no adversary can learn any information about </a:t>
            </a:r>
            <a:r>
              <a:rPr lang="en-US" sz="1800" i="1" dirty="0" smtClean="0"/>
              <a:t>f</a:t>
            </a:r>
            <a:r>
              <a:rPr lang="en-US" sz="1000" i="1" dirty="0" smtClean="0"/>
              <a:t>0</a:t>
            </a:r>
            <a:r>
              <a:rPr lang="en-US" sz="1800" i="1" dirty="0" smtClean="0"/>
              <a:t>,…,f</a:t>
            </a:r>
            <a:r>
              <a:rPr lang="en-US" sz="1000" i="1" dirty="0" smtClean="0"/>
              <a:t>n</a:t>
            </a:r>
            <a:r>
              <a:rPr lang="en-US" sz="1800" dirty="0" smtClean="0"/>
              <a:t> and </a:t>
            </a:r>
            <a:r>
              <a:rPr lang="en-US" sz="1800" i="1" dirty="0" smtClean="0"/>
              <a:t>w</a:t>
            </a:r>
            <a:r>
              <a:rPr lang="en-US" sz="1000" i="1" dirty="0" smtClean="0"/>
              <a:t>0</a:t>
            </a:r>
            <a:r>
              <a:rPr lang="en-US" sz="1800" i="1" dirty="0" smtClean="0"/>
              <a:t>,…,w</a:t>
            </a:r>
            <a:r>
              <a:rPr lang="en-US" sz="1000" i="1" dirty="0" smtClean="0"/>
              <a:t>m</a:t>
            </a:r>
            <a:r>
              <a:rPr lang="en-US" sz="1800" dirty="0" smtClean="0"/>
              <a:t> other than </a:t>
            </a:r>
            <a:r>
              <a:rPr lang="en-US" sz="1800" i="1" dirty="0" smtClean="0"/>
              <a:t>the access and search pattern</a:t>
            </a:r>
            <a:r>
              <a:rPr lang="en-US" sz="1800" dirty="0" smtClean="0"/>
              <a:t>, even if queries are adaptive.</a:t>
            </a:r>
          </a:p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endParaRPr lang="en-US" sz="1800" dirty="0" smtClean="0"/>
          </a:p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endParaRPr lang="en-US" sz="1800" dirty="0" smtClean="0"/>
          </a:p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r>
              <a:rPr lang="en-US" sz="1800" b="1" dirty="0" smtClean="0">
                <a:solidFill>
                  <a:srgbClr val="C00000"/>
                </a:solidFill>
              </a:rPr>
              <a:t>Leakage Functions are critical for updates</a:t>
            </a:r>
          </a:p>
          <a:p>
            <a:pPr marL="304800" lvl="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Theorem 1</a:t>
            </a:r>
            <a:r>
              <a:rPr lang="en-US" sz="1800" b="1" i="1" dirty="0" smtClean="0">
                <a:solidFill>
                  <a:srgbClr val="7030A0"/>
                </a:solidFill>
              </a:rPr>
              <a:t>:</a:t>
            </a:r>
            <a:r>
              <a:rPr lang="en-US" sz="1800" i="1" dirty="0" smtClean="0">
                <a:solidFill>
                  <a:srgbClr val="7030A0"/>
                </a:solidFill>
              </a:rPr>
              <a:t> </a:t>
            </a:r>
            <a:r>
              <a:rPr lang="en-US" sz="1800" i="1" dirty="0" smtClean="0"/>
              <a:t>Our DSSE scheme (L1,L2)-secure in ROM based on IND-CKA2, where L1 and L2 leak access and search pattern, respectively.</a:t>
            </a:r>
          </a:p>
          <a:p>
            <a:pPr marL="30480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endParaRPr lang="en-US" sz="1300" dirty="0" smtClean="0"/>
          </a:p>
          <a:p>
            <a:pPr marL="30480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r>
              <a:rPr lang="en-US" sz="1800" dirty="0" smtClean="0"/>
              <a:t>Real and simulated views are indistinguishable due to PRF and IND-CPA cipher. </a:t>
            </a:r>
          </a:p>
        </p:txBody>
      </p:sp>
      <p:pic>
        <p:nvPicPr>
          <p:cNvPr id="384003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85950" y="3571875"/>
            <a:ext cx="46863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9285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>
            <p:custDataLst>
              <p:tags r:id="rId2"/>
            </p:custDataLst>
          </p:nvPr>
        </p:nvSpPr>
        <p:spPr>
          <a:xfrm>
            <a:off x="9525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x-none">
              <a:solidFill>
                <a:srgbClr val="003264"/>
              </a:solidFill>
            </a:endParaRPr>
          </a:p>
        </p:txBody>
      </p:sp>
      <p:cxnSp>
        <p:nvCxnSpPr>
          <p:cNvPr id="17" name="Straight Connector 16"/>
          <p:cNvCxnSpPr/>
          <p:nvPr>
            <p:custDataLst>
              <p:tags r:id="rId3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 w="9016">
            <a:solidFill>
              <a:srgbClr val="0032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71" name="Picture 12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2776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76199" y="5851525"/>
            <a:ext cx="485775" cy="1682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DB174AE8-1B74-44EF-813E-6772E63289D5}" type="slidenum">
              <a:rPr lang="en-US" smtClean="0">
                <a:latin typeface="Bosch Office Sans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>
              <a:latin typeface="Bosch Office Sans" pitchFamily="34" charset="0"/>
            </a:endParaRPr>
          </a:p>
        </p:txBody>
      </p:sp>
      <p:sp>
        <p:nvSpPr>
          <p:cNvPr id="36874" name="TextBox 10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endParaRPr lang="en-US" altLang="en-US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8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8509000" y="6019800"/>
            <a:ext cx="25400" cy="10636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36878" name="TextBox 3" hidden="1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15" name="TextBox 14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120580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High-Level Comparison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580" y="738188"/>
            <a:ext cx="8327650" cy="46339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27711" y="386385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/ 3</a:t>
            </a:r>
            <a:endParaRPr lang="en-US" sz="1300" dirty="0"/>
          </a:p>
        </p:txBody>
      </p:sp>
      <p:grpSp>
        <p:nvGrpSpPr>
          <p:cNvPr id="6" name="Group 5"/>
          <p:cNvGrpSpPr/>
          <p:nvPr/>
        </p:nvGrpSpPr>
        <p:grpSpPr>
          <a:xfrm>
            <a:off x="7301450" y="1574418"/>
            <a:ext cx="796511" cy="3709363"/>
            <a:chOff x="7301450" y="1574418"/>
            <a:chExt cx="796511" cy="3709363"/>
          </a:xfrm>
        </p:grpSpPr>
        <p:sp>
          <p:nvSpPr>
            <p:cNvPr id="4" name="Rectangle 3"/>
            <p:cNvSpPr/>
            <p:nvPr/>
          </p:nvSpPr>
          <p:spPr>
            <a:xfrm>
              <a:off x="7555832" y="1574418"/>
              <a:ext cx="350634" cy="11275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55509" y="3190089"/>
              <a:ext cx="350634" cy="2598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55509" y="5023919"/>
              <a:ext cx="350634" cy="2598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1450" y="4138477"/>
              <a:ext cx="796511" cy="25986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26132" y="2701949"/>
            <a:ext cx="1179668" cy="2183270"/>
            <a:chOff x="7126132" y="2701949"/>
            <a:chExt cx="1179668" cy="2183270"/>
          </a:xfrm>
        </p:grpSpPr>
        <p:sp>
          <p:nvSpPr>
            <p:cNvPr id="21" name="Rectangle 20"/>
            <p:cNvSpPr/>
            <p:nvPr/>
          </p:nvSpPr>
          <p:spPr>
            <a:xfrm>
              <a:off x="7126132" y="2701949"/>
              <a:ext cx="1179667" cy="2598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18948" y="3474063"/>
              <a:ext cx="1086852" cy="3014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72539" y="4583745"/>
              <a:ext cx="1086852" cy="3014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0376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>
            <p:custDataLst>
              <p:tags r:id="rId2"/>
            </p:custDataLst>
          </p:nvPr>
        </p:nvSpPr>
        <p:spPr>
          <a:xfrm>
            <a:off x="9525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x-none">
              <a:solidFill>
                <a:srgbClr val="003264"/>
              </a:solidFill>
            </a:endParaRPr>
          </a:p>
        </p:txBody>
      </p:sp>
      <p:cxnSp>
        <p:nvCxnSpPr>
          <p:cNvPr id="17" name="Straight Connector 16"/>
          <p:cNvCxnSpPr/>
          <p:nvPr>
            <p:custDataLst>
              <p:tags r:id="rId3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 w="9016">
            <a:solidFill>
              <a:srgbClr val="0032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71" name="Picture 12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2776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76199" y="5851525"/>
            <a:ext cx="485775" cy="1682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DB174AE8-1B74-44EF-813E-6772E63289D5}" type="slidenum">
              <a:rPr lang="en-US" smtClean="0">
                <a:latin typeface="Bosch Office Sans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>
              <a:latin typeface="Bosch Office Sans" pitchFamily="34" charset="0"/>
            </a:endParaRPr>
          </a:p>
        </p:txBody>
      </p:sp>
      <p:sp>
        <p:nvSpPr>
          <p:cNvPr id="36874" name="TextBox 10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endParaRPr lang="en-US" altLang="en-US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8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8509000" y="6019800"/>
            <a:ext cx="25400" cy="10636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36878" name="TextBox 3" hidden="1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36879" name="Content Placeholder 9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394472" y="487678"/>
            <a:ext cx="7772400" cy="3810000"/>
          </a:xfrm>
        </p:spPr>
        <p:txBody>
          <a:bodyPr tIns="0"/>
          <a:lstStyle/>
          <a:p>
            <a:endParaRPr lang="en-US" altLang="en-US" dirty="0" smtClean="0">
              <a:latin typeface="Bosch Office Sans" pitchFamily="34" charset="0"/>
            </a:endParaRPr>
          </a:p>
          <a:p>
            <a:r>
              <a:rPr lang="en-US" altLang="en-US" sz="1800" dirty="0" smtClean="0">
                <a:latin typeface="Bosch Office Sans" pitchFamily="34" charset="0"/>
              </a:rPr>
              <a:t>C/C++</a:t>
            </a:r>
          </a:p>
          <a:p>
            <a:endParaRPr lang="en-US" altLang="en-US" sz="1800" dirty="0" smtClean="0">
              <a:latin typeface="Bosch Office Sans" pitchFamily="34" charset="0"/>
            </a:endParaRPr>
          </a:p>
          <a:p>
            <a:r>
              <a:rPr lang="en-US" altLang="en-US" sz="1800" dirty="0" smtClean="0">
                <a:latin typeface="Bosch Office Sans" pitchFamily="34" charset="0"/>
              </a:rPr>
              <a:t>Own Lines of code  : 10528</a:t>
            </a:r>
          </a:p>
          <a:p>
            <a:endParaRPr lang="en-US" altLang="en-US" sz="1800" dirty="0" smtClean="0">
              <a:latin typeface="Bosch Office Sans" pitchFamily="34" charset="0"/>
            </a:endParaRPr>
          </a:p>
          <a:p>
            <a:r>
              <a:rPr lang="en-US" altLang="en-US" sz="1800" dirty="0" err="1" smtClean="0">
                <a:latin typeface="Bosch Office Sans" pitchFamily="34" charset="0"/>
              </a:rPr>
              <a:t>Tomcrypt</a:t>
            </a:r>
            <a:r>
              <a:rPr lang="en-US" altLang="en-US" sz="1800" dirty="0" smtClean="0">
                <a:latin typeface="Bosch Office Sans" pitchFamily="34" charset="0"/>
              </a:rPr>
              <a:t> API</a:t>
            </a:r>
          </a:p>
          <a:p>
            <a:pPr lvl="1"/>
            <a:r>
              <a:rPr lang="en-US" altLang="en-US" sz="1800" dirty="0" smtClean="0">
                <a:latin typeface="Bosch Office Sans" pitchFamily="34" charset="0"/>
              </a:rPr>
              <a:t>Symmetric Key Encryption: AES-CTR 128-bit</a:t>
            </a:r>
          </a:p>
          <a:p>
            <a:pPr lvl="1"/>
            <a:r>
              <a:rPr lang="en-US" altLang="en-US" sz="1800" dirty="0" smtClean="0">
                <a:latin typeface="Bosch Office Sans" pitchFamily="34" charset="0"/>
              </a:rPr>
              <a:t>MAC: CMAC-128</a:t>
            </a:r>
          </a:p>
          <a:p>
            <a:pPr lvl="1"/>
            <a:r>
              <a:rPr lang="en-US" altLang="en-US" sz="1800" dirty="0" smtClean="0">
                <a:latin typeface="Bosch Office Sans" pitchFamily="34" charset="0"/>
              </a:rPr>
              <a:t>Key Derivation Function : CMAC-128</a:t>
            </a:r>
          </a:p>
          <a:p>
            <a:pPr lvl="1"/>
            <a:r>
              <a:rPr lang="en-US" altLang="en-US" sz="1800" dirty="0" smtClean="0">
                <a:latin typeface="Bosch Office Sans" pitchFamily="34" charset="0"/>
              </a:rPr>
              <a:t>File encryption : CCM (Counter with CBC-MAC)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latin typeface="Bosch Office Sans" pitchFamily="34" charset="0"/>
            </a:endParaRPr>
          </a:p>
          <a:p>
            <a:r>
              <a:rPr lang="en-US" altLang="en-US" sz="1800" dirty="0" smtClean="0">
                <a:latin typeface="Bosch Office Sans" pitchFamily="34" charset="0"/>
              </a:rPr>
              <a:t>Intel AESNI sample library</a:t>
            </a:r>
          </a:p>
          <a:p>
            <a:pPr lvl="1"/>
            <a:r>
              <a:rPr lang="en-US" altLang="en-US" sz="1800" i="1" dirty="0" smtClean="0">
                <a:latin typeface="Bosch Office Sans" pitchFamily="34" charset="0"/>
              </a:rPr>
              <a:t>For AES implementation using assembly language instructions. </a:t>
            </a:r>
          </a:p>
          <a:p>
            <a:pPr lvl="1"/>
            <a:r>
              <a:rPr lang="en-US" altLang="en-US" sz="1800" i="1" dirty="0" smtClean="0">
                <a:latin typeface="Bosch Office Sans" pitchFamily="34" charset="0"/>
              </a:rPr>
              <a:t>As KDF, we further exploit AES-ASM by using CMAC.</a:t>
            </a:r>
          </a:p>
          <a:p>
            <a:pPr lvl="1"/>
            <a:endParaRPr lang="en-US" altLang="en-US" dirty="0" smtClean="0">
              <a:latin typeface="Bosch Office Sans" pitchFamily="34" charset="0"/>
            </a:endParaRPr>
          </a:p>
          <a:p>
            <a:r>
              <a:rPr lang="en-US" altLang="en-US" sz="1800" dirty="0" smtClean="0">
                <a:latin typeface="Bosch Office Sans" pitchFamily="34" charset="0"/>
              </a:rPr>
              <a:t>Hash tables, Google open source static C++ data structure</a:t>
            </a:r>
          </a:p>
          <a:p>
            <a:pPr>
              <a:buNone/>
            </a:pPr>
            <a:endParaRPr lang="en-US" altLang="en-US" dirty="0" smtClean="0">
              <a:latin typeface="Bosch Office Sans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dirty="0" smtClean="0">
              <a:latin typeface="Bosch Office Sans" pitchFamily="34" charset="0"/>
            </a:endParaRPr>
          </a:p>
        </p:txBody>
      </p:sp>
      <p:sp>
        <p:nvSpPr>
          <p:cNvPr id="15" name="TextBox 14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120580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      Implementation Details of Our DSSE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663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x-none">
              <a:solidFill>
                <a:srgbClr val="003264"/>
              </a:solidFill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3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 w="9016">
            <a:solidFill>
              <a:srgbClr val="0032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20" name="Picture 8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8921" name="TextBox 10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endParaRPr lang="en-US" altLang="en-US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850"/>
            <a:ext cx="25400" cy="1143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38925" name="TextBox 3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76200" y="5851525"/>
            <a:ext cx="51308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C12565-5C32-4AEA-B3FB-77C5F2FAE0A4}" type="slidenum">
              <a:rPr lang="x-none" sz="1100" smtClean="0"/>
              <a:pPr>
                <a:defRPr/>
              </a:pPr>
              <a:t>19</a:t>
            </a:fld>
            <a:endParaRPr lang="x-none" sz="1100"/>
          </a:p>
        </p:txBody>
      </p:sp>
      <p:graphicFrame>
        <p:nvGraphicFramePr>
          <p:cNvPr id="25" name="Content Placeholder 13"/>
          <p:cNvGraphicFramePr>
            <a:graphicFrameLocks noGrp="1"/>
          </p:cNvGraphicFramePr>
          <p:nvPr>
            <p:ph idx="1"/>
            <p:custDataLst>
              <p:tags r:id="rId9"/>
            </p:custDataLst>
          </p:nvPr>
        </p:nvGraphicFramePr>
        <p:xfrm>
          <a:off x="789360" y="633947"/>
          <a:ext cx="7027291" cy="2611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205"/>
                <a:gridCol w="2006748"/>
                <a:gridCol w="1875995"/>
                <a:gridCol w="1765343"/>
              </a:tblGrid>
              <a:tr h="8823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Operation</a:t>
                      </a:r>
                      <a:endParaRPr lang="en-US" sz="1400" dirty="0"/>
                    </a:p>
                  </a:txBody>
                  <a:tcPr marL="91434" marR="91434" marT="45714" marB="4571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Avg</a:t>
                      </a:r>
                      <a:r>
                        <a:rPr lang="en-US" sz="1400" dirty="0" smtClean="0"/>
                        <a:t> time </a:t>
                      </a:r>
                      <a:r>
                        <a:rPr lang="en-US" sz="1400" u="sng" dirty="0" smtClean="0"/>
                        <a:t>(</a:t>
                      </a:r>
                      <a:r>
                        <a:rPr lang="en-US" sz="1400" u="sng" dirty="0" err="1" smtClean="0"/>
                        <a:t>msec</a:t>
                      </a:r>
                      <a:r>
                        <a:rPr lang="en-US" sz="1400" u="sng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#keyword : 1,000,000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#file</a:t>
                      </a:r>
                      <a:r>
                        <a:rPr lang="en-US" sz="1400" baseline="0" dirty="0" smtClean="0"/>
                        <a:t> : 5,000</a:t>
                      </a:r>
                      <a:endParaRPr lang="en-US" sz="1400" dirty="0" smtClean="0"/>
                    </a:p>
                  </a:txBody>
                  <a:tcPr marL="91434" marR="91434" marT="45714" marB="4571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Avg</a:t>
                      </a:r>
                      <a:r>
                        <a:rPr lang="en-US" sz="1400" dirty="0" smtClean="0"/>
                        <a:t> time </a:t>
                      </a:r>
                      <a:r>
                        <a:rPr lang="en-US" sz="1400" u="sng" dirty="0" smtClean="0"/>
                        <a:t>(</a:t>
                      </a:r>
                      <a:r>
                        <a:rPr lang="en-US" sz="1400" u="sng" dirty="0" err="1" smtClean="0"/>
                        <a:t>msec</a:t>
                      </a:r>
                      <a:r>
                        <a:rPr lang="en-US" sz="1400" u="sng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#keyword : 200,000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#file</a:t>
                      </a:r>
                      <a:r>
                        <a:rPr lang="en-US" sz="1400" baseline="0" dirty="0" smtClean="0"/>
                        <a:t> : 50,000</a:t>
                      </a:r>
                      <a:endParaRPr lang="en-US" sz="1400" dirty="0" smtClean="0"/>
                    </a:p>
                  </a:txBody>
                  <a:tcPr marL="91434" marR="91434" marT="45714" marB="4571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Avg</a:t>
                      </a:r>
                      <a:r>
                        <a:rPr lang="en-US" sz="1400" dirty="0" smtClean="0"/>
                        <a:t> time </a:t>
                      </a:r>
                      <a:r>
                        <a:rPr lang="en-US" sz="1400" u="sng" dirty="0" smtClean="0"/>
                        <a:t>(</a:t>
                      </a:r>
                      <a:r>
                        <a:rPr lang="en-US" sz="1400" u="sng" dirty="0" err="1" smtClean="0"/>
                        <a:t>msec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#keyword : 2,000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#file</a:t>
                      </a:r>
                      <a:r>
                        <a:rPr lang="en-US" sz="1400" baseline="0" dirty="0" smtClean="0"/>
                        <a:t> : 2,000,000</a:t>
                      </a:r>
                      <a:endParaRPr lang="en-US" sz="1400" dirty="0" smtClean="0"/>
                    </a:p>
                  </a:txBody>
                  <a:tcPr marL="91434" marR="91434" marT="45714" marB="45714">
                    <a:solidFill>
                      <a:schemeClr val="accent2"/>
                    </a:solidFill>
                  </a:tcPr>
                </a:tc>
              </a:tr>
              <a:tr h="417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Build </a:t>
                      </a:r>
                      <a:r>
                        <a:rPr lang="en-US" sz="1600" i="1" baseline="0" dirty="0" smtClean="0"/>
                        <a:t> </a:t>
                      </a:r>
                      <a:r>
                        <a:rPr lang="en-US" sz="1600" i="1" dirty="0" smtClean="0"/>
                        <a:t>Index</a:t>
                      </a:r>
                      <a:endParaRPr lang="en-US" sz="1600" i="1" dirty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822.6</a:t>
                      </a:r>
                      <a:endParaRPr lang="en-US" sz="1600" baseline="30000" dirty="0"/>
                    </a:p>
                  </a:txBody>
                  <a:tcPr marL="91434" marR="91434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rgbClr val="00B050"/>
                          </a:solidFill>
                        </a:rPr>
                        <a:t>493</a:t>
                      </a:r>
                      <a:endParaRPr lang="en-US" sz="1600" i="1" baseline="30000" dirty="0">
                        <a:solidFill>
                          <a:srgbClr val="00B050"/>
                        </a:solidFill>
                      </a:endParaRPr>
                    </a:p>
                  </a:txBody>
                  <a:tcPr marL="91434" marR="91434" marT="45714" marB="4571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461</a:t>
                      </a:r>
                      <a:endParaRPr lang="en-US" sz="1600" baseline="30000" dirty="0"/>
                    </a:p>
                  </a:txBody>
                  <a:tcPr marL="91434" marR="91434" marT="45714" marB="45714" anchor="ctr"/>
                </a:tc>
              </a:tr>
              <a:tr h="426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Search </a:t>
                      </a:r>
                      <a:r>
                        <a:rPr lang="en-US" sz="1600" i="1" baseline="0" dirty="0" smtClean="0"/>
                        <a:t> </a:t>
                      </a:r>
                      <a:r>
                        <a:rPr lang="en-US" sz="1600" i="1" dirty="0" smtClean="0"/>
                        <a:t>Keyword</a:t>
                      </a:r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0.01</a:t>
                      </a:r>
                      <a:endParaRPr lang="en-US" sz="1600" baseline="30000" dirty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rgbClr val="00B050"/>
                          </a:solidFill>
                        </a:rPr>
                        <a:t>0.27</a:t>
                      </a:r>
                      <a:endParaRPr lang="en-US" sz="1600" i="1" baseline="30000" dirty="0">
                        <a:solidFill>
                          <a:srgbClr val="00B050"/>
                        </a:solidFill>
                      </a:endParaRPr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10.02 </a:t>
                      </a:r>
                      <a:endParaRPr lang="en-US" sz="1600" baseline="30000" dirty="0"/>
                    </a:p>
                  </a:txBody>
                  <a:tcPr marL="91434" marR="91434" marT="45714" marB="45714"/>
                </a:tc>
              </a:tr>
              <a:tr h="3255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Add</a:t>
                      </a:r>
                      <a:r>
                        <a:rPr lang="en-US" sz="1600" i="1" baseline="0" dirty="0" smtClean="0"/>
                        <a:t> F</a:t>
                      </a:r>
                      <a:r>
                        <a:rPr lang="en-US" sz="1600" i="1" dirty="0" smtClean="0"/>
                        <a:t>ile</a:t>
                      </a:r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2772 </a:t>
                      </a:r>
                      <a:endParaRPr lang="en-US" sz="1600" baseline="30000" dirty="0" smtClean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baseline="0" dirty="0" smtClean="0">
                          <a:solidFill>
                            <a:srgbClr val="00B050"/>
                          </a:solidFill>
                        </a:rPr>
                        <a:t>472</a:t>
                      </a:r>
                      <a:endParaRPr lang="en-US" sz="1600" i="1" baseline="300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8.83 </a:t>
                      </a:r>
                      <a:endParaRPr lang="en-US" sz="1600" baseline="30000" dirty="0" smtClean="0"/>
                    </a:p>
                  </a:txBody>
                  <a:tcPr marL="91434" marR="91434" marT="45714" marB="45714"/>
                </a:tc>
              </a:tr>
              <a:tr h="3255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baseline="0" dirty="0" smtClean="0"/>
                        <a:t>Delete F</a:t>
                      </a:r>
                      <a:r>
                        <a:rPr lang="en-US" sz="1600" i="1" dirty="0" smtClean="0"/>
                        <a:t>ile</a:t>
                      </a:r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2362</a:t>
                      </a:r>
                      <a:endParaRPr lang="en-US" sz="1600" baseline="30000" dirty="0" smtClean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baseline="0" dirty="0" smtClean="0">
                          <a:solidFill>
                            <a:srgbClr val="00B050"/>
                          </a:solidFill>
                        </a:rPr>
                        <a:t>329</a:t>
                      </a:r>
                      <a:endParaRPr lang="en-US" sz="1600" i="1" baseline="300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8.77</a:t>
                      </a:r>
                      <a:endParaRPr lang="en-US" sz="1600" baseline="30000" dirty="0" smtClean="0"/>
                    </a:p>
                  </a:txBody>
                  <a:tcPr marL="91434" marR="91434" marT="45714" marB="45714"/>
                </a:tc>
              </a:tr>
            </a:tbl>
          </a:graphicData>
        </a:graphic>
      </p:graphicFrame>
      <p:sp>
        <p:nvSpPr>
          <p:cNvPr id="17" name="TextBox 16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501580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r>
              <a:rPr lang="en-US" sz="2200" b="1" dirty="0" smtClean="0">
                <a:solidFill>
                  <a:srgbClr val="FFFFFF"/>
                </a:solidFill>
              </a:rPr>
              <a:t>Implementation ( Benchmarking Results )</a:t>
            </a:r>
          </a:p>
        </p:txBody>
      </p:sp>
      <p:sp>
        <p:nvSpPr>
          <p:cNvPr id="19" name="Text Placeholder 2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313202" y="3283001"/>
            <a:ext cx="8221198" cy="227309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           Enron email dataset,</a:t>
            </a:r>
            <a:r>
              <a:rPr kumimoji="0" lang="en-US" alt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Ubuntu</a:t>
            </a:r>
            <a:r>
              <a:rPr kumimoji="0" lang="en-US" altLang="en-US" sz="1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13.10 OS, </a:t>
            </a:r>
            <a:r>
              <a:rPr kumimoji="0" lang="en-US" altLang="en-US" sz="1400" b="1" i="0" u="sng" strike="noStrike" kern="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4 GB RAM, Intel i5 processor, 256 GB </a:t>
            </a:r>
            <a:r>
              <a:rPr kumimoji="0" lang="en-US" altLang="en-US" sz="1400" b="1" i="0" u="sng" strike="noStrike" kern="0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harddisk</a:t>
            </a:r>
            <a:endParaRPr kumimoji="0" lang="en-US" altLang="en-US" sz="1400" b="1" i="0" u="sng" strike="noStrike" kern="0" cap="none" spc="0" normalizeH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tabLst/>
              <a:defRPr/>
            </a:pPr>
            <a:endParaRPr lang="en-US" altLang="en-US" sz="1600" kern="0" dirty="0" smtClean="0">
              <a:latin typeface="Bosch Office Sans" pitchFamily="34" charset="0"/>
            </a:endParaRPr>
          </a:p>
          <a:p>
            <a:pPr marL="304800" marR="0" lvl="0" indent="-3048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tabLst/>
              <a:defRPr/>
            </a:pPr>
            <a:r>
              <a:rPr lang="en-US" altLang="en-US" sz="1800" kern="0" dirty="0" smtClean="0">
                <a:solidFill>
                  <a:srgbClr val="00B050"/>
                </a:solidFill>
                <a:latin typeface="Bosch Office Sans" pitchFamily="34" charset="0"/>
              </a:rPr>
              <a:t>All operations are practical </a:t>
            </a:r>
          </a:p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tabLst/>
              <a:defRPr/>
            </a:pPr>
            <a:endParaRPr lang="en-US" altLang="en-US" sz="1800" kern="0" dirty="0" smtClean="0">
              <a:solidFill>
                <a:srgbClr val="00B050"/>
              </a:solidFill>
              <a:latin typeface="Bosch Office Sans" pitchFamily="34" charset="0"/>
            </a:endParaRPr>
          </a:p>
          <a:p>
            <a:pPr marL="30480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r>
              <a:rPr lang="en-US" altLang="en-US" sz="1800" kern="0" dirty="0" smtClean="0">
                <a:latin typeface="Bosch Office Sans" pitchFamily="34" charset="0"/>
              </a:rPr>
              <a:t>Search under a </a:t>
            </a:r>
            <a:r>
              <a:rPr lang="en-US" altLang="en-US" sz="1800" kern="0" dirty="0" err="1" smtClean="0">
                <a:latin typeface="Bosch Office Sans" pitchFamily="34" charset="0"/>
              </a:rPr>
              <a:t>msec</a:t>
            </a:r>
            <a:r>
              <a:rPr lang="en-US" altLang="en-US" sz="1800" kern="0" dirty="0" smtClean="0">
                <a:latin typeface="Bosch Office Sans" pitchFamily="34" charset="0"/>
              </a:rPr>
              <a:t>,</a:t>
            </a:r>
            <a:r>
              <a:rPr kumimoji="0" lang="en-US" altLang="en-US" sz="18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and only 10 </a:t>
            </a:r>
            <a:r>
              <a:rPr kumimoji="0" lang="en-US" altLang="en-US" sz="18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msec</a:t>
            </a:r>
            <a:r>
              <a:rPr kumimoji="0" lang="en-US" altLang="en-US" sz="18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 for 2 millions of files</a:t>
            </a:r>
          </a:p>
          <a:p>
            <a:pPr marL="30480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endParaRPr kumimoji="0" lang="en-US" altLang="en-US" sz="18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marL="30480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defRPr/>
            </a:pPr>
            <a:r>
              <a:rPr lang="en-US" altLang="en-US" sz="1800" kern="0" dirty="0" smtClean="0"/>
              <a:t>Update various 8 </a:t>
            </a:r>
            <a:r>
              <a:rPr lang="en-US" altLang="en-US" sz="1800" kern="0" dirty="0" err="1" smtClean="0"/>
              <a:t>msec</a:t>
            </a:r>
            <a:r>
              <a:rPr lang="en-US" altLang="en-US" sz="1800" kern="0" dirty="0" smtClean="0"/>
              <a:t> to 2 </a:t>
            </a:r>
            <a:r>
              <a:rPr lang="en-US" altLang="en-US" sz="1800" kern="0" dirty="0" smtClean="0"/>
              <a:t>sec</a:t>
            </a:r>
          </a:p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tabLst/>
              <a:defRPr/>
            </a:pPr>
            <a:endParaRPr kumimoji="0" lang="en-US" altLang="en-US" sz="16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0" descr="https://encrypted-tbn2.gstatic.com/images?q=tbn:ANd9GcRx445Hg2jdF_3BiDGNUBhH6MZSFTo78LA2VuwDVpfGxOA44HGgyQ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802640" y="746124"/>
            <a:ext cx="443865" cy="443865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>
            <p:custDataLst>
              <p:tags r:id="rId2"/>
            </p:custDataLst>
          </p:nvPr>
        </p:nvSpPr>
        <p:spPr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x-none">
              <a:solidFill>
                <a:srgbClr val="003264"/>
              </a:solidFill>
            </a:endParaRPr>
          </a:p>
        </p:txBody>
      </p:sp>
      <p:cxnSp>
        <p:nvCxnSpPr>
          <p:cNvPr id="47" name="Straight Connector 46"/>
          <p:cNvCxnSpPr/>
          <p:nvPr>
            <p:custDataLst>
              <p:tags r:id="rId3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 w="9016">
            <a:solidFill>
              <a:srgbClr val="0032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9" name="Picture 39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201" name="TextBox 10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533400" y="0"/>
            <a:ext cx="709676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r>
              <a:rPr lang="en-US" altLang="en-US" sz="2200" b="1" dirty="0" smtClean="0">
                <a:solidFill>
                  <a:srgbClr val="FFFFFF"/>
                </a:solidFill>
              </a:rPr>
              <a:t>Challenge: Privacy versus Data Utilization Dilemma</a:t>
            </a:r>
            <a:endParaRPr lang="en-US" altLang="en-US" sz="2200" b="1" dirty="0">
              <a:solidFill>
                <a:srgbClr val="FFFFFF"/>
              </a:solidFill>
            </a:endParaRPr>
          </a:p>
        </p:txBody>
      </p:sp>
      <p:sp>
        <p:nvSpPr>
          <p:cNvPr id="52" name="Cloud 51"/>
          <p:cNvSpPr/>
          <p:nvPr>
            <p:custDataLst>
              <p:tags r:id="rId6"/>
            </p:custDataLst>
          </p:nvPr>
        </p:nvSpPr>
        <p:spPr>
          <a:xfrm>
            <a:off x="5425440" y="1132205"/>
            <a:ext cx="2905760" cy="20726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8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8509000" y="6019800"/>
            <a:ext cx="25400" cy="10636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8206" name="TextBox 3" hidden="1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pic>
        <p:nvPicPr>
          <p:cNvPr id="15" name="Picture 14" descr="User-icon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353695" y="1500506"/>
            <a:ext cx="1089025" cy="108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windows-skydrive-logo.jp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6673643" y="1460523"/>
            <a:ext cx="1418754" cy="69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>
            <p:custDataLst>
              <p:tags r:id="rId12"/>
            </p:custDataLst>
          </p:nvPr>
        </p:nvCxnSpPr>
        <p:spPr>
          <a:xfrm>
            <a:off x="1963738" y="1911668"/>
            <a:ext cx="3167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3873" y="1216025"/>
            <a:ext cx="9185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29" name="TextBox 2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12130" y="792163"/>
            <a:ext cx="2952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dirty="0" smtClean="0">
                <a:solidFill>
                  <a:schemeClr val="accent1"/>
                </a:solidFill>
              </a:rPr>
              <a:t>Storage on the cloud</a:t>
            </a:r>
            <a:endParaRPr lang="en-US" altLang="en-US" sz="1600" dirty="0">
              <a:solidFill>
                <a:schemeClr val="accent1"/>
              </a:solidFill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 bwMode="auto">
          <a:xfrm>
            <a:off x="3098800" y="776605"/>
            <a:ext cx="2489200" cy="3317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02584" indent="-102584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tabLst>
                <a:tab pos="320063" algn="l"/>
              </a:tabLst>
              <a:defRPr/>
            </a:pPr>
            <a:r>
              <a:rPr lang="en-US" sz="1600" kern="0" dirty="0" smtClean="0">
                <a:solidFill>
                  <a:srgbClr val="C00000"/>
                </a:solidFill>
                <a:latin typeface="Bosch Office Sans"/>
                <a:cs typeface="+mn-cs"/>
              </a:rPr>
              <a:t>Sensitive</a:t>
            </a:r>
            <a:r>
              <a:rPr lang="en-US" sz="1600" kern="0" dirty="0" smtClean="0">
                <a:solidFill>
                  <a:srgbClr val="C00000"/>
                </a:solidFill>
              </a:rPr>
              <a:t> </a:t>
            </a:r>
            <a:r>
              <a:rPr lang="en-US" sz="1600" kern="0" dirty="0" smtClean="0">
                <a:solidFill>
                  <a:srgbClr val="C00000"/>
                </a:solidFill>
              </a:rPr>
              <a:t>information</a:t>
            </a:r>
            <a:r>
              <a:rPr lang="en-US" sz="1400" kern="0" dirty="0" smtClean="0">
                <a:solidFill>
                  <a:srgbClr val="C00000"/>
                </a:solidFill>
                <a:latin typeface="Bosch Office Sans"/>
                <a:cs typeface="+mn-cs"/>
              </a:rPr>
              <a:t> </a:t>
            </a:r>
            <a:endParaRPr lang="en-US" sz="1400" kern="0" dirty="0">
              <a:solidFill>
                <a:srgbClr val="C00000"/>
              </a:solidFill>
              <a:latin typeface="Bosch Office Sans"/>
              <a:cs typeface="+mn-cs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890713" y="1589405"/>
            <a:ext cx="23866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accent1"/>
                </a:solidFill>
              </a:rPr>
              <a:t>Outsource the </a:t>
            </a:r>
            <a:r>
              <a:rPr lang="en-US" altLang="en-US" sz="1600" dirty="0" smtClean="0">
                <a:solidFill>
                  <a:schemeClr val="accent1"/>
                </a:solidFill>
              </a:rPr>
              <a:t>data</a:t>
            </a:r>
          </a:p>
        </p:txBody>
      </p:sp>
      <p:pic>
        <p:nvPicPr>
          <p:cNvPr id="43" name="Picture 42" descr="big-data.jp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1938655" y="719138"/>
            <a:ext cx="995394" cy="78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0" descr="encrypted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652395" y="1195705"/>
            <a:ext cx="403456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 descr="dropbox-iphone-mj.jp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5913120" y="1487295"/>
            <a:ext cx="690880" cy="65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56" descr="googledocs.jpg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5851525" y="2267585"/>
            <a:ext cx="15843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Straight Arrow Connector 57"/>
          <p:cNvCxnSpPr/>
          <p:nvPr>
            <p:custDataLst>
              <p:tags r:id="rId20"/>
            </p:custDataLst>
          </p:nvPr>
        </p:nvCxnSpPr>
        <p:spPr>
          <a:xfrm>
            <a:off x="1963738" y="2353945"/>
            <a:ext cx="31670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025140" y="2377758"/>
            <a:ext cx="12420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dirty="0" smtClean="0"/>
              <a:t>SEARCH? </a:t>
            </a:r>
          </a:p>
          <a:p>
            <a:r>
              <a:rPr lang="en-US" altLang="en-US" dirty="0" smtClean="0"/>
              <a:t>ANALYZE? </a:t>
            </a:r>
            <a:endParaRPr lang="en-US" altLang="en-US" dirty="0"/>
          </a:p>
        </p:txBody>
      </p:sp>
      <p:sp>
        <p:nvSpPr>
          <p:cNvPr id="69" name="TextBox 68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013075" y="1256665"/>
            <a:ext cx="216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accent1"/>
                </a:solidFill>
              </a:rPr>
              <a:t>(encrypted)</a:t>
            </a:r>
          </a:p>
        </p:txBody>
      </p:sp>
      <p:sp>
        <p:nvSpPr>
          <p:cNvPr id="71" name="TextBox 70"/>
          <p:cNvSpPr txBox="1"/>
          <p:nvPr>
            <p:custDataLst>
              <p:tags r:id="rId23"/>
            </p:custDataLst>
          </p:nvPr>
        </p:nvSpPr>
        <p:spPr>
          <a:xfrm>
            <a:off x="0" y="2610168"/>
            <a:ext cx="2114550" cy="312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584" indent="-102584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tabLst>
                <a:tab pos="320063" algn="l"/>
              </a:tabLst>
              <a:defRPr/>
            </a:pPr>
            <a:r>
              <a:rPr lang="en-US" sz="1400" kern="0" dirty="0" smtClean="0">
                <a:solidFill>
                  <a:srgbClr val="002060"/>
                </a:solidFill>
                <a:latin typeface="Bosch Office Sans"/>
                <a:cs typeface="+mn-cs"/>
              </a:rPr>
              <a:t>Standard Encryption</a:t>
            </a:r>
            <a:endParaRPr lang="en-US" sz="1400" kern="0" dirty="0" smtClean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>
            <p:custDataLst>
              <p:tags r:id="rId24"/>
            </p:custDataLst>
          </p:nvPr>
        </p:nvSpPr>
        <p:spPr>
          <a:xfrm>
            <a:off x="132080" y="3206433"/>
            <a:ext cx="19634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sz="1600" kern="0" dirty="0" smtClean="0">
                <a:solidFill>
                  <a:srgbClr val="C00000"/>
                </a:solidFill>
                <a:latin typeface="Bosch Office Sans"/>
              </a:rPr>
              <a:t>CAN’T SEARCH!</a:t>
            </a:r>
          </a:p>
          <a:p>
            <a:pPr marL="0" lvl="1">
              <a:defRPr/>
            </a:pPr>
            <a:r>
              <a:rPr lang="en-US" sz="1600" kern="0" dirty="0" smtClean="0">
                <a:solidFill>
                  <a:srgbClr val="C00000"/>
                </a:solidFill>
                <a:latin typeface="Bosch Office Sans"/>
              </a:rPr>
              <a:t>CAN’T ANALYZE!</a:t>
            </a:r>
          </a:p>
        </p:txBody>
      </p:sp>
      <p:pic>
        <p:nvPicPr>
          <p:cNvPr id="76" name="Picture 75" descr="big-data.jp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1908176" y="725805"/>
            <a:ext cx="995394" cy="78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76" descr="encrypted.png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2662555" y="1208581"/>
            <a:ext cx="405765" cy="40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34" name="Slide Number Placeholder 43"/>
          <p:cNvSpPr>
            <a:spLocks noGrp="1"/>
          </p:cNvSpPr>
          <p:nvPr>
            <p:ph type="sldNum" sz="quarter" idx="4294967295"/>
          </p:nvPr>
        </p:nvSpPr>
        <p:spPr>
          <a:xfrm>
            <a:off x="76200" y="5876925"/>
            <a:ext cx="381000" cy="1905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AD772F6C-C26D-47AA-9D0E-39858D863597}" type="slidenum">
              <a:rPr lang="en-US" sz="1100" smtClean="0">
                <a:latin typeface="Bosch Office Sans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100" dirty="0" smtClean="0">
              <a:latin typeface="Bosch Office Sans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72490" y="4166235"/>
            <a:ext cx="3342640" cy="1691211"/>
            <a:chOff x="2293728" y="4019446"/>
            <a:chExt cx="2735472" cy="1329365"/>
          </a:xfrm>
        </p:grpSpPr>
        <p:pic>
          <p:nvPicPr>
            <p:cNvPr id="53" name="Picture 10"/>
            <p:cNvPicPr>
              <a:picLocks noChangeAspect="1" noChangeArrowheads="1"/>
            </p:cNvPicPr>
            <p:nvPr>
              <p:custDataLst>
                <p:tags r:id="rId30"/>
              </p:custDataLst>
            </p:nvPr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3367806" y="4019446"/>
              <a:ext cx="759354" cy="588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16"/>
            <p:cNvPicPr>
              <a:picLocks noChangeAspect="1" noChangeArrowheads="1"/>
            </p:cNvPicPr>
            <p:nvPr>
              <p:custDataLst>
                <p:tags r:id="rId31"/>
              </p:custDataLst>
            </p:nvPr>
          </p:nvPicPr>
          <p:blipFill>
            <a:blip r:embed="rId45" cstate="print"/>
            <a:srcRect/>
            <a:stretch>
              <a:fillRect/>
            </a:stretch>
          </p:blipFill>
          <p:spPr bwMode="auto">
            <a:xfrm>
              <a:off x="3355653" y="4608845"/>
              <a:ext cx="798838" cy="739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23"/>
            <p:cNvPicPr>
              <a:picLocks noChangeAspect="1" noChangeArrowheads="1"/>
            </p:cNvPicPr>
            <p:nvPr>
              <p:custDataLst>
                <p:tags r:id="rId32"/>
              </p:custDataLst>
            </p:nvPr>
          </p:nvPicPr>
          <p:blipFill>
            <a:blip r:embed="rId46" cstate="print"/>
            <a:srcRect/>
            <a:stretch>
              <a:fillRect/>
            </a:stretch>
          </p:blipFill>
          <p:spPr bwMode="auto">
            <a:xfrm>
              <a:off x="4212998" y="4688417"/>
              <a:ext cx="816202" cy="613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25"/>
            <p:cNvPicPr>
              <a:picLocks noChangeAspect="1" noChangeArrowheads="1"/>
            </p:cNvPicPr>
            <p:nvPr>
              <p:custDataLst>
                <p:tags r:id="rId33"/>
              </p:custDataLst>
            </p:nvPr>
          </p:nvPicPr>
          <p:blipFill>
            <a:blip r:embed="rId47" cstate="print"/>
            <a:srcRect/>
            <a:stretch>
              <a:fillRect/>
            </a:stretch>
          </p:blipFill>
          <p:spPr bwMode="auto">
            <a:xfrm>
              <a:off x="2293728" y="4711287"/>
              <a:ext cx="1017186" cy="628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538" name="AutoShape 2" descr="data:image/jpeg;base64,/9j/4AAQSkZJRgABAQAAAQABAAD/2wCEAAkGBwgHBhQIBwgUFRUVFxgTFhYVGBcXFBkdIBkfIhUbFBUYKCghGB4nHBUUIzIkMTUuLi4uHB80RD84NygtMCsBCgoKDg0OGxAQFzckICYxNy0sNzQsNiwsLi0sLSwsLCw1LCw3LCwsLDQsLzQsLCwsLCwtLCwvLCwsLCwsLCw0LP/AABEIAK4BIgMBEQACEQEDEQH/xAAcAAEAAgMBAQEAAAAAAAAAAAAABgcBBQgEAgP/xABBEAEAAgEBBAQICwUJAAAAAAAAAQIDBAUGBxESEzGRITJBUWGSwdEXIlJUcoGToaKywhRCVWJxFTNjc4KjsdLi/8QAGwEBAAIDAQEAAAAAAAAAAAAAAAQGAgMFAQf/xAA1EQEAAgADBAcHAwQDAAAAAAAAAQIDBBEFElGxITEyQWFxoQYTIoGRweEUFVIWI1PRM0Ji/9oADAMBAAIRAxEAPwC8QAAAAAAAAAAAAAAAAAAAAAAAAAAAAAAAAAAAAAAAAAAAAAAAAAAAVhxH3u25sHeKNJs7VRWk4q35TSlvDNrRPhmOf7qNi4lq20hZdk7Oy+ZwN/ErrOunX5It8JO9Pz6v2eP3Nfvr8XT/AGXJ/wAPWT4Sd6fn1fs8fuPfX4n7Lk/4esnwk70/Pq/Z4/ce+vxP2XJ/w9ZPhJ3p+fV+zx+499fifsuT/h6y+qcRt6sl4pXXV8MxH93j8s/0PfX4vJ2Nk4jXd9ZXpi6U446XbyjmmqTPW+h4AAAAAAAAAAAAAAAAAAAAAAAAAAAAAp3jVh6O3MGf5WGa+reZ/WiZjtQtvs7b+zevjzj8K8aFhAAAevY2Prts4MXys2OvfeDvhpzFt3BvPhPJ0zDpPm7IAAAAAAAAAAAAAAAAAAAAAAAAAAAAAKq43Yvj6XN/mV/LKNmO5Z/Zy3/JHl91XoyzgAAN1uVg/aN7tLTzZq29Wel+lnh9qELaN93KYk+E+vQ6KhPfPmQAAAAAAAAAAAAAAAAAAAAAAAAAAAAAVtxsx89k6fL5stq99J/6o2Z6oWH2dt/dvHh91Roy2gAAJTwxw9dvtg/l6du6k+9swu3Dl7Ztpk7/AC5r8TlFAAAAAAAAAAAAAAAAAAAAAAAAAAAAAAQPjHh6zdWt/kZqW74tH6mjH7Lt7AtpmpjjE/aVKoi5sgAAm/B/F1m9/S+Thvbvmse1twI+NxNvW0yvnMcpXcmqYAAAAAAAAAAAAAAAAAAAAAAAAAAAAAAh/FbHN9yss/Jtjt/uRHtasaNaOtsSdM5X58lFIS8AAALG4KYottjUZvNjrXvt/wCW/L9qVd9oraYVK+PKFvpapgAAAAAAAAAAAAAAAAAAAAAAAAAAAAAI7xDxdduXqq/ydL1bRPsa8bsS6GyraZzDnx59DnxBX0HoAC0+CGH4urz8vLir91pn/mEnL96r+0dunDr5zyWkkqyAAAAAAAAAAAAAAAAAAAAAAAAAAAAAA1W9WLr92tTi8+HJH4ZY37MpOTtu5ik+Mc3N0djnvossgAAuLgti6OwM2WY8bNP3Ur75SsvHRKoe0NtcescI+8rDSHAAAAAAAAAAAAAAAAAAAAAAAAAAAAAAAefX4+u0OTFy8alo74l5PUzwp0vE+LmCviw5teqH0t9PQABeHCTF0NzqX5eNkyT+Ll+lLy/YUnbttc3McIjkmre44AAAAAAAAAAAAAAAAAAAAAAAAAAAAAADl3UYuo1FsM/u2tXunl7HNfTKW3qxbjD4GQAC/uGuGcG5OmrPlra3rZLT7U7Bj4IULa9t7OXn5fSIhJ2xzgAAAAAAAAAAAAAAAAAAAAAAAAAAAAAAHNe8eLqd4dTj82bJ+aXPtGky+i5O29l6T/5jk1zFJAYkHR+6OHqN19Li82HH+WE/DjSsQ+d5629mcSfGebbs0UAAAAAAAAAAAAAAAAAAAAAAAAAAAAAAkHO+/mPqt8dVX/Eme+In2oF+3K/7MnXKYc+DRME8Bi3ivLdQ6e2fi6jQY8PyaVr3REOlHU+aYs717T4vQ9YAAAAAAAAAAAAAAAAAAAAAAAAAAAAAAMT2Arjenhvqtubfy7Sw7RpSMk1nozW0zHKkVnwxP8qNfBm1tYlYcltqmXwK4U0mdPHx1ar4Itd/FsfqW97H9Pbilf1Fh/45+p8EWu/i2P1Le8/T24n9RYf+Ofq+qcI9ZF4m+1ccxzjnHQt2eXyn6e3F5PtFTTow5+q2o8EJaqsgAAAAAAAAAAAAAAAAAAAAAAAAAAAAAAAxNor4ZBHto777ubOydXqdqUm3Zyp0sk/X0Ink1zi0jvT8HZmbxY1rhzp49HN5sHEXdbNfof2j0fpUyVjvmOUMYx6T3tttjZysa7mvlMJHo9bptdgjPo89b1nstSYtHfDbExPU52Jh3w7bt40l6HrAAAAAAAAAAAAAAAAAAAAAAAAAAAAAAAB+eoz49PgtmzXitaxNrTPZER2zI9rWbTFY61Gb7b76zeDUTp9Jktj08eCKxPKb+nJ5/o9iDiYs36upd9nbLplqxa8a35eX+0Qa3WZBsNiba2hsLVxqdm6iaz5Y/ct6L18sPa2ms6wj5nK4WYru4ka848l87o7xafeXZUazDHRtHxclO2a29sT2xKdS8XjVRc9k7ZXF3J6Y7p4w3jNDAAAAAAAAAAAAAAAAAAAAAAAAAAAAAAQHjFtK+k3ero8VuU579G30a+GY+uei0Zi2ldOLubAwIvmJvP8A1j1noUwiLkAAAmvCTaV9HvVGk6Xxc9ZrMemsdKk/daPrbcGdL+bi7dwIxMtv99Z9J614JqlgAAAAAAAAAAAAAAAAAAAAAAAAAAAAAKy424bTo9NniPBF71n+s1iY/LKNmO5ZPZ20b+JXwjmqZGWpkAAEm4a4b5t9dP0I8Wb2n+kUn3w2YUfHDmbXtFcnfXv0j1X+nKIAAAAAAAAAAAAAAAAAAAAAAAAAAAAAA0u9+w6bw7ByaCZ5Wn41Lea0eLPsn0TLC9d6uiXkc1OWxoxO7v8AJzzqtNm0eptptVimt6T0bVntiUHzfQKXriVi9Z1iep+TxmADxbvCLdvJotPbbWsx8rZY6OKJ7Ypz5zb/AFTEcvRHpSsCmnxSqe3c7GJaMCk9EdM+f4WQkK8AAAAAAAAAAAAAAAAAAAAAAAAAAAAAAAje9W5uzN5adPUVmmWI5Rlpy6Xoi0dloa8TCi/m6GS2ljZTor014T1fhW2v4W7e0+Sf2TJiy18kxaaW+uto5R3yjzgXjqWLC2/lrR8UTWfLV5sHDXebLblbT46em2SOX4ecvPc34NttuZOI6LTPyTPdjhho9n5Y1W2c0Zrx4YpEcsUT6efhv90ehtpgRHTZx85t3ExYmmDG7HHv/CwoiIjlEJDgMgAAAAAAAAAAAAAAAAAAAAAAAAAAAAAAAAcgOQ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0" name="AutoShape 4" descr="data:image/jpeg;base64,/9j/4AAQSkZJRgABAQAAAQABAAD/2wCEAAkGBwgHBhQIBwgUFRUVFxgTFhYVGBcXFBkdIBkfIhUbFBUYKCghGB4nHBUUIzIkMTUuLi4uHB80RD84NygtMCsBCgoKDg0OGxAQFzckICYxNy0sNzQsNiwsLi0sLSwsLCw1LCw3LCwsLDQsLzQsLCwsLCwtLCwvLCwsLCwsLCw0LP/AABEIAK4BIgMBEQACEQEDEQH/xAAcAAEAAgMBAQEAAAAAAAAAAAAABgcBBQgEAgP/xABBEAEAAgEBBAQICwUJAAAAAAAAAQIDBAUGBxESEzGRITJBUWGSwdEXIlJUcoGToaKywhRCVWJxFTNjc4KjsdLi/8QAGwEBAAIDAQEAAAAAAAAAAAAAAAQGAgMFAQf/xAA1EQEAAgADBAcHAwQDAAAAAAAAAQIDBBEFElGxITEyQWFxoQYTIoGRweEUFVIWI1PRM0Ji/9oADAMBAAIRAxEAPwC8QAAAAAAAAAAAAAAAAAAAAAAAAAAAAAAAAAAAAAAAAAAAAAAAAAAAVhxH3u25sHeKNJs7VRWk4q35TSlvDNrRPhmOf7qNi4lq20hZdk7Oy+ZwN/ErrOunX5It8JO9Pz6v2eP3Nfvr8XT/AGXJ/wAPWT4Sd6fn1fs8fuPfX4n7Lk/4esnwk70/Pq/Z4/ce+vxP2XJ/w9ZPhJ3p+fV+zx+499fifsuT/h6y+qcRt6sl4pXXV8MxH93j8s/0PfX4vJ2Nk4jXd9ZXpi6U446XbyjmmqTPW+h4AAAAAAAAAAAAAAAAAAAAAAAAAAAAAp3jVh6O3MGf5WGa+reZ/WiZjtQtvs7b+zevjzj8K8aFhAAAevY2Prts4MXys2OvfeDvhpzFt3BvPhPJ0zDpPm7IAAAAAAAAAAAAAAAAAAAAAAAAAAAAAKq43Yvj6XN/mV/LKNmO5Z/Zy3/JHl91XoyzgAAN1uVg/aN7tLTzZq29Wel+lnh9qELaN93KYk+E+vQ6KhPfPmQAAAAAAAAAAAAAAAAAAAAAAAAAAAAAVtxsx89k6fL5stq99J/6o2Z6oWH2dt/dvHh91Roy2gAAJTwxw9dvtg/l6du6k+9swu3Dl7Ztpk7/AC5r8TlFAAAAAAAAAAAAAAAAAAAAAAAAAAAAAAQPjHh6zdWt/kZqW74tH6mjH7Lt7AtpmpjjE/aVKoi5sgAAm/B/F1m9/S+Thvbvmse1twI+NxNvW0yvnMcpXcmqYAAAAAAAAAAAAAAAAAAAAAAAAAAAAAAh/FbHN9yss/Jtjt/uRHtasaNaOtsSdM5X58lFIS8AAALG4KYottjUZvNjrXvt/wCW/L9qVd9oraYVK+PKFvpapgAAAAAAAAAAAAAAAAAAAAAAAAAAAAAI7xDxdduXqq/ydL1bRPsa8bsS6GyraZzDnx59DnxBX0HoAC0+CGH4urz8vLir91pn/mEnL96r+0dunDr5zyWkkqyAAAAAAAAAAAAAAAAAAAAAAAAAAAAAA1W9WLr92tTi8+HJH4ZY37MpOTtu5ik+Mc3N0djnvossgAAuLgti6OwM2WY8bNP3Ur75SsvHRKoe0NtcescI+8rDSHAAAAAAAAAAAAAAAAAAAAAAAAAAAAAAAefX4+u0OTFy8alo74l5PUzwp0vE+LmCviw5teqH0t9PQABeHCTF0NzqX5eNkyT+Ll+lLy/YUnbttc3McIjkmre44AAAAAAAAAAAAAAAAAAAAAAAAAAAAAADl3UYuo1FsM/u2tXunl7HNfTKW3qxbjD4GQAC/uGuGcG5OmrPlra3rZLT7U7Bj4IULa9t7OXn5fSIhJ2xzgAAAAAAAAAAAAAAAAAAAAAAAAAAAAAAHNe8eLqd4dTj82bJ+aXPtGky+i5O29l6T/5jk1zFJAYkHR+6OHqN19Li82HH+WE/DjSsQ+d5629mcSfGebbs0UAAAAAAAAAAAAAAAAAAAAAAAAAAAAAAkHO+/mPqt8dVX/Eme+In2oF+3K/7MnXKYc+DRME8Bi3ivLdQ6e2fi6jQY8PyaVr3REOlHU+aYs717T4vQ9YAAAAAAAAAAAAAAAAAAAAAAAAAAAAAAMT2Arjenhvqtubfy7Sw7RpSMk1nozW0zHKkVnwxP8qNfBm1tYlYcltqmXwK4U0mdPHx1ar4Itd/FsfqW97H9Pbilf1Fh/45+p8EWu/i2P1Le8/T24n9RYf+Ofq+qcI9ZF4m+1ccxzjnHQt2eXyn6e3F5PtFTTow5+q2o8EJaqsgAAAAAAAAAAAAAAAAAAAAAAAAAAAAAAAxNor4ZBHto777ubOydXqdqUm3Zyp0sk/X0Ink1zi0jvT8HZmbxY1rhzp49HN5sHEXdbNfof2j0fpUyVjvmOUMYx6T3tttjZysa7mvlMJHo9bptdgjPo89b1nstSYtHfDbExPU52Jh3w7bt40l6HrAAAAAAAAAAAAAAAAAAAAAAAAAAAAAAAB+eoz49PgtmzXitaxNrTPZER2zI9rWbTFY61Gb7b76zeDUTp9Jktj08eCKxPKb+nJ5/o9iDiYs36upd9nbLplqxa8a35eX+0Qa3WZBsNiba2hsLVxqdm6iaz5Y/ct6L18sPa2ms6wj5nK4WYru4ka848l87o7xafeXZUazDHRtHxclO2a29sT2xKdS8XjVRc9k7ZXF3J6Y7p4w3jNDAAAAAAAAAAAAAAAAAAAAAAAAAAAAAAQHjFtK+k3ero8VuU579G30a+GY+uei0Zi2ldOLubAwIvmJvP8A1j1noUwiLkAAAmvCTaV9HvVGk6Xxc9ZrMemsdKk/daPrbcGdL+bi7dwIxMtv99Z9J614JqlgAAAAAAAAAAAAAAAAAAAAAAAAAAAAAKy424bTo9NniPBF71n+s1iY/LKNmO5ZPZ20b+JXwjmqZGWpkAAEm4a4b5t9dP0I8Wb2n+kUn3w2YUfHDmbXtFcnfXv0j1X+nKIAAAAAAAAAAAAAAAAAAAAAAAAAAAAAA0u9+w6bw7ByaCZ5Wn41Lea0eLPsn0TLC9d6uiXkc1OWxoxO7v8AJzzqtNm0eptptVimt6T0bVntiUHzfQKXriVi9Z1iep+TxmADxbvCLdvJotPbbWsx8rZY6OKJ7Ypz5zb/AFTEcvRHpSsCmnxSqe3c7GJaMCk9EdM+f4WQkK8AAAAAAAAAAAAAAAAAAAAAAAAAAAAAAAje9W5uzN5adPUVmmWI5Rlpy6Xoi0dloa8TCi/m6GS2ljZTor014T1fhW2v4W7e0+Sf2TJiy18kxaaW+uto5R3yjzgXjqWLC2/lrR8UTWfLV5sHDXebLblbT46em2SOX4ecvPc34NttuZOI6LTPyTPdjhho9n5Y1W2c0Zrx4YpEcsUT6efhv90ehtpgRHTZx85t3ExYmmDG7HHv/CwoiIjlEJDgMgAAAAAAAAAAAAAAAAAAAAAAAAAAAAAAAAcgOQ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ight Brace 61"/>
          <p:cNvSpPr/>
          <p:nvPr/>
        </p:nvSpPr>
        <p:spPr>
          <a:xfrm rot="5400000">
            <a:off x="728980" y="2298065"/>
            <a:ext cx="320040" cy="147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5963920" y="4117692"/>
            <a:ext cx="2489200" cy="1663589"/>
            <a:chOff x="5425440" y="3946242"/>
            <a:chExt cx="2489200" cy="1663589"/>
          </a:xfrm>
        </p:grpSpPr>
        <p:pic>
          <p:nvPicPr>
            <p:cNvPr id="67" name="Picture 17"/>
            <p:cNvPicPr>
              <a:picLocks noChangeAspect="1" noChangeArrowheads="1"/>
            </p:cNvPicPr>
            <p:nvPr>
              <p:custDataLst>
                <p:tags r:id="rId28"/>
              </p:custDataLst>
            </p:nvPr>
          </p:nvPicPr>
          <p:blipFill>
            <a:blip r:embed="rId48" cstate="print"/>
            <a:srcRect/>
            <a:stretch>
              <a:fillRect/>
            </a:stretch>
          </p:blipFill>
          <p:spPr bwMode="auto">
            <a:xfrm>
              <a:off x="5640903" y="4836738"/>
              <a:ext cx="1032119" cy="77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24"/>
            <p:cNvPicPr>
              <a:picLocks noChangeAspect="1" noChangeArrowheads="1"/>
            </p:cNvPicPr>
            <p:nvPr>
              <p:custDataLst>
                <p:tags r:id="rId29"/>
              </p:custDataLst>
            </p:nvPr>
          </p:nvPicPr>
          <p:blipFill>
            <a:blip r:embed="rId49" cstate="print"/>
            <a:srcRect/>
            <a:stretch>
              <a:fillRect/>
            </a:stretch>
          </p:blipFill>
          <p:spPr bwMode="auto">
            <a:xfrm>
              <a:off x="5598743" y="3946242"/>
              <a:ext cx="915029" cy="829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Right Brace 74"/>
            <p:cNvSpPr/>
            <p:nvPr/>
          </p:nvSpPr>
          <p:spPr>
            <a:xfrm>
              <a:off x="5425440" y="3982720"/>
              <a:ext cx="203200" cy="15443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544" name="Picture 8" descr="https://encrypted-tbn0.gstatic.com/images?q=tbn:ANd9GcQh3EZyfaXI3iuSBAPQ7HtvDR9GkgJMAdndIYvHZqmwrb-jp1Yh6g"/>
            <p:cNvPicPr>
              <a:picLocks noChangeAspect="1" noChangeArrowheads="1"/>
            </p:cNvPicPr>
            <p:nvPr/>
          </p:nvPicPr>
          <p:blipFill>
            <a:blip r:embed="rId50" cstate="print"/>
            <a:srcRect/>
            <a:stretch>
              <a:fillRect/>
            </a:stretch>
          </p:blipFill>
          <p:spPr bwMode="auto">
            <a:xfrm>
              <a:off x="6688455" y="3973795"/>
              <a:ext cx="1226185" cy="1497999"/>
            </a:xfrm>
            <a:prstGeom prst="rect">
              <a:avLst/>
            </a:prstGeom>
            <a:noFill/>
          </p:spPr>
        </p:pic>
      </p:grpSp>
      <p:pic>
        <p:nvPicPr>
          <p:cNvPr id="65546" name="Picture 10" descr="https://encrypted-tbn2.gstatic.com/images?q=tbn:ANd9GcRx445Hg2jdF_3BiDGNUBhH6MZSFTo78LA2VuwDVpfGxOA44HGgyQ"/>
          <p:cNvPicPr>
            <a:picLocks noChangeAspect="1" noChangeArrowheads="1"/>
          </p:cNvPicPr>
          <p:nvPr/>
        </p:nvPicPr>
        <p:blipFill>
          <a:blip r:embed="rId51" cstate="print"/>
          <a:srcRect/>
          <a:stretch>
            <a:fillRect/>
          </a:stretch>
        </p:blipFill>
        <p:spPr bwMode="auto">
          <a:xfrm>
            <a:off x="528320" y="753110"/>
            <a:ext cx="436880" cy="436880"/>
          </a:xfrm>
          <a:prstGeom prst="rect">
            <a:avLst/>
          </a:prstGeom>
          <a:noFill/>
        </p:spPr>
      </p:pic>
      <p:sp>
        <p:nvSpPr>
          <p:cNvPr id="81" name="TextBox 80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89680" y="4718368"/>
            <a:ext cx="233679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b="1" dirty="0" smtClean="0"/>
              <a:t>IMPACT</a:t>
            </a:r>
            <a:endParaRPr lang="en-US" altLang="en-US" sz="22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6429E-6 -3.74968E-6 L 0.34524 0.299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0" y="150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881E-6 -2.36443E-6 L 0.30357 0.234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8" grpId="0"/>
      <p:bldP spid="41" grpId="0"/>
      <p:bldP spid="59" grpId="0"/>
      <p:bldP spid="69" grpId="0"/>
      <p:bldP spid="71" grpId="0"/>
      <p:bldP spid="72" grpId="0"/>
      <p:bldP spid="62" grpId="0" animBg="1"/>
      <p:bldP spid="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>
            <p:custDataLst>
              <p:tags r:id="rId2"/>
            </p:custDataLst>
          </p:nvPr>
        </p:nvSpPr>
        <p:spPr>
          <a:xfrm>
            <a:off x="9525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x-none">
              <a:solidFill>
                <a:srgbClr val="003264"/>
              </a:solidFill>
            </a:endParaRPr>
          </a:p>
        </p:txBody>
      </p:sp>
      <p:cxnSp>
        <p:nvCxnSpPr>
          <p:cNvPr id="17" name="Straight Connector 16"/>
          <p:cNvCxnSpPr/>
          <p:nvPr>
            <p:custDataLst>
              <p:tags r:id="rId3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 w="9016">
            <a:solidFill>
              <a:srgbClr val="0032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71" name="Picture 12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2776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76199" y="5851525"/>
            <a:ext cx="485775" cy="1682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DB174AE8-1B74-44EF-813E-6772E63289D5}" type="slidenum">
              <a:rPr lang="en-US" smtClean="0">
                <a:latin typeface="Bosch Office Sans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>
              <a:latin typeface="Bosch Office Sans" pitchFamily="34" charset="0"/>
            </a:endParaRPr>
          </a:p>
        </p:txBody>
      </p:sp>
      <p:sp>
        <p:nvSpPr>
          <p:cNvPr id="36874" name="TextBox 10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endParaRPr lang="en-US" altLang="en-US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80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8509000" y="6019800"/>
            <a:ext cx="25400" cy="10636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36878" name="TextBox 3" hidden="1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36879" name="Content Placeholder 9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394472" y="487678"/>
            <a:ext cx="7772400" cy="5053724"/>
          </a:xfrm>
        </p:spPr>
        <p:txBody>
          <a:bodyPr tIns="0"/>
          <a:lstStyle/>
          <a:p>
            <a:endParaRPr lang="en-US" altLang="en-US" dirty="0" smtClean="0">
              <a:latin typeface="Bosch Office Sans" pitchFamily="34" charset="0"/>
            </a:endParaRPr>
          </a:p>
          <a:p>
            <a:r>
              <a:rPr lang="en-US" altLang="en-US" sz="1800" dirty="0" smtClean="0">
                <a:latin typeface="Bosch Office Sans" pitchFamily="34" charset="0"/>
              </a:rPr>
              <a:t>A new DSSE with various desirable properties</a:t>
            </a:r>
          </a:p>
          <a:p>
            <a:endParaRPr lang="en-US" altLang="en-US" sz="1800" dirty="0" smtClean="0">
              <a:latin typeface="Bosch Office Sans" pitchFamily="34" charset="0"/>
            </a:endParaRPr>
          </a:p>
          <a:p>
            <a:r>
              <a:rPr lang="en-US" altLang="en-US" sz="1800" dirty="0" smtClean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1800" dirty="0" smtClean="0">
                <a:latin typeface="Bosch Office Sans" pitchFamily="34" charset="0"/>
              </a:rPr>
              <a:t> The highest level of privacy</a:t>
            </a:r>
          </a:p>
          <a:p>
            <a:r>
              <a:rPr lang="en-US" altLang="en-US" sz="1800" dirty="0" smtClean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1800" dirty="0" smtClean="0">
                <a:latin typeface="Bosch Office Sans" pitchFamily="34" charset="0"/>
              </a:rPr>
              <a:t> Simple yet efficient, </a:t>
            </a:r>
            <a:r>
              <a:rPr lang="en-US" altLang="en-US" sz="1800" dirty="0">
                <a:latin typeface="Bosch Office Sans" pitchFamily="34" charset="0"/>
              </a:rPr>
              <a:t>c</a:t>
            </a:r>
            <a:r>
              <a:rPr lang="en-US" altLang="en-US" sz="1800" dirty="0" smtClean="0">
                <a:latin typeface="Bosch Office Sans" pitchFamily="34" charset="0"/>
              </a:rPr>
              <a:t>ompact updates and storage</a:t>
            </a:r>
          </a:p>
          <a:p>
            <a:r>
              <a:rPr lang="en-US" altLang="en-US" sz="1800" dirty="0" smtClean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1800" dirty="0" smtClean="0">
                <a:latin typeface="Bosch Office Sans" pitchFamily="34" charset="0"/>
              </a:rPr>
              <a:t> Keyword updates, parallelism, extendable to multiple keyword queries</a:t>
            </a:r>
          </a:p>
          <a:p>
            <a:endParaRPr lang="en-US" altLang="en-US" sz="1800" dirty="0" smtClean="0">
              <a:latin typeface="Bosch Office Sans" pitchFamily="34" charset="0"/>
            </a:endParaRPr>
          </a:p>
          <a:p>
            <a:r>
              <a:rPr lang="en-US" altLang="en-US" sz="1800" dirty="0" smtClean="0">
                <a:solidFill>
                  <a:srgbClr val="E20015"/>
                </a:solidFill>
                <a:latin typeface="Bosch Office Sans" pitchFamily="34" charset="0"/>
              </a:rPr>
              <a:t>(-)</a:t>
            </a:r>
            <a:r>
              <a:rPr lang="en-US" altLang="en-US" sz="1800" dirty="0" smtClean="0">
                <a:latin typeface="Bosch Office Sans" pitchFamily="34" charset="0"/>
              </a:rPr>
              <a:t> Asymptotically linear search </a:t>
            </a:r>
            <a:r>
              <a:rPr lang="en-US" altLang="en-US" sz="1800" dirty="0" smtClean="0">
                <a:latin typeface="Bosch Office Sans" pitchFamily="34" charset="0"/>
              </a:rPr>
              <a:t>and client storage</a:t>
            </a:r>
          </a:p>
          <a:p>
            <a:pPr lvl="1"/>
            <a:r>
              <a:rPr lang="en-US" altLang="en-US" sz="1800" dirty="0" smtClean="0">
                <a:latin typeface="Bosch Office Sans" pitchFamily="34" charset="0"/>
              </a:rPr>
              <a:t>But still quite practical on commodity hardware</a:t>
            </a:r>
            <a:endParaRPr lang="en-US" altLang="en-US" sz="1800" dirty="0" smtClean="0">
              <a:latin typeface="Bosch Office Sans" pitchFamily="34" charset="0"/>
            </a:endParaRPr>
          </a:p>
          <a:p>
            <a:pPr>
              <a:buNone/>
            </a:pPr>
            <a:endParaRPr lang="en-US" altLang="en-US" sz="1800" b="1" dirty="0" smtClean="0">
              <a:latin typeface="Bosch Office Sans" pitchFamily="34" charset="0"/>
            </a:endParaRPr>
          </a:p>
          <a:p>
            <a:r>
              <a:rPr lang="en-US" altLang="en-US" sz="1800" b="1" dirty="0" smtClean="0">
                <a:latin typeface="Bosch Office Sans" pitchFamily="34" charset="0"/>
              </a:rPr>
              <a:t>TAKEAWAYS:</a:t>
            </a:r>
          </a:p>
          <a:p>
            <a:pPr lvl="1"/>
            <a:r>
              <a:rPr lang="en-US" altLang="en-US" sz="1800" dirty="0" smtClean="0">
                <a:latin typeface="Bosch Office Sans" pitchFamily="34" charset="0"/>
              </a:rPr>
              <a:t>Simplicity wins!</a:t>
            </a:r>
          </a:p>
          <a:p>
            <a:pPr lvl="1"/>
            <a:endParaRPr lang="en-US" altLang="en-US" sz="1800" dirty="0">
              <a:latin typeface="Bosch Office Sans" pitchFamily="34" charset="0"/>
            </a:endParaRPr>
          </a:p>
          <a:p>
            <a:pPr lvl="1"/>
            <a:r>
              <a:rPr lang="en-US" altLang="en-US" sz="1800" dirty="0" smtClean="0">
                <a:latin typeface="Bosch Office Sans" pitchFamily="34" charset="0"/>
              </a:rPr>
              <a:t>Asymptotic results </a:t>
            </a:r>
            <a:r>
              <a:rPr lang="en-US" altLang="en-US" sz="1800" dirty="0" smtClean="0">
                <a:latin typeface="Bosch Office Sans" pitchFamily="34" charset="0"/>
              </a:rPr>
              <a:t>are not enough to assess the practicality (actual implementation, details, hidden constants)</a:t>
            </a:r>
          </a:p>
          <a:p>
            <a:pPr lvl="1"/>
            <a:endParaRPr lang="en-US" altLang="en-US" sz="1800" dirty="0">
              <a:latin typeface="Bosch Office Sans" pitchFamily="34" charset="0"/>
            </a:endParaRPr>
          </a:p>
          <a:p>
            <a:pPr lvl="1"/>
            <a:r>
              <a:rPr lang="en-US" altLang="en-US" sz="1800" dirty="0" smtClean="0">
                <a:latin typeface="Bosch Office Sans" pitchFamily="34" charset="0"/>
              </a:rPr>
              <a:t>Practical storage at the client is NOT evil (actually beneficial)</a:t>
            </a:r>
          </a:p>
          <a:p>
            <a:pPr lvl="1"/>
            <a:endParaRPr lang="en-US" altLang="en-US" sz="1800" dirty="0">
              <a:latin typeface="Bosch Office Sans" pitchFamily="34" charset="0"/>
            </a:endParaRPr>
          </a:p>
          <a:p>
            <a:pPr lvl="1"/>
            <a:endParaRPr lang="en-US" altLang="en-US" sz="1800" dirty="0">
              <a:latin typeface="Bosch Office Sans" pitchFamily="34" charset="0"/>
            </a:endParaRPr>
          </a:p>
          <a:p>
            <a:endParaRPr lang="en-US" altLang="en-US" sz="1800" dirty="0" smtClean="0">
              <a:latin typeface="Bosch Office Sans" pitchFamily="34" charset="0"/>
            </a:endParaRPr>
          </a:p>
          <a:p>
            <a:endParaRPr lang="en-US" altLang="en-US" sz="1800" dirty="0" smtClean="0">
              <a:latin typeface="Bosch Office Sans" pitchFamily="34" charset="0"/>
            </a:endParaRPr>
          </a:p>
        </p:txBody>
      </p:sp>
      <p:sp>
        <p:nvSpPr>
          <p:cNvPr id="15" name="TextBox 14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120580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144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6200" y="5653404"/>
            <a:ext cx="381001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2" name="TextBox 11" hidden="1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endParaRPr lang="x-none" sz="1300"/>
          </a:p>
        </p:txBody>
      </p:sp>
      <p:sp>
        <p:nvSpPr>
          <p:cNvPr id="10" name="TextBox 9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16840" y="-109220"/>
            <a:ext cx="571500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43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sz="1800" b="1" dirty="0" smtClean="0">
                <a:solidFill>
                  <a:srgbClr val="FFFFFF"/>
                </a:solidFill>
              </a:rPr>
              <a:t>Thank You!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2" y="204376"/>
            <a:ext cx="1828800" cy="124649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8509001" y="6019800"/>
            <a:ext cx="25401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38452" y="1300164"/>
            <a:ext cx="2857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AD894-C57B-4104-B21A-A9810A7CFDF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x-none">
              <a:solidFill>
                <a:srgbClr val="003264"/>
              </a:solidFill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3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 w="9016">
            <a:solidFill>
              <a:srgbClr val="0032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8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225" name="TextBox 10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533400" y="0"/>
            <a:ext cx="773684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r>
              <a:rPr lang="en-US" altLang="en-US" sz="2200" b="1" dirty="0" smtClean="0">
                <a:solidFill>
                  <a:srgbClr val="FFFFFF"/>
                </a:solidFill>
              </a:rPr>
              <a:t>Searchable Encryption (Generic Framework)</a:t>
            </a:r>
            <a:endParaRPr lang="en-US" altLang="en-US" sz="22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8509000" y="6038850"/>
            <a:ext cx="25400" cy="1143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9229" name="TextBox 3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76200" y="5851525"/>
            <a:ext cx="381000" cy="190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46BB38F-65A2-4C7D-97FE-9F83812BCFE9}" type="slidenum">
              <a:rPr lang="x-none" sz="1100" smtClean="0"/>
              <a:pPr>
                <a:defRPr/>
              </a:pPr>
              <a:t>3</a:t>
            </a:fld>
            <a:endParaRPr lang="x-none" sz="1100"/>
          </a:p>
        </p:txBody>
      </p:sp>
      <p:grpSp>
        <p:nvGrpSpPr>
          <p:cNvPr id="93" name="Group 92"/>
          <p:cNvGrpSpPr/>
          <p:nvPr/>
        </p:nvGrpSpPr>
        <p:grpSpPr>
          <a:xfrm>
            <a:off x="226695" y="935990"/>
            <a:ext cx="7710805" cy="1877695"/>
            <a:chOff x="226695" y="869315"/>
            <a:chExt cx="7710805" cy="1877695"/>
          </a:xfrm>
        </p:grpSpPr>
        <p:sp>
          <p:nvSpPr>
            <p:cNvPr id="18" name="TextBox 17"/>
            <p:cNvSpPr txBox="1"/>
            <p:nvPr/>
          </p:nvSpPr>
          <p:spPr>
            <a:xfrm>
              <a:off x="245745" y="2185035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</a:t>
              </a:r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17344" y="2156460"/>
              <a:ext cx="409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</a:t>
              </a:r>
              <a:r>
                <a:rPr lang="en-US" sz="1000" dirty="0" smtClean="0"/>
                <a:t>n</a:t>
              </a:r>
              <a:endParaRPr lang="en-US" sz="1000" dirty="0"/>
            </a:p>
          </p:txBody>
        </p:sp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17" cstate="print"/>
            <a:srcRect l="6597" t="9444" r="7986" b="18889"/>
            <a:stretch>
              <a:fillRect/>
            </a:stretch>
          </p:blipFill>
          <p:spPr bwMode="auto">
            <a:xfrm>
              <a:off x="226695" y="2457311"/>
              <a:ext cx="552450" cy="2896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17" cstate="print"/>
            <a:srcRect l="6597" t="9444" r="7986" b="18889"/>
            <a:stretch>
              <a:fillRect/>
            </a:stretch>
          </p:blipFill>
          <p:spPr bwMode="auto">
            <a:xfrm>
              <a:off x="1522095" y="2438261"/>
              <a:ext cx="552450" cy="2896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19" name="Picture 18" descr="User-icon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91464" y="1424940"/>
              <a:ext cx="779781" cy="779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41948" y="869315"/>
              <a:ext cx="9185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en-US" sz="1800" b="1" dirty="0">
                  <a:solidFill>
                    <a:schemeClr val="accent1"/>
                  </a:solidFill>
                </a:rPr>
                <a:t>Client</a:t>
              </a:r>
            </a:p>
          </p:txBody>
        </p:sp>
        <p:sp>
          <p:nvSpPr>
            <p:cNvPr id="21" name="Cloud 20"/>
            <p:cNvSpPr/>
            <p:nvPr>
              <p:custDataLst>
                <p:tags r:id="rId12"/>
              </p:custDataLst>
            </p:nvPr>
          </p:nvSpPr>
          <p:spPr>
            <a:xfrm>
              <a:off x="6549390" y="1419224"/>
              <a:ext cx="1318260" cy="65722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TextBox 2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018973" y="908155"/>
              <a:ext cx="9185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en-US" sz="1800" b="1" dirty="0" smtClean="0">
                  <a:solidFill>
                    <a:schemeClr val="accent1"/>
                  </a:solidFill>
                </a:rPr>
                <a:t>Cloud</a:t>
              </a:r>
              <a:endParaRPr lang="en-US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5344" y="2223135"/>
              <a:ext cx="638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.  .  .</a:t>
              </a:r>
              <a:endParaRPr lang="en-US" sz="1000" b="1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179319" y="1975072"/>
            <a:ext cx="306705" cy="882427"/>
            <a:chOff x="2179320" y="1975073"/>
            <a:chExt cx="209543" cy="743362"/>
          </a:xfrm>
        </p:grpSpPr>
        <p:sp>
          <p:nvSpPr>
            <p:cNvPr id="33" name="Right Brace 32"/>
            <p:cNvSpPr/>
            <p:nvPr/>
          </p:nvSpPr>
          <p:spPr>
            <a:xfrm>
              <a:off x="2217414" y="2308860"/>
              <a:ext cx="171449" cy="4095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15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79320" y="1975073"/>
              <a:ext cx="207963" cy="2290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grpSp>
        <p:nvGrpSpPr>
          <p:cNvPr id="114" name="Group 113"/>
          <p:cNvGrpSpPr/>
          <p:nvPr/>
        </p:nvGrpSpPr>
        <p:grpSpPr>
          <a:xfrm>
            <a:off x="2674620" y="2261235"/>
            <a:ext cx="1874838" cy="561975"/>
            <a:chOff x="2674620" y="2137410"/>
            <a:chExt cx="1874838" cy="561975"/>
          </a:xfrm>
        </p:grpSpPr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17" cstate="print"/>
            <a:srcRect l="6597" t="9444" r="7986" b="18889"/>
            <a:stretch>
              <a:fillRect/>
            </a:stretch>
          </p:blipFill>
          <p:spPr bwMode="auto">
            <a:xfrm>
              <a:off x="2674620" y="2409686"/>
              <a:ext cx="552450" cy="289699"/>
            </a:xfrm>
            <a:prstGeom prst="rect">
              <a:avLst/>
            </a:prstGeom>
            <a:solidFill>
              <a:srgbClr val="003264"/>
            </a:solidFill>
            <a:ln w="25400">
              <a:noFill/>
              <a:miter lim="800000"/>
              <a:headEnd/>
              <a:tailEnd/>
            </a:ln>
          </p:spPr>
        </p:pic>
        <p:pic>
          <p:nvPicPr>
            <p:cNvPr id="26" name="Picture 9"/>
            <p:cNvPicPr>
              <a:picLocks noChangeAspect="1" noChangeArrowheads="1"/>
            </p:cNvPicPr>
            <p:nvPr/>
          </p:nvPicPr>
          <p:blipFill>
            <a:blip r:embed="rId17" cstate="print"/>
            <a:srcRect l="6597" t="9444" r="7986" b="18889"/>
            <a:stretch>
              <a:fillRect/>
            </a:stretch>
          </p:blipFill>
          <p:spPr bwMode="auto">
            <a:xfrm>
              <a:off x="3970020" y="2390636"/>
              <a:ext cx="552450" cy="2896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2693670" y="2137410"/>
              <a:ext cx="447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</a:t>
              </a:r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17645" y="2146935"/>
              <a:ext cx="447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</a:t>
              </a:r>
              <a:r>
                <a:rPr lang="en-US" sz="1000" dirty="0" err="1" smtClean="0"/>
                <a:t>n</a:t>
              </a:r>
              <a:endParaRPr lang="en-US" sz="1000" dirty="0"/>
            </a:p>
          </p:txBody>
        </p:sp>
        <p:pic>
          <p:nvPicPr>
            <p:cNvPr id="30" name="Picture 15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027045" y="2241773"/>
              <a:ext cx="207963" cy="2290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32" name="Picture 15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341495" y="2194148"/>
              <a:ext cx="207963" cy="2290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40" name="TextBox 39"/>
            <p:cNvSpPr txBox="1"/>
            <p:nvPr/>
          </p:nvSpPr>
          <p:spPr>
            <a:xfrm>
              <a:off x="3331844" y="2242185"/>
              <a:ext cx="638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.  .  .</a:t>
              </a:r>
              <a:endParaRPr lang="en-US" sz="1000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0995" y="2851785"/>
            <a:ext cx="1785694" cy="843379"/>
            <a:chOff x="340995" y="2756535"/>
            <a:chExt cx="1785694" cy="843379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1112520" y="2327910"/>
              <a:ext cx="209550" cy="17145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9095" y="2756535"/>
              <a:ext cx="17475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sz="1600" dirty="0" smtClean="0"/>
                <a:t>Extract keywords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0995" y="3261360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</a:t>
              </a:r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31620" y="3261360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000" dirty="0" err="1" smtClean="0"/>
                <a:t>n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6294" y="3213735"/>
              <a:ext cx="638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.  .  .</a:t>
              </a:r>
              <a:endParaRPr lang="en-US" sz="1000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17570" y="4863465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t</a:t>
            </a:r>
            <a:r>
              <a:rPr lang="en-US" sz="1000" b="1" dirty="0" smtClean="0">
                <a:solidFill>
                  <a:srgbClr val="7030A0"/>
                </a:solidFill>
              </a:rPr>
              <a:t>1</a:t>
            </a:r>
            <a:endParaRPr lang="en-US" sz="1000" b="1" dirty="0">
              <a:solidFill>
                <a:srgbClr val="7030A0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2626992" y="2256473"/>
            <a:ext cx="2281237" cy="2332604"/>
            <a:chOff x="2626992" y="2132648"/>
            <a:chExt cx="2281237" cy="2332604"/>
          </a:xfrm>
        </p:grpSpPr>
        <p:grpSp>
          <p:nvGrpSpPr>
            <p:cNvPr id="97" name="Group 96"/>
            <p:cNvGrpSpPr/>
            <p:nvPr/>
          </p:nvGrpSpPr>
          <p:grpSpPr>
            <a:xfrm>
              <a:off x="2626992" y="2132648"/>
              <a:ext cx="2281237" cy="1747837"/>
              <a:chOff x="2626992" y="2132648"/>
              <a:chExt cx="2281237" cy="174783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108031" y="2770815"/>
                <a:ext cx="1095361" cy="584775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Data </a:t>
                </a:r>
              </a:p>
              <a:p>
                <a:pPr algn="ctr"/>
                <a:r>
                  <a:rPr lang="en-US" sz="1600" b="1" dirty="0" smtClean="0"/>
                  <a:t>Structure</a:t>
                </a:r>
                <a:endParaRPr lang="en-US" sz="16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36542" y="3361362"/>
                <a:ext cx="4381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</a:t>
                </a:r>
                <a:r>
                  <a:rPr lang="en-US" sz="1000" dirty="0" smtClean="0"/>
                  <a:t>1</a:t>
                </a:r>
                <a:endParaRPr 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141479" y="3361362"/>
                <a:ext cx="4381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t</a:t>
                </a:r>
                <a:r>
                  <a:rPr lang="en-US" sz="1000" dirty="0" err="1" smtClean="0"/>
                  <a:t>n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360419" y="3313737"/>
                <a:ext cx="638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.  .  .</a:t>
                </a:r>
                <a:endParaRPr lang="en-US" sz="10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26992" y="2132648"/>
                <a:ext cx="2281237" cy="1747837"/>
              </a:xfrm>
              <a:prstGeom prst="roundRect">
                <a:avLst/>
              </a:prstGeom>
              <a:noFill/>
              <a:ln>
                <a:solidFill>
                  <a:srgbClr val="0032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3264"/>
                  </a:solidFill>
                </a:endParaRPr>
              </a:p>
            </p:txBody>
          </p:sp>
          <p:sp>
            <p:nvSpPr>
              <p:cNvPr id="67" name="Up-Down Arrow 66"/>
              <p:cNvSpPr/>
              <p:nvPr/>
            </p:nvSpPr>
            <p:spPr>
              <a:xfrm>
                <a:off x="2912749" y="2789873"/>
                <a:ext cx="45719" cy="53816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Up-Down Arrow 67"/>
              <p:cNvSpPr/>
              <p:nvPr/>
            </p:nvSpPr>
            <p:spPr>
              <a:xfrm>
                <a:off x="4284349" y="2770823"/>
                <a:ext cx="45719" cy="53816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793705" y="3880477"/>
              <a:ext cx="2019277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3264"/>
                  </a:solidFill>
                </a:rPr>
                <a:t>Searchable Representation</a:t>
              </a:r>
              <a:endParaRPr lang="en-US" sz="1600" dirty="0">
                <a:solidFill>
                  <a:srgbClr val="003264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39090" y="4855845"/>
            <a:ext cx="2579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Search keyword: w</a:t>
            </a:r>
            <a:r>
              <a:rPr lang="en-US" sz="1000" b="1" dirty="0" smtClean="0">
                <a:solidFill>
                  <a:srgbClr val="7030A0"/>
                </a:solidFill>
              </a:rPr>
              <a:t>1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 </a:t>
            </a:r>
            <a:r>
              <a:rPr lang="en-US" sz="1600" b="1" dirty="0" smtClean="0">
                <a:solidFill>
                  <a:srgbClr val="7030A0"/>
                </a:solidFill>
              </a:rPr>
              <a:t>t</a:t>
            </a:r>
            <a:r>
              <a:rPr lang="en-US" sz="1000" b="1" dirty="0" smtClean="0">
                <a:solidFill>
                  <a:srgbClr val="7030A0"/>
                </a:solidFill>
              </a:rPr>
              <a:t>1</a:t>
            </a:r>
            <a:endParaRPr lang="en-US" sz="1000" b="1" dirty="0">
              <a:solidFill>
                <a:srgbClr val="7030A0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36245" y="3689985"/>
            <a:ext cx="1714500" cy="967204"/>
            <a:chOff x="436245" y="3594735"/>
            <a:chExt cx="1714500" cy="967204"/>
          </a:xfrm>
        </p:grpSpPr>
        <p:sp>
          <p:nvSpPr>
            <p:cNvPr id="42" name="Right Brace 41"/>
            <p:cNvSpPr/>
            <p:nvPr/>
          </p:nvSpPr>
          <p:spPr>
            <a:xfrm rot="5400000">
              <a:off x="1188720" y="3185160"/>
              <a:ext cx="209550" cy="17145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5320" y="3594735"/>
              <a:ext cx="1111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sz="1600" dirty="0" smtClean="0"/>
                <a:t>Trapdoors</a:t>
              </a:r>
            </a:p>
          </p:txBody>
        </p:sp>
        <p:pic>
          <p:nvPicPr>
            <p:cNvPr id="44" name="Picture 15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55295" y="3660998"/>
              <a:ext cx="207963" cy="2290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1636395" y="4223385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</a:t>
              </a:r>
              <a:r>
                <a:rPr lang="en-US" sz="1000" dirty="0" err="1" smtClean="0"/>
                <a:t>n</a:t>
              </a:r>
              <a:endParaRPr 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41069" y="4175760"/>
              <a:ext cx="638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.  .  .</a:t>
              </a:r>
              <a:endParaRPr lang="en-US" sz="1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9590" y="4215765"/>
              <a:ext cx="43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67665" y="5589270"/>
            <a:ext cx="2232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Update file: </a:t>
            </a:r>
            <a:r>
              <a:rPr lang="en-US" sz="1600" dirty="0" err="1" smtClean="0">
                <a:solidFill>
                  <a:srgbClr val="C00000"/>
                </a:solidFill>
              </a:rPr>
              <a:t>f</a:t>
            </a:r>
            <a:r>
              <a:rPr lang="en-US" sz="1000" dirty="0" err="1" smtClean="0">
                <a:solidFill>
                  <a:srgbClr val="C00000"/>
                </a:solidFill>
              </a:rPr>
              <a:t>i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sym typeface="Wingdings" pitchFamily="2" charset="2"/>
              </a:rPr>
              <a:t> (</a:t>
            </a:r>
            <a:r>
              <a:rPr lang="en-US" sz="1600" dirty="0" err="1" smtClean="0">
                <a:solidFill>
                  <a:srgbClr val="C00000"/>
                </a:solidFill>
                <a:sym typeface="Wingdings" pitchFamily="2" charset="2"/>
              </a:rPr>
              <a:t>z</a:t>
            </a:r>
            <a:r>
              <a:rPr lang="en-US" sz="1000" dirty="0" err="1" smtClean="0">
                <a:solidFill>
                  <a:srgbClr val="C00000"/>
                </a:solidFill>
              </a:rPr>
              <a:t>i,</a:t>
            </a:r>
            <a:r>
              <a:rPr lang="en-US" sz="1600" dirty="0" err="1" smtClean="0">
                <a:solidFill>
                  <a:srgbClr val="C00000"/>
                </a:solidFill>
              </a:rPr>
              <a:t>V</a:t>
            </a:r>
            <a:r>
              <a:rPr lang="en-US" sz="1600" dirty="0" smtClean="0">
                <a:solidFill>
                  <a:srgbClr val="C00000"/>
                </a:solidFill>
              </a:rPr>
              <a:t>)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79469" y="5606415"/>
            <a:ext cx="71628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sym typeface="Wingdings" pitchFamily="2" charset="2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sym typeface="Wingdings" pitchFamily="2" charset="2"/>
              </a:rPr>
              <a:t>z</a:t>
            </a:r>
            <a:r>
              <a:rPr lang="en-US" sz="1000" dirty="0" err="1" smtClean="0">
                <a:solidFill>
                  <a:srgbClr val="C00000"/>
                </a:solidFill>
              </a:rPr>
              <a:t>i,</a:t>
            </a:r>
            <a:r>
              <a:rPr lang="en-US" sz="1600" dirty="0" err="1" smtClean="0">
                <a:solidFill>
                  <a:srgbClr val="C00000"/>
                </a:solidFill>
              </a:rPr>
              <a:t>V</a:t>
            </a:r>
            <a:r>
              <a:rPr lang="en-US" sz="1600" dirty="0" smtClean="0">
                <a:solidFill>
                  <a:srgbClr val="C00000"/>
                </a:solidFill>
              </a:rPr>
              <a:t>)</a:t>
            </a:r>
            <a:r>
              <a:rPr lang="en-US" sz="1000" dirty="0" smtClean="0">
                <a:solidFill>
                  <a:srgbClr val="C00000"/>
                </a:solidFill>
              </a:rPr>
              <a:t> </a:t>
            </a:r>
            <a:endParaRPr lang="en-US" sz="1000" dirty="0">
              <a:solidFill>
                <a:srgbClr val="C00000"/>
              </a:solidFill>
            </a:endParaRPr>
          </a:p>
        </p:txBody>
      </p:sp>
      <p:pic>
        <p:nvPicPr>
          <p:cNvPr id="100" name="Picture 99" descr="encrypt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879850" y="3366770"/>
            <a:ext cx="3492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TextBox 115"/>
          <p:cNvSpPr txBox="1"/>
          <p:nvPr/>
        </p:nvSpPr>
        <p:spPr>
          <a:xfrm>
            <a:off x="6284595" y="4368165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c</a:t>
            </a:r>
            <a:r>
              <a:rPr lang="en-US" sz="1000" b="1" dirty="0" smtClean="0">
                <a:solidFill>
                  <a:srgbClr val="7030A0"/>
                </a:solidFill>
              </a:rPr>
              <a:t>1</a:t>
            </a:r>
            <a:endParaRPr lang="en-US" sz="1000" b="1" dirty="0">
              <a:solidFill>
                <a:srgbClr val="7030A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248400" y="2171699"/>
            <a:ext cx="419100" cy="199072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6926580" y="2181225"/>
            <a:ext cx="419100" cy="18649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2076450" y="5217795"/>
            <a:ext cx="57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f</a:t>
            </a:r>
            <a:r>
              <a:rPr lang="en-US" sz="1000" b="1" dirty="0" smtClean="0">
                <a:solidFill>
                  <a:srgbClr val="7030A0"/>
                </a:solidFill>
                <a:sym typeface="Wingdings" pitchFamily="2" charset="2"/>
              </a:rPr>
              <a:t>1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</a:t>
            </a:r>
            <a:endParaRPr lang="en-US" sz="1000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0848 -0.00155 " pathEditMode="relative" ptsTypes="AA">
                                      <p:cBhvr>
                                        <p:cTn id="3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0848 -0.00155 " pathEditMode="relative" ptsTypes="AA">
                                      <p:cBhvr>
                                        <p:cTn id="3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0848 -0.00155 " pathEditMode="relative" ptsTypes="AA">
                                      <p:cBhvr>
                                        <p:cTn id="3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3 -0.01852 L 0.33817 -0.1064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0" y="-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6337E-6 L -0.44643 0.135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381E-6 4.11523E-7 L 0.40179 -0.1826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0" y="-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85" grpId="0"/>
      <p:bldP spid="87" grpId="0"/>
      <p:bldP spid="88" grpId="0"/>
      <p:bldP spid="88" grpId="1"/>
      <p:bldP spid="116" grpId="0" build="allAtOnce"/>
      <p:bldP spid="117" grpId="0" animBg="1"/>
      <p:bldP spid="118" grpId="0" animBg="1"/>
      <p:bldP spid="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7412" name="TextBox 9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17413" name="TextBox 11" hidden="1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427788" y="1501775"/>
            <a:ext cx="1943100" cy="17859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8509000" y="6019800"/>
            <a:ext cx="25400" cy="10636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17416" name="Text Placeholder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306388" y="618910"/>
            <a:ext cx="8228012" cy="4743768"/>
          </a:xfrm>
        </p:spPr>
        <p:txBody>
          <a:bodyPr/>
          <a:lstStyle/>
          <a:p>
            <a:r>
              <a:rPr lang="en-US" altLang="en-US" sz="2000" u="sng" dirty="0" smtClean="0">
                <a:latin typeface="Bosch Office Sans" pitchFamily="34" charset="0"/>
              </a:rPr>
              <a:t>No single DSSE is better than all others for all aspects</a:t>
            </a:r>
          </a:p>
          <a:p>
            <a:endParaRPr lang="en-US" altLang="en-US" sz="2000" dirty="0" smtClean="0">
              <a:latin typeface="Bosch Office Sans" pitchFamily="34" charset="0"/>
            </a:endParaRPr>
          </a:p>
          <a:p>
            <a:r>
              <a:rPr lang="en-US" altLang="en-US" sz="2000" dirty="0" smtClean="0">
                <a:latin typeface="Bosch Office Sans" pitchFamily="34" charset="0"/>
              </a:rPr>
              <a:t>Security/Performance Trade-off:</a:t>
            </a:r>
          </a:p>
          <a:p>
            <a:pPr lvl="1"/>
            <a:r>
              <a:rPr lang="en-US" altLang="en-US" sz="2000" dirty="0" smtClean="0">
                <a:latin typeface="Bosch Office Sans" pitchFamily="34" charset="0"/>
              </a:rPr>
              <a:t>Choice of data structure </a:t>
            </a:r>
          </a:p>
          <a:p>
            <a:pPr lvl="1"/>
            <a:r>
              <a:rPr lang="en-US" altLang="en-US" sz="2000" dirty="0">
                <a:latin typeface="Bosch Office Sans" pitchFamily="34" charset="0"/>
              </a:rPr>
              <a:t>O</a:t>
            </a:r>
            <a:r>
              <a:rPr lang="en-US" altLang="en-US" sz="2000" dirty="0" smtClean="0">
                <a:latin typeface="Bosch Office Sans" pitchFamily="34" charset="0"/>
              </a:rPr>
              <a:t>perations on it</a:t>
            </a:r>
          </a:p>
          <a:p>
            <a:endParaRPr lang="en-US" altLang="en-US" sz="2000" dirty="0" smtClean="0">
              <a:latin typeface="Bosch Office Sans" pitchFamily="34" charset="0"/>
            </a:endParaRPr>
          </a:p>
          <a:p>
            <a:r>
              <a:rPr lang="en-US" altLang="en-US" sz="2000" dirty="0" smtClean="0">
                <a:latin typeface="Bosch Office Sans" pitchFamily="34" charset="0"/>
              </a:rPr>
              <a:t>Performance </a:t>
            </a:r>
          </a:p>
          <a:p>
            <a:pPr lvl="1"/>
            <a:r>
              <a:rPr lang="en-US" altLang="en-US" sz="2000" dirty="0" smtClean="0">
                <a:latin typeface="Bosch Office Sans" pitchFamily="34" charset="0"/>
              </a:rPr>
              <a:t>Search and update execution times </a:t>
            </a:r>
          </a:p>
          <a:p>
            <a:pPr lvl="1"/>
            <a:r>
              <a:rPr lang="en-US" altLang="en-US" sz="2000" dirty="0" smtClean="0">
                <a:latin typeface="Bosch Office Sans" pitchFamily="34" charset="0"/>
              </a:rPr>
              <a:t>Client storage (auxiliary info)</a:t>
            </a:r>
          </a:p>
          <a:p>
            <a:pPr lvl="1"/>
            <a:r>
              <a:rPr lang="en-US" altLang="en-US" sz="2000" dirty="0" smtClean="0">
                <a:latin typeface="Bosch Office Sans" pitchFamily="34" charset="0"/>
              </a:rPr>
              <a:t>Server storage (encrypted data structure)</a:t>
            </a:r>
          </a:p>
          <a:p>
            <a:pPr lvl="1"/>
            <a:r>
              <a:rPr lang="en-US" altLang="en-US" sz="2000" dirty="0" smtClean="0">
                <a:latin typeface="Bosch Office Sans" pitchFamily="34" charset="0"/>
              </a:rPr>
              <a:t>Communication overhead </a:t>
            </a:r>
          </a:p>
          <a:p>
            <a:pPr lvl="1"/>
            <a:r>
              <a:rPr lang="en-US" altLang="en-US" sz="2000" dirty="0" smtClean="0">
                <a:latin typeface="Bosch Office Sans" pitchFamily="34" charset="0"/>
              </a:rPr>
              <a:t># rounds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</a:t>
            </a:r>
            <a:r>
              <a:rPr lang="en-US" altLang="en-US" sz="2000" dirty="0" smtClean="0">
                <a:latin typeface="Bosch Office Sans" pitchFamily="34" charset="0"/>
              </a:rPr>
              <a:t> network latency</a:t>
            </a:r>
          </a:p>
          <a:p>
            <a:endParaRPr lang="en-US" altLang="en-US" sz="2000" dirty="0" smtClean="0">
              <a:latin typeface="Bosch Office Sans" pitchFamily="34" charset="0"/>
            </a:endParaRPr>
          </a:p>
          <a:p>
            <a:r>
              <a:rPr lang="en-US" altLang="en-US" sz="2000" dirty="0" smtClean="0">
                <a:latin typeface="Bosch Office Sans" pitchFamily="34" charset="0"/>
              </a:rPr>
              <a:t>Security</a:t>
            </a:r>
          </a:p>
          <a:p>
            <a:pPr lvl="1"/>
            <a:r>
              <a:rPr lang="en-US" altLang="en-US" sz="2000" dirty="0" smtClean="0">
                <a:latin typeface="Bosch Office Sans" pitchFamily="34" charset="0"/>
              </a:rPr>
              <a:t>Information leakage due to updates</a:t>
            </a:r>
          </a:p>
          <a:p>
            <a:pPr lvl="1"/>
            <a:endParaRPr lang="en-US" altLang="en-US" sz="2000" dirty="0">
              <a:latin typeface="Bosch Office Sans" pitchFamily="34" charset="0"/>
            </a:endParaRPr>
          </a:p>
          <a:p>
            <a:endParaRPr lang="en-US" altLang="en-US" sz="2000" dirty="0" smtClean="0">
              <a:latin typeface="Bosch Office Sans" pitchFamily="34" charset="0"/>
            </a:endParaRPr>
          </a:p>
        </p:txBody>
      </p:sp>
      <p:sp>
        <p:nvSpPr>
          <p:cNvPr id="22538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5B3DEACC-083C-457D-854A-B504E278D6E0}" type="slidenum">
              <a:rPr lang="de-DE" smtClean="0">
                <a:latin typeface="Bosch Office Sans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DE" dirty="0" smtClean="0">
              <a:latin typeface="Bosch Office Sans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9413" y="92710"/>
            <a:ext cx="362150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altLang="en-US" sz="2200" b="1" dirty="0" smtClean="0">
                <a:solidFill>
                  <a:srgbClr val="FFFFFF"/>
                </a:solidFill>
              </a:rPr>
              <a:t>How to Evaluate a DSSE?</a:t>
            </a:r>
            <a:endParaRPr lang="en-US" altLang="en-US" sz="22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1217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7412" name="TextBox 9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17413" name="TextBox 11" hidden="1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427788" y="1501775"/>
            <a:ext cx="1943100" cy="17859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8509000" y="6019800"/>
            <a:ext cx="25400" cy="10636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17416" name="Text Placeholder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306388" y="543285"/>
            <a:ext cx="8228012" cy="4743768"/>
          </a:xfrm>
        </p:spPr>
        <p:txBody>
          <a:bodyPr/>
          <a:lstStyle/>
          <a:p>
            <a:r>
              <a:rPr lang="en-US" altLang="en-US" sz="2000" dirty="0" err="1" smtClean="0">
                <a:latin typeface="Bosch Office Sans" pitchFamily="34" charset="0"/>
              </a:rPr>
              <a:t>Curtmola</a:t>
            </a:r>
            <a:r>
              <a:rPr lang="en-US" altLang="en-US" sz="2000" dirty="0" smtClean="0">
                <a:latin typeface="Bosch Office Sans" pitchFamily="34" charset="0"/>
              </a:rPr>
              <a:t> et al. (CCS 2006)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 i="1" dirty="0" smtClean="0">
                <a:latin typeface="Bosch Office Sans" pitchFamily="34" charset="0"/>
                <a:sym typeface="Wingdings" panose="05000000000000000000" pitchFamily="2" charset="2"/>
              </a:rPr>
              <a:t>Single linked list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 </a:t>
            </a:r>
            <a:endParaRPr lang="en-US" altLang="en-US" sz="2000" i="1" dirty="0" smtClean="0">
              <a:latin typeface="Bosch Office Sans" pitchFamily="34" charset="0"/>
            </a:endParaRPr>
          </a:p>
          <a:p>
            <a:pPr lvl="1"/>
            <a:r>
              <a:rPr lang="en-US" altLang="en-US" sz="1600" dirty="0" smtClean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1600" dirty="0" smtClean="0">
                <a:solidFill>
                  <a:srgbClr val="0070C0"/>
                </a:solidFill>
                <a:latin typeface="Bosch Office Sans" pitchFamily="34" charset="0"/>
                <a:sym typeface="Wingdings" pitchFamily="2" charset="2"/>
              </a:rPr>
              <a:t> </a:t>
            </a:r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Efficient encrypted searches</a:t>
            </a:r>
          </a:p>
          <a:p>
            <a:pPr lvl="1"/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(-)</a:t>
            </a:r>
            <a:r>
              <a:rPr lang="en-US" altLang="en-US" sz="1600" dirty="0" smtClean="0">
                <a:latin typeface="Bosch Office Sans" pitchFamily="34" charset="0"/>
              </a:rPr>
              <a:t> No update on </a:t>
            </a:r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files (</a:t>
            </a:r>
            <a:r>
              <a:rPr lang="en-US" altLang="en-US" sz="1600" dirty="0" smtClean="0">
                <a:latin typeface="Bosch Office Sans" pitchFamily="34" charset="0"/>
              </a:rPr>
              <a:t>addition/removal not possible</a:t>
            </a:r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en-US" sz="1600" dirty="0" smtClean="0">
              <a:latin typeface="Bosch Office Sans" pitchFamily="34" charset="0"/>
              <a:sym typeface="Wingdings" pitchFamily="2" charset="2"/>
            </a:endParaRPr>
          </a:p>
          <a:p>
            <a:r>
              <a:rPr lang="en-US" altLang="en-US" sz="2000" dirty="0" smtClean="0">
                <a:latin typeface="Bosch Office Sans" pitchFamily="34" charset="0"/>
                <a:sym typeface="Wingdings" pitchFamily="2" charset="2"/>
              </a:rPr>
              <a:t>Variants of CCS 2006 with various properties:</a:t>
            </a:r>
          </a:p>
          <a:p>
            <a:pPr lvl="1"/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Ranked, multi-keyword, wildcard, …</a:t>
            </a:r>
          </a:p>
          <a:p>
            <a:pPr lvl="1"/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(-) </a:t>
            </a:r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No update and inefficient </a:t>
            </a:r>
            <a:endParaRPr lang="en-US" altLang="en-US" sz="1600" dirty="0" smtClean="0">
              <a:latin typeface="Bosch Office Sans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2000" dirty="0" smtClean="0">
              <a:latin typeface="Bosch Office Sans" pitchFamily="34" charset="0"/>
            </a:endParaRPr>
          </a:p>
          <a:p>
            <a:r>
              <a:rPr lang="en-US" altLang="en-US" sz="2000" dirty="0" err="1" smtClean="0">
                <a:latin typeface="Bosch Office Sans" pitchFamily="34" charset="0"/>
              </a:rPr>
              <a:t>Kamara</a:t>
            </a:r>
            <a:r>
              <a:rPr lang="en-US" altLang="en-US" sz="2000" dirty="0" smtClean="0">
                <a:latin typeface="Bosch Office Sans" pitchFamily="34" charset="0"/>
              </a:rPr>
              <a:t> et. al. (CCS 2012) </a:t>
            </a:r>
            <a:r>
              <a:rPr lang="en-US" altLang="en-US" sz="2000" dirty="0">
                <a:latin typeface="Bosch Office Sans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 i="1" dirty="0">
                <a:latin typeface="Bosch Office Sans" pitchFamily="34" charset="0"/>
                <a:sym typeface="Wingdings" panose="05000000000000000000" pitchFamily="2" charset="2"/>
              </a:rPr>
              <a:t>Multi-linked list </a:t>
            </a:r>
            <a:endParaRPr lang="en-US" altLang="en-US" sz="2000" i="1" dirty="0" smtClean="0">
              <a:latin typeface="Bosch Office Sans" pitchFamily="34" charset="0"/>
            </a:endParaRPr>
          </a:p>
          <a:p>
            <a:pPr lvl="1"/>
            <a:r>
              <a:rPr lang="en-US" altLang="en-US" sz="1600" dirty="0" smtClean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1600" dirty="0" smtClean="0">
                <a:latin typeface="Bosch Office Sans" pitchFamily="34" charset="0"/>
              </a:rPr>
              <a:t> </a:t>
            </a:r>
            <a:r>
              <a:rPr lang="en-US" altLang="en-US" sz="1600" dirty="0" smtClean="0">
                <a:solidFill>
                  <a:srgbClr val="00B050"/>
                </a:solidFill>
                <a:latin typeface="Bosch Office Sans" pitchFamily="34" charset="0"/>
              </a:rPr>
              <a:t>Updates</a:t>
            </a:r>
            <a:r>
              <a:rPr lang="en-US" altLang="en-US" sz="1600" dirty="0" smtClean="0">
                <a:latin typeface="Bosch Office Sans" pitchFamily="34" charset="0"/>
              </a:rPr>
              <a:t>:</a:t>
            </a:r>
            <a:r>
              <a:rPr lang="en-US" altLang="en-US" sz="1600" b="1" dirty="0" smtClean="0">
                <a:latin typeface="Bosch Office Sans" pitchFamily="34" charset="0"/>
              </a:rPr>
              <a:t> </a:t>
            </a:r>
            <a:r>
              <a:rPr lang="en-US" altLang="en-US" sz="1600" dirty="0" smtClean="0">
                <a:latin typeface="Bosch Office Sans" pitchFamily="34" charset="0"/>
              </a:rPr>
              <a:t>New files can be added/removed</a:t>
            </a:r>
          </a:p>
          <a:p>
            <a:pPr lvl="1"/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(-)</a:t>
            </a:r>
            <a:r>
              <a:rPr lang="en-US" altLang="en-US" sz="1600" dirty="0" smtClean="0">
                <a:latin typeface="Bosch Office Sans" pitchFamily="34" charset="0"/>
              </a:rPr>
              <a:t> Update leaks information </a:t>
            </a:r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(insecure updates)</a:t>
            </a:r>
          </a:p>
          <a:p>
            <a:pPr lvl="1">
              <a:lnSpc>
                <a:spcPct val="150000"/>
              </a:lnSpc>
            </a:pPr>
            <a:endParaRPr lang="en-US" altLang="en-US" sz="2000" dirty="0" smtClean="0">
              <a:latin typeface="Bosch Office Sans" pitchFamily="34" charset="0"/>
            </a:endParaRPr>
          </a:p>
          <a:p>
            <a:pPr marL="304800" lvl="1" indent="-304800">
              <a:buSzPct val="65000"/>
              <a:buFont typeface="Wingdings"/>
              <a:buChar char="è"/>
            </a:pPr>
            <a:r>
              <a:rPr lang="en-US" altLang="en-US" sz="2000" dirty="0" err="1" smtClean="0">
                <a:latin typeface="Bosch Office Sans" pitchFamily="34" charset="0"/>
              </a:rPr>
              <a:t>Kamara</a:t>
            </a:r>
            <a:r>
              <a:rPr lang="en-US" altLang="en-US" sz="2000" dirty="0" smtClean="0">
                <a:latin typeface="Bosch Office Sans" pitchFamily="34" charset="0"/>
              </a:rPr>
              <a:t> et. al. (FC 2013)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i="1" dirty="0" smtClean="0">
                <a:latin typeface="Bosch Office Sans" pitchFamily="34" charset="0"/>
                <a:sym typeface="Wingdings" panose="05000000000000000000" pitchFamily="2" charset="2"/>
              </a:rPr>
              <a:t> Red-black trees</a:t>
            </a:r>
            <a:endParaRPr lang="en-US" altLang="en-US" sz="2000" i="1" dirty="0" smtClean="0">
              <a:latin typeface="Bosch Office Sans" pitchFamily="34" charset="0"/>
            </a:endParaRPr>
          </a:p>
          <a:p>
            <a:pPr lvl="1"/>
            <a:r>
              <a:rPr lang="en-US" altLang="en-US" sz="1600" dirty="0" smtClean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1600" dirty="0" smtClean="0">
                <a:latin typeface="Bosch Office Sans" pitchFamily="34" charset="0"/>
              </a:rPr>
              <a:t> </a:t>
            </a:r>
            <a:r>
              <a:rPr lang="en-US" altLang="en-US" sz="1600" dirty="0" smtClean="0">
                <a:solidFill>
                  <a:srgbClr val="00B050"/>
                </a:solidFill>
                <a:latin typeface="Bosch Office Sans" pitchFamily="34" charset="0"/>
              </a:rPr>
              <a:t>Secure updates</a:t>
            </a:r>
          </a:p>
          <a:p>
            <a:pPr lvl="1"/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(-)</a:t>
            </a:r>
            <a:r>
              <a:rPr lang="en-US" altLang="en-US" sz="1600" dirty="0" smtClean="0">
                <a:latin typeface="Bosch Office Sans" pitchFamily="34" charset="0"/>
              </a:rPr>
              <a:t> Searchable words are </a:t>
            </a:r>
            <a:r>
              <a:rPr lang="en-US" altLang="en-US" sz="1600" dirty="0" smtClean="0">
                <a:solidFill>
                  <a:srgbClr val="090000"/>
                </a:solidFill>
                <a:latin typeface="Bosch Office Sans" pitchFamily="34" charset="0"/>
              </a:rPr>
              <a:t>fixed </a:t>
            </a:r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 (cannot add a new keyword later)</a:t>
            </a:r>
          </a:p>
          <a:p>
            <a:pPr lvl="1"/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(-) </a:t>
            </a:r>
            <a:r>
              <a:rPr lang="en-US" altLang="en-US" sz="1600" dirty="0" smtClean="0">
                <a:solidFill>
                  <a:schemeClr val="tx2"/>
                </a:solidFill>
                <a:latin typeface="Bosch Office Sans" pitchFamily="34" charset="0"/>
              </a:rPr>
              <a:t>Extremely large cloud storage (</a:t>
            </a:r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multi TBs, </a:t>
            </a:r>
            <a:r>
              <a:rPr lang="en-US" altLang="en-US" sz="1600" i="1" dirty="0" smtClean="0">
                <a:solidFill>
                  <a:srgbClr val="FF0000"/>
                </a:solidFill>
                <a:latin typeface="Bosch Office Sans" pitchFamily="34" charset="0"/>
              </a:rPr>
              <a:t>impractical</a:t>
            </a:r>
            <a:r>
              <a:rPr lang="en-US" altLang="en-US" sz="1600" dirty="0" smtClean="0">
                <a:solidFill>
                  <a:schemeClr val="tx2"/>
                </a:solidFill>
                <a:latin typeface="Bosch Office Sans" pitchFamily="34" charset="0"/>
              </a:rPr>
              <a:t>)</a:t>
            </a:r>
          </a:p>
          <a:p>
            <a:pPr lvl="1"/>
            <a:endParaRPr lang="en-US" altLang="en-US" sz="1600" dirty="0" smtClean="0">
              <a:solidFill>
                <a:schemeClr val="tx2"/>
              </a:solidFill>
              <a:latin typeface="Bosch Office Sans" pitchFamily="34" charset="0"/>
            </a:endParaRPr>
          </a:p>
          <a:p>
            <a:endParaRPr lang="en-US" altLang="en-US" sz="2000" dirty="0" smtClean="0">
              <a:latin typeface="Bosch Office Sans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sz="2000" dirty="0" smtClean="0">
              <a:latin typeface="Bosch Office Sans" pitchFamily="34" charset="0"/>
            </a:endParaRPr>
          </a:p>
        </p:txBody>
      </p:sp>
      <p:sp>
        <p:nvSpPr>
          <p:cNvPr id="22538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5B3DEACC-083C-457D-854A-B504E278D6E0}" type="slidenum">
              <a:rPr lang="de-DE" smtClean="0">
                <a:latin typeface="Bosch Office Sans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DE" dirty="0" smtClean="0">
              <a:latin typeface="Bosch Office Sans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9413" y="92710"/>
            <a:ext cx="6915419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altLang="en-US" sz="2200" b="1" dirty="0" smtClean="0">
                <a:solidFill>
                  <a:srgbClr val="FFFFFF"/>
                </a:solidFill>
              </a:rPr>
              <a:t>Prior Work on Searchable Encryption (Milestones)</a:t>
            </a:r>
            <a:endParaRPr lang="en-US" altLang="en-US" sz="22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7412" name="TextBox 9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17413" name="TextBox 11" hidden="1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427788" y="1501775"/>
            <a:ext cx="1943100" cy="17859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8509000" y="6019800"/>
            <a:ext cx="25400" cy="10636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17416" name="Text Placeholder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306388" y="543285"/>
            <a:ext cx="8228012" cy="4743768"/>
          </a:xfrm>
        </p:spPr>
        <p:txBody>
          <a:bodyPr/>
          <a:lstStyle/>
          <a:p>
            <a:r>
              <a:rPr lang="en-US" altLang="en-US" sz="2000" dirty="0" err="1" smtClean="0">
                <a:latin typeface="Bosch Office Sans" pitchFamily="34" charset="0"/>
              </a:rPr>
              <a:t>Stefanov</a:t>
            </a:r>
            <a:r>
              <a:rPr lang="en-US" altLang="en-US" sz="2000" dirty="0" smtClean="0">
                <a:latin typeface="Bosch Office Sans" pitchFamily="34" charset="0"/>
              </a:rPr>
              <a:t> </a:t>
            </a:r>
            <a:r>
              <a:rPr lang="en-US" altLang="en-US" sz="2000" dirty="0">
                <a:latin typeface="Bosch Office Sans" pitchFamily="34" charset="0"/>
              </a:rPr>
              <a:t>et al. (NDSS 2014) </a:t>
            </a:r>
            <a:r>
              <a:rPr lang="en-US" altLang="en-US" sz="2000" dirty="0">
                <a:latin typeface="Bosch Office Sans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 i="1" dirty="0">
                <a:latin typeface="Bosch Office Sans" pitchFamily="34" charset="0"/>
                <a:sym typeface="Wingdings" panose="05000000000000000000" pitchFamily="2" charset="2"/>
              </a:rPr>
              <a:t>Multi-arrays + Oblivious sort</a:t>
            </a:r>
            <a:endParaRPr lang="en-US" altLang="en-US" sz="2000" i="1" dirty="0">
              <a:latin typeface="Bosch Office Sans" pitchFamily="34" charset="0"/>
            </a:endParaRPr>
          </a:p>
          <a:p>
            <a:pPr lvl="1"/>
            <a:r>
              <a:rPr lang="en-US" altLang="en-US" sz="1600" dirty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1600" dirty="0">
                <a:solidFill>
                  <a:srgbClr val="0070C0"/>
                </a:solidFill>
                <a:latin typeface="Bosch Office Sans" pitchFamily="34" charset="0"/>
                <a:sym typeface="Wingdings" pitchFamily="2" charset="2"/>
              </a:rPr>
              <a:t> </a:t>
            </a:r>
            <a:r>
              <a:rPr lang="en-US" altLang="en-US" sz="1600" dirty="0">
                <a:latin typeface="Bosch Office Sans" pitchFamily="34" charset="0"/>
                <a:sym typeface="Wingdings" pitchFamily="2" charset="2"/>
              </a:rPr>
              <a:t>Higher security, efficient </a:t>
            </a:r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searches</a:t>
            </a:r>
            <a:endParaRPr lang="en-US" altLang="en-US" sz="1600" dirty="0">
              <a:latin typeface="Bosch Office Sans" pitchFamily="34" charset="0"/>
              <a:sym typeface="Wingdings" pitchFamily="2" charset="2"/>
            </a:endParaRPr>
          </a:p>
          <a:p>
            <a:pPr lvl="1"/>
            <a:r>
              <a:rPr lang="en-US" altLang="en-US" sz="1600" dirty="0">
                <a:solidFill>
                  <a:srgbClr val="FF0000"/>
                </a:solidFill>
                <a:latin typeface="Bosch Office Sans" pitchFamily="34" charset="0"/>
              </a:rPr>
              <a:t>(-)</a:t>
            </a:r>
            <a:r>
              <a:rPr lang="en-US" altLang="en-US" sz="1600" dirty="0">
                <a:latin typeface="Bosch Office Sans" pitchFamily="34" charset="0"/>
              </a:rPr>
              <a:t> Larger client storage and transmission, high server </a:t>
            </a:r>
            <a:r>
              <a:rPr lang="en-US" altLang="en-US" sz="1600" dirty="0" smtClean="0">
                <a:latin typeface="Bosch Office Sans" pitchFamily="34" charset="0"/>
              </a:rPr>
              <a:t>storage</a:t>
            </a:r>
            <a:endParaRPr lang="en-US" altLang="en-US" sz="1600" dirty="0" smtClean="0">
              <a:latin typeface="Bosch Office Sans" pitchFamily="34" charset="0"/>
              <a:sym typeface="Wingdings" pitchFamily="2" charset="2"/>
            </a:endParaRPr>
          </a:p>
          <a:p>
            <a:pPr lvl="1"/>
            <a:endParaRPr lang="en-US" altLang="en-US" sz="2000" dirty="0" smtClean="0">
              <a:latin typeface="Bosch Office Sans" pitchFamily="34" charset="0"/>
            </a:endParaRPr>
          </a:p>
          <a:p>
            <a:r>
              <a:rPr lang="en-US" altLang="en-US" sz="2000" dirty="0">
                <a:latin typeface="Bosch Office Sans" pitchFamily="34" charset="0"/>
                <a:sym typeface="Wingdings" pitchFamily="2" charset="2"/>
              </a:rPr>
              <a:t>Cash et al. (NDSS 2014</a:t>
            </a:r>
            <a:r>
              <a:rPr lang="en-US" altLang="en-US" sz="2000" dirty="0" smtClean="0">
                <a:latin typeface="Bosch Office Sans" pitchFamily="34" charset="0"/>
                <a:sym typeface="Wingdings" pitchFamily="2" charset="2"/>
              </a:rPr>
              <a:t>)  </a:t>
            </a:r>
            <a:r>
              <a:rPr lang="en-US" altLang="en-US" sz="2000" i="1" dirty="0" smtClean="0">
                <a:latin typeface="Bosch Office Sans" pitchFamily="34" charset="0"/>
                <a:sym typeface="Wingdings" pitchFamily="2" charset="2"/>
              </a:rPr>
              <a:t>Generic dictionaries</a:t>
            </a:r>
            <a:endParaRPr lang="en-US" altLang="en-US" sz="2000" i="1" dirty="0">
              <a:latin typeface="Bosch Office Sans" pitchFamily="34" charset="0"/>
              <a:sym typeface="Wingdings" pitchFamily="2" charset="2"/>
            </a:endParaRPr>
          </a:p>
          <a:p>
            <a:pPr lvl="1"/>
            <a:r>
              <a:rPr lang="en-US" altLang="en-US" sz="1600" dirty="0">
                <a:solidFill>
                  <a:srgbClr val="00B050"/>
                </a:solidFill>
                <a:latin typeface="Bosch Office Sans" pitchFamily="34" charset="0"/>
              </a:rPr>
              <a:t>(+) </a:t>
            </a:r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Conjunctive</a:t>
            </a:r>
            <a:r>
              <a:rPr lang="en-US" altLang="en-US" sz="1600" dirty="0">
                <a:latin typeface="Bosch Office Sans" pitchFamily="34" charset="0"/>
                <a:sym typeface="Wingdings" pitchFamily="2" charset="2"/>
              </a:rPr>
              <a:t>, </a:t>
            </a:r>
            <a:r>
              <a:rPr lang="en-US" altLang="en-US" sz="1600" dirty="0" err="1" smtClean="0">
                <a:latin typeface="Bosch Office Sans" pitchFamily="34" charset="0"/>
                <a:sym typeface="Wingdings" pitchFamily="2" charset="2"/>
              </a:rPr>
              <a:t>boolean</a:t>
            </a:r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 </a:t>
            </a:r>
            <a:r>
              <a:rPr lang="en-US" altLang="en-US" sz="1600" dirty="0">
                <a:latin typeface="Bosch Office Sans" pitchFamily="34" charset="0"/>
                <a:sym typeface="Wingdings" pitchFamily="2" charset="2"/>
              </a:rPr>
              <a:t>queries, balanced and efficient search/update, </a:t>
            </a:r>
          </a:p>
          <a:p>
            <a:pPr lvl="1"/>
            <a:r>
              <a:rPr lang="en-US" altLang="en-US" sz="1600" dirty="0">
                <a:solidFill>
                  <a:srgbClr val="00B050"/>
                </a:solidFill>
                <a:latin typeface="Bosch Office Sans" pitchFamily="34" charset="0"/>
              </a:rPr>
              <a:t>(+) </a:t>
            </a:r>
            <a:r>
              <a:rPr lang="en-US" altLang="en-US" sz="1600" dirty="0" smtClean="0">
                <a:latin typeface="Bosch Office Sans" pitchFamily="34" charset="0"/>
                <a:sym typeface="Wingdings" pitchFamily="2" charset="2"/>
              </a:rPr>
              <a:t>Tests </a:t>
            </a:r>
            <a:r>
              <a:rPr lang="en-US" altLang="en-US" sz="1600" dirty="0">
                <a:latin typeface="Bosch Office Sans" pitchFamily="34" charset="0"/>
                <a:sym typeface="Wingdings" pitchFamily="2" charset="2"/>
              </a:rPr>
              <a:t>on very large scale DBMS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  <a:latin typeface="Bosch Office Sans" pitchFamily="34" charset="0"/>
              </a:rPr>
              <a:t>(-) </a:t>
            </a:r>
            <a:r>
              <a:rPr lang="en-US" altLang="en-US" sz="1600" dirty="0" smtClean="0">
                <a:latin typeface="Bosch Office Sans" pitchFamily="34" charset="0"/>
              </a:rPr>
              <a:t>Database grows linearly with update, client permanent storage, leaks more than </a:t>
            </a:r>
            <a:r>
              <a:rPr lang="en-US" altLang="en-US" sz="1600" dirty="0" err="1" smtClean="0">
                <a:latin typeface="Bosch Office Sans" pitchFamily="34" charset="0"/>
              </a:rPr>
              <a:t>Stefanov</a:t>
            </a:r>
            <a:r>
              <a:rPr lang="en-US" altLang="en-US" sz="1600" dirty="0" smtClean="0">
                <a:latin typeface="Bosch Office Sans" pitchFamily="34" charset="0"/>
              </a:rPr>
              <a:t> et al. (NDSS 2014)</a:t>
            </a:r>
          </a:p>
          <a:p>
            <a:pPr lvl="1"/>
            <a:endParaRPr lang="en-US" altLang="en-US" sz="2000" dirty="0" smtClean="0">
              <a:latin typeface="Bosch Office Sans" pitchFamily="34" charset="0"/>
            </a:endParaRPr>
          </a:p>
          <a:p>
            <a:r>
              <a:rPr lang="en-US" altLang="en-US" sz="2000" dirty="0" smtClean="0">
                <a:latin typeface="Bosch Office Sans" pitchFamily="34" charset="0"/>
              </a:rPr>
              <a:t>Hann et al. (CCS 2014)</a:t>
            </a:r>
            <a:endParaRPr lang="en-US" altLang="en-US" sz="2000" i="1" dirty="0" smtClean="0">
              <a:latin typeface="Bosch Office Sans" pitchFamily="34" charset="0"/>
            </a:endParaRPr>
          </a:p>
          <a:p>
            <a:pPr lvl="1"/>
            <a:r>
              <a:rPr lang="en-US" altLang="en-US" sz="1600" dirty="0" smtClean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1600" dirty="0" smtClean="0">
                <a:latin typeface="Bosch Office Sans" pitchFamily="34" charset="0"/>
              </a:rPr>
              <a:t> Update efficient, secure updates, leaks less than above </a:t>
            </a:r>
          </a:p>
          <a:p>
            <a:pPr lvl="1"/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(-)</a:t>
            </a:r>
            <a:r>
              <a:rPr lang="en-US" altLang="en-US" sz="1600" dirty="0" smtClean="0">
                <a:latin typeface="Bosch Office Sans" pitchFamily="34" charset="0"/>
              </a:rPr>
              <a:t> Client storage, slower search</a:t>
            </a:r>
          </a:p>
          <a:p>
            <a:pPr lvl="1"/>
            <a:endParaRPr lang="en-US" altLang="en-US" sz="2000" dirty="0" smtClean="0">
              <a:latin typeface="Bosch Office Sans" pitchFamily="34" charset="0"/>
            </a:endParaRPr>
          </a:p>
          <a:p>
            <a:pPr marL="304800" lvl="1" indent="-304800">
              <a:buSzPct val="65000"/>
              <a:buFont typeface="Wingdings"/>
              <a:buChar char="è"/>
            </a:pPr>
            <a:r>
              <a:rPr lang="en-US" altLang="en-US" sz="2000" dirty="0" smtClean="0">
                <a:latin typeface="Bosch Office Sans" pitchFamily="34" charset="0"/>
              </a:rPr>
              <a:t>Naveed et al. (S&amp;P 2015)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 i="1" dirty="0" smtClean="0">
                <a:latin typeface="Bosch Office Sans" pitchFamily="34" charset="0"/>
                <a:sym typeface="Wingdings" panose="05000000000000000000" pitchFamily="2" charset="2"/>
              </a:rPr>
              <a:t>Blind storage</a:t>
            </a:r>
            <a:endParaRPr lang="en-US" altLang="en-US" sz="2000" i="1" dirty="0" smtClean="0">
              <a:latin typeface="Bosch Office Sans" pitchFamily="34" charset="0"/>
            </a:endParaRPr>
          </a:p>
          <a:p>
            <a:pPr lvl="1"/>
            <a:r>
              <a:rPr lang="en-US" altLang="en-US" sz="1600" dirty="0" smtClean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1600" dirty="0" smtClean="0">
                <a:latin typeface="Bosch Office Sans" pitchFamily="34" charset="0"/>
              </a:rPr>
              <a:t> High security, search/update efficiency</a:t>
            </a:r>
          </a:p>
          <a:p>
            <a:pPr lvl="1"/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(-)</a:t>
            </a:r>
            <a:r>
              <a:rPr lang="en-US" altLang="en-US" sz="1600" dirty="0" smtClean="0">
                <a:latin typeface="Bosch Office Sans" pitchFamily="34" charset="0"/>
              </a:rPr>
              <a:t> Single keyword only, interactive (e.g., network </a:t>
            </a:r>
            <a:r>
              <a:rPr lang="en-US" altLang="en-US" sz="1600" dirty="0" smtClean="0">
                <a:latin typeface="Bosch Office Sans" pitchFamily="34" charset="0"/>
              </a:rPr>
              <a:t>delays)</a:t>
            </a:r>
            <a:r>
              <a:rPr lang="en-US" altLang="en-US" sz="1600" dirty="0" smtClean="0">
                <a:solidFill>
                  <a:srgbClr val="FF0000"/>
                </a:solidFill>
                <a:latin typeface="Bosch Office Sans" pitchFamily="34" charset="0"/>
              </a:rPr>
              <a:t>, </a:t>
            </a:r>
            <a:r>
              <a:rPr lang="en-US" altLang="en-US" sz="1600" dirty="0" smtClean="0">
                <a:latin typeface="Bosch Office Sans" pitchFamily="34" charset="0"/>
              </a:rPr>
              <a:t>c</a:t>
            </a:r>
            <a:r>
              <a:rPr lang="en-US" altLang="en-US" sz="1600" dirty="0" smtClean="0">
                <a:latin typeface="Bosch Office Sans" pitchFamily="34" charset="0"/>
              </a:rPr>
              <a:t>annot </a:t>
            </a:r>
            <a:r>
              <a:rPr lang="en-US" altLang="en-US" sz="1600" dirty="0" smtClean="0">
                <a:latin typeface="Bosch Office Sans" pitchFamily="34" charset="0"/>
              </a:rPr>
              <a:t>update file content, add/remove them only</a:t>
            </a:r>
            <a:endParaRPr lang="en-US" altLang="en-US" sz="1600" dirty="0" smtClean="0">
              <a:solidFill>
                <a:schemeClr val="tx2"/>
              </a:solidFill>
              <a:latin typeface="Bosch Office Sans" pitchFamily="34" charset="0"/>
            </a:endParaRPr>
          </a:p>
          <a:p>
            <a:pPr lvl="1"/>
            <a:endParaRPr lang="en-US" altLang="en-US" sz="1600" dirty="0" smtClean="0">
              <a:solidFill>
                <a:schemeClr val="tx2"/>
              </a:solidFill>
              <a:latin typeface="Bosch Office Sans" pitchFamily="34" charset="0"/>
            </a:endParaRPr>
          </a:p>
          <a:p>
            <a:endParaRPr lang="en-US" altLang="en-US" sz="2000" dirty="0" smtClean="0">
              <a:latin typeface="Bosch Office Sans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sz="2000" dirty="0" smtClean="0">
              <a:latin typeface="Bosch Office Sans" pitchFamily="34" charset="0"/>
            </a:endParaRPr>
          </a:p>
        </p:txBody>
      </p:sp>
      <p:sp>
        <p:nvSpPr>
          <p:cNvPr id="22538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5B3DEACC-083C-457D-854A-B504E278D6E0}" type="slidenum">
              <a:rPr lang="de-DE" smtClean="0">
                <a:latin typeface="Bosch Office Sans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 dirty="0" smtClean="0">
              <a:latin typeface="Bosch Office Sans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9413" y="92710"/>
            <a:ext cx="6915419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altLang="en-US" sz="2200" b="1" dirty="0" smtClean="0">
                <a:solidFill>
                  <a:srgbClr val="FFFFFF"/>
                </a:solidFill>
              </a:rPr>
              <a:t>Prior Work on Searchable Encryption (Milestones)</a:t>
            </a:r>
            <a:endParaRPr lang="en-US" altLang="en-US" sz="22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08678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2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1988" name="TextBox 9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41989" name="TextBox 11" hidden="1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8509000" y="6019800"/>
            <a:ext cx="25400" cy="10636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25610" name="Text Placeholder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17847" y="659448"/>
            <a:ext cx="8382000" cy="3328161"/>
          </a:xfrm>
        </p:spPr>
        <p:txBody>
          <a:bodyPr/>
          <a:lstStyle/>
          <a:p>
            <a:r>
              <a:rPr lang="en-US" altLang="en-US" sz="2000" i="1" dirty="0" smtClean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2000" i="1" dirty="0" smtClean="0">
                <a:latin typeface="Bosch Office Sans" pitchFamily="34" charset="0"/>
              </a:rPr>
              <a:t> The highest privacy among all compared alternatives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solidFill>
                  <a:srgbClr val="00B050"/>
                </a:solidFill>
                <a:latin typeface="Bosch Office Sans" pitchFamily="34" charset="0"/>
              </a:rPr>
              <a:t>(+)</a:t>
            </a:r>
            <a:r>
              <a:rPr lang="en-US" altLang="en-US" sz="2000" dirty="0" smtClean="0">
                <a:latin typeface="Bosch Office Sans" pitchFamily="34" charset="0"/>
              </a:rPr>
              <a:t> </a:t>
            </a:r>
            <a:r>
              <a:rPr lang="en-US" altLang="en-US" sz="2000" i="1" dirty="0" smtClean="0">
                <a:latin typeface="Bosch Office Sans" pitchFamily="34" charset="0"/>
              </a:rPr>
              <a:t>Simple design  </a:t>
            </a:r>
            <a:endParaRPr lang="en-US" altLang="en-US" sz="2000" i="1" dirty="0">
              <a:latin typeface="Bosch Office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solidFill>
                  <a:srgbClr val="00B050"/>
                </a:solidFill>
                <a:latin typeface="Bosch Office Sans" pitchFamily="34" charset="0"/>
                <a:sym typeface="Wingdings" panose="05000000000000000000" pitchFamily="2" charset="2"/>
              </a:rPr>
              <a:t>(+)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latin typeface="Bosch Office Sans" pitchFamily="34" charset="0"/>
                <a:sym typeface="Wingdings" panose="05000000000000000000" pitchFamily="2" charset="2"/>
              </a:rPr>
              <a:t>Low update communication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overhead, one round only</a:t>
            </a:r>
            <a:endParaRPr lang="en-US" altLang="en-US" sz="2000" i="1" dirty="0">
              <a:latin typeface="Bosch Office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solidFill>
                  <a:srgbClr val="00B050"/>
                </a:solidFill>
                <a:latin typeface="Bosch Office Sans" pitchFamily="34" charset="0"/>
                <a:sym typeface="Wingdings" panose="05000000000000000000" pitchFamily="2" charset="2"/>
              </a:rPr>
              <a:t>(+)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 Low server storage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1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bits - per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keyword/file pair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No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growth with updates, no revocation lists…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solidFill>
                  <a:srgbClr val="00B050"/>
                </a:solidFill>
                <a:latin typeface="Bosch Office Sans" pitchFamily="34" charset="0"/>
                <a:sym typeface="Wingdings" panose="05000000000000000000" pitchFamily="2" charset="2"/>
              </a:rPr>
              <a:t>(+)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 Dynamic keywords, parallelism </a:t>
            </a:r>
          </a:p>
          <a:p>
            <a:endParaRPr lang="en-US" altLang="en-US" sz="2000" dirty="0">
              <a:latin typeface="Bosch Office Sans" pitchFamily="34" charset="0"/>
              <a:sym typeface="Wingdings" panose="05000000000000000000" pitchFamily="2" charset="2"/>
            </a:endParaRPr>
          </a:p>
          <a:p>
            <a:r>
              <a:rPr lang="en-US" altLang="en-US" sz="2000" dirty="0" smtClean="0">
                <a:solidFill>
                  <a:srgbClr val="FF0000"/>
                </a:solidFill>
                <a:latin typeface="Bosch Office Sans" pitchFamily="34" charset="0"/>
                <a:sym typeface="Wingdings" panose="05000000000000000000" pitchFamily="2" charset="2"/>
              </a:rPr>
              <a:t>(-)</a:t>
            </a:r>
            <a:r>
              <a:rPr lang="en-US" altLang="en-US" sz="2000" dirty="0">
                <a:latin typeface="Bosch Office Sans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Linear search w.r.t # of files, </a:t>
            </a:r>
            <a:r>
              <a:rPr lang="en-US" altLang="en-US" sz="1900" i="1" dirty="0" smtClean="0">
                <a:latin typeface="Bosch Office Sans" pitchFamily="34" charset="0"/>
                <a:sym typeface="Wingdings" panose="05000000000000000000" pitchFamily="2" charset="2"/>
              </a:rPr>
              <a:t>O(m/b)/p </a:t>
            </a:r>
          </a:p>
          <a:p>
            <a:r>
              <a:rPr lang="en-US" altLang="en-US" sz="1900" dirty="0" smtClean="0">
                <a:solidFill>
                  <a:srgbClr val="FF0000"/>
                </a:solidFill>
                <a:latin typeface="Bosch Office Sans" pitchFamily="34" charset="0"/>
                <a:sym typeface="Wingdings" panose="05000000000000000000" pitchFamily="2" charset="2"/>
              </a:rPr>
              <a:t>(-)</a:t>
            </a:r>
            <a:r>
              <a:rPr lang="en-US" altLang="en-US" sz="1900" dirty="0" smtClean="0">
                <a:latin typeface="Bosch Office Sans" pitchFamily="34" charset="0"/>
                <a:sym typeface="Wingdings" panose="05000000000000000000" pitchFamily="2" charset="2"/>
              </a:rPr>
              <a:t> </a:t>
            </a:r>
            <a:r>
              <a:rPr lang="en-US" altLang="en-US" sz="1900" i="1" dirty="0" smtClean="0">
                <a:latin typeface="Bosch Office Sans" pitchFamily="34" charset="0"/>
                <a:sym typeface="Wingdings" panose="05000000000000000000" pitchFamily="2" charset="2"/>
              </a:rPr>
              <a:t>O(</a:t>
            </a:r>
            <a:r>
              <a:rPr lang="en-US" altLang="en-US" sz="1900" i="1" dirty="0" err="1" smtClean="0">
                <a:latin typeface="Bosch Office Sans" pitchFamily="34" charset="0"/>
                <a:sym typeface="Wingdings" panose="05000000000000000000" pitchFamily="2" charset="2"/>
              </a:rPr>
              <a:t>n+m</a:t>
            </a:r>
            <a:r>
              <a:rPr lang="en-US" altLang="en-US" sz="1900" i="1" dirty="0" smtClean="0">
                <a:latin typeface="Bosch Office Sans" pitchFamily="34" charset="0"/>
                <a:sym typeface="Wingdings" panose="05000000000000000000" pitchFamily="2" charset="2"/>
              </a:rPr>
              <a:t>)</a:t>
            </a:r>
            <a:r>
              <a:rPr lang="en-US" altLang="en-US" sz="1900" dirty="0" smtClean="0">
                <a:latin typeface="Bosch Office Sans" pitchFamily="34" charset="0"/>
                <a:sym typeface="Wingdings" panose="05000000000000000000" pitchFamily="2" charset="2"/>
              </a:rPr>
              <a:t> </a:t>
            </a:r>
            <a:r>
              <a:rPr lang="en-US" altLang="en-US" sz="1900" dirty="0" smtClean="0">
                <a:latin typeface="Bosch Office Sans" pitchFamily="34" charset="0"/>
                <a:sym typeface="Wingdings" panose="05000000000000000000" pitchFamily="2" charset="2"/>
              </a:rPr>
              <a:t>client storage due to hash tables  (e.g., </a:t>
            </a:r>
            <a:r>
              <a:rPr lang="en-US" altLang="en-US" sz="1900" dirty="0" smtClean="0">
                <a:latin typeface="Bosch Office Sans" pitchFamily="34" charset="0"/>
                <a:sym typeface="Wingdings" panose="05000000000000000000" pitchFamily="2" charset="2"/>
              </a:rPr>
              <a:t>n=m=10^7, ~160 </a:t>
            </a:r>
            <a:r>
              <a:rPr lang="en-US" altLang="en-US" sz="1900" dirty="0" smtClean="0">
                <a:latin typeface="Bosch Office Sans" pitchFamily="34" charset="0"/>
                <a:sym typeface="Wingdings" panose="05000000000000000000" pitchFamily="2" charset="2"/>
              </a:rPr>
              <a:t>MB)</a:t>
            </a:r>
          </a:p>
          <a:p>
            <a:pPr lvl="1"/>
            <a:r>
              <a:rPr lang="en-US" altLang="en-US" sz="1900" dirty="0" smtClean="0">
                <a:latin typeface="Bosch Office Sans" pitchFamily="34" charset="0"/>
                <a:sym typeface="Wingdings" panose="05000000000000000000" pitchFamily="2" charset="2"/>
              </a:rPr>
              <a:t>Can store/fetch from </a:t>
            </a:r>
            <a:r>
              <a:rPr lang="en-US" altLang="en-US" sz="1900" dirty="0" smtClean="0">
                <a:latin typeface="Bosch Office Sans" pitchFamily="34" charset="0"/>
                <a:sym typeface="Wingdings" panose="05000000000000000000" pitchFamily="2" charset="2"/>
              </a:rPr>
              <a:t>cloud</a:t>
            </a:r>
          </a:p>
          <a:p>
            <a:pPr lvl="1"/>
            <a:r>
              <a:rPr lang="en-US" altLang="en-US" sz="1900" dirty="0" smtClean="0">
                <a:latin typeface="Bosch Office Sans" pitchFamily="34" charset="0"/>
                <a:sym typeface="Wingdings" panose="05000000000000000000" pitchFamily="2" charset="2"/>
              </a:rPr>
              <a:t>Monster Inc 2. game on </a:t>
            </a:r>
            <a:r>
              <a:rPr lang="en-US" altLang="en-US" sz="1900" dirty="0" err="1" smtClean="0">
                <a:latin typeface="Bosch Office Sans" pitchFamily="34" charset="0"/>
                <a:sym typeface="Wingdings" panose="05000000000000000000" pitchFamily="2" charset="2"/>
              </a:rPr>
              <a:t>I</a:t>
            </a:r>
            <a:r>
              <a:rPr lang="en-US" altLang="en-US" sz="1900" dirty="0" err="1" smtClean="0">
                <a:latin typeface="Bosch Office Sans" pitchFamily="34" charset="0"/>
                <a:sym typeface="Wingdings" panose="05000000000000000000" pitchFamily="2" charset="2"/>
              </a:rPr>
              <a:t>phone</a:t>
            </a:r>
            <a:r>
              <a:rPr lang="en-US" altLang="en-US" sz="1900" dirty="0" smtClean="0">
                <a:latin typeface="Bosch Office Sans" pitchFamily="34" charset="0"/>
                <a:sym typeface="Wingdings" panose="05000000000000000000" pitchFamily="2" charset="2"/>
              </a:rPr>
              <a:t> ~ 200 MB…</a:t>
            </a:r>
            <a:endParaRPr lang="en-US" altLang="en-US" sz="1900" dirty="0" smtClean="0">
              <a:latin typeface="Bosch Office Sans" pitchFamily="34" charset="0"/>
              <a:sym typeface="Wingdings" panose="05000000000000000000" pitchFamily="2" charset="2"/>
            </a:endParaRPr>
          </a:p>
          <a:p>
            <a:pPr lvl="1"/>
            <a:endParaRPr lang="en-US" altLang="en-US" sz="1900" dirty="0" smtClean="0">
              <a:latin typeface="Bosch Office Sans" pitchFamily="34" charset="0"/>
              <a:sym typeface="Wingdings" panose="05000000000000000000" pitchFamily="2" charset="2"/>
            </a:endParaRPr>
          </a:p>
          <a:p>
            <a:r>
              <a:rPr lang="en-US" altLang="en-US" sz="2000" dirty="0" smtClean="0">
                <a:solidFill>
                  <a:srgbClr val="00B050"/>
                </a:solidFill>
                <a:latin typeface="Bosch Office Sans" pitchFamily="34" charset="0"/>
                <a:sym typeface="Wingdings" panose="05000000000000000000" pitchFamily="2" charset="2"/>
              </a:rPr>
              <a:t>(+)</a:t>
            </a:r>
            <a:r>
              <a:rPr lang="en-US" altLang="en-US" sz="2000" dirty="0" smtClean="0">
                <a:latin typeface="Bosch Office Sans" pitchFamily="34" charset="0"/>
                <a:sym typeface="Wingdings" panose="05000000000000000000" pitchFamily="2" charset="2"/>
              </a:rPr>
              <a:t> Efficient  practicality on commodity hardware </a:t>
            </a:r>
          </a:p>
          <a:p>
            <a:endParaRPr lang="en-US" altLang="en-US" sz="1900" dirty="0" smtClean="0">
              <a:latin typeface="Bosch Office Sans" pitchFamily="34" charset="0"/>
            </a:endParaRPr>
          </a:p>
        </p:txBody>
      </p:sp>
      <p:sp>
        <p:nvSpPr>
          <p:cNvPr id="41995" name="Rectangle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9413" y="82550"/>
            <a:ext cx="7443000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altLang="en-US" sz="2200" b="1" dirty="0" smtClean="0">
                <a:solidFill>
                  <a:srgbClr val="FFFFFF"/>
                </a:solidFill>
              </a:rPr>
              <a:t>Contribution: A New Dynamic Symmetric SE Scheme</a:t>
            </a:r>
            <a:endParaRPr lang="en-US" altLang="en-US" sz="2200" b="1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391E4-A71F-4BC7-8970-1297A1321206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2" descr="BEQIK_FR.png" hidden="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2532" name="TextBox 9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22533" name="TextBox 11" hidden="1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8509000" y="6019800"/>
            <a:ext cx="25400" cy="10636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sp>
        <p:nvSpPr>
          <p:cNvPr id="18442" name="Text Placeholder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163513" y="519226"/>
            <a:ext cx="8370887" cy="4464050"/>
          </a:xfrm>
        </p:spPr>
        <p:txBody>
          <a:bodyPr/>
          <a:lstStyle/>
          <a:p>
            <a:pPr>
              <a:defRPr/>
            </a:pPr>
            <a:r>
              <a:rPr lang="en-US" sz="1800" b="1" dirty="0" smtClean="0">
                <a:solidFill>
                  <a:srgbClr val="003264"/>
                </a:solidFill>
              </a:rPr>
              <a:t>Searchable Representation: Binary matrix I </a:t>
            </a:r>
          </a:p>
          <a:p>
            <a:pPr lvl="1">
              <a:defRPr/>
            </a:pPr>
            <a:r>
              <a:rPr lang="en-US" altLang="en-US" sz="1800" dirty="0" smtClean="0">
                <a:latin typeface="Bosch Office Sans" pitchFamily="34" charset="0"/>
              </a:rPr>
              <a:t>Row </a:t>
            </a:r>
            <a:r>
              <a:rPr lang="en-US" altLang="en-US" sz="1800" i="1" dirty="0" err="1" smtClean="0">
                <a:latin typeface="Bosch Office Sans" pitchFamily="34" charset="0"/>
              </a:rPr>
              <a:t>i</a:t>
            </a:r>
            <a:r>
              <a:rPr lang="en-US" altLang="en-US" sz="1800" i="1" dirty="0" smtClean="0">
                <a:latin typeface="Bosch Office Sans" pitchFamily="34" charset="0"/>
              </a:rPr>
              <a:t>, {1,…,m} </a:t>
            </a:r>
            <a:r>
              <a:rPr lang="en-US" altLang="en-US" sz="1800" i="1" dirty="0" smtClean="0">
                <a:latin typeface="Bosch Office Sans" pitchFamily="34" charset="0"/>
                <a:sym typeface="Wingdings" pitchFamily="2" charset="2"/>
              </a:rPr>
              <a:t> keyword </a:t>
            </a:r>
            <a:r>
              <a:rPr lang="en-US" altLang="en-US" sz="1800" i="1" dirty="0" err="1" smtClean="0">
                <a:latin typeface="Bosch Office Sans" pitchFamily="34" charset="0"/>
                <a:sym typeface="Wingdings" pitchFamily="2" charset="2"/>
              </a:rPr>
              <a:t>w</a:t>
            </a:r>
            <a:r>
              <a:rPr lang="en-US" altLang="en-US" sz="1200" i="1" dirty="0" err="1" smtClean="0">
                <a:latin typeface="Bosch Office Sans" pitchFamily="34" charset="0"/>
                <a:sym typeface="Wingdings" pitchFamily="2" charset="2"/>
              </a:rPr>
              <a:t>i</a:t>
            </a:r>
            <a:r>
              <a:rPr lang="en-US" altLang="en-US" sz="1800" dirty="0" smtClean="0">
                <a:latin typeface="Bosch Office Sans" pitchFamily="34" charset="0"/>
                <a:sym typeface="Wingdings" pitchFamily="2" charset="2"/>
              </a:rPr>
              <a:t>, </a:t>
            </a:r>
            <a:r>
              <a:rPr lang="en-US" altLang="en-US" sz="1800" i="1" dirty="0" smtClean="0">
                <a:latin typeface="Bosch Office Sans" pitchFamily="34" charset="0"/>
                <a:sym typeface="Wingdings" pitchFamily="2" charset="2"/>
              </a:rPr>
              <a:t>column </a:t>
            </a:r>
            <a:r>
              <a:rPr lang="en-US" altLang="en-US" sz="1800" i="1" dirty="0" smtClean="0">
                <a:latin typeface="Bosch Office Sans" pitchFamily="34" charset="0"/>
              </a:rPr>
              <a:t>j, {1,…,n} </a:t>
            </a:r>
            <a:r>
              <a:rPr lang="en-US" altLang="en-US" sz="1800" i="1" dirty="0" smtClean="0">
                <a:latin typeface="Bosch Office Sans" pitchFamily="34" charset="0"/>
                <a:sym typeface="Wingdings" pitchFamily="2" charset="2"/>
              </a:rPr>
              <a:t> </a:t>
            </a:r>
            <a:r>
              <a:rPr lang="en-US" altLang="en-US" sz="1800" i="1" dirty="0" smtClean="0">
                <a:latin typeface="Bosch Office Sans" pitchFamily="34" charset="0"/>
              </a:rPr>
              <a:t>file </a:t>
            </a:r>
            <a:r>
              <a:rPr lang="en-US" altLang="en-US" sz="1800" i="1" dirty="0" err="1" smtClean="0">
                <a:latin typeface="Bosch Office Sans" pitchFamily="34" charset="0"/>
              </a:rPr>
              <a:t>f</a:t>
            </a:r>
            <a:r>
              <a:rPr lang="en-US" altLang="en-US" sz="1200" i="1" dirty="0" err="1" smtClean="0">
                <a:latin typeface="Bosch Office Sans" pitchFamily="34" charset="0"/>
              </a:rPr>
              <a:t>j</a:t>
            </a:r>
            <a:endParaRPr lang="en-US" altLang="en-US" sz="1200" i="1" dirty="0" smtClean="0">
              <a:latin typeface="Bosch Office Sans" pitchFamily="34" charset="0"/>
            </a:endParaRPr>
          </a:p>
          <a:p>
            <a:pPr lvl="1">
              <a:defRPr/>
            </a:pPr>
            <a:r>
              <a:rPr lang="en-US" altLang="en-US" sz="1800" dirty="0" smtClean="0">
                <a:latin typeface="Bosch Office Sans" pitchFamily="34" charset="0"/>
              </a:rPr>
              <a:t>If </a:t>
            </a:r>
            <a:r>
              <a:rPr lang="en-US" altLang="en-US" sz="1800" i="1" dirty="0" smtClean="0">
                <a:latin typeface="Bosch Office Sans" pitchFamily="34" charset="0"/>
              </a:rPr>
              <a:t>I[</a:t>
            </a:r>
            <a:r>
              <a:rPr lang="en-US" altLang="en-US" sz="1800" i="1" dirty="0" err="1" smtClean="0">
                <a:latin typeface="Bosch Office Sans" pitchFamily="34" charset="0"/>
              </a:rPr>
              <a:t>i,j</a:t>
            </a:r>
            <a:r>
              <a:rPr lang="en-US" altLang="en-US" sz="1800" i="1" dirty="0" smtClean="0">
                <a:latin typeface="Bosch Office Sans" pitchFamily="34" charset="0"/>
              </a:rPr>
              <a:t>]=1</a:t>
            </a:r>
            <a:r>
              <a:rPr lang="en-US" altLang="en-US" sz="1800" dirty="0" smtClean="0">
                <a:latin typeface="Bosch Office Sans" pitchFamily="34" charset="0"/>
              </a:rPr>
              <a:t> then keyword </a:t>
            </a:r>
            <a:r>
              <a:rPr lang="en-US" altLang="en-US" sz="1800" i="1" dirty="0" err="1" smtClean="0">
                <a:latin typeface="Bosch Office Sans" pitchFamily="34" charset="0"/>
              </a:rPr>
              <a:t>w</a:t>
            </a:r>
            <a:r>
              <a:rPr lang="en-US" altLang="en-US" sz="1200" i="1" dirty="0" err="1" smtClean="0">
                <a:latin typeface="Bosch Office Sans" pitchFamily="34" charset="0"/>
              </a:rPr>
              <a:t>i</a:t>
            </a:r>
            <a:r>
              <a:rPr lang="en-US" altLang="en-US" sz="1800" dirty="0" smtClean="0">
                <a:latin typeface="Bosch Office Sans" pitchFamily="34" charset="0"/>
              </a:rPr>
              <a:t> appears in file </a:t>
            </a:r>
            <a:r>
              <a:rPr lang="en-US" altLang="en-US" sz="1800" i="1" dirty="0" err="1" smtClean="0">
                <a:latin typeface="Bosch Office Sans" pitchFamily="34" charset="0"/>
              </a:rPr>
              <a:t>f</a:t>
            </a:r>
            <a:r>
              <a:rPr lang="en-US" altLang="en-US" sz="1200" i="1" dirty="0" err="1" smtClean="0">
                <a:latin typeface="Bosch Office Sans" pitchFamily="34" charset="0"/>
              </a:rPr>
              <a:t>j</a:t>
            </a:r>
            <a:r>
              <a:rPr lang="en-US" altLang="en-US" sz="1800" dirty="0" smtClean="0">
                <a:latin typeface="Bosch Office Sans" pitchFamily="34" charset="0"/>
              </a:rPr>
              <a:t>, otherwise not</a:t>
            </a:r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endParaRPr lang="en-US" sz="1600" dirty="0" smtClean="0"/>
          </a:p>
          <a:p>
            <a:pPr marL="304800" lvl="1" indent="-304800">
              <a:buSzPct val="65000"/>
              <a:buFont typeface="Wingdings"/>
              <a:buChar char="è"/>
              <a:defRPr/>
            </a:pPr>
            <a:r>
              <a:rPr lang="en-US" sz="1800" dirty="0" smtClean="0"/>
              <a:t>Integrates index and inverted index, simple yet efficient</a:t>
            </a:r>
          </a:p>
          <a:p>
            <a:pPr marL="609600" lvl="2" indent="-304800">
              <a:buSzPct val="65000"/>
              <a:buFont typeface="Wingdings"/>
              <a:buChar char="è"/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Search </a:t>
            </a:r>
            <a:r>
              <a:rPr lang="en-US" sz="1800" dirty="0" smtClean="0"/>
              <a:t>via row operations </a:t>
            </a:r>
            <a:r>
              <a:rPr lang="en-US" sz="1800" dirty="0" smtClean="0">
                <a:sym typeface="Wingdings" pitchFamily="2" charset="2"/>
              </a:rPr>
              <a:t> inverted index</a:t>
            </a:r>
            <a:endParaRPr lang="en-US" sz="1800" dirty="0" smtClean="0"/>
          </a:p>
          <a:p>
            <a:pPr marL="609600" lvl="2" indent="-304800">
              <a:buSzPct val="65000"/>
              <a:buFont typeface="Wingdings"/>
              <a:buChar char="è"/>
              <a:defRPr/>
            </a:pPr>
            <a:r>
              <a:rPr lang="en-US" sz="1800" dirty="0" smtClean="0">
                <a:solidFill>
                  <a:srgbClr val="00B050"/>
                </a:solidFill>
              </a:rPr>
              <a:t>Update</a:t>
            </a:r>
            <a:r>
              <a:rPr lang="en-US" sz="1800" dirty="0" smtClean="0"/>
              <a:t> via column operations </a:t>
            </a:r>
            <a:r>
              <a:rPr lang="en-US" sz="1800" dirty="0" smtClean="0">
                <a:sym typeface="Wingdings" pitchFamily="2" charset="2"/>
              </a:rPr>
              <a:t> index</a:t>
            </a:r>
            <a:endParaRPr lang="en-US" sz="1800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1770686" y="2099458"/>
          <a:ext cx="5400675" cy="256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1" marR="91441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750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29DE8508-BE09-4CBF-A5F3-AF157B478110}" type="slidenum">
              <a:rPr lang="de-DE" smtClean="0">
                <a:latin typeface="Bosch Office Sans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DE" dirty="0" smtClean="0">
              <a:latin typeface="Bosch Office Sans" pitchFamily="34" charset="0"/>
            </a:endParaRPr>
          </a:p>
        </p:txBody>
      </p:sp>
      <p:sp>
        <p:nvSpPr>
          <p:cNvPr id="15" name="Oval 14"/>
          <p:cNvSpPr/>
          <p:nvPr>
            <p:custDataLst>
              <p:tags r:id="rId9"/>
            </p:custDataLst>
          </p:nvPr>
        </p:nvSpPr>
        <p:spPr>
          <a:xfrm>
            <a:off x="4146529" y="2517236"/>
            <a:ext cx="28733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>
            <p:custDataLst>
              <p:tags r:id="rId10"/>
            </p:custDataLst>
          </p:nvPr>
        </p:nvSpPr>
        <p:spPr>
          <a:xfrm>
            <a:off x="2562204" y="2517236"/>
            <a:ext cx="2889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>
            <p:custDataLst>
              <p:tags r:id="rId11"/>
            </p:custDataLst>
          </p:nvPr>
        </p:nvSpPr>
        <p:spPr>
          <a:xfrm>
            <a:off x="2562204" y="2877598"/>
            <a:ext cx="2889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>
            <p:custDataLst>
              <p:tags r:id="rId12"/>
            </p:custDataLst>
          </p:nvPr>
        </p:nvSpPr>
        <p:spPr>
          <a:xfrm>
            <a:off x="4146529" y="3237961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>
            <p:custDataLst>
              <p:tags r:id="rId13"/>
            </p:custDataLst>
          </p:nvPr>
        </p:nvSpPr>
        <p:spPr>
          <a:xfrm>
            <a:off x="6451579" y="2877598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>
            <p:custDataLst>
              <p:tags r:id="rId14"/>
            </p:custDataLst>
          </p:nvPr>
        </p:nvSpPr>
        <p:spPr>
          <a:xfrm>
            <a:off x="6451579" y="3598323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>
            <p:custDataLst>
              <p:tags r:id="rId15"/>
            </p:custDataLst>
          </p:nvPr>
        </p:nvSpPr>
        <p:spPr>
          <a:xfrm>
            <a:off x="6451579" y="4317461"/>
            <a:ext cx="28733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>
            <p:custDataLst>
              <p:tags r:id="rId16"/>
            </p:custDataLst>
          </p:nvPr>
        </p:nvSpPr>
        <p:spPr>
          <a:xfrm>
            <a:off x="4867254" y="3598323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>
            <p:custDataLst>
              <p:tags r:id="rId17"/>
            </p:custDataLst>
          </p:nvPr>
        </p:nvSpPr>
        <p:spPr>
          <a:xfrm>
            <a:off x="4146529" y="3957098"/>
            <a:ext cx="28733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>
            <p:custDataLst>
              <p:tags r:id="rId18"/>
            </p:custDataLst>
          </p:nvPr>
        </p:nvSpPr>
        <p:spPr>
          <a:xfrm>
            <a:off x="4867254" y="3957098"/>
            <a:ext cx="28733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>
            <p:custDataLst>
              <p:tags r:id="rId19"/>
            </p:custDataLst>
          </p:nvPr>
        </p:nvSpPr>
        <p:spPr>
          <a:xfrm>
            <a:off x="3324870" y="2497572"/>
            <a:ext cx="2889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>
            <p:custDataLst>
              <p:tags r:id="rId20"/>
            </p:custDataLst>
          </p:nvPr>
        </p:nvSpPr>
        <p:spPr>
          <a:xfrm>
            <a:off x="4867254" y="2517236"/>
            <a:ext cx="28733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>
            <p:custDataLst>
              <p:tags r:id="rId21"/>
            </p:custDataLst>
          </p:nvPr>
        </p:nvSpPr>
        <p:spPr>
          <a:xfrm>
            <a:off x="5659416" y="2517236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>
            <p:custDataLst>
              <p:tags r:id="rId22"/>
            </p:custDataLst>
          </p:nvPr>
        </p:nvSpPr>
        <p:spPr>
          <a:xfrm>
            <a:off x="6451579" y="2517236"/>
            <a:ext cx="28733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>
            <p:custDataLst>
              <p:tags r:id="rId23"/>
            </p:custDataLst>
          </p:nvPr>
        </p:nvSpPr>
        <p:spPr>
          <a:xfrm>
            <a:off x="3354366" y="2877598"/>
            <a:ext cx="2889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>
            <p:custDataLst>
              <p:tags r:id="rId24"/>
            </p:custDataLst>
          </p:nvPr>
        </p:nvSpPr>
        <p:spPr>
          <a:xfrm>
            <a:off x="4146529" y="2877598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>
            <p:custDataLst>
              <p:tags r:id="rId25"/>
            </p:custDataLst>
          </p:nvPr>
        </p:nvSpPr>
        <p:spPr>
          <a:xfrm>
            <a:off x="4867254" y="2877598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>
            <p:custDataLst>
              <p:tags r:id="rId26"/>
            </p:custDataLst>
          </p:nvPr>
        </p:nvSpPr>
        <p:spPr>
          <a:xfrm>
            <a:off x="5659416" y="2877598"/>
            <a:ext cx="287338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>
            <p:custDataLst>
              <p:tags r:id="rId27"/>
            </p:custDataLst>
          </p:nvPr>
        </p:nvSpPr>
        <p:spPr>
          <a:xfrm>
            <a:off x="4867254" y="3237961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>
            <p:custDataLst>
              <p:tags r:id="rId28"/>
            </p:custDataLst>
          </p:nvPr>
        </p:nvSpPr>
        <p:spPr>
          <a:xfrm>
            <a:off x="5659416" y="3237961"/>
            <a:ext cx="287338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>
            <p:custDataLst>
              <p:tags r:id="rId29"/>
            </p:custDataLst>
          </p:nvPr>
        </p:nvSpPr>
        <p:spPr>
          <a:xfrm>
            <a:off x="6451579" y="3237961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>
            <p:custDataLst>
              <p:tags r:id="rId30"/>
            </p:custDataLst>
          </p:nvPr>
        </p:nvSpPr>
        <p:spPr>
          <a:xfrm>
            <a:off x="3354366" y="3237961"/>
            <a:ext cx="288925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>
            <p:custDataLst>
              <p:tags r:id="rId31"/>
            </p:custDataLst>
          </p:nvPr>
        </p:nvSpPr>
        <p:spPr>
          <a:xfrm>
            <a:off x="2562204" y="3237961"/>
            <a:ext cx="288925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>
            <p:custDataLst>
              <p:tags r:id="rId32"/>
            </p:custDataLst>
          </p:nvPr>
        </p:nvSpPr>
        <p:spPr>
          <a:xfrm>
            <a:off x="2562204" y="3598323"/>
            <a:ext cx="2889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>
            <p:custDataLst>
              <p:tags r:id="rId33"/>
            </p:custDataLst>
          </p:nvPr>
        </p:nvSpPr>
        <p:spPr>
          <a:xfrm>
            <a:off x="3354366" y="3598323"/>
            <a:ext cx="2889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/>
          <p:nvPr>
            <p:custDataLst>
              <p:tags r:id="rId34"/>
            </p:custDataLst>
          </p:nvPr>
        </p:nvSpPr>
        <p:spPr>
          <a:xfrm>
            <a:off x="4146529" y="3598323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>
            <p:custDataLst>
              <p:tags r:id="rId35"/>
            </p:custDataLst>
          </p:nvPr>
        </p:nvSpPr>
        <p:spPr>
          <a:xfrm>
            <a:off x="5659416" y="3598323"/>
            <a:ext cx="287338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>
            <p:custDataLst>
              <p:tags r:id="rId36"/>
            </p:custDataLst>
          </p:nvPr>
        </p:nvSpPr>
        <p:spPr>
          <a:xfrm>
            <a:off x="3354366" y="3957098"/>
            <a:ext cx="2889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Oval 43"/>
          <p:cNvSpPr/>
          <p:nvPr>
            <p:custDataLst>
              <p:tags r:id="rId37"/>
            </p:custDataLst>
          </p:nvPr>
        </p:nvSpPr>
        <p:spPr>
          <a:xfrm>
            <a:off x="2562204" y="3957098"/>
            <a:ext cx="2889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44"/>
          <p:cNvSpPr/>
          <p:nvPr>
            <p:custDataLst>
              <p:tags r:id="rId38"/>
            </p:custDataLst>
          </p:nvPr>
        </p:nvSpPr>
        <p:spPr>
          <a:xfrm>
            <a:off x="5659416" y="3957098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Oval 45"/>
          <p:cNvSpPr/>
          <p:nvPr>
            <p:custDataLst>
              <p:tags r:id="rId39"/>
            </p:custDataLst>
          </p:nvPr>
        </p:nvSpPr>
        <p:spPr>
          <a:xfrm>
            <a:off x="6451579" y="3957098"/>
            <a:ext cx="28733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Oval 46"/>
          <p:cNvSpPr/>
          <p:nvPr>
            <p:custDataLst>
              <p:tags r:id="rId40"/>
            </p:custDataLst>
          </p:nvPr>
        </p:nvSpPr>
        <p:spPr>
          <a:xfrm>
            <a:off x="5659416" y="4317461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/>
          <p:cNvSpPr/>
          <p:nvPr>
            <p:custDataLst>
              <p:tags r:id="rId41"/>
            </p:custDataLst>
          </p:nvPr>
        </p:nvSpPr>
        <p:spPr>
          <a:xfrm>
            <a:off x="4867254" y="4317461"/>
            <a:ext cx="28733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Oval 48"/>
          <p:cNvSpPr/>
          <p:nvPr>
            <p:custDataLst>
              <p:tags r:id="rId42"/>
            </p:custDataLst>
          </p:nvPr>
        </p:nvSpPr>
        <p:spPr>
          <a:xfrm>
            <a:off x="4125331" y="4317461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Oval 49"/>
          <p:cNvSpPr/>
          <p:nvPr>
            <p:custDataLst>
              <p:tags r:id="rId43"/>
            </p:custDataLst>
          </p:nvPr>
        </p:nvSpPr>
        <p:spPr>
          <a:xfrm>
            <a:off x="3354366" y="4317461"/>
            <a:ext cx="2889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Oval 50"/>
          <p:cNvSpPr/>
          <p:nvPr>
            <p:custDataLst>
              <p:tags r:id="rId44"/>
            </p:custDataLst>
          </p:nvPr>
        </p:nvSpPr>
        <p:spPr>
          <a:xfrm>
            <a:off x="2562204" y="4317461"/>
            <a:ext cx="2889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51"/>
          <p:cNvSpPr txBox="1">
            <a:spLocks/>
          </p:cNvSpPr>
          <p:nvPr>
            <p:custDataLst>
              <p:tags r:id="rId45"/>
            </p:custDataLst>
          </p:nvPr>
        </p:nvSpPr>
        <p:spPr>
          <a:xfrm>
            <a:off x="406330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r>
              <a:rPr lang="en-US" sz="2200" b="1" dirty="0" smtClean="0">
                <a:solidFill>
                  <a:srgbClr val="FFFFFF"/>
                </a:solidFill>
              </a:rPr>
              <a:t>Our Scheme: Searchable Representation</a:t>
            </a:r>
          </a:p>
        </p:txBody>
      </p:sp>
      <p:sp>
        <p:nvSpPr>
          <p:cNvPr id="53" name="Text Placeholder 2"/>
          <p:cNvSpPr txBox="1">
            <a:spLocks/>
          </p:cNvSpPr>
          <p:nvPr>
            <p:custDataLst>
              <p:tags r:id="rId46"/>
            </p:custDataLst>
          </p:nvPr>
        </p:nvSpPr>
        <p:spPr bwMode="auto">
          <a:xfrm>
            <a:off x="1004069" y="1470220"/>
            <a:ext cx="5978004" cy="68530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tabLst/>
              <a:defRPr/>
            </a:pP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/>
              </a:rPr>
              <a:t>      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Files</a:t>
            </a:r>
            <a:r>
              <a:rPr lang="en-US" sz="1600" kern="0" dirty="0" smtClean="0">
                <a:solidFill>
                  <a:srgbClr val="7030A0"/>
                </a:solidFill>
                <a:latin typeface="Bosch Office San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  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f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1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	f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2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	.              .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        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.              f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n</a:t>
            </a: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56" name="Text Placeholder 2"/>
          <p:cNvSpPr txBox="1">
            <a:spLocks/>
          </p:cNvSpPr>
          <p:nvPr>
            <p:custDataLst>
              <p:tags r:id="rId47"/>
            </p:custDataLst>
          </p:nvPr>
        </p:nvSpPr>
        <p:spPr bwMode="auto">
          <a:xfrm>
            <a:off x="242101" y="1672337"/>
            <a:ext cx="5978004" cy="68530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marR="0" lvl="0" indent="-3048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  <a:tabLst/>
              <a:defRPr/>
            </a:pP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itchFamily="34" charset="0"/>
              <a:ea typeface="+mn-ea"/>
              <a:cs typeface="+mn-cs"/>
            </a:endParaRP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/>
              </a:rPr>
              <a:t>  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Keywords</a:t>
            </a:r>
            <a:r>
              <a:rPr lang="en-US" sz="1600" kern="0" dirty="0" smtClean="0">
                <a:solidFill>
                  <a:srgbClr val="7030A0"/>
                </a:solidFill>
                <a:latin typeface="Bosch Office San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    </a:t>
            </a: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   </a:t>
            </a: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lang="en-US" sz="1600" kern="0" dirty="0" smtClean="0">
                <a:solidFill>
                  <a:srgbClr val="7030A0"/>
                </a:solidFill>
                <a:latin typeface="Bosch Office Sans"/>
              </a:rPr>
              <a:t>   </a:t>
            </a:r>
            <a:r>
              <a:rPr lang="en-US" sz="1400" b="1" kern="0" dirty="0" smtClean="0">
                <a:solidFill>
                  <a:srgbClr val="7030A0"/>
                </a:solidFill>
                <a:latin typeface="Bosch Office Sans"/>
              </a:rPr>
              <a:t>w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1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	</a:t>
            </a: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osch Office Sans"/>
            </a:endParaRP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lang="en-US" sz="1400" b="1" kern="0" dirty="0" smtClean="0">
                <a:solidFill>
                  <a:srgbClr val="7030A0"/>
                </a:solidFill>
                <a:latin typeface="Bosch Office Sans"/>
              </a:rPr>
              <a:t>    w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2</a:t>
            </a: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lang="en-US" sz="1400" b="1" kern="0" dirty="0" smtClean="0">
                <a:solidFill>
                  <a:srgbClr val="7030A0"/>
                </a:solidFill>
                <a:latin typeface="Bosch Office Sans"/>
              </a:rPr>
              <a:t> 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.              </a:t>
            </a: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lang="en-US" sz="1400" b="1" kern="0" dirty="0" smtClean="0">
                <a:solidFill>
                  <a:srgbClr val="7030A0"/>
                </a:solidFill>
                <a:latin typeface="Bosch Office Sans"/>
              </a:rPr>
              <a:t>  </a:t>
            </a: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    .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           </a:t>
            </a: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lang="en-US" sz="1400" b="1" kern="0" baseline="0" dirty="0" smtClean="0">
                <a:solidFill>
                  <a:srgbClr val="7030A0"/>
                </a:solidFill>
                <a:latin typeface="Bosch Office Sans"/>
              </a:rPr>
              <a:t>    </a:t>
            </a: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 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sch Office Sans"/>
              </a:rPr>
              <a:t>.              </a:t>
            </a: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None/>
              <a:tabLst/>
              <a:defRPr/>
            </a:pPr>
            <a:r>
              <a:rPr lang="en-US" sz="1400" b="1" kern="0" dirty="0" smtClean="0">
                <a:solidFill>
                  <a:srgbClr val="7030A0"/>
                </a:solidFill>
                <a:latin typeface="Bosch Office Sans"/>
              </a:rPr>
              <a:t>   w</a:t>
            </a:r>
            <a:r>
              <a:rPr lang="en-US" sz="1000" b="1" kern="0" dirty="0" smtClean="0">
                <a:solidFill>
                  <a:srgbClr val="7030A0"/>
                </a:solidFill>
                <a:latin typeface="Bosch Office Sans"/>
              </a:rPr>
              <a:t>m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osch Office Sans"/>
            </a:endParaRP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/>
            </a:endParaRPr>
          </a:p>
          <a:p>
            <a:pPr marL="609600" marR="0" lvl="1" indent="-190500" algn="l" defTabSz="914400" rtl="0" eaLnBrk="1" fontAlgn="base" latinLnBrk="0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50000"/>
              <a:buFont typeface="Wingdings"/>
              <a:buChar char="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622316" y="2497394"/>
            <a:ext cx="5722379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361472" y="2045110"/>
            <a:ext cx="462116" cy="2723535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  <p:bldP spid="56" grpId="0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2" descr="BEQIK_FR.png" hidden="1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" y="5653088"/>
            <a:ext cx="381000" cy="17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3556" name="TextBox 9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57150" rIns="0" bIns="0" anchor="ctr"/>
          <a:lstStyle/>
          <a:p>
            <a:pPr>
              <a:lnSpc>
                <a:spcPct val="111000"/>
              </a:lnSpc>
            </a:pPr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23557" name="TextBox 11" hidden="1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 sz="130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77000" y="204788"/>
            <a:ext cx="1828800" cy="123825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8754800" y="5385640"/>
            <a:ext cx="25400" cy="10636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x-none" sz="70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016935" y="3968278"/>
          <a:ext cx="6233370" cy="173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24"/>
                <a:gridCol w="502491"/>
                <a:gridCol w="536713"/>
                <a:gridCol w="773341"/>
                <a:gridCol w="667833"/>
                <a:gridCol w="1044572"/>
                <a:gridCol w="573311"/>
                <a:gridCol w="778587"/>
                <a:gridCol w="465998"/>
              </a:tblGrid>
              <a:tr h="32227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 smtClean="0">
                          <a:solidFill>
                            <a:schemeClr val="tx1"/>
                          </a:solidFill>
                        </a:rPr>
                        <a:t>    .</a:t>
                      </a:r>
                      <a:r>
                        <a:rPr lang="en-US" sz="14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1</a:t>
                      </a:r>
                      <a:endParaRPr lang="en-US" sz="14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   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4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baseline="0" smtClean="0">
                          <a:solidFill>
                            <a:schemeClr val="tx1"/>
                          </a:solidFill>
                        </a:rPr>
                        <a:t>.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   </a:t>
                      </a:r>
                      <a:r>
                        <a:rPr lang="en-US" sz="1400" b="1" i="0" dirty="0" smtClean="0">
                          <a:solidFill>
                            <a:schemeClr val="tx1"/>
                          </a:solidFill>
                        </a:rPr>
                        <a:t> .</a:t>
                      </a:r>
                      <a:r>
                        <a:rPr lang="en-US" sz="14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baseline="0" smtClean="0">
                          <a:solidFill>
                            <a:schemeClr val="tx1"/>
                          </a:solidFill>
                        </a:rPr>
                        <a:t>.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.</a:t>
                      </a:r>
                      <a:endParaRPr lang="en-US" sz="14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    </a:t>
                      </a:r>
                      <a:r>
                        <a:rPr lang="en-US" sz="14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400" b="1" i="0" baseline="0" dirty="0" smtClean="0">
                          <a:solidFill>
                            <a:schemeClr val="tx1"/>
                          </a:solidFill>
                        </a:rPr>
                        <a:t>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baseline="0" smtClean="0">
                          <a:solidFill>
                            <a:schemeClr val="tx1"/>
                          </a:solidFill>
                        </a:rPr>
                        <a:t>.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</a:t>
                      </a:r>
                      <a:endParaRPr lang="en-US" sz="1400" i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    </a:t>
                      </a:r>
                      <a:r>
                        <a:rPr lang="en-US" sz="1400" b="1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400" b="1" i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baseline="0" dirty="0" smtClean="0">
                          <a:solidFill>
                            <a:schemeClr val="tx1"/>
                          </a:solidFill>
                        </a:rPr>
                        <a:t>     .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baseline="0" dirty="0" smtClean="0">
                          <a:solidFill>
                            <a:schemeClr val="tx1"/>
                          </a:solidFill>
                        </a:rPr>
                        <a:t>. . . 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773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76200" y="5895975"/>
            <a:ext cx="548640" cy="1905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171709E7-DB2E-4530-8566-7F4E30D11D7C}" type="slidenum">
              <a:rPr lang="de-DE" smtClean="0">
                <a:latin typeface="Bosch Office Sans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de-DE" dirty="0" smtClean="0">
              <a:latin typeface="Bosch Office Sans" pitchFamily="34" charset="0"/>
            </a:endParaRPr>
          </a:p>
        </p:txBody>
      </p:sp>
      <p:sp>
        <p:nvSpPr>
          <p:cNvPr id="14" name="TextBox 13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25380" y="0"/>
            <a:ext cx="8413821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r>
              <a:rPr lang="en-US" sz="2200" b="1" dirty="0" smtClean="0">
                <a:solidFill>
                  <a:srgbClr val="FFFFFF"/>
                </a:solidFill>
              </a:rPr>
              <a:t>Our Scheme: Map keyword/file to the matrix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340133" y="473900"/>
            <a:ext cx="8170606" cy="164986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r>
              <a:rPr lang="en-US" altLang="en-US" sz="1800" dirty="0" smtClean="0">
                <a:latin typeface="Bosch Office Sans" pitchFamily="34" charset="0"/>
              </a:rPr>
              <a:t>Keyword w </a:t>
            </a:r>
            <a:r>
              <a:rPr lang="en-US" altLang="en-US" sz="1800" dirty="0" smtClean="0">
                <a:latin typeface="Bosch Office Sans" pitchFamily="34" charset="0"/>
                <a:sym typeface="Wingdings" pitchFamily="2" charset="2"/>
              </a:rPr>
              <a:t> {1,…, m}  and file f  {1, … , n} : Dynamic and efficient</a:t>
            </a:r>
            <a:endParaRPr lang="en-US" altLang="en-US" sz="1800" dirty="0" smtClean="0">
              <a:latin typeface="Bosch Office Sans" pitchFamily="34" charset="0"/>
            </a:endParaRPr>
          </a:p>
          <a:p>
            <a:pPr marL="304800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</a:pPr>
            <a:r>
              <a:rPr lang="en-US" altLang="en-US" sz="1800" b="1" dirty="0" smtClean="0">
                <a:solidFill>
                  <a:srgbClr val="002060"/>
                </a:solidFill>
                <a:latin typeface="Bosch Office Sans" pitchFamily="34" charset="0"/>
              </a:rPr>
              <a:t> </a:t>
            </a:r>
          </a:p>
          <a:p>
            <a:pPr marL="304800" lvl="1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r>
              <a:rPr lang="en-US" altLang="en-US" b="1" dirty="0" smtClean="0">
                <a:solidFill>
                  <a:srgbClr val="003264"/>
                </a:solidFill>
              </a:rPr>
              <a:t>Map a keyword to a row </a:t>
            </a:r>
            <a:r>
              <a:rPr lang="en-US" altLang="en-US" b="1" i="1" dirty="0" err="1" smtClean="0">
                <a:solidFill>
                  <a:srgbClr val="003264"/>
                </a:solidFill>
              </a:rPr>
              <a:t>i</a:t>
            </a:r>
            <a:r>
              <a:rPr lang="en-US" altLang="en-US" b="1" dirty="0" smtClean="0">
                <a:solidFill>
                  <a:srgbClr val="003264"/>
                </a:solidFill>
              </a:rPr>
              <a:t>:</a:t>
            </a:r>
            <a:endParaRPr lang="en-US" altLang="en-US" dirty="0" smtClean="0">
              <a:solidFill>
                <a:schemeClr val="accent6"/>
              </a:solidFill>
            </a:endParaRPr>
          </a:p>
          <a:p>
            <a:pPr marL="304800" lvl="1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endParaRPr lang="en-US" altLang="en-US" dirty="0" smtClean="0">
              <a:solidFill>
                <a:srgbClr val="7030A0"/>
              </a:solidFill>
            </a:endParaRPr>
          </a:p>
          <a:p>
            <a:pPr marL="304800" lvl="1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r>
              <a:rPr lang="en-US" altLang="en-US" dirty="0" smtClean="0">
                <a:solidFill>
                  <a:srgbClr val="7030A0"/>
                </a:solidFill>
              </a:rPr>
              <a:t>Open address hash tables:</a:t>
            </a:r>
          </a:p>
          <a:p>
            <a:pPr marL="762000" lvl="2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r>
              <a:rPr lang="en-US" altLang="en-US" dirty="0" smtClean="0">
                <a:solidFill>
                  <a:schemeClr val="accent6"/>
                </a:solidFill>
              </a:rPr>
              <a:t>Collision-free (one-to-one), </a:t>
            </a:r>
            <a:r>
              <a:rPr lang="en-US" altLang="en-US" i="1" dirty="0" smtClean="0">
                <a:solidFill>
                  <a:schemeClr val="accent6"/>
                </a:solidFill>
              </a:rPr>
              <a:t>O(1)</a:t>
            </a:r>
            <a:r>
              <a:rPr lang="en-US" altLang="en-US" dirty="0" smtClean="0">
                <a:solidFill>
                  <a:schemeClr val="accent6"/>
                </a:solidFill>
              </a:rPr>
              <a:t> access</a:t>
            </a:r>
            <a:endParaRPr lang="en-US" altLang="en-US" dirty="0" smtClean="0">
              <a:solidFill>
                <a:srgbClr val="7030A0"/>
              </a:solidFill>
            </a:endParaRPr>
          </a:p>
          <a:p>
            <a:pPr marL="304800" indent="-304800" eaLnBrk="1" hangingPunct="1"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endParaRPr lang="en-US" altLang="en-US" sz="1800" dirty="0" smtClean="0">
              <a:solidFill>
                <a:schemeClr val="accent6"/>
              </a:solidFill>
              <a:latin typeface="Bosch Office Sans" pitchFamily="34" charset="0"/>
            </a:endParaRPr>
          </a:p>
          <a:p>
            <a:pPr marL="304800" indent="-30480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r>
              <a:rPr lang="en-US" altLang="en-US" sz="1800" b="1" dirty="0" smtClean="0">
                <a:solidFill>
                  <a:srgbClr val="003264"/>
                </a:solidFill>
              </a:rPr>
              <a:t>Map a file to column </a:t>
            </a:r>
            <a:r>
              <a:rPr lang="en-US" altLang="en-US" sz="1800" b="1" i="1" dirty="0" smtClean="0">
                <a:solidFill>
                  <a:srgbClr val="003264"/>
                </a:solidFill>
              </a:rPr>
              <a:t>j</a:t>
            </a:r>
            <a:r>
              <a:rPr lang="en-US" altLang="en-US" sz="1800" b="1" dirty="0" smtClean="0">
                <a:solidFill>
                  <a:srgbClr val="003264"/>
                </a:solidFill>
              </a:rPr>
              <a:t>:</a:t>
            </a:r>
            <a:endParaRPr lang="en-US" altLang="en-US" sz="1800" i="1" dirty="0" smtClean="0"/>
          </a:p>
          <a:p>
            <a:pPr marL="304800" lvl="1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</a:pPr>
            <a:endParaRPr lang="en-US" altLang="en-US" b="1" dirty="0" smtClean="0">
              <a:solidFill>
                <a:srgbClr val="003264"/>
              </a:solidFill>
            </a:endParaRPr>
          </a:p>
          <a:p>
            <a:pPr marL="304800" lvl="1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endParaRPr lang="en-US" altLang="en-US" b="1" dirty="0" smtClean="0">
              <a:solidFill>
                <a:srgbClr val="003264"/>
              </a:solidFill>
            </a:endParaRPr>
          </a:p>
          <a:p>
            <a:pPr marL="304800" lvl="1" indent="-304800" eaLnBrk="1" hangingPunct="1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3A5A82"/>
              </a:buClr>
              <a:buSzPct val="65000"/>
              <a:buFont typeface="Wingdings"/>
              <a:buChar char="è"/>
            </a:pPr>
            <a:endParaRPr lang="en-US" altLang="en-US" b="1" dirty="0" smtClean="0">
              <a:solidFill>
                <a:srgbClr val="003264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2234372" y="3346443"/>
          <a:ext cx="6147628" cy="45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81"/>
                <a:gridCol w="662776"/>
                <a:gridCol w="605967"/>
                <a:gridCol w="795331"/>
                <a:gridCol w="662598"/>
                <a:gridCol w="984873"/>
                <a:gridCol w="653308"/>
                <a:gridCol w="710117"/>
                <a:gridCol w="652077"/>
              </a:tblGrid>
              <a:tr h="30479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TF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rgbClr val="0000FF"/>
                          </a:solidFill>
                        </a:rPr>
                        <a:t>1, z</a:t>
                      </a:r>
                      <a:r>
                        <a:rPr lang="en-US" sz="800" b="0" i="0" dirty="0" smtClean="0">
                          <a:solidFill>
                            <a:srgbClr val="E20015"/>
                          </a:solidFill>
                        </a:rPr>
                        <a:t>100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rgbClr val="0000FF"/>
                          </a:solidFill>
                        </a:rPr>
                        <a:t>2,z</a:t>
                      </a:r>
                      <a:r>
                        <a:rPr lang="en-US" sz="800" b="0" i="1" dirty="0" smtClean="0">
                          <a:solidFill>
                            <a:srgbClr val="E20015"/>
                          </a:solidFill>
                        </a:rPr>
                        <a:t>250</a:t>
                      </a:r>
                      <a:endParaRPr lang="en-US" sz="1400" b="0" i="1" dirty="0" smtClean="0">
                        <a:solidFill>
                          <a:srgbClr val="E20015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400" b="1" i="1" baseline="0" dirty="0" smtClean="0">
                          <a:solidFill>
                            <a:srgbClr val="0000FF"/>
                          </a:solidFill>
                        </a:rPr>
                        <a:t> . . </a:t>
                      </a:r>
                      <a:endParaRPr lang="en-US" sz="1400" b="1" i="1" dirty="0">
                        <a:solidFill>
                          <a:srgbClr val="0000FF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rgbClr val="0000FF"/>
                          </a:solidFill>
                        </a:rPr>
                        <a:t>128,z</a:t>
                      </a:r>
                      <a:r>
                        <a:rPr lang="en-US" sz="800" b="0" i="1" dirty="0" smtClean="0">
                          <a:solidFill>
                            <a:srgbClr val="E20015"/>
                          </a:solidFill>
                        </a:rPr>
                        <a:t>l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 smtClean="0">
                          <a:solidFill>
                            <a:srgbClr val="0000FF"/>
                          </a:solidFill>
                        </a:rPr>
                        <a:t>      </a:t>
                      </a:r>
                      <a:r>
                        <a:rPr lang="en-US" sz="1600" b="1" i="1" dirty="0" smtClean="0">
                          <a:solidFill>
                            <a:srgbClr val="0000FF"/>
                          </a:solidFill>
                        </a:rPr>
                        <a:t>…</a:t>
                      </a:r>
                      <a:endParaRPr lang="en-US" sz="1600" b="1" i="1" dirty="0">
                        <a:solidFill>
                          <a:srgbClr val="0000FF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rgbClr val="0000FF"/>
                          </a:solidFill>
                        </a:rPr>
                        <a:t>257</a:t>
                      </a:r>
                      <a:r>
                        <a:rPr lang="en-US" sz="1000" b="0" i="1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400" b="0" i="1" dirty="0" smtClean="0">
                          <a:solidFill>
                            <a:srgbClr val="0000FF"/>
                          </a:solidFill>
                        </a:rPr>
                        <a:t>z</a:t>
                      </a:r>
                      <a:r>
                        <a:rPr lang="en-US" sz="800" b="0" i="1" dirty="0" smtClean="0">
                          <a:solidFill>
                            <a:srgbClr val="E20015"/>
                          </a:solidFill>
                        </a:rPr>
                        <a:t>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baseline="0" dirty="0" smtClean="0">
                          <a:solidFill>
                            <a:srgbClr val="0000FF"/>
                          </a:solidFill>
                        </a:rPr>
                        <a:t>   </a:t>
                      </a:r>
                      <a:r>
                        <a:rPr lang="en-US" sz="1600" b="1" i="1" baseline="0" dirty="0" smtClean="0">
                          <a:solidFill>
                            <a:srgbClr val="0000FF"/>
                          </a:solidFill>
                        </a:rPr>
                        <a:t>…</a:t>
                      </a:r>
                      <a:endParaRPr lang="en-US" sz="1600" b="1" i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rgbClr val="0000FF"/>
                          </a:solidFill>
                        </a:rPr>
                        <a:t>n,z</a:t>
                      </a:r>
                      <a:r>
                        <a:rPr lang="en-US" sz="800" b="0" i="1" dirty="0" smtClean="0">
                          <a:solidFill>
                            <a:srgbClr val="E20015"/>
                          </a:solidFill>
                        </a:rPr>
                        <a:t>6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 flipV="1">
            <a:off x="2950285" y="3700618"/>
            <a:ext cx="108157" cy="23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571254" y="3720283"/>
            <a:ext cx="196645" cy="235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24892" y="3690786"/>
            <a:ext cx="68826" cy="285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871330" y="3661289"/>
            <a:ext cx="113072" cy="349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940296" y="4160004"/>
          <a:ext cx="741629" cy="154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29"/>
              </a:tblGrid>
              <a:tr h="322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rgbClr val="0000FF"/>
                          </a:solidFill>
                        </a:rPr>
                        <a:t>TW</a:t>
                      </a: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1,t</a:t>
                      </a:r>
                      <a:r>
                        <a:rPr lang="en-US" sz="800" b="0" dirty="0" smtClean="0">
                          <a:solidFill>
                            <a:srgbClr val="E20015"/>
                          </a:solidFill>
                        </a:rPr>
                        <a:t>55</a:t>
                      </a:r>
                      <a:endParaRPr lang="en-US" sz="800" b="0" dirty="0">
                        <a:solidFill>
                          <a:srgbClr val="E20015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2, t</a:t>
                      </a:r>
                      <a:r>
                        <a:rPr lang="en-US" sz="800" b="0" dirty="0" smtClean="0">
                          <a:solidFill>
                            <a:srgbClr val="E20015"/>
                          </a:solidFill>
                        </a:rPr>
                        <a:t>300</a:t>
                      </a:r>
                      <a:endParaRPr lang="en-US" sz="800" b="0" dirty="0">
                        <a:solidFill>
                          <a:srgbClr val="E20015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m, t</a:t>
                      </a:r>
                      <a:r>
                        <a:rPr lang="en-US" sz="800" b="0" dirty="0" smtClean="0">
                          <a:solidFill>
                            <a:srgbClr val="E20015"/>
                          </a:solidFill>
                        </a:rPr>
                        <a:t>2</a:t>
                      </a:r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91434" marR="91434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>
            <a:off x="1573776" y="4654343"/>
            <a:ext cx="462117" cy="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73776" y="4968975"/>
            <a:ext cx="491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573469" y="5560447"/>
            <a:ext cx="501446" cy="1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8657" name="Object 1"/>
          <p:cNvGraphicFramePr>
            <a:graphicFrameLocks noChangeAspect="1"/>
          </p:cNvGraphicFramePr>
          <p:nvPr/>
        </p:nvGraphicFramePr>
        <p:xfrm>
          <a:off x="3032559" y="2692400"/>
          <a:ext cx="3584575" cy="381000"/>
        </p:xfrm>
        <a:graphic>
          <a:graphicData uri="http://schemas.openxmlformats.org/presentationml/2006/ole">
            <p:oleObj spid="_x0000_s274644" name="Equation" r:id="rId15" imgW="2209680" imgH="241200" progId="Equation.3">
              <p:embed/>
            </p:oleObj>
          </a:graphicData>
        </a:graphic>
      </p:graphicFrame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3437948" y="1104900"/>
          <a:ext cx="5087938" cy="411163"/>
        </p:xfrm>
        <a:graphic>
          <a:graphicData uri="http://schemas.openxmlformats.org/presentationml/2006/ole">
            <p:oleObj spid="_x0000_s274645" name="Equation" r:id="rId16" imgW="3136900" imgH="254000" progId="Equation.3">
              <p:embed/>
            </p:oleObj>
          </a:graphicData>
        </a:graphic>
      </p:graphicFrame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3444875" y="1722438"/>
          <a:ext cx="1216025" cy="369887"/>
        </p:xfrm>
        <a:graphic>
          <a:graphicData uri="http://schemas.openxmlformats.org/presentationml/2006/ole">
            <p:oleObj spid="_x0000_s274646" name="Equation" r:id="rId17" imgW="749300" imgH="228600" progId="Equation.3">
              <p:embed/>
            </p:oleObj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765066" y="4469069"/>
            <a:ext cx="7540734" cy="30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408722" y="3254785"/>
            <a:ext cx="462116" cy="2536415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CFG.LAYOUT" val="config01.xml"/>
  <p:tag name="CONFIG" val="config01.xml"/>
  <p:tag name="MAPNAME" val="Map1"/>
  <p:tag name="LICENSEKEY" val="46504b9e-b1c9-48ed-967f-a36de42ae84b"/>
  <p:tag name="FIELDS.INITIALIZED" val="1"/>
  <p:tag name="FIELD.CHAPTER.COMBOINDEX" val="-2"/>
  <p:tag name="FIELD.REM_ANL.COMBOINDEX" val="-2"/>
  <p:tag name="FIELD.DPT.COMBOINDEX" val="-2"/>
  <p:tag name="TITLEMASTERMASTERNAME" val="TitleSlide"/>
  <p:tag name="TITLEMASTERCOLORSETGROUPCLASSNAME" val="ColorSetGroup1"/>
  <p:tag name="TITLEMASTERFONTSETGROUPCLASSNAME" val="FontSetGroup1"/>
  <p:tag name="TITLEMASTERSTYLESETGROUPCLASSNAME" val="StyleSetGroup1"/>
  <p:tag name="SLIDEMASTERMASTERNAME" val="Slide"/>
  <p:tag name="SLIDEMASTERCOLORSETGROUPCLASSNAME" val="ColorSetGroup1"/>
  <p:tag name="SLIDEMASTERFONTSETGROUPCLASSNAME" val="FontSetGroup1"/>
  <p:tag name="SLIDEMASTERSTYLESETGROUPCLASSNAME" val="StyleSetGroup1"/>
  <p:tag name="RESAVED" val="1"/>
  <p:tag name="LAYOUTLANGUAGE" val="1033"/>
  <p:tag name="ML_1" val="RBNA_Pi_RTC"/>
  <p:tag name="ML_2" val="Bosch.mcr"/>
  <p:tag name="ML_LAYOUT_RESOURCE" val="BOSCH4_3_01.MCR "/>
  <p:tag name="FIELD.DATE.SUFFIX.CONTENT" val=" | "/>
  <p:tag name="FIELD.CONF.SUFFIX.CONTENT" val=" | "/>
  <p:tag name="FIELD.REM_ABL.SUFFIX.CONTENT" val=" | "/>
  <p:tag name="FIELD.DPT.SUFFIX.CONTENT" val=" | "/>
  <p:tag name="FIELD.BGROUP.CONTENT" val="Research and Technology Center"/>
  <p:tag name="FIELD.BGROUP.VALUE" val="Research and Technology Center"/>
  <p:tag name="FIELD.BGROUP.COMBOINDEX" val="0"/>
  <p:tag name="FIELD.DATE.COMBOINDEX" val="-2"/>
  <p:tag name="FIELD.REM_ABL.COMBOINDEX" val="-2"/>
  <p:tag name="FIELD.COPY.COMBOINDEX" val="0"/>
  <p:tag name="CFG.VERSION" val="0"/>
  <p:tag name="CFG.LAYOUTID" val="Bosch Layout 4:3"/>
  <p:tag name="ADM" val="2"/>
  <p:tag name="NAVCHANGED" val="1"/>
  <p:tag name="SLIDEMASTERSHAPESETGROUPCLASSNAME" val="ShapeSetGroup2"/>
  <p:tag name="SLIDEMASTERMODIFIED" val="1"/>
  <p:tag name="TITLEMASTERSHAPESETGROUPCLASSNAME" val="ShapeSetGroup2"/>
  <p:tag name="TITLEMASTERMODIFIED" val="1"/>
  <p:tag name="CFG.CUSTOMERVERSION" val="9"/>
  <p:tag name="FIELD.COPY.CONTENT" val="© 2013 Robert Bosch LLC and affiliates. All rights reserved."/>
  <p:tag name="FIELD.COPY.VALUE" val="© 2013 Robert Bosch LLC and affiliates. All rights reserved."/>
  <p:tag name="FIELD.DATE.CONTENT" val="November 15th, 2013"/>
  <p:tag name="FIELD.DATE.VALUE" val="November 15th, 2013 | "/>
  <p:tag name="FIELD.CONF.CONTENT" val="Internal "/>
  <p:tag name="FIELD.CONF.VALUE" val="Internal  | "/>
  <p:tag name="FIELD.CONF.COMBOINDEX" val="1"/>
  <p:tag name="ML_UFSOK" val="271262335343342344346357355356354353352348349350351309338317143272273"/>
  <p:tag name="FIELD.CHAPTER.CONTENT" val=""/>
  <p:tag name="FIELD.CHAPTER.VALUE" val=""/>
  <p:tag name="FIELD.DPT.CONTENT" val="Attila A. Yavuz"/>
  <p:tag name="FIELD.DPT.VALUE" val="Attila A. Yavuz | "/>
  <p:tag name="FIELD.REM_ANL.CONTENT" val=""/>
  <p:tag name="FIELD.REM_ANL.VALUE" val=""/>
  <p:tag name="MLOUTPUTITEM.PRINT" val="OutputItem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2"/>
  <p:tag name="SHAPESETCLASSNAME" val="TitleSlide"/>
  <p:tag name="COLORSETGROUPCLASSNAME" val="ColorSetGroup1"/>
  <p:tag name="FONTSETGROUPCLASSNAME" val="FontSetGroup1"/>
  <p:tag name="SHAPECLASSNAME" val="HeaderLine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2"/>
  <p:tag name="SHAPESETCLASSNAME" val="TitleSlide"/>
  <p:tag name="COLORSETGROUPCLASSNAME" val="ColorSetGroup1"/>
  <p:tag name="FONTSETGROUPCLASSNAME" val="FontSetGroup1"/>
  <p:tag name="SHAPECLASSNAME" val="FooterLine"/>
  <p:tag name="SHAPECLASSPROTECTIONTYPE" val="1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" val="-2;-2;-2;-2;ChapterFontColor;-2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SHAPECLASSPROTECTIONTYPE" val="11"/>
  <p:tag name="FONTSETCLASSNAME" val="FontSet2"/>
  <p:tag name="SHAPESETGROUPCLASSNAME" val="ShapeSetGroup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Pi_RTC"/>
  <p:tag name="ML_2" val="Bosch.mcr"/>
  <p:tag name="SHAPESETGROUPCLASSNAME" val="ShapeSetGroup1"/>
  <p:tag name="SHAPESETCLASSNAME" val="TitleConten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5_SHAPECLASSPROTECTIONTYPE" val="15"/>
  <p:tag name="CONTENT PLACEHOLDER 9_SHAPECLASSPROTECTIONTYPE" val="0"/>
  <p:tag name="PICTURE 8_SHAPECLASSPROTECTIONTYPE" val="15"/>
  <p:tag name="TITLE 1_SHAPECLASSPROTECTIONTYPE" val="0"/>
  <p:tag name="RECTANGLE 11_SHAPECLASSPROTECTIONTYPE" val="63"/>
  <p:tag name="CONTENT PLACEHOLDER 13_SHAPECLASSPROTECTIONTYPE" val="0"/>
  <p:tag name="ML_LAYOUT_RESOURCE" val="BOSCH4_3_01.MCR "/>
  <p:tag name="FIELD.CHAPTER.CONTENT" val="Visit of Mr. Hoenninger and Mr. Hollenbeck"/>
  <p:tag name="FIELD.CHAPTER.VALUE" val="Visit of Mr. Hoenninger and Mr. Hollenbeck"/>
  <p:tag name="FIELD.REM_ANL.CONTENT" val=""/>
  <p:tag name="FIELD.REM_ANL.VALUE" val=""/>
  <p:tag name="FIELD.DPT.CONTENT" val="Attila A. Yavuz, J. Guajardo Merchan"/>
  <p:tag name="FIELD.DPT.VALUE" val="Attila A. Yavuz, J. Guajardo Merchan | "/>
  <p:tag name="FIELDS.INITIALIZED" val="1"/>
  <p:tag name="CONFIG" val="config01.xml"/>
  <p:tag name="RECTANGLE 4_SHAPECLASSPROTECTIONTYPE" val="27"/>
  <p:tag name="RECTANGLE 6_SHAPECLASSPROTECTIONTYPE" val="27"/>
  <p:tag name="PICTURE 39_SHAPECLASSPROTECTIONTYPE" val="15"/>
  <p:tag name="TEXTBOX 10_SHAPECLASSPROTECTIONTYPE" val="27"/>
  <p:tag name="STRAIGHT CONNECTOR 45_SHAPECLASSPROTECTIONTYPE" val="15"/>
  <p:tag name="STRAIGHT CONNECTOR 46_SHAPECLASSPROTECTIONTYPE" val="15"/>
  <p:tag name="RECTANGLE 47_SHAPECLASSPROTECTIONTYPE" val="15"/>
  <p:tag name="PICTURE 48_SHAPECLASSPROTECTIONTYPE" val="15"/>
  <p:tag name="PICTURE 49_SHAPECLASSPROTECTIONTYPE" val="1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 PLACEHOLDER 2_SHAPECLASSPROTECTIONTYPE" val="0"/>
  <p:tag name="TITLE 1_SHAPECLASSPROTECTIONTYPE" val="0"/>
  <p:tag name="RECTANGLE 5_SHAPECLASSPROTECTIONTYPE" val="15"/>
  <p:tag name="RECTANGLE 7_SHAPECLASSPROTECTIONTYPE" val="63"/>
  <p:tag name="PICTURE 8_SHAPECLASSPROTECTIONTYPE" val="15"/>
  <p:tag name="FIELD.REM_ANL.COMBOINDEX" val="0"/>
  <p:tag name="ML_1" val="RBNA_Pi_RTC"/>
  <p:tag name="ML_2" val="Bosch.mcr"/>
  <p:tag name="SHAPESETGROUPCLASSNAME" val="ShapeSetGroup2"/>
  <p:tag name="CONFIG" val="config01.xml"/>
  <p:tag name="TEXTBOX 11_SHAPECLASSPROTECTIONTYPE" val="31"/>
  <p:tag name="PICTURE 13_SHAPECLASSPROTECTIONTYPE" val="15"/>
  <p:tag name="FIELD.DPT.COMBOINDEX" val="-2"/>
  <p:tag name="FIELD.CHAPTER.COMBOINDEX" val="-2"/>
  <p:tag name="ML_LAYOUT_RESOURCE" val="BOSCH4_3_01.MCR "/>
  <p:tag name="FIELD.CHAPTER.CONTENT" val="TOP 79 Sub Project on ..."/>
  <p:tag name="FIELD.CHAPTER.VALUE" val="TOP 79 Sub Project on ..."/>
  <p:tag name="FIELD.REM_ANL.CONTENT" val=" "/>
  <p:tag name="FIELD.REM_ANL.VALUE" val=" "/>
  <p:tag name="FIELD.DPT.CONTENT" val="CR/RTC-NA"/>
  <p:tag name="FIELD.DPT.VALUE" val="CR/RTC-NA | "/>
  <p:tag name="FIELDS.INITIALIZED" val="1"/>
  <p:tag name="RECTANGLE 4_SHAPECLASSPROTECTIONTYPE" val="27"/>
  <p:tag name="RECTANGLE 6_SHAPECLASSPROTECTIONTYPE" val="27"/>
  <p:tag name="PICTURE 12_SHAPECLASSPROTECTIONTYPE" val="15"/>
  <p:tag name="TEXTBOX 9_SHAPECLASSPROTECTIONTYPE" val="2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SHAPECLASSPROTECTIONTYPE" val="27"/>
  <p:tag name="COLORS" val="-2;-2;-2;-2;-1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tNavbar"/>
  <p:tag name="SHAPECLASSPROTECTIONTYPE" val="31"/>
  <p:tag name="COLORS" val="-2;-2;-2;-2;-2;-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COLORSETCLASSNAME" val="ColorSet1"/>
  <p:tag name="SCRIPT" val="1"/>
  <p:tag name="FIELDS" val="REM_ANL;"/>
  <p:tag name="MLI" val="1"/>
  <p:tag name="SHAPESETCLASSNAME" val="TitleText"/>
  <p:tag name="COLORSETGROUPCLASSNAME" val="ColorSetGroup1"/>
  <p:tag name="FONTSETGROUPCLASSNAME" val="FontSetGroup1"/>
  <p:tag name="SHAPECLASSNAME" val="AddNoteBox"/>
  <p:tag name="FONTSETCLASSNAME" val="FontSet2"/>
  <p:tag name="SHAPESETGROUPCLASSNAME" val="ShapeSetGroup2"/>
  <p:tag name="COLORS" val="-2;-2;-2;-2;ChapterFontColor;-2"/>
  <p:tag name="SHAPECLASSPROTECTIONTYPE" val="2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COLORSETCLASSNAME" val="ColorSet1"/>
  <p:tag name="MLI" val="1"/>
  <p:tag name="SHAPESETCLASSNAME" val="TitleText"/>
  <p:tag name="COLORSETGROUPCLASSNAME" val="ColorSetGroup1"/>
  <p:tag name="FONTSETGROUPCLASSNAME" val="FontSetGroup1"/>
  <p:tag name="SHAPECLASSNAME" val="AuthorBox"/>
  <p:tag name="FONTSETCLASSNAME" val="FontSet2"/>
  <p:tag name="SHAPESETGROUPCLASSNAME" val="ShapeSetGroup2"/>
  <p:tag name="COLORS" val="-2;-2;-2;-2;-2;-2"/>
  <p:tag name="SHAPECLASSPROTECTIONTYPE" val="2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LogoRightColor;-1;LogoRightColor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LogoRightColor;-1;LogoRightColor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LogoRightColor;-1;LogoRightColor;-1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Chapterbox"/>
  <p:tag name="SHAPECLASSPROTECTIONTYPE" val="2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LogoRightColor;-1;LogoRightColor;-1;-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LogoRightColor;-1;LogoRightColor;-1;-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 PLACEHOLDER 2_SHAPECLASSPROTECTIONTYPE" val="0"/>
  <p:tag name="TITLE 1_SHAPECLASSPROTECTIONTYPE" val="0"/>
  <p:tag name="RECTANGLE 5_SHAPECLASSPROTECTIONTYPE" val="15"/>
  <p:tag name="RECTANGLE 7_SHAPECLASSPROTECTIONTYPE" val="63"/>
  <p:tag name="PICTURE 8_SHAPECLASSPROTECTIONTYPE" val="15"/>
  <p:tag name="FIELD.REM_ANL.COMBOINDEX" val="0"/>
  <p:tag name="ML_1" val="RBNA_Pi_RTC"/>
  <p:tag name="ML_2" val="Bosch.mcr"/>
  <p:tag name="SHAPESETGROUPCLASSNAME" val="ShapeSetGroup2"/>
  <p:tag name="CONFIG" val="config01.xml"/>
  <p:tag name="TEXTBOX 100_SHAPECLASSPROTECTIONTYPE" val="31"/>
  <p:tag name="PICTURE 102_SHAPECLASSPROTECTIONTYPE" val="15"/>
  <p:tag name="FIELD.DPT.COMBOINDEX" val="-2"/>
  <p:tag name="FIELD.CHAPTER.COMBOINDEX" val="-2"/>
  <p:tag name="ML_LAYOUT_RESOURCE" val="BOSCH4_3_01.MCR "/>
  <p:tag name="FIELD.CHAPTER.CONTENT" val="Bosch Hot Topics"/>
  <p:tag name="FIELD.CHAPTER.VALUE" val="Bosch Hot Topics"/>
  <p:tag name="FIELD.DPT.CONTENT" val="Attila A. Yavuz | RTC3-NA"/>
  <p:tag name="FIELD.DPT.VALUE" val="Attila A. Yavuz | RTC3-NA | "/>
  <p:tag name="FIELDS.INITIALIZED" val="1"/>
  <p:tag name="RECTANGLE 4_SHAPECLASSPROTECTIONTYPE" val="27"/>
  <p:tag name="RECTANGLE 6_SHAPECLASSPROTECTIONTYPE" val="27"/>
  <p:tag name="PICTURE 101_SHAPECLASSPROTECTIONTYPE" val="15"/>
  <p:tag name="TEXTBOX 9_SHAPECLASSPROTECTIONTYPE" val="2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COLORS" val="-2;-2;-2;-2;ChapterFontColor;-2"/>
  <p:tag name="FONTSETCLASSNAME" val="FontSet2"/>
  <p:tag name="SHAPESETGROUPCLASSNAME" val="ShapeSetGroup2"/>
  <p:tag name="SHAPECLASSPROTECTIONTYPE" val="2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tNavbar"/>
  <p:tag name="SHAPECLASSPROTECTIONTYPE" val="31"/>
  <p:tag name="COLORS" val="-2;-2;-2;-2;-2;-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COLORSETCLASSNAME" val="ColorSet1"/>
  <p:tag name="SCRIPT" val="1"/>
  <p:tag name="FIELDS" val="REM_ANL;"/>
  <p:tag name="MLI" val="1"/>
  <p:tag name="SHAPESETCLASSNAME" val="TitleText"/>
  <p:tag name="COLORSETGROUPCLASSNAME" val="ColorSetGroup1"/>
  <p:tag name="FONTSETGROUPCLASSNAME" val="FontSetGroup1"/>
  <p:tag name="SHAPECLASSNAME" val="AddNoteBox"/>
  <p:tag name="FONTSETCLASSNAME" val="FontSet2"/>
  <p:tag name="SHAPESETGROUPCLASSNAME" val="ShapeSetGroup2"/>
  <p:tag name="COLORS" val="-2;-2;-2;-2;ChapterFontColor;-2"/>
  <p:tag name="SHAPECLASSPROTECTIONTYPE" val="27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COLORSETCLASSNAME" val="ColorSet1"/>
  <p:tag name="MLI" val="1"/>
  <p:tag name="SHAPESETCLASSNAME" val="TitleText"/>
  <p:tag name="COLORSETGROUPCLASSNAME" val="ColorSetGroup1"/>
  <p:tag name="FONTSETGROUPCLASSNAME" val="FontSetGroup1"/>
  <p:tag name="SHAPECLASSNAME" val="AuthorBox"/>
  <p:tag name="FONTSETCLASSNAME" val="FontSet2"/>
  <p:tag name="SHAPESETGROUPCLASSNAME" val="ShapeSetGroup2"/>
  <p:tag name="COLORS" val="-2;-2;-2;-2;-2;-2"/>
  <p:tag name="SHAPECLASSPROTECTIONTYPE" val="27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 PLACEHOLDER 2_SHAPECLASSPROTECTIONTYPE" val="0"/>
  <p:tag name="TITLE 1_SHAPECLASSPROTECTIONTYPE" val="0"/>
  <p:tag name="RECTANGLE 5_SHAPECLASSPROTECTIONTYPE" val="15"/>
  <p:tag name="RECTANGLE 7_SHAPECLASSPROTECTIONTYPE" val="63"/>
  <p:tag name="PICTURE 8_SHAPECLASSPROTECTIONTYPE" val="15"/>
  <p:tag name="FIELD.REM_ANL.COMBOINDEX" val="0"/>
  <p:tag name="ML_1" val="RBNA_Pi_RTC"/>
  <p:tag name="ML_2" val="Bosch.mcr"/>
  <p:tag name="SHAPESETGROUPCLASSNAME" val="ShapeSetGroup2"/>
  <p:tag name="CONFIG" val="config01.xml"/>
  <p:tag name="TEXTBOX 100_SHAPECLASSPROTECTIONTYPE" val="31"/>
  <p:tag name="PICTURE 102_SHAPECLASSPROTECTIONTYPE" val="15"/>
  <p:tag name="FIELD.DPT.COMBOINDEX" val="-2"/>
  <p:tag name="FIELD.CHAPTER.COMBOINDEX" val="-2"/>
  <p:tag name="ML_LAYOUT_RESOURCE" val="BOSCH4_3_01.MCR "/>
  <p:tag name="FIELD.CHAPTER.CONTENT" val="Bosch Hot Topics"/>
  <p:tag name="FIELD.CHAPTER.VALUE" val="Bosch Hot Topics"/>
  <p:tag name="FIELD.DPT.CONTENT" val="Attila A. Yavuz | RTC3-NA"/>
  <p:tag name="FIELD.DPT.VALUE" val="Attila A. Yavuz | RTC3-NA | "/>
  <p:tag name="FIELDS.INITIALIZED" val="1"/>
  <p:tag name="RECTANGLE 4_SHAPECLASSPROTECTIONTYPE" val="27"/>
  <p:tag name="RECTANGLE 6_SHAPECLASSPROTECTIONTYPE" val="27"/>
  <p:tag name="PICTURE 101_SHAPECLASSPROTECTIONTYPE" val="15"/>
  <p:tag name="TEXTBOX 9_SHAPECLASSPROTECTIONTYPE" val="2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ddNoteBox"/>
  <p:tag name="SHAPECLASSPROTECTIONTYPE" val="27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COLORS" val="-2;-2;-2;-2;ChapterFontColor;-2"/>
  <p:tag name="FONTSETCLASSNAME" val="FontSet2"/>
  <p:tag name="SHAPESETGROUPCLASSNAME" val="ShapeSetGroup2"/>
  <p:tag name="SHAPECLASSPROTECTIONTYPE" val="2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tNavbar"/>
  <p:tag name="SHAPECLASSPROTECTIONTYPE" val="31"/>
  <p:tag name="COLORS" val="-2;-2;-2;-2;-2;-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COLORSETCLASSNAME" val="ColorSet1"/>
  <p:tag name="SCRIPT" val="1"/>
  <p:tag name="FIELDS" val="REM_ANL;"/>
  <p:tag name="MLI" val="1"/>
  <p:tag name="SHAPESETCLASSNAME" val="TitleText"/>
  <p:tag name="COLORSETGROUPCLASSNAME" val="ColorSetGroup1"/>
  <p:tag name="FONTSETGROUPCLASSNAME" val="FontSetGroup1"/>
  <p:tag name="SHAPECLASSNAME" val="AddNoteBox"/>
  <p:tag name="FONTSETCLASSNAME" val="FontSet2"/>
  <p:tag name="SHAPESETGROUPCLASSNAME" val="ShapeSetGroup2"/>
  <p:tag name="COLORS" val="-2;-2;-2;-2;ChapterFontColor;-2"/>
  <p:tag name="SHAPECLASSPROTECTIONTYPE" val="2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COLORSETCLASSNAME" val="ColorSet1"/>
  <p:tag name="MLI" val="1"/>
  <p:tag name="SHAPESETCLASSNAME" val="TitleText"/>
  <p:tag name="COLORSETGROUPCLASSNAME" val="ColorSetGroup1"/>
  <p:tag name="FONTSETGROUPCLASSNAME" val="FontSetGroup1"/>
  <p:tag name="SHAPECLASSNAME" val="AuthorBox"/>
  <p:tag name="FONTSETCLASSNAME" val="FontSet2"/>
  <p:tag name="SHAPESETGROUPCLASSNAME" val="ShapeSetGroup2"/>
  <p:tag name="COLORS" val="-2;-2;-2;-2;-2;-2"/>
  <p:tag name="SHAPECLASSPROTECTIONTYPE" val="27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Pi_RTC"/>
  <p:tag name="ML_2" val="Bosch.mcr"/>
  <p:tag name="SHAPESETGROUPCLASSNAME" val="ShapeSetGroup1"/>
  <p:tag name="SHAPESETCLASSNAME" val="TitleConten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5_SHAPECLASSPROTECTIONTYPE" val="15"/>
  <p:tag name="CONTENT PLACEHOLDER 9_SHAPECLASSPROTECTIONTYPE" val="0"/>
  <p:tag name="PICTURE 8_SHAPECLASSPROTECTIONTYPE" val="15"/>
  <p:tag name="TITLE 1_SHAPECLASSPROTECTIONTYPE" val="0"/>
  <p:tag name="RECTANGLE 11_SHAPECLASSPROTECTIONTYPE" val="63"/>
  <p:tag name="FIELD.CHAPTER.COMBOINDEX" val="-2"/>
  <p:tag name="FIELD.REM_ANL.COMBOINDEX" val="-2"/>
  <p:tag name="FIELD.DPT.COMBOINDEX" val="-2"/>
  <p:tag name="ML_LAYOUT_RESOURCE" val="BOSCH4_3_01.MCR "/>
  <p:tag name="FIELD.CHAPTER.CONTENT" val="Visit of Mr. Hoenninger and Mr. Hollenbeck"/>
  <p:tag name="FIELD.CHAPTER.VALUE" val="Visit of Mr. Hoenninger and Mr. Hollenbeck"/>
  <p:tag name="FIELD.REM_ANL.CONTENT" val=""/>
  <p:tag name="FIELD.REM_ANL.VALUE" val=""/>
  <p:tag name="FIELD.DPT.CONTENT" val="Attila A. Yavuz, J. Guajardo Merchan"/>
  <p:tag name="FIELD.DPT.VALUE" val="Attila A. Yavuz, J. Guajardo Merchan | "/>
  <p:tag name="FIELDS.INITIALIZED" val="1"/>
  <p:tag name="CONFIG" val="config01.xml"/>
  <p:tag name="RECTANGLE 4_SHAPECLASSPROTECTIONTYPE" val="27"/>
  <p:tag name="RECTANGLE 6_SHAPECLASSPROTECTIONTYPE" val="27"/>
  <p:tag name="PICTURE 12_SHAPECLASSPROTECTIONTYPE" val="15"/>
  <p:tag name="TEXTBOX 10_SHAPECLASSPROTECTIONTYPE" val="27"/>
  <p:tag name="STRAIGHT CONNECTOR 15_SHAPECLASSPROTECTIONTYPE" val="15"/>
  <p:tag name="STRAIGHT CONNECTOR 16_SHAPECLASSPROTECTIONTYPE" val="15"/>
  <p:tag name="RECTANGLE 17_SHAPECLASSPROTECTIONTYPE" val="15"/>
  <p:tag name="PICTURE 18_SHAPECLASSPROTECTIONTYPE" val="15"/>
  <p:tag name="PICTURE 19_SHAPECLASSPROTECTIONTYPE" val="1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Chapterbox"/>
  <p:tag name="SHAPECLASSPROTECTIONTYPE" val="2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ddNoteBox"/>
  <p:tag name="SHAPECLASSPROTECTIONTYPE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2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uthorBox"/>
  <p:tag name="SHAPECLASSPROTECTIONTYPE" val="2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uthorBox"/>
  <p:tag name="SHAPECLASSPROTECTIONTYPE" val="27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tNavbar"/>
  <p:tag name="SHAPECLASSPROTECTIONTYPE" val="3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Pi_RTC"/>
  <p:tag name="ML_2" val="Bosch.mcr"/>
  <p:tag name="SHAPESETGROUPCLASSNAME" val="ShapeSetGroup1"/>
  <p:tag name="SHAPESETCLASSNAME" val="TitleConten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5_SHAPECLASSPROTECTIONTYPE" val="15"/>
  <p:tag name="CONTENT PLACEHOLDER 9_SHAPECLASSPROTECTIONTYPE" val="0"/>
  <p:tag name="PICTURE 8_SHAPECLASSPROTECTIONTYPE" val="15"/>
  <p:tag name="TITLE 1_SHAPECLASSPROTECTIONTYPE" val="0"/>
  <p:tag name="RECTANGLE 11_SHAPECLASSPROTECTIONTYPE" val="63"/>
  <p:tag name="FIELD.CHAPTER.COMBOINDEX" val="-2"/>
  <p:tag name="FIELD.REM_ANL.COMBOINDEX" val="-2"/>
  <p:tag name="FIELD.DPT.COMBOINDEX" val="-2"/>
  <p:tag name="ML_LAYOUT_RESOURCE" val="BOSCH4_3_01.MCR "/>
  <p:tag name="FIELD.CHAPTER.CONTENT" val="Visit of Mr. Hoenninger and Mr. Hollenbeck"/>
  <p:tag name="FIELD.CHAPTER.VALUE" val="Visit of Mr. Hoenninger and Mr. Hollenbeck"/>
  <p:tag name="FIELD.REM_ANL.CONTENT" val=""/>
  <p:tag name="FIELD.REM_ANL.VALUE" val=""/>
  <p:tag name="FIELD.DPT.CONTENT" val="Attila A. Yavuz, J. Guajardo Merchan"/>
  <p:tag name="FIELD.DPT.VALUE" val="Attila A. Yavuz, J. Guajardo Merchan | "/>
  <p:tag name="FIELDS.INITIALIZED" val="1"/>
  <p:tag name="CONFIG" val="config01.xml"/>
  <p:tag name="RECTANGLE 4_SHAPECLASSPROTECTIONTYPE" val="27"/>
  <p:tag name="RECTANGLE 6_SHAPECLASSPROTECTIONTYPE" val="27"/>
  <p:tag name="PICTURE 12_SHAPECLASSPROTECTIONTYPE" val="15"/>
  <p:tag name="TEXTBOX 10_SHAPECLASSPROTECTIONTYPE" val="27"/>
  <p:tag name="STRAIGHT CONNECTOR 15_SHAPECLASSPROTECTIONTYPE" val="15"/>
  <p:tag name="STRAIGHT CONNECTOR 16_SHAPECLASSPROTECTIONTYPE" val="15"/>
  <p:tag name="RECTANGLE 17_SHAPECLASSPROTECTIONTYPE" val="15"/>
  <p:tag name="PICTURE 18_SHAPECLASSPROTECTIONTYPE" val="15"/>
  <p:tag name="PICTURE 19_SHAPECLASSPROTECTIONTYPE" val="1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Chapterbox"/>
  <p:tag name="SHAPECLASSPROTECTIONTYPE" val="27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ddNoteBox"/>
  <p:tag name="SHAPECLASSPROTECTIONTYPE" val="2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uthorBox"/>
  <p:tag name="SHAPECLASSPROTECTIONTYPE" val="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tNavbar"/>
  <p:tag name="SHAPECLASSPROTECTIONTYPE" val="3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tNavbar"/>
  <p:tag name="SHAPECLASSPROTECTIONTYPE" val="3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ObjectBox"/>
  <p:tag name="SHAPECLASSPROTECTIONTYPE" val="0"/>
  <p:tag name="COLORS" val="-2;-2;-2;-2;-1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Visit of Mr. Hoenninger and Mr. Hollenbeck"/>
  <p:tag name="FIELD.CHAPTER.VALUE" val="Visit of Mr. Hoenninger and Mr. Hollenbeck"/>
  <p:tag name="FIELD.DPT.CONTENT" val="Attila A. Yavuz, J. Guajardo Merchan"/>
  <p:tag name="FIELD.DPT.VALUE" val="Attila A. Yavuz, J. Guajardo Merchan | "/>
  <p:tag name="FIELDS.INITIALIZED" val="1"/>
  <p:tag name="ML_1" val="RBNA_Pi_RTC"/>
  <p:tag name="ML_2" val="Bosch.mcr"/>
  <p:tag name="ML_LAYOUT_RESOURCE" val="BOSCH4_3_01.MCR "/>
  <p:tag name="SHAPESETGROUPCLASSNAME" val="ShapeSetGroup1"/>
  <p:tag name="SHAPESETCLASSNAME" val="TitleConten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CONTENT PLACEHOLDER 9_SHAPECLASSPROTECTIONTYPE" val="0"/>
  <p:tag name="PICTURE 8_SHAPECLASSPROTECTIONTYPE" val="15"/>
  <p:tag name="TEXTBOX 10_SHAPECLASSPROTECTIONTYPE" val="27"/>
  <p:tag name="TITLE 1_SHAPECLASSPROTECTIONTYPE" val="0"/>
  <p:tag name="RECTANGLE 11_SHAPECLASSPROTECTIONTYPE" val="63"/>
  <p:tag name="STRAIGHT CONNECTOR 13_SHAPECLASSPROTECTIONTYPE" val="15"/>
  <p:tag name="STRAIGHT CONNECTOR 14_SHAPECLASSPROTECTIONTYPE" val="15"/>
  <p:tag name="RECTANGLE 15_SHAPECLASSPROTECTIONTYPE" val="15"/>
  <p:tag name="CONTENT PLACEHOLDER 18_SHAPECLASSPROTECTIONTYPE" val="0"/>
  <p:tag name="PICTURE 17_SHAPECLASSPROTECTIONTYPE" val="15"/>
  <p:tag name="CONTENT PLACEHOLDER 21_SHAPECLASSPROTECTIONTYPE" val="0"/>
  <p:tag name="PICTURE 20_SHAPECLASSPROTECTIONTYPE" val="1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Chapterbox"/>
  <p:tag name="SHAPECLASSPROTECTIONTYPE" val="2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ddNoteBox"/>
  <p:tag name="SHAPECLASSPROTECTIONTYPE" val="2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uthorBox"/>
  <p:tag name="SHAPECLASSPROTECTIONTYPE" val="2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tNavbar"/>
  <p:tag name="SHAPECLASSPROTECTIONTYPE" val="3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ObjectBox"/>
  <p:tag name="SHAPECLASSPROTECTIONTYPE" val="0"/>
  <p:tag name="COLORS" val="-1;White;-2;-2;-1;-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Pi_RTC"/>
  <p:tag name="ML_2" val="Bosch.mcr"/>
  <p:tag name="SHAPESETGROUPCLASSNAME" val="ShapeSetGroup1"/>
  <p:tag name="SHAPESETCLASSNAME" val="TitleConten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5_SHAPECLASSPROTECTIONTYPE" val="15"/>
  <p:tag name="CONTENT PLACEHOLDER 9_SHAPECLASSPROTECTIONTYPE" val="0"/>
  <p:tag name="PICTURE 8_SHAPECLASSPROTECTIONTYPE" val="15"/>
  <p:tag name="TITLE 1_SHAPECLASSPROTECTIONTYPE" val="0"/>
  <p:tag name="RECTANGLE 11_SHAPECLASSPROTECTIONTYPE" val="63"/>
  <p:tag name="FIELD.CHAPTER.COMBOINDEX" val="-2"/>
  <p:tag name="FIELD.REM_ANL.COMBOINDEX" val="-2"/>
  <p:tag name="FIELD.DPT.COMBOINDEX" val="-2"/>
  <p:tag name="ML_LAYOUT_RESOURCE" val="BOSCH4_3_01.MCR "/>
  <p:tag name="FIELD.CHAPTER.CONTENT" val="Visit of Mr. Hoenninger and Mr. Hollenbeck"/>
  <p:tag name="FIELD.CHAPTER.VALUE" val="Visit of Mr. Hoenninger and Mr. Hollenbeck"/>
  <p:tag name="FIELD.REM_ANL.CONTENT" val=""/>
  <p:tag name="FIELD.REM_ANL.VALUE" val=""/>
  <p:tag name="FIELD.DPT.CONTENT" val="Attila A. Yavuz, J. Guajardo Merchan"/>
  <p:tag name="FIELD.DPT.VALUE" val="Attila A. Yavuz, J. Guajardo Merchan | "/>
  <p:tag name="FIELDS.INITIALIZED" val="1"/>
  <p:tag name="CONFIG" val="config01.xml"/>
  <p:tag name="RECTANGLE 4_SHAPECLASSPROTECTIONTYPE" val="27"/>
  <p:tag name="RECTANGLE 6_SHAPECLASSPROTECTIONTYPE" val="27"/>
  <p:tag name="PICTURE 12_SHAPECLASSPROTECTIONTYPE" val="15"/>
  <p:tag name="TEXTBOX 10_SHAPECLASSPROTECTIONTYPE" val="27"/>
  <p:tag name="STRAIGHT CONNECTOR 15_SHAPECLASSPROTECTIONTYPE" val="15"/>
  <p:tag name="STRAIGHT CONNECTOR 16_SHAPECLASSPROTECTIONTYPE" val="15"/>
  <p:tag name="RECTANGLE 17_SHAPECLASSPROTECTIONTYPE" val="15"/>
  <p:tag name="PICTURE 18_SHAPECLASSPROTECTIONTYPE" val="15"/>
  <p:tag name="PICTURE 19_SHAPECLASSPROTECTIONTYPE" val="1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Chapterbox"/>
  <p:tag name="SHAPECLASSPROTECTIONTYPE" val="27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ddNoteBox"/>
  <p:tag name="SHAPECLASSPROTECTIONTYPE" val="2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uthorBox"/>
  <p:tag name="SHAPECLASSPROTECTIONTYPE" val="27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tNavbar"/>
  <p:tag name="SHAPECLASSPROTECTIONTYPE" val="3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ObjectBox"/>
  <p:tag name="SHAPECLASSPROTECTIONTYPE" val="0"/>
  <p:tag name="COLORS" val="-2;-2;-2;-2;-1;-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COLORS" val="-2;-2;-2;-2;ChapterFontColor;-2"/>
  <p:tag name="SHAPECLASSPROTECTIONTYPE" val="2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SUBTITLE 3_SHAPECLASSPROTECTIONTYPE" val="0"/>
  <p:tag name="TITLE 2_SHAPECLASSPROTECTIONTYPE" val="0"/>
  <p:tag name="RECTANGLE 4_SHAPECLASSPROTECTIONTYPE" val="11"/>
  <p:tag name="RECTANGLE 5_SHAPECLASSPROTECTIONTYPE" val="15"/>
  <p:tag name="RECTANGLE 6_SHAPECLASSPROTECTIONTYPE" val="11"/>
  <p:tag name="RECTANGLE 7_SHAPECLASSPROTECTIONTYPE" val="63"/>
  <p:tag name="PICTURE 8_SHAPECLASSPROTECTIONTYPE" val="15"/>
  <p:tag name="TEXTBOX 9_SHAPECLASSPROTECTIONTYPE" val="11"/>
  <p:tag name="SHAPESETCLASSNAME" val="TitleOnly"/>
  <p:tag name="CONFIG" val="config01.xml"/>
  <p:tag name="TITLE 10_SHAPECLASSPROTECTIONTYPE" val="0"/>
  <p:tag name="PICTURE 12_SHAPECLASSPROTECTIONTYPE" val="15"/>
  <p:tag name="ML_1" val="RBNA_Pi_RTC"/>
  <p:tag name="ML_2" val="Bosch.mcr"/>
  <p:tag name="SHAPESETGROUPCLASSNAME" val="ShapeSetGroup2"/>
  <p:tag name="TEXTBOX 11_SHAPECLASSPROTECTIONTYPE" val="31"/>
  <p:tag name="PICTURE 14_SHAPECLASSPROTECTIONTYPE" val="15"/>
  <p:tag name="FIELD.DPT.COMBOINDEX" val="-2"/>
  <p:tag name="FIELD.CHAPTER.CONTENT" val="Visit Mr. Matthew Bass – February 2013"/>
  <p:tag name="FIELD.CHAPTER.VALUE" val="Visit Mr. Matthew Bass – February 2013"/>
  <p:tag name="FIELD.CHAPTER.COMBOINDEX" val="-2"/>
  <p:tag name="FIELD.REM_ANL.COMBOINDEX" val="-2"/>
  <p:tag name="FIELD.DPT.CONTENT" val=" A. Yavuz | CR/RTC3-NA "/>
  <p:tag name="FIELD.DPT.VALUE" val=" A. Yavuz | CR/RTC3-NA  | 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2"/>
  <p:tag name="SHAPESETCLASSNAME" val="TitleOnly"/>
  <p:tag name="COLORSETGROUPCLASSNAME" val="ColorSetGroup1"/>
  <p:tag name="FONTSETGROUPCLASSNAME" val="FontSetGroup1"/>
  <p:tag name="SHAPECLASSNAME" val="MASKBeQik"/>
  <p:tag name="SHAPECLASSFILE" val="BEQIK_FR.png"/>
  <p:tag name="SHAPECLASSPROTECTIONTYPE" val="15"/>
  <p:tag name="COLORS" val="-2;-2;-2;-2;-1;-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ETCLASSNAME" val="ColorSet1"/>
  <p:tag name="MLI" val="1"/>
  <p:tag name="SHAPESETGROUPCLASSNAME" val="ShapeSetGroup2"/>
  <p:tag name="SHAPESETCLASSNAME" val="TitleOnly"/>
  <p:tag name="COLORSETGROUPCLASSNAME" val="ColorSetGroup1"/>
  <p:tag name="FONTSETGROUPCLASSNAME" val="FontSetGroup1"/>
  <p:tag name="SHAPECLASSNAME" val="tNavbar"/>
  <p:tag name="SHAPECLASSPROTECTIONTYPE" val="31"/>
  <p:tag name="COLORS" val="-2;-2;-2;-2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" val="-2;-2;-2;-2;ChapterFontColor;-2"/>
  <p:tag name="COLORSETCLASSNAME" val="ColorSet1"/>
  <p:tag name="SCRIPT" val="1"/>
  <p:tag name="FIELDS" val="CHAPTER;"/>
  <p:tag name="MLI" val="1"/>
  <p:tag name="COLORSETGROUPCLASSNAME" val="ColorSetGroup1"/>
  <p:tag name="FONTSETGROUPCLASSNAME" val="FontSetGroup1"/>
  <p:tag name="SHAPECLASSNAME" val="Chapterbox"/>
  <p:tag name="SHAPECLASSPROTECTIONTYPE" val="11"/>
  <p:tag name="SHAPESETCLASSNAME" val="TitleOnly"/>
  <p:tag name="FONTSETCLASSNAME" val="FontSet2"/>
  <p:tag name="SHAPESETGROUPCLASSNAME" val="ShapeSetGroup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COLORSETCLASSNAME" val="ColorSet1"/>
  <p:tag name="SCRIPT" val="1"/>
  <p:tag name="FIELDS" val="REM_ANL;"/>
  <p:tag name="MLI" val="1"/>
  <p:tag name="COLORSETGROUPCLASSNAME" val="ColorSetGroup1"/>
  <p:tag name="FONTSETGROUPCLASSNAME" val="FontSetGroup1"/>
  <p:tag name="SHAPECLASSNAME" val="AddNoteBox"/>
  <p:tag name="SHAPECLASSPROTECTIONTYPE" val="11"/>
  <p:tag name="SHAPESETCLASSNAME" val="TitleOnly"/>
  <p:tag name="FONTSETCLASSNAME" val="FontSet2"/>
  <p:tag name="SHAPESETGROUPCLASSNAME" val="ShapeSetGroup2"/>
  <p:tag name="COLORS" val="-2;-2;-2;-2;-1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COLORSETCLASSNAME" val="ColorSet1"/>
  <p:tag name="MLI" val="1"/>
  <p:tag name="COLORSETGROUPCLASSNAME" val="ColorSetGroup1"/>
  <p:tag name="FONTSETGROUPCLASSNAME" val="FontSetGroup1"/>
  <p:tag name="SHAPECLASSNAME" val="AuthorBox"/>
  <p:tag name="SHAPECLASSPROTECTIONTYPE" val="11"/>
  <p:tag name="SHAPESETCLASSNAME" val="TitleOnly"/>
  <p:tag name="FONTSETCLASSNAME" val="FontSet2"/>
  <p:tag name="SHAPESETGROUPCLASSNAME" val="ShapeSetGroup2"/>
  <p:tag name="COLORS" val="-2;-2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2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LogoRightColor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3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COLORS" val="-2;-2;-2;-2;TitleFontColor;-2"/>
  <p:tag name="COLORSETCLASSNAME" val="ColorSet1"/>
  <p:tag name="MLI" val="1"/>
  <p:tag name="SHAPESETCLASSNAME" val="Slide"/>
  <p:tag name="COLORSETGROUPCLASSNAME" val="ColorSetGroup1"/>
  <p:tag name="FONTSETGROUPCLASSNAME" val="FontSetGroup1"/>
  <p:tag name="SHAPECLASSNAME" val="TitleBox"/>
  <p:tag name="SHAPECLASSPROTECTIONTYPE" val="0"/>
  <p:tag name="FONTSETCLASSNAME" val="FontSet2"/>
  <p:tag name="SHAPESETGROUPCLASSNAME" val="ShapeSetGroup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Visit of Mr. Hoenninger and Mr. Hollenbeck"/>
  <p:tag name="FIELD.CHAPTER.VALUE" val="Visit of Mr. Hoenninger and Mr. Hollenbeck"/>
  <p:tag name="FIELD.DPT.CONTENT" val="Attila A. Yavuz, J. Guajardo Merchan"/>
  <p:tag name="FIELD.DPT.VALUE" val="Attila A. Yavuz, J. Guajardo Merchan | "/>
  <p:tag name="FIELDS.INITIALIZED" val="1"/>
  <p:tag name="ML_1" val="RBNA_Pi_RTC"/>
  <p:tag name="ML_2" val="Bosch.mcr"/>
  <p:tag name="ML_LAYOUT_RESOURCE" val="BOSCH4_3_01.MCR "/>
  <p:tag name="SHAPESETGROUPCLASSNAME" val="ShapeSetGroup1"/>
  <p:tag name="SHAPESETCLASSNAME" val="TitleConten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CONTENT PLACEHOLDER 9_SHAPECLASSPROTECTIONTYPE" val="0"/>
  <p:tag name="PICTURE 8_SHAPECLASSPROTECTIONTYPE" val="15"/>
  <p:tag name="TEXTBOX 10_SHAPECLASSPROTECTIONTYPE" val="27"/>
  <p:tag name="TITLE 1_SHAPECLASSPROTECTIONTYPE" val="0"/>
  <p:tag name="RECTANGLE 11_SHAPECLASSPROTECTIONTYPE" val="63"/>
  <p:tag name="STRAIGHT CONNECTOR 13_SHAPECLASSPROTECTIONTYPE" val="15"/>
  <p:tag name="STRAIGHT CONNECTOR 14_SHAPECLASSPROTECTIONTYPE" val="15"/>
  <p:tag name="RECTANGLE 15_SHAPECLASSPROTECTIONTYPE" val="15"/>
  <p:tag name="CONTENT PLACEHOLDER 18_SHAPECLASSPROTECTIONTYPE" val="0"/>
  <p:tag name="PICTURE 17_SHAPECLASSPROTECTIONTYPE" val="15"/>
  <p:tag name="CONTENT PLACEHOLDER 21_SHAPECLASSPROTECTIONTYPE" val="0"/>
  <p:tag name="PICTURE 20_SHAPECLASSPROTECTIONTYP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COLORS" val="-2;-2;-2;-2;-2;-2"/>
  <p:tag name="COLORSETCLASSNAME" val="ColorSet1"/>
  <p:tag name="MLI" val="1"/>
  <p:tag name="SHAPESETCLASSNAME" val="Slide"/>
  <p:tag name="COLORSETGROUPCLASSNAME" val="ColorSetGroup1"/>
  <p:tag name="FONTSETGROUPCLASSNAME" val="FontSetGroup1"/>
  <p:tag name="SHAPECLASSNAME" val="TextBox"/>
  <p:tag name="SHAPECLASSPROTECTIONTYPE" val="0"/>
  <p:tag name="FONTSETCLASSNAME" val="FontSet2"/>
  <p:tag name="SHAPESETGROUPCLASSNAME" val="ShapeSetGroup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Chapterbox"/>
  <p:tag name="SHAPECLASSPROTECTIONTYPE" val="2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ddNoteBox"/>
  <p:tag name="SHAPECLASSPROTECTIONTYPE" val="2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AuthorBox"/>
  <p:tag name="SHAPECLASSPROTECTIONTYPE" val="2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Content"/>
  <p:tag name="COLORSETGROUPCLASSNAME" val="ColorSetGroup1"/>
  <p:tag name="FONTSETGROUPCLASSNAME" val="FontSetGroup1"/>
  <p:tag name="SHAPECLASSNAME" val="tNavbar"/>
  <p:tag name="SHAPECLASSPROTECTIONTYPE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LogoRightColor;-1;LogoRightColor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Blue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 PLACEHOLDER 2_SHAPECLASSPROTECTIONTYPE" val="0"/>
  <p:tag name="TITLE 1_SHAPECLASSPROTECTIONTYPE" val="0"/>
  <p:tag name="RECTANGLE 5_SHAPECLASSPROTECTIONTYPE" val="15"/>
  <p:tag name="RECTANGLE 7_SHAPECLASSPROTECTIONTYPE" val="63"/>
  <p:tag name="PICTURE 8_SHAPECLASSPROTECTIONTYPE" val="15"/>
  <p:tag name="ML_1" val="RBNA_Pi_RTC"/>
  <p:tag name="ML_2" val="Bosch.mcr"/>
  <p:tag name="SHAPESETGROUPCLASSNAME" val="ShapeSetGroup2"/>
  <p:tag name="CONFIG" val="config01.xml"/>
  <p:tag name="TEXTBOX 11_SHAPECLASSPROTECTIONTYPE" val="31"/>
  <p:tag name="PICTURE 13_SHAPECLASSPROTECTIONTYPE" val="15"/>
  <p:tag name="FIELD.DPT.COMBOINDEX" val="-2"/>
  <p:tag name="FIELD.CHAPTER.COMBOINDEX" val="-2"/>
  <p:tag name="ML_LAYOUT_RESOURCE" val="BOSCH4_3_01.MCR "/>
  <p:tag name="FIELDS.INITIALIZED" val="1"/>
  <p:tag name="RECTANGLE 4_SHAPECLASSPROTECTIONTYPE" val="27"/>
  <p:tag name="RECTANGLE 6_SHAPECLASSPROTECTIONTYPE" val="27"/>
  <p:tag name="PICTURE 12_SHAPECLASSPROTECTIONTYPE" val="15"/>
  <p:tag name="TEXTBOX 9_SHAPECLASSPROTECTIONTYPE" val="27"/>
  <p:tag name="FIELD.CHAPTER.CONTENT" val="TOP 79 - Security and Privacy: Technical Aspects"/>
  <p:tag name="FIELD.CHAPTER.VALUE" val="TOP 79 - Security and Privacy: Technical Aspects"/>
  <p:tag name="FIELD.REM_ANL.CONTENT" val=""/>
  <p:tag name="FIELD.REM_ANL.VALUE" val=""/>
  <p:tag name="FIELD.REM_ANL.COMBOINDEX" val="-2"/>
  <p:tag name="FIELD.DPT.CONTENT" val="CR/PJ-TOP79"/>
  <p:tag name="FIELD.DPT.VALUE" val="CR/PJ-TOP79 |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Slide"/>
  <p:tag name="COLORSETGROUPCLASSNAME" val="ColorSetGroup1"/>
  <p:tag name="FONTSETGROUPCLASSNAME" val="FontSetGroup1"/>
  <p:tag name="SHAPECLASSNAME" val="BoschBitmapHolder"/>
  <p:tag name="SHAPECLASSFILE" val="PPTFootCol.png"/>
  <p:tag name="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SHAPECLASSPROTECTIONTYPE" val="27"/>
  <p:tag name="COLORS" val="-2;-2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tNavbar"/>
  <p:tag name="SHAPECLASSPROTECTIONTYPE" val="31"/>
  <p:tag name="COLORS" val="-2;-2;-2;-2;-2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COLORSETCLASSNAME" val="ColorSet1"/>
  <p:tag name="SCRIPT" val="1"/>
  <p:tag name="FIELDS" val="REM_ANL;"/>
  <p:tag name="MLI" val="1"/>
  <p:tag name="SHAPESETCLASSNAME" val="TitleText"/>
  <p:tag name="COLORSETGROUPCLASSNAME" val="ColorSetGroup1"/>
  <p:tag name="FONTSETGROUPCLASSNAME" val="FontSetGroup1"/>
  <p:tag name="SHAPECLASSNAME" val="AddNoteBox"/>
  <p:tag name="FONTSETCLASSNAME" val="FontSet2"/>
  <p:tag name="SHAPESETGROUPCLASSNAME" val="ShapeSetGroup2"/>
  <p:tag name="COLORS" val="-2;-2;-2;-2;ChapterFontColor;-2"/>
  <p:tag name="SHAPECLASSPROTECTIONTYPE" val="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COLORSETCLASSNAME" val="ColorSet1"/>
  <p:tag name="MLI" val="1"/>
  <p:tag name="SHAPESETCLASSNAME" val="TitleText"/>
  <p:tag name="COLORSETGROUPCLASSNAME" val="ColorSetGroup1"/>
  <p:tag name="FONTSETGROUPCLASSNAME" val="FontSetGroup1"/>
  <p:tag name="SHAPECLASSNAME" val="AuthorBox"/>
  <p:tag name="FONTSETCLASSNAME" val="FontSet2"/>
  <p:tag name="SHAPESETGROUPCLASSNAME" val="ShapeSetGroup2"/>
  <p:tag name="COLORS" val="-2;-2;-2;-2;-2;-2"/>
  <p:tag name="SHAPECLASSPROTECTIONTYPE" val="2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White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 PLACEHOLDER 2_SHAPECLASSPROTECTIONTYPE" val="0"/>
  <p:tag name="TITLE 1_SHAPECLASSPROTECTIONTYPE" val="0"/>
  <p:tag name="RECTANGLE 5_SHAPECLASSPROTECTIONTYPE" val="15"/>
  <p:tag name="RECTANGLE 7_SHAPECLASSPROTECTIONTYPE" val="63"/>
  <p:tag name="PICTURE 8_SHAPECLASSPROTECTIONTYPE" val="15"/>
  <p:tag name="ML_1" val="RBNA_Pi_RTC"/>
  <p:tag name="ML_2" val="Bosch.mcr"/>
  <p:tag name="SHAPESETGROUPCLASSNAME" val="ShapeSetGroup2"/>
  <p:tag name="CONFIG" val="config01.xml"/>
  <p:tag name="TEXTBOX 11_SHAPECLASSPROTECTIONTYPE" val="31"/>
  <p:tag name="PICTURE 13_SHAPECLASSPROTECTIONTYPE" val="15"/>
  <p:tag name="FIELD.DPT.COMBOINDEX" val="-2"/>
  <p:tag name="FIELD.CHAPTER.COMBOINDEX" val="-2"/>
  <p:tag name="ML_LAYOUT_RESOURCE" val="BOSCH4_3_01.MCR "/>
  <p:tag name="FIELDS.INITIALIZED" val="1"/>
  <p:tag name="RECTANGLE 4_SHAPECLASSPROTECTIONTYPE" val="27"/>
  <p:tag name="RECTANGLE 6_SHAPECLASSPROTECTIONTYPE" val="27"/>
  <p:tag name="PICTURE 12_SHAPECLASSPROTECTIONTYPE" val="15"/>
  <p:tag name="TEXTBOX 9_SHAPECLASSPROTECTIONTYPE" val="27"/>
  <p:tag name="FIELD.CHAPTER.CONTENT" val="TOP 79 - Security and Privacy: Technical Aspects"/>
  <p:tag name="FIELD.CHAPTER.VALUE" val="TOP 79 - Security and Privacy: Technical Aspects"/>
  <p:tag name="FIELD.REM_ANL.CONTENT" val=""/>
  <p:tag name="FIELD.REM_ANL.VALUE" val=""/>
  <p:tag name="FIELD.REM_ANL.COMBOINDEX" val="-2"/>
  <p:tag name="FIELD.DPT.CONTENT" val="CR/PJ-TOP79"/>
  <p:tag name="FIELD.DPT.VALUE" val="CR/PJ-TOP79 | 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SHAPECLASSPROTECTIONTYPE" val="27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COLORS" val="-2;-2;-2;-2;TitleFontColor;-2"/>
  <p:tag name="COLORSETCLASSNAME" val="ColorSet1"/>
  <p:tag name="MLI" val="1"/>
  <p:tag name="SHAPESETCLASSNAME" val="TitleSlide"/>
  <p:tag name="COLORSETGROUPCLASSNAME" val="ColorSetGroup1"/>
  <p:tag name="FONTSETGROUPCLASSNAME" val="FontSetGroup1"/>
  <p:tag name="SHAPECLASSNAME" val="TitleBoxOnTitleSlide"/>
  <p:tag name="SHAPECLASSPROTECTIONTYPE" val="0"/>
  <p:tag name="FONTSETCLASSNAME" val="FontSet2"/>
  <p:tag name="SHAPESETGROUPCLASSNAME" val="ShapeSetGroup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tNavbar"/>
  <p:tag name="SHAPECLASSPROTECTIONTYPE" val="31"/>
  <p:tag name="COLORS" val="-2;-2;-2;-2;-2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COLORSETCLASSNAME" val="ColorSet1"/>
  <p:tag name="SCRIPT" val="1"/>
  <p:tag name="FIELDS" val="REM_ANL;"/>
  <p:tag name="MLI" val="1"/>
  <p:tag name="SHAPESETCLASSNAME" val="TitleText"/>
  <p:tag name="COLORSETGROUPCLASSNAME" val="ColorSetGroup1"/>
  <p:tag name="FONTSETGROUPCLASSNAME" val="FontSetGroup1"/>
  <p:tag name="SHAPECLASSNAME" val="AddNoteBox"/>
  <p:tag name="FONTSETCLASSNAME" val="FontSet2"/>
  <p:tag name="SHAPESETGROUPCLASSNAME" val="ShapeSetGroup2"/>
  <p:tag name="COLORS" val="-2;-2;-2;-2;ChapterFontColor;-2"/>
  <p:tag name="SHAPECLASSPROTECTIONTYPE" val="2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COLORSETCLASSNAME" val="ColorSet1"/>
  <p:tag name="MLI" val="1"/>
  <p:tag name="SHAPESETCLASSNAME" val="TitleText"/>
  <p:tag name="COLORSETGROUPCLASSNAME" val="ColorSetGroup1"/>
  <p:tag name="FONTSETGROUPCLASSNAME" val="FontSetGroup1"/>
  <p:tag name="SHAPECLASSNAME" val="AuthorBox"/>
  <p:tag name="FONTSETCLASSNAME" val="FontSet2"/>
  <p:tag name="SHAPESETGROUPCLASSNAME" val="ShapeSetGroup2"/>
  <p:tag name="COLORS" val="-2;-2;-2;-2;-2;-2"/>
  <p:tag name="SHAPECLASSPROTECTIONTYPE" val="2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White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 PLACEHOLDER 2_SHAPECLASSPROTECTIONTYPE" val="0"/>
  <p:tag name="TITLE 1_SHAPECLASSPROTECTIONTYPE" val="0"/>
  <p:tag name="RECTANGLE 5_SHAPECLASSPROTECTIONTYPE" val="15"/>
  <p:tag name="RECTANGLE 7_SHAPECLASSPROTECTIONTYPE" val="63"/>
  <p:tag name="PICTURE 8_SHAPECLASSPROTECTIONTYPE" val="15"/>
  <p:tag name="ML_1" val="RBNA_Pi_RTC"/>
  <p:tag name="ML_2" val="Bosch.mcr"/>
  <p:tag name="SHAPESETGROUPCLASSNAME" val="ShapeSetGroup2"/>
  <p:tag name="CONFIG" val="config01.xml"/>
  <p:tag name="TEXTBOX 11_SHAPECLASSPROTECTIONTYPE" val="31"/>
  <p:tag name="PICTURE 13_SHAPECLASSPROTECTIONTYPE" val="15"/>
  <p:tag name="FIELD.DPT.COMBOINDEX" val="-2"/>
  <p:tag name="FIELD.CHAPTER.COMBOINDEX" val="-2"/>
  <p:tag name="ML_LAYOUT_RESOURCE" val="BOSCH4_3_01.MCR "/>
  <p:tag name="FIELDS.INITIALIZED" val="1"/>
  <p:tag name="RECTANGLE 4_SHAPECLASSPROTECTIONTYPE" val="27"/>
  <p:tag name="RECTANGLE 6_SHAPECLASSPROTECTIONTYPE" val="27"/>
  <p:tag name="PICTURE 12_SHAPECLASSPROTECTIONTYPE" val="15"/>
  <p:tag name="TEXTBOX 9_SHAPECLASSPROTECTIONTYPE" val="27"/>
  <p:tag name="FIELD.CHAPTER.CONTENT" val="TOP 79 - Security and Privacy: Technical Aspects"/>
  <p:tag name="FIELD.CHAPTER.VALUE" val="TOP 79 - Security and Privacy: Technical Aspects"/>
  <p:tag name="FIELD.REM_ANL.CONTENT" val=""/>
  <p:tag name="FIELD.REM_ANL.VALUE" val=""/>
  <p:tag name="FIELD.REM_ANL.COMBOINDEX" val="-2"/>
  <p:tag name="FIELD.DPT.CONTENT" val="CR/PJ-TOP79"/>
  <p:tag name="FIELD.DPT.VALUE" val="CR/PJ-TOP79 |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SHAPECLASSPROTECTIONTYPE" val="27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tNavbar"/>
  <p:tag name="SHAPECLASSPROTECTIONTYPE" val="31"/>
  <p:tag name="COLORS" val="-2;-2;-2;-2;-2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COLORSETCLASSNAME" val="ColorSet1"/>
  <p:tag name="SCRIPT" val="1"/>
  <p:tag name="FIELDS" val="REM_ANL;"/>
  <p:tag name="MLI" val="1"/>
  <p:tag name="SHAPESETCLASSNAME" val="TitleText"/>
  <p:tag name="COLORSETGROUPCLASSNAME" val="ColorSetGroup1"/>
  <p:tag name="FONTSETGROUPCLASSNAME" val="FontSetGroup1"/>
  <p:tag name="SHAPECLASSNAME" val="AddNoteBox"/>
  <p:tag name="FONTSETCLASSNAME" val="FontSet2"/>
  <p:tag name="SHAPESETGROUPCLASSNAME" val="ShapeSetGroup2"/>
  <p:tag name="COLORS" val="-2;-2;-2;-2;ChapterFontColor;-2"/>
  <p:tag name="SHAPECLASSPROTECTIONTYPE" val="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CLASSNAME" val="TitleSlide"/>
  <p:tag name="COLORSETGROUPCLASSNAME" val="ColorSetGroup1"/>
  <p:tag name="FONTSETGROUPCLASSNAME" val="FontSetGroup1"/>
  <p:tag name="SHAPECLASSNAME" val="Subtitle"/>
  <p:tag name="SHAPECLASSPROTECTIONTYPE" val="0"/>
  <p:tag name="COLORS" val="-2;-2;-2;-2;-2;-2"/>
  <p:tag name="SHAPESETGROUPCLASSNAME" val="ShapeSetGroup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COLORSETCLASSNAME" val="ColorSet1"/>
  <p:tag name="MLI" val="1"/>
  <p:tag name="SHAPESETCLASSNAME" val="TitleText"/>
  <p:tag name="COLORSETGROUPCLASSNAME" val="ColorSetGroup1"/>
  <p:tag name="FONTSETGROUPCLASSNAME" val="FontSetGroup1"/>
  <p:tag name="SHAPECLASSNAME" val="AuthorBox"/>
  <p:tag name="FONTSETCLASSNAME" val="FontSet2"/>
  <p:tag name="SHAPESETGROUPCLASSNAME" val="ShapeSetGroup2"/>
  <p:tag name="COLORS" val="-2;-2;-2;-2;-2;-2"/>
  <p:tag name="SHAPECLASSPROTECTIONTYPE" val="2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3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White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 PLACEHOLDER 2_SHAPECLASSPROTECTIONTYPE" val="0"/>
  <p:tag name="TITLE 1_SHAPECLASSPROTECTIONTYPE" val="0"/>
  <p:tag name="RECTANGLE 5_SHAPECLASSPROTECTIONTYPE" val="15"/>
  <p:tag name="RECTANGLE 7_SHAPECLASSPROTECTIONTYPE" val="63"/>
  <p:tag name="PICTURE 8_SHAPECLASSPROTECTIONTYPE" val="15"/>
  <p:tag name="FIELD.REM_ANL.COMBOINDEX" val="0"/>
  <p:tag name="ML_1" val="RBNA_Pi_RTC"/>
  <p:tag name="ML_2" val="Bosch.mcr"/>
  <p:tag name="SHAPESETGROUPCLASSNAME" val="ShapeSetGroup2"/>
  <p:tag name="CONFIG" val="config01.xml"/>
  <p:tag name="TEXTBOX 11_SHAPECLASSPROTECTIONTYPE" val="31"/>
  <p:tag name="PICTURE 13_SHAPECLASSPROTECTIONTYPE" val="15"/>
  <p:tag name="FIELD.DPT.COMBOINDEX" val="-2"/>
  <p:tag name="FIELD.CHAPTER.COMBOINDEX" val="-2"/>
  <p:tag name="ML_LAYOUT_RESOURCE" val="BOSCH4_3_01.MCR "/>
  <p:tag name="FIELD.CHAPTER.CONTENT" val="TOP 79 Sub Project on ..."/>
  <p:tag name="FIELD.CHAPTER.VALUE" val="TOP 79 Sub Project on ..."/>
  <p:tag name="FIELD.REM_ANL.CONTENT" val=" "/>
  <p:tag name="FIELD.REM_ANL.VALUE" val=" "/>
  <p:tag name="FIELD.DPT.CONTENT" val="CR/RTC-NA"/>
  <p:tag name="FIELD.DPT.VALUE" val="CR/RTC-NA | "/>
  <p:tag name="FIELDS.INITIALIZED" val="1"/>
  <p:tag name="RECTANGLE 4_SHAPECLASSPROTECTIONTYPE" val="27"/>
  <p:tag name="RECTANGLE 6_SHAPECLASSPROTECTIONTYPE" val="27"/>
  <p:tag name="PICTURE 12_SHAPECLASSPROTECTIONTYPE" val="15"/>
  <p:tag name="TEXTBOX 9_SHAPECLASSPROTECTIONTYPE" val="2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SHAPECLASSPROTECTIONTYPE" val="27"/>
  <p:tag name="COLORS" val="-2;-2;-2;-2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tNavbar"/>
  <p:tag name="SHAPECLASSPROTECTIONTYPE" val="31"/>
  <p:tag name="COLORS" val="-2;-2;-2;-2;-2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COLORSETCLASSNAME" val="ColorSet1"/>
  <p:tag name="SCRIPT" val="1"/>
  <p:tag name="FIELDS" val="REM_ANL;"/>
  <p:tag name="MLI" val="1"/>
  <p:tag name="SHAPESETCLASSNAME" val="TitleText"/>
  <p:tag name="COLORSETGROUPCLASSNAME" val="ColorSetGroup1"/>
  <p:tag name="FONTSETGROUPCLASSNAME" val="FontSetGroup1"/>
  <p:tag name="SHAPECLASSNAME" val="AddNoteBox"/>
  <p:tag name="FONTSETCLASSNAME" val="FontSet2"/>
  <p:tag name="SHAPESETGROUPCLASSNAME" val="ShapeSetGroup2"/>
  <p:tag name="COLORS" val="-2;-2;-2;-2;ChapterFontColor;-2"/>
  <p:tag name="SHAPECLASSPROTECTIONTYPE" val="2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COLORSETCLASSNAME" val="ColorSet1"/>
  <p:tag name="MLI" val="1"/>
  <p:tag name="SHAPESETCLASSNAME" val="TitleText"/>
  <p:tag name="COLORSETGROUPCLASSNAME" val="ColorSetGroup1"/>
  <p:tag name="FONTSETGROUPCLASSNAME" val="FontSetGroup1"/>
  <p:tag name="SHAPECLASSNAME" val="AuthorBox"/>
  <p:tag name="FONTSETCLASSNAME" val="FontSet2"/>
  <p:tag name="SHAPESETGROUPCLASSNAME" val="ShapeSetGroup2"/>
  <p:tag name="COLORS" val="-2;-2;-2;-2;-2;-2"/>
  <p:tag name="SHAPECLASSPROTECTIONTYPE" val="2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ChapterBoxColor;-2;-2;ChapterBoxColor;-2"/>
  <p:tag name="COLORSETCLASSNAME" val="ColorSet1"/>
  <p:tag name="MLI" val="1"/>
  <p:tag name="SHAPESETGROUPCLASSNAME" val="ShapeSetGroup2"/>
  <p:tag name="SHAPESETCLASSNAME" val="TitleSlide"/>
  <p:tag name="COLORSETGROUPCLASSNAME" val="ColorSetGroup1"/>
  <p:tag name="FONTSETGROUPCLASSNAME" val="FontSetGroup1"/>
  <p:tag name="SHAPECLASSNAME" val="Headerbox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White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 PLACEHOLDER 2_SHAPECLASSPROTECTIONTYPE" val="0"/>
  <p:tag name="TITLE 1_SHAPECLASSPROTECTIONTYPE" val="0"/>
  <p:tag name="RECTANGLE 5_SHAPECLASSPROTECTIONTYPE" val="15"/>
  <p:tag name="RECTANGLE 7_SHAPECLASSPROTECTIONTYPE" val="63"/>
  <p:tag name="PICTURE 8_SHAPECLASSPROTECTIONTYPE" val="15"/>
  <p:tag name="FIELD.REM_ANL.COMBOINDEX" val="0"/>
  <p:tag name="ML_1" val="RBNA_Pi_RTC"/>
  <p:tag name="ML_2" val="Bosch.mcr"/>
  <p:tag name="SHAPESETGROUPCLASSNAME" val="ShapeSetGroup2"/>
  <p:tag name="CONFIG" val="config01.xml"/>
  <p:tag name="TEXTBOX 11_SHAPECLASSPROTECTIONTYPE" val="31"/>
  <p:tag name="PICTURE 13_SHAPECLASSPROTECTIONTYPE" val="15"/>
  <p:tag name="FIELD.DPT.COMBOINDEX" val="-2"/>
  <p:tag name="FIELD.CHAPTER.COMBOINDEX" val="-2"/>
  <p:tag name="ML_LAYOUT_RESOURCE" val="BOSCH4_3_01.MCR "/>
  <p:tag name="FIELD.CHAPTER.CONTENT" val="TOP 79 Sub Project on ..."/>
  <p:tag name="FIELD.CHAPTER.VALUE" val="TOP 79 Sub Project on ..."/>
  <p:tag name="FIELD.REM_ANL.CONTENT" val=" "/>
  <p:tag name="FIELD.REM_ANL.VALUE" val=" "/>
  <p:tag name="FIELD.DPT.CONTENT" val="CR/RTC-NA"/>
  <p:tag name="FIELD.DPT.VALUE" val="CR/RTC-NA | "/>
  <p:tag name="FIELDS.INITIALIZED" val="1"/>
  <p:tag name="RECTANGLE 4_SHAPECLASSPROTECTIONTYPE" val="27"/>
  <p:tag name="RECTANGLE 6_SHAPECLASSPROTECTIONTYPE" val="27"/>
  <p:tag name="PICTURE 12_SHAPECLASSPROTECTIONTYPE" val="15"/>
  <p:tag name="TEXTBOX 9_SHAPECLASSPROTECTIONTYPE" val="2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COLORSETCLASSNAME" val="ColorSet1"/>
  <p:tag name="SCRIPT" val="1"/>
  <p:tag name="FIELDS" val="CHAPTER;"/>
  <p:tag name="MLI" val="1"/>
  <p:tag name="SHAPESETCLASSNAME" val="TitleText"/>
  <p:tag name="COLORSETGROUPCLASSNAME" val="ColorSetGroup1"/>
  <p:tag name="FONTSETGROUPCLASSNAME" val="FontSetGroup1"/>
  <p:tag name="SHAPECLASSNAME" val="Chapterbox"/>
  <p:tag name="FONTSETCLASSNAME" val="FontSet2"/>
  <p:tag name="SHAPESETGROUPCLASSNAME" val="ShapeSetGroup2"/>
  <p:tag name="SHAPECLASSPROTECTIONTYPE" val="27"/>
  <p:tag name="COLORS" val="-2;-2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ETCLASSNAME" val="ColorSet1"/>
  <p:tag name="MLI" val="1"/>
  <p:tag name="SHAPESETGROUPCLASSNAME" val="ShapeSetGroup2"/>
  <p:tag name="SHAPESETCLASSNAME" val="TitleText"/>
  <p:tag name="COLORSETGROUPCLASSNAME" val="ColorSetGroup1"/>
  <p:tag name="FONTSETGROUPCLASSNAME" val="FontSetGroup1"/>
  <p:tag name="SHAPECLASSNAME" val="tNavbar"/>
  <p:tag name="SHAPECLASSPROTECTIONTYPE" val="31"/>
  <p:tag name="COLORS" val="-2;-2;-2;-2;-2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COLORSETCLASSNAME" val="ColorSet1"/>
  <p:tag name="SCRIPT" val="1"/>
  <p:tag name="FIELDS" val="REM_ANL;"/>
  <p:tag name="MLI" val="1"/>
  <p:tag name="SHAPESETCLASSNAME" val="TitleText"/>
  <p:tag name="COLORSETGROUPCLASSNAME" val="ColorSetGroup1"/>
  <p:tag name="FONTSETGROUPCLASSNAME" val="FontSetGroup1"/>
  <p:tag name="SHAPECLASSNAME" val="AddNoteBox"/>
  <p:tag name="FONTSETCLASSNAME" val="FontSet2"/>
  <p:tag name="SHAPESETGROUPCLASSNAME" val="ShapeSetGroup2"/>
  <p:tag name="COLORS" val="-2;-2;-2;-2;ChapterFontColor;-2"/>
  <p:tag name="SHAPECLASSPROTECTIONTYPE" val="2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COLORSETCLASSNAME" val="ColorSet1"/>
  <p:tag name="MLI" val="1"/>
  <p:tag name="SHAPESETCLASSNAME" val="TitleText"/>
  <p:tag name="COLORSETGROUPCLASSNAME" val="ColorSetGroup1"/>
  <p:tag name="FONTSETGROUPCLASSNAME" val="FontSetGroup1"/>
  <p:tag name="SHAPECLASSNAME" val="AuthorBox"/>
  <p:tag name="FONTSETCLASSNAME" val="FontSet2"/>
  <p:tag name="SHAPESETGROUPCLASSNAME" val="ShapeSetGroup2"/>
  <p:tag name="COLORS" val="-2;-2;-2;-2;-2;-2"/>
  <p:tag name="SHAPECLASSPROTECTIONTYPE" val="2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-1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1;White;-1;-2"/>
</p:tagLst>
</file>

<file path=ppt/theme/theme1.xml><?xml version="1.0" encoding="utf-8"?>
<a:theme xmlns:a="http://schemas.openxmlformats.org/drawingml/2006/main" name="Standarddesign_2">
  <a:themeElements>
    <a:clrScheme name="MasterLayo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53B63"/>
      </a:accent1>
      <a:accent2>
        <a:srgbClr val="425C8F"/>
      </a:accent2>
      <a:accent3>
        <a:srgbClr val="738CB4"/>
      </a:accent3>
      <a:accent4>
        <a:srgbClr val="B0BBD0"/>
      </a:accent4>
      <a:accent5>
        <a:srgbClr val="FFFFFF"/>
      </a:accent5>
      <a:accent6>
        <a:srgbClr val="000000"/>
      </a:accent6>
      <a:hlink>
        <a:srgbClr val="738CB4"/>
      </a:hlink>
      <a:folHlink>
        <a:srgbClr val="B0BBD0"/>
      </a:folHlink>
    </a:clrScheme>
    <a:fontScheme name="Standarddesign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425C8F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3B5381"/>
        </a:accent6>
        <a:hlink>
          <a:srgbClr val="738CB4"/>
        </a:hlink>
        <a:folHlink>
          <a:srgbClr val="B0BB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SC574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CC"/>
      </a:accent1>
      <a:accent2>
        <a:srgbClr val="6666FF"/>
      </a:accent2>
      <a:accent3>
        <a:srgbClr val="FFFFFF"/>
      </a:accent3>
      <a:accent4>
        <a:srgbClr val="000000"/>
      </a:accent4>
      <a:accent5>
        <a:srgbClr val="AAE2E2"/>
      </a:accent5>
      <a:accent6>
        <a:srgbClr val="5C5CE7"/>
      </a:accent6>
      <a:hlink>
        <a:srgbClr val="FF3300"/>
      </a:hlink>
      <a:folHlink>
        <a:srgbClr val="CC3300"/>
      </a:folHlink>
    </a:clrScheme>
    <a:fontScheme name="CSC57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SC574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574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574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574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CC"/>
        </a:accent1>
        <a:accent2>
          <a:srgbClr val="6666FF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102941</TotalTime>
  <Words>2429</Words>
  <Application>Microsoft Office PowerPoint</Application>
  <PresentationFormat>Custom</PresentationFormat>
  <Paragraphs>789</Paragraphs>
  <Slides>21</Slides>
  <Notes>16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Standarddesign_2</vt:lpstr>
      <vt:lpstr>CSC574</vt:lpstr>
      <vt:lpstr>Microsoft Equation 3.0</vt:lpstr>
      <vt:lpstr>Equation</vt:lpstr>
      <vt:lpstr>Dynamic Symmetric Searchable Encryption with Minimal Leakage and Efficient Updates on Commodity Hardware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emm2fr</dc:creator>
  <cp:lastModifiedBy>AttilaAYavuz</cp:lastModifiedBy>
  <cp:revision>3458</cp:revision>
  <dcterms:created xsi:type="dcterms:W3CDTF">2008-06-05T14:43:30Z</dcterms:created>
  <dcterms:modified xsi:type="dcterms:W3CDTF">2015-08-13T03:08:53Z</dcterms:modified>
</cp:coreProperties>
</file>