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 id="2147483664" r:id="rId2"/>
  </p:sldMasterIdLst>
  <p:notesMasterIdLst>
    <p:notesMasterId r:id="rId30"/>
  </p:notesMasterIdLst>
  <p:sldIdLst>
    <p:sldId id="256" r:id="rId3"/>
    <p:sldId id="282" r:id="rId4"/>
    <p:sldId id="259" r:id="rId5"/>
    <p:sldId id="260" r:id="rId6"/>
    <p:sldId id="261" r:id="rId7"/>
    <p:sldId id="263" r:id="rId8"/>
    <p:sldId id="288" r:id="rId9"/>
    <p:sldId id="264" r:id="rId10"/>
    <p:sldId id="265" r:id="rId11"/>
    <p:sldId id="283" r:id="rId12"/>
    <p:sldId id="284" r:id="rId13"/>
    <p:sldId id="267" r:id="rId14"/>
    <p:sldId id="268" r:id="rId15"/>
    <p:sldId id="269" r:id="rId16"/>
    <p:sldId id="270" r:id="rId17"/>
    <p:sldId id="271" r:id="rId18"/>
    <p:sldId id="272" r:id="rId19"/>
    <p:sldId id="273" r:id="rId20"/>
    <p:sldId id="274" r:id="rId21"/>
    <p:sldId id="275" r:id="rId22"/>
    <p:sldId id="278" r:id="rId23"/>
    <p:sldId id="279" r:id="rId24"/>
    <p:sldId id="280" r:id="rId25"/>
    <p:sldId id="289" r:id="rId26"/>
    <p:sldId id="290" r:id="rId27"/>
    <p:sldId id="291" r:id="rId28"/>
    <p:sldId id="292" r:id="rId29"/>
  </p:sldIdLst>
  <p:sldSz cx="10080625" cy="7559675"/>
  <p:notesSz cx="7559675" cy="10691813"/>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5" autoAdjust="0"/>
    <p:restoredTop sz="94660"/>
  </p:normalViewPr>
  <p:slideViewPr>
    <p:cSldViewPr>
      <p:cViewPr varScale="1">
        <p:scale>
          <a:sx n="75" d="100"/>
          <a:sy n="75" d="100"/>
        </p:scale>
        <p:origin x="984"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843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1843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1843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1843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1843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fld id="{701E3280-25CE-4C83-9E94-0C746AAA5F74}" type="slidenum">
              <a:rPr lang="en-US" altLang="en-US"/>
              <a:pPr/>
              <a:t>‹#›</a:t>
            </a:fld>
            <a:endParaRPr lang="en-US" altLang="en-US"/>
          </a:p>
        </p:txBody>
      </p:sp>
    </p:spTree>
    <p:extLst>
      <p:ext uri="{BB962C8B-B14F-4D97-AF65-F5344CB8AC3E}">
        <p14:creationId xmlns:p14="http://schemas.microsoft.com/office/powerpoint/2010/main" val="31862452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5178251-4915-49A7-B580-9CC3C134EB8F}" type="slidenum">
              <a:rPr lang="en-US" altLang="en-US"/>
              <a:pPr/>
              <a:t>1</a:t>
            </a:fld>
            <a:endParaRPr lang="en-US" altLang="en-US"/>
          </a:p>
        </p:txBody>
      </p:sp>
      <p:sp>
        <p:nvSpPr>
          <p:cNvPr id="46081" name="Rectangle 1"/>
          <p:cNvSpPr txBox="1">
            <a:spLocks noGrp="1" noRot="1" noChangeAspect="1" noChangeArrowheads="1"/>
          </p:cNvSpPr>
          <p:nvPr>
            <p:ph type="sldImg"/>
          </p:nvPr>
        </p:nvSpPr>
        <p:spPr bwMode="auto">
          <a:xfrm>
            <a:off x="1106488" y="801688"/>
            <a:ext cx="5346700" cy="40100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6083" name="Text Box 3"/>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B0A06561-F09C-4FB1-83B6-133C823F1669}"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1</a:t>
            </a:fld>
            <a:endParaRPr lang="en-US" altLang="en-US" sz="140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4036769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16B457-4F1E-435A-930E-D060D5B2499B}" type="slidenum">
              <a:rPr lang="en-US" altLang="en-US"/>
              <a:pPr/>
              <a:t>13</a:t>
            </a:fld>
            <a:endParaRPr lang="en-US" altLang="en-US"/>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716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41323BC2-22E8-4E8A-9D2F-BFA9F052DF62}" type="slidenum">
              <a:rPr lang="en-US" altLang="en-US"/>
              <a:pPr/>
              <a:t>14</a:t>
            </a:fld>
            <a:endParaRPr lang="en-US" altLang="en-US"/>
          </a:p>
        </p:txBody>
      </p:sp>
      <p:sp>
        <p:nvSpPr>
          <p:cNvPr id="59393"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BFF40935-8ED6-45C3-B667-1C6E1640A802}"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14</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59394"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9396"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extLst>
      <p:ext uri="{BB962C8B-B14F-4D97-AF65-F5344CB8AC3E}">
        <p14:creationId xmlns:p14="http://schemas.microsoft.com/office/powerpoint/2010/main" val="792392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FFD0601F-6C9E-44FD-9F3C-20D9CCDF72C7}" type="slidenum">
              <a:rPr lang="en-US" altLang="en-US"/>
              <a:pPr/>
              <a:t>15</a:t>
            </a:fld>
            <a:endParaRPr lang="en-US" altLang="en-US"/>
          </a:p>
        </p:txBody>
      </p:sp>
      <p:sp>
        <p:nvSpPr>
          <p:cNvPr id="60417"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B26117E9-4676-4759-8454-99E5E8EDB55C}"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15</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60418"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9"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0420"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r>
              <a:rPr lang="en-US" altLang="en-US" sz="1200">
                <a:solidFill>
                  <a:srgbClr val="000000"/>
                </a:solidFill>
                <a:latin typeface="Times New Roman" panose="02020603050405020304" pitchFamily="18" charset="0"/>
              </a:rPr>
              <a:t>Batch processing- Message components are processed in batches. That is, the crypto operations for multiple messages are performed concurrently in the GPU.</a:t>
            </a: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r>
              <a:rPr lang="en-US" altLang="en-US" sz="1200">
                <a:solidFill>
                  <a:srgbClr val="000000"/>
                </a:solidFill>
                <a:latin typeface="Times New Roman" panose="02020603050405020304" pitchFamily="18" charset="0"/>
              </a:rPr>
              <a:t>Breakup of components into words- each message component is divided into words of size 32/64 bit and each operation being run on a single thread is run over words rather than entire message components.</a:t>
            </a: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r>
              <a:rPr lang="en-US" altLang="en-US" sz="1200">
                <a:solidFill>
                  <a:srgbClr val="000000"/>
                </a:solidFill>
                <a:latin typeface="Times New Roman" panose="02020603050405020304" pitchFamily="18" charset="0"/>
              </a:rPr>
              <a:t>GPU warp size utilization- Warps are set of threads (generally 32) that are considered as one single execution unit inside a CUDA block. We aim to attain the maximum number of active warps per streaming multiprocessor which is 64 in our case.</a:t>
            </a: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r>
              <a:rPr lang="en-US" altLang="en-US" sz="1200">
                <a:solidFill>
                  <a:srgbClr val="000000"/>
                </a:solidFill>
                <a:latin typeface="Times New Roman" panose="02020603050405020304" pitchFamily="18" charset="0"/>
              </a:rPr>
              <a:t>Memory latency vs GPU Occupancy- We attain an optimum balance between the SM occupancy and the Global memory read/write latency through testing various permutations of memory allocations among the shared and global memory.</a:t>
            </a: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r>
              <a:rPr lang="en-US" altLang="en-US" sz="1200">
                <a:solidFill>
                  <a:srgbClr val="000000"/>
                </a:solidFill>
                <a:latin typeface="Times New Roman" panose="02020603050405020304" pitchFamily="18" charset="0"/>
              </a:rPr>
              <a:t>Constant Length Non-zero Window Technique- We scan the bits of the exponent from the least significant to the most significant. At each step, we compute a zero window or a non-zero window.</a:t>
            </a: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endParaRPr lang="en-US"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4918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7E296F8-8A71-44B7-BDFE-4FA2287C56B7}" type="slidenum">
              <a:rPr lang="en-US" altLang="en-US"/>
              <a:pPr/>
              <a:t>16</a:t>
            </a:fld>
            <a:endParaRPr lang="en-US" altLang="en-US"/>
          </a:p>
        </p:txBody>
      </p:sp>
      <p:sp>
        <p:nvSpPr>
          <p:cNvPr id="61441"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8B7DF095-FB62-4D16-80E9-49028BC9ED83}"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16</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61442"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extLst>
      <p:ext uri="{BB962C8B-B14F-4D97-AF65-F5344CB8AC3E}">
        <p14:creationId xmlns:p14="http://schemas.microsoft.com/office/powerpoint/2010/main" val="2670681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A65757BE-BEC3-4505-BFA0-A02A29010C75}" type="slidenum">
              <a:rPr lang="en-US" altLang="en-US"/>
              <a:pPr/>
              <a:t>17</a:t>
            </a:fld>
            <a:endParaRPr lang="en-US" altLang="en-US"/>
          </a:p>
        </p:txBody>
      </p:sp>
      <p:sp>
        <p:nvSpPr>
          <p:cNvPr id="62465"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9DF15607-9BA0-4466-A996-FFF22EF6D338}"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17</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62466"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2468"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r>
              <a:rPr lang="en-US" altLang="en-US" sz="1200">
                <a:solidFill>
                  <a:srgbClr val="000000"/>
                </a:solidFill>
                <a:latin typeface="Times New Roman" panose="02020603050405020304" pitchFamily="18" charset="0"/>
              </a:rPr>
              <a:t>- Add diagram from the paper</a:t>
            </a:r>
          </a:p>
        </p:txBody>
      </p:sp>
    </p:spTree>
    <p:extLst>
      <p:ext uri="{BB962C8B-B14F-4D97-AF65-F5344CB8AC3E}">
        <p14:creationId xmlns:p14="http://schemas.microsoft.com/office/powerpoint/2010/main" val="166188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8634C22-6595-44B7-805B-4D53FF5DD3A0}" type="slidenum">
              <a:rPr lang="en-US" altLang="en-US"/>
              <a:pPr/>
              <a:t>18</a:t>
            </a:fld>
            <a:endParaRPr lang="en-US" altLang="en-US"/>
          </a:p>
        </p:txBody>
      </p:sp>
      <p:sp>
        <p:nvSpPr>
          <p:cNvPr id="63489"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3BBEBB1C-4928-4C3F-A52D-8FCDB9CC50E4}"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18</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63490"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extLst>
      <p:ext uri="{BB962C8B-B14F-4D97-AF65-F5344CB8AC3E}">
        <p14:creationId xmlns:p14="http://schemas.microsoft.com/office/powerpoint/2010/main" val="115555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2F8F4413-5B86-4F21-A337-0AEFBDBD92AD}" type="slidenum">
              <a:rPr lang="en-US" altLang="en-US"/>
              <a:pPr/>
              <a:t>19</a:t>
            </a:fld>
            <a:endParaRPr lang="en-US" altLang="en-US"/>
          </a:p>
        </p:txBody>
      </p:sp>
      <p:sp>
        <p:nvSpPr>
          <p:cNvPr id="64513"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B12D6BBB-9BB9-41FC-9908-936E0DE32218}"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19</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64514"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4516"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r>
              <a:rPr lang="en-US" altLang="en-US" sz="1200">
                <a:solidFill>
                  <a:srgbClr val="000000"/>
                </a:solidFill>
                <a:latin typeface="Times New Roman" panose="02020603050405020304" pitchFamily="18" charset="0"/>
              </a:rPr>
              <a:t>Why verify stage is slower in SoC ?</a:t>
            </a:r>
          </a:p>
          <a:p>
            <a:pPr>
              <a:spcBef>
                <a:spcPts val="450"/>
              </a:spcBef>
              <a:buClrTx/>
              <a:buFontTx/>
              <a:buNone/>
            </a:pPr>
            <a:r>
              <a:rPr lang="en-US" altLang="en-US" sz="12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89670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D713E7-EF80-44B4-859B-ADF4E2B5BED2}" type="slidenum">
              <a:rPr lang="en-US" altLang="en-US"/>
              <a:pPr/>
              <a:t>20</a:t>
            </a:fld>
            <a:endParaRPr lang="en-US" altLang="en-US"/>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36043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1BF8A306-BCE3-4657-A1A1-811A51DEFE60}" type="slidenum">
              <a:rPr lang="en-US" altLang="en-US"/>
              <a:pPr/>
              <a:t>21</a:t>
            </a:fld>
            <a:endParaRPr lang="en-US" altLang="en-US"/>
          </a:p>
        </p:txBody>
      </p:sp>
      <p:sp>
        <p:nvSpPr>
          <p:cNvPr id="68609" name="Rectangle 1"/>
          <p:cNvSpPr txBox="1">
            <a:spLocks noGrp="1" noRot="1" noChangeAspect="1" noChangeArrowheads="1"/>
          </p:cNvSpPr>
          <p:nvPr>
            <p:ph type="sldImg"/>
          </p:nvPr>
        </p:nvSpPr>
        <p:spPr bwMode="auto">
          <a:xfrm>
            <a:off x="1485900" y="900113"/>
            <a:ext cx="4586288" cy="34385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Text Box 2"/>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r>
              <a:rPr lang="en-US" altLang="en-US" sz="1200">
                <a:solidFill>
                  <a:srgbClr val="000000"/>
                </a:solidFill>
                <a:latin typeface="Times New Roman" panose="02020603050405020304" pitchFamily="18" charset="0"/>
              </a:rPr>
              <a:t>As and when the messages are generated the system will look for the suitable location to insert the message. The messages will be inserted after the messages of priority equal to its own but before the messages having priority lesser than it. This will allow non-pre-emptive preferential processing of the messages according to their urgency and critical nature.</a:t>
            </a:r>
          </a:p>
          <a:p>
            <a:pPr>
              <a:spcBef>
                <a:spcPts val="450"/>
              </a:spcBef>
              <a:buClrTx/>
              <a:buFontTx/>
              <a:buNone/>
            </a:pPr>
            <a:endParaRPr lang="en-US" altLang="en-US" sz="1200">
              <a:solidFill>
                <a:srgbClr val="000000"/>
              </a:solidFill>
              <a:latin typeface="Times New Roman" panose="02020603050405020304" pitchFamily="18" charset="0"/>
            </a:endParaRPr>
          </a:p>
        </p:txBody>
      </p:sp>
      <p:sp>
        <p:nvSpPr>
          <p:cNvPr id="68611" name="Text Box 3"/>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951652C7-707E-4BC9-A1CD-FBF585A6E78E}"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21</a:t>
            </a:fld>
            <a:endParaRPr lang="en-US" altLang="en-US" sz="140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60115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2EA348B-01D2-4B60-8192-E6DEB1639B7D}" type="slidenum">
              <a:rPr lang="en-US" altLang="en-US"/>
              <a:pPr/>
              <a:t>22</a:t>
            </a:fld>
            <a:endParaRPr lang="en-US" altLang="en-US"/>
          </a:p>
        </p:txBody>
      </p:sp>
      <p:sp>
        <p:nvSpPr>
          <p:cNvPr id="69633" name="Rectangle 1"/>
          <p:cNvSpPr txBox="1">
            <a:spLocks noGrp="1" noRot="1" noChangeAspect="1" noChangeArrowheads="1"/>
          </p:cNvSpPr>
          <p:nvPr>
            <p:ph type="sldImg"/>
          </p:nvPr>
        </p:nvSpPr>
        <p:spPr bwMode="auto">
          <a:xfrm>
            <a:off x="1485900" y="900113"/>
            <a:ext cx="4586288" cy="34385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r>
              <a:rPr lang="en-US" altLang="en-US" sz="1200">
                <a:solidFill>
                  <a:srgbClr val="000000"/>
                </a:solidFill>
                <a:latin typeface="Times New Roman" panose="02020603050405020304" pitchFamily="18" charset="0"/>
              </a:rPr>
              <a:t>We assume that the immediate messages, for e.g., vehicle crash, losing steering control, break failure will be a rare occurrence and never exceed the /tau value at one time even under extreme circumstances. So, not a big factor in affecting the performance.</a:t>
            </a:r>
          </a:p>
        </p:txBody>
      </p:sp>
      <p:sp>
        <p:nvSpPr>
          <p:cNvPr id="69635" name="Text Box 3"/>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560BA037-6B37-4ADB-9021-2D671462C394}"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22</a:t>
            </a:fld>
            <a:endParaRPr lang="en-US" altLang="en-US" sz="140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225334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D790A2B4-B884-4760-9DC2-2E9E6AA3494F}" type="slidenum">
              <a:rPr lang="en-US" altLang="en-US"/>
              <a:pPr/>
              <a:t>3</a:t>
            </a:fld>
            <a:endParaRPr lang="en-US" altLang="en-US"/>
          </a:p>
        </p:txBody>
      </p:sp>
      <p:sp>
        <p:nvSpPr>
          <p:cNvPr id="49153"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FC55967D-DE49-4602-94A3-60BF6BA420EA}"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3</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49154"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9156"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69863" indent="-169863">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1pPr>
            <a:lvl2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2pPr>
            <a:lvl3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3pPr>
            <a:lvl4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4pPr>
            <a:lvl5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Add reference for the 35% and put it in the notes</a:t>
            </a:r>
          </a:p>
          <a:p>
            <a:pPr>
              <a:spcBef>
                <a:spcPts val="450"/>
              </a:spcBef>
            </a:pPr>
            <a:endParaRPr lang="en-US" altLang="en-US" sz="1200">
              <a:solidFill>
                <a:srgbClr val="000000"/>
              </a:solidFill>
              <a:latin typeface="Times New Roman" panose="02020603050405020304" pitchFamily="18" charset="0"/>
            </a:endParaRPr>
          </a:p>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[1] – Transparency Market Research published new report titled “Connected Car Market – Global Industry Analysis, Size, Share, Growth, Trends, and Forecast, 2013 – 2019.”  </a:t>
            </a:r>
          </a:p>
          <a:p>
            <a:pPr marL="171450">
              <a:spcBef>
                <a:spcPts val="450"/>
              </a:spcBef>
              <a:buClrTx/>
              <a:buFontTx/>
              <a:buNone/>
            </a:pPr>
            <a:r>
              <a:rPr lang="en-US" altLang="en-US" sz="1200">
                <a:solidFill>
                  <a:srgbClr val="000000"/>
                </a:solidFill>
                <a:latin typeface="Times New Roman" panose="02020603050405020304" pitchFamily="18" charset="0"/>
              </a:rPr>
              <a:t>https://tmrreports.files.wordpress.com/2014/06/connected-car-market-global-industry-analysis-size-share-growth-trends-and-forecast-2013-2019.pdf</a:t>
            </a:r>
          </a:p>
        </p:txBody>
      </p:sp>
    </p:spTree>
    <p:extLst>
      <p:ext uri="{BB962C8B-B14F-4D97-AF65-F5344CB8AC3E}">
        <p14:creationId xmlns:p14="http://schemas.microsoft.com/office/powerpoint/2010/main" val="3136234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3563D6C5-9FFD-4153-84A2-F610993138CF}" type="slidenum">
              <a:rPr lang="en-US" altLang="en-US"/>
              <a:pPr/>
              <a:t>23</a:t>
            </a:fld>
            <a:endParaRPr lang="en-US" altLang="en-US"/>
          </a:p>
        </p:txBody>
      </p:sp>
      <p:sp>
        <p:nvSpPr>
          <p:cNvPr id="70657"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5FEFB7BB-2120-4A15-AA22-1D26F02158F9}"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23</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70658"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0660"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extLst>
      <p:ext uri="{BB962C8B-B14F-4D97-AF65-F5344CB8AC3E}">
        <p14:creationId xmlns:p14="http://schemas.microsoft.com/office/powerpoint/2010/main" val="2347534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A42FAC-F805-4CB6-B4E5-73F4E9174F5D}" type="slidenum">
              <a:rPr lang="en-US" altLang="en-US"/>
              <a:pPr/>
              <a:t>24</a:t>
            </a:fld>
            <a:endParaRPr lang="en-US" altLang="en-US"/>
          </a:p>
        </p:txBody>
      </p:sp>
      <p:sp>
        <p:nvSpPr>
          <p:cNvPr id="716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18826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6700" cy="4010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E71053-7A19-4AA9-82CF-CD7D97D1C78A}" type="slidenum">
              <a:rPr lang="en-GB" smtClean="0"/>
              <a:pPr/>
              <a:t>26</a:t>
            </a:fld>
            <a:endParaRPr lang="en-GB"/>
          </a:p>
        </p:txBody>
      </p:sp>
    </p:spTree>
    <p:extLst>
      <p:ext uri="{BB962C8B-B14F-4D97-AF65-F5344CB8AC3E}">
        <p14:creationId xmlns:p14="http://schemas.microsoft.com/office/powerpoint/2010/main" val="91440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6700" cy="4010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E71053-7A19-4AA9-82CF-CD7D97D1C78A}" type="slidenum">
              <a:rPr lang="en-GB" smtClean="0"/>
              <a:pPr/>
              <a:t>27</a:t>
            </a:fld>
            <a:endParaRPr lang="en-GB"/>
          </a:p>
        </p:txBody>
      </p:sp>
    </p:spTree>
    <p:extLst>
      <p:ext uri="{BB962C8B-B14F-4D97-AF65-F5344CB8AC3E}">
        <p14:creationId xmlns:p14="http://schemas.microsoft.com/office/powerpoint/2010/main" val="304957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24BA1E2E-C133-479B-9735-8100BB778EDD}" type="slidenum">
              <a:rPr lang="en-US" altLang="en-US"/>
              <a:pPr/>
              <a:t>4</a:t>
            </a:fld>
            <a:endParaRPr lang="en-US" altLang="en-US"/>
          </a:p>
        </p:txBody>
      </p:sp>
      <p:sp>
        <p:nvSpPr>
          <p:cNvPr id="50177"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B5DD359F-5A3E-4D09-A5EA-E0FF57E90610}"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4</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50178"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0180"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r>
              <a:rPr lang="en-US" altLang="en-US" sz="1200">
                <a:solidFill>
                  <a:srgbClr val="000000"/>
                </a:solidFill>
                <a:latin typeface="Times New Roman" panose="02020603050405020304" pitchFamily="18" charset="0"/>
              </a:rPr>
              <a:t>References: </a:t>
            </a:r>
          </a:p>
        </p:txBody>
      </p:sp>
    </p:spTree>
    <p:extLst>
      <p:ext uri="{BB962C8B-B14F-4D97-AF65-F5344CB8AC3E}">
        <p14:creationId xmlns:p14="http://schemas.microsoft.com/office/powerpoint/2010/main" val="2081741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C8BB487B-5C48-48F6-A518-7DD39179D339}" type="slidenum">
              <a:rPr lang="en-US" altLang="en-US"/>
              <a:pPr/>
              <a:t>5</a:t>
            </a:fld>
            <a:endParaRPr lang="en-US" altLang="en-US"/>
          </a:p>
        </p:txBody>
      </p:sp>
      <p:sp>
        <p:nvSpPr>
          <p:cNvPr id="51201"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B78C819C-ADA5-480F-ACE6-13F9FA08BC58}"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5</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51202"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204"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r>
              <a:rPr lang="en-US" altLang="en-US" sz="1200">
                <a:solidFill>
                  <a:srgbClr val="000000"/>
                </a:solidFill>
                <a:latin typeface="Times New Roman" panose="02020603050405020304" pitchFamily="18" charset="0"/>
              </a:rPr>
              <a:t>[2] – News Report by CBS , Car hacked on 60 Minutes, http://www.cbsnews.com/news/car-hacked-on-60-minutes/ </a:t>
            </a:r>
          </a:p>
          <a:p>
            <a:pPr>
              <a:spcBef>
                <a:spcPts val="450"/>
              </a:spcBef>
              <a:buClrTx/>
              <a:buFontTx/>
              <a:buNone/>
            </a:pPr>
            <a:r>
              <a:rPr lang="en-US" altLang="en-US" sz="1200">
                <a:solidFill>
                  <a:srgbClr val="000000"/>
                </a:solidFill>
                <a:latin typeface="Times New Roman" panose="02020603050405020304" pitchFamily="18" charset="0"/>
              </a:rPr>
              <a:t>[3] - </a:t>
            </a:r>
            <a:r>
              <a:rPr lang="en-IN" altLang="en-US" sz="1200">
                <a:solidFill>
                  <a:srgbClr val="000000"/>
                </a:solidFill>
                <a:latin typeface="Times New Roman" panose="02020603050405020304" pitchFamily="18" charset="0"/>
              </a:rPr>
              <a:t>Tracking and Hacking: Security and Privacy Gaps Put American Drivers at Risk, Ed Markey, Senate Report 2015</a:t>
            </a:r>
          </a:p>
          <a:p>
            <a:pPr>
              <a:spcBef>
                <a:spcPts val="450"/>
              </a:spcBef>
              <a:buClrTx/>
              <a:buFontTx/>
              <a:buNone/>
            </a:pPr>
            <a:endParaRPr lang="en-IN" altLang="en-US" sz="1200">
              <a:solidFill>
                <a:srgbClr val="000000"/>
              </a:solidFill>
              <a:latin typeface="Times New Roman" panose="02020603050405020304" pitchFamily="18" charset="0"/>
            </a:endParaRPr>
          </a:p>
          <a:p>
            <a:pPr>
              <a:spcBef>
                <a:spcPts val="450"/>
              </a:spcBef>
              <a:buClrTx/>
              <a:buFontTx/>
              <a:buNone/>
            </a:pPr>
            <a:endParaRPr lang="en-IN" altLang="en-US" sz="1200">
              <a:solidFill>
                <a:srgbClr val="000000"/>
              </a:solidFill>
              <a:latin typeface="Times New Roman" panose="02020603050405020304" pitchFamily="18" charset="0"/>
            </a:endParaRPr>
          </a:p>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Add references to the notes</a:t>
            </a:r>
          </a:p>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Add more companies</a:t>
            </a:r>
          </a:p>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Use the first paragraph from the proposal to get some motivational expressions</a:t>
            </a:r>
          </a:p>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Who is Ed?</a:t>
            </a:r>
          </a:p>
          <a:p>
            <a:pPr>
              <a:spcBef>
                <a:spcPts val="450"/>
              </a:spcBef>
            </a:pPr>
            <a:endParaRPr lang="en-US" altLang="en-US" sz="1200">
              <a:solidFill>
                <a:srgbClr val="000000"/>
              </a:solidFill>
              <a:latin typeface="Times New Roman" panose="02020603050405020304" pitchFamily="18" charset="0"/>
            </a:endParaRPr>
          </a:p>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We have not discussed privacy in our paper. But </a:t>
            </a:r>
          </a:p>
          <a:p>
            <a:pPr>
              <a:spcBef>
                <a:spcPts val="450"/>
              </a:spcBef>
              <a:buClrTx/>
              <a:buFontTx/>
              <a:buNone/>
            </a:pPr>
            <a:endParaRPr lang="en-US"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991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BF58B13-9B32-4B11-934B-4D9976A3026E}" type="slidenum">
              <a:rPr lang="en-US" altLang="en-US"/>
              <a:pPr/>
              <a:t>6</a:t>
            </a:fld>
            <a:endParaRPr lang="en-US" altLang="en-US"/>
          </a:p>
        </p:txBody>
      </p:sp>
      <p:sp>
        <p:nvSpPr>
          <p:cNvPr id="53249"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FEAF6049-D661-4AFA-B9EC-546A0F794A7B}"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6</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53250"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extLst>
      <p:ext uri="{BB962C8B-B14F-4D97-AF65-F5344CB8AC3E}">
        <p14:creationId xmlns:p14="http://schemas.microsoft.com/office/powerpoint/2010/main" val="28533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D4BE93-5056-49EB-B78B-B957DD8F9135}" type="slidenum">
              <a:rPr lang="en-US" altLang="en-US"/>
              <a:pPr/>
              <a:t>7</a:t>
            </a:fld>
            <a:endParaRPr lang="en-US" altLang="en-US"/>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22091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BBC62A63-EFCB-44F6-AE2C-02EE2CA46800}" type="slidenum">
              <a:rPr lang="en-US" altLang="en-US"/>
              <a:pPr/>
              <a:t>8</a:t>
            </a:fld>
            <a:endParaRPr lang="en-US" altLang="en-US"/>
          </a:p>
        </p:txBody>
      </p:sp>
      <p:sp>
        <p:nvSpPr>
          <p:cNvPr id="54273"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890506EA-4325-48AF-93B6-CC65B1CCA4BC}"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8</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54274"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4276"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ClrTx/>
              <a:buFontTx/>
              <a:buNone/>
            </a:pPr>
            <a:r>
              <a:rPr lang="en-US" altLang="en-US" sz="1200">
                <a:solidFill>
                  <a:srgbClr val="000000"/>
                </a:solidFill>
                <a:latin typeface="Times New Roman" panose="02020603050405020304" pitchFamily="18" charset="0"/>
              </a:rPr>
              <a:t>- All the end-end delay values are for server systems. RSA and ECDSA on CPU and HAA using GPU.</a:t>
            </a:r>
          </a:p>
          <a:p>
            <a:pPr>
              <a:spcBef>
                <a:spcPts val="450"/>
              </a:spcBef>
              <a:buClrTx/>
              <a:buFontTx/>
              <a:buNone/>
            </a:pPr>
            <a:endParaRPr lang="en-US" altLang="en-US" sz="1200">
              <a:solidFill>
                <a:srgbClr val="000000"/>
              </a:solidFill>
              <a:latin typeface="Times New Roman" panose="02020603050405020304" pitchFamily="18" charset="0"/>
            </a:endParaRPr>
          </a:p>
          <a:p>
            <a:pPr>
              <a:spcBef>
                <a:spcPts val="450"/>
              </a:spcBef>
              <a:buClrTx/>
              <a:buFontTx/>
              <a:buNone/>
            </a:pPr>
            <a:r>
              <a:rPr lang="en-US" altLang="en-US" sz="1200">
                <a:solidFill>
                  <a:srgbClr val="000000"/>
                </a:solidFill>
                <a:latin typeface="Times New Roman" panose="02020603050405020304" pitchFamily="18" charset="0"/>
              </a:rPr>
              <a:t>-  RSA is one of the first practical public-key cryptosystems and is widely used for secure data transmission </a:t>
            </a:r>
          </a:p>
          <a:p>
            <a:pPr>
              <a:spcBef>
                <a:spcPts val="450"/>
              </a:spcBef>
              <a:buClrTx/>
              <a:buFontTx/>
              <a:buNone/>
            </a:pPr>
            <a:r>
              <a:rPr lang="en-US" altLang="en-US" sz="1200">
                <a:solidFill>
                  <a:srgbClr val="000000"/>
                </a:solidFill>
                <a:latin typeface="Times New Roman" panose="02020603050405020304" pitchFamily="18" charset="0"/>
              </a:rPr>
              <a:t>- ECDSA The Elliptic Curve Digital Signature Algorithm  is the elliptic curve analogue of the Digital Signature Algorithm (DSA). It was accepted in 1999 as an ANSI standard, and was accepted in 2000 as IEEE and NIST standards.</a:t>
            </a:r>
          </a:p>
          <a:p>
            <a:pPr>
              <a:spcBef>
                <a:spcPts val="450"/>
              </a:spcBef>
              <a:buClrTx/>
              <a:buFontTx/>
              <a:buNone/>
            </a:pPr>
            <a:endParaRPr lang="en-US"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4388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50366C12-C8BD-4852-B1A7-7FD70DAF4BB3}" type="slidenum">
              <a:rPr lang="en-US" altLang="en-US"/>
              <a:pPr/>
              <a:t>9</a:t>
            </a:fld>
            <a:endParaRPr lang="en-US" altLang="en-US"/>
          </a:p>
        </p:txBody>
      </p:sp>
      <p:sp>
        <p:nvSpPr>
          <p:cNvPr id="55297" name="Text Box 1"/>
          <p:cNvSpPr txBox="1">
            <a:spLocks noChangeArrowheads="1"/>
          </p:cNvSpPr>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eaLnBrk="1">
              <a:lnSpc>
                <a:spcPct val="93000"/>
              </a:lnSpc>
              <a:buClrTx/>
              <a:buFontTx/>
              <a:buNone/>
            </a:pPr>
            <a:fld id="{A93144BD-D5F2-46C0-95A8-B4F9C334E96B}" type="slidenum">
              <a:rPr lang="en-US" altLang="en-US" sz="1400">
                <a:solidFill>
                  <a:srgbClr val="000000"/>
                </a:solidFill>
                <a:latin typeface="Times New Roman" panose="02020603050405020304" pitchFamily="18" charset="0"/>
                <a:ea typeface="DejaVu Sans" charset="0"/>
                <a:cs typeface="DejaVu Sans" charset="0"/>
              </a:rPr>
              <a:pPr algn="r" eaLnBrk="1">
                <a:lnSpc>
                  <a:spcPct val="93000"/>
                </a:lnSpc>
                <a:buClrTx/>
                <a:buFontTx/>
                <a:buNone/>
              </a:pPr>
              <a:t>9</a:t>
            </a:fld>
            <a:endParaRPr lang="en-US" altLang="en-US" sz="1400">
              <a:solidFill>
                <a:srgbClr val="000000"/>
              </a:solidFill>
              <a:latin typeface="Times New Roman" panose="02020603050405020304" pitchFamily="18" charset="0"/>
              <a:ea typeface="DejaVu Sans" charset="0"/>
              <a:cs typeface="DejaVu Sans" charset="0"/>
            </a:endParaRPr>
          </a:p>
        </p:txBody>
      </p:sp>
      <p:sp>
        <p:nvSpPr>
          <p:cNvPr id="55298" name="Rectangle 2"/>
          <p:cNvSpPr txBox="1">
            <a:spLocks noGrp="1" noRot="1" noChangeAspect="1" noChangeArrowheads="1"/>
          </p:cNvSpPr>
          <p:nvPr>
            <p:ph type="sldImg"/>
          </p:nvPr>
        </p:nvSpPr>
        <p:spPr bwMode="auto">
          <a:xfrm>
            <a:off x="1485900" y="900113"/>
            <a:ext cx="458946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Text Box 3"/>
          <p:cNvSpPr txBox="1">
            <a:spLocks noChangeArrowheads="1"/>
          </p:cNvSpPr>
          <p:nvPr/>
        </p:nvSpPr>
        <p:spPr bwMode="auto">
          <a:xfrm>
            <a:off x="720725" y="4679950"/>
            <a:ext cx="6119813" cy="504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7640" rIns="0" bIns="0"/>
          <a:lstStyle>
            <a:lvl1pPr marL="2159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FFFFFF"/>
                </a:solidFill>
                <a:latin typeface="Arial" panose="020B0604020202020204" pitchFamily="34" charset="0"/>
                <a:ea typeface="Droid Sans Fallback" charset="0"/>
                <a:cs typeface="Droid Sans Fallback" charset="0"/>
              </a:defRPr>
            </a:lvl9pPr>
          </a:lstStyle>
          <a:p>
            <a:pPr eaLnBrk="1">
              <a:lnSpc>
                <a:spcPct val="93000"/>
              </a:lnSpc>
              <a:buClrTx/>
              <a:buFontTx/>
              <a:buNone/>
            </a:pPr>
            <a:r>
              <a:rPr lang="en-US" altLang="en-US" sz="2000">
                <a:solidFill>
                  <a:srgbClr val="000000"/>
                </a:solidFill>
              </a:rPr>
              <a:t>Can add maths to it</a:t>
            </a:r>
          </a:p>
        </p:txBody>
      </p:sp>
      <p:sp>
        <p:nvSpPr>
          <p:cNvPr id="55300" name="Text Box 4"/>
          <p:cNvSpPr txBox="1">
            <a:spLocks noChangeArrowheads="1"/>
          </p:cNvSpPr>
          <p:nvPr/>
        </p:nvSpPr>
        <p:spPr bwMode="auto">
          <a:xfrm>
            <a:off x="720725" y="4679950"/>
            <a:ext cx="6116638"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69863" indent="-169863">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1pPr>
            <a:lvl2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2pPr>
            <a:lvl3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3pPr>
            <a:lvl4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4pPr>
            <a:lvl5pPr>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defRPr>
                <a:solidFill>
                  <a:srgbClr val="FFFFFF"/>
                </a:solidFill>
                <a:latin typeface="Arial" panose="020B0604020202020204" pitchFamily="34" charset="0"/>
                <a:ea typeface="Droid Sans Fallback" charset="0"/>
                <a:cs typeface="Droid Sans Fallback" charset="0"/>
              </a:defRPr>
            </a:lvl9pPr>
          </a:lstStyle>
          <a:p>
            <a:pPr>
              <a:spcBef>
                <a:spcPts val="450"/>
              </a:spcBef>
              <a:buFont typeface="Times New Roman" panose="02020603050405020304" pitchFamily="18" charset="0"/>
              <a:buChar char="-"/>
            </a:pPr>
            <a:r>
              <a:rPr lang="en-US" altLang="en-US" sz="1200">
                <a:solidFill>
                  <a:srgbClr val="000000"/>
                </a:solidFill>
                <a:latin typeface="Times New Roman" panose="02020603050405020304" pitchFamily="18" charset="0"/>
              </a:rPr>
              <a:t>Add citation for condensed-RSA</a:t>
            </a:r>
          </a:p>
        </p:txBody>
      </p:sp>
    </p:spTree>
    <p:extLst>
      <p:ext uri="{BB962C8B-B14F-4D97-AF65-F5344CB8AC3E}">
        <p14:creationId xmlns:p14="http://schemas.microsoft.com/office/powerpoint/2010/main" val="390220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A0B9AC-19A3-450D-8DFB-B1C2083C64D4}" type="slidenum">
              <a:rPr lang="en-US" altLang="en-US"/>
              <a:pPr/>
              <a:t>12</a:t>
            </a:fld>
            <a:endParaRPr lang="en-US" altLang="en-US"/>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6378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357298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3401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631825"/>
            <a:ext cx="2266950" cy="61706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3238" y="631825"/>
            <a:ext cx="6650037" cy="6170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806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856490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54113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010500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3238" y="1360488"/>
            <a:ext cx="4457700" cy="544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3338" y="1360488"/>
            <a:ext cx="4459287" cy="544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7053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03573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553383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245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2008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32657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093201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018158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631825"/>
            <a:ext cx="2266950" cy="61706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3238" y="631825"/>
            <a:ext cx="6650037" cy="6170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551598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631825"/>
            <a:ext cx="9069387" cy="619125"/>
          </a:xfrm>
        </p:spPr>
        <p:txBody>
          <a:bodyPr/>
          <a:lstStyle/>
          <a:p>
            <a:r>
              <a:rPr lang="en-US" smtClean="0"/>
              <a:t>Click to edit Master title style</a:t>
            </a:r>
            <a:endParaRPr lang="en-IN"/>
          </a:p>
        </p:txBody>
      </p:sp>
    </p:spTree>
    <p:extLst>
      <p:ext uri="{BB962C8B-B14F-4D97-AF65-F5344CB8AC3E}">
        <p14:creationId xmlns:p14="http://schemas.microsoft.com/office/powerpoint/2010/main" val="88489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660161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3238" y="1360488"/>
            <a:ext cx="4457700" cy="544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3338" y="1360488"/>
            <a:ext cx="4459287" cy="544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77018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1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78315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2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581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2796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AutoShape 1"/>
          <p:cNvSpPr>
            <a:spLocks noChangeArrowheads="1"/>
          </p:cNvSpPr>
          <p:nvPr/>
        </p:nvSpPr>
        <p:spPr bwMode="auto">
          <a:xfrm>
            <a:off x="9575800" y="6556375"/>
            <a:ext cx="503238" cy="334963"/>
          </a:xfrm>
          <a:custGeom>
            <a:avLst/>
            <a:gdLst>
              <a:gd name="G0" fmla="*/ 1400 1 2"/>
              <a:gd name="G1" fmla="*/ 930 1 2"/>
              <a:gd name="G2" fmla="+- 930 0 0"/>
              <a:gd name="G3" fmla="+- 1400 0 0"/>
            </a:gdLst>
            <a:ahLst/>
            <a:cxnLst>
              <a:cxn ang="0">
                <a:pos x="r" y="vc"/>
              </a:cxn>
              <a:cxn ang="5400000">
                <a:pos x="hc" y="b"/>
              </a:cxn>
              <a:cxn ang="10800000">
                <a:pos x="l" y="vc"/>
              </a:cxn>
              <a:cxn ang="16200000">
                <a:pos x="hc" y="t"/>
              </a:cxn>
            </a:cxnLst>
            <a:rect l="0" t="0" r="0" b="0"/>
            <a:pathLst>
              <a:path>
                <a:moveTo>
                  <a:pt x="0" y="0"/>
                </a:moveTo>
                <a:lnTo>
                  <a:pt x="1400" y="0"/>
                </a:lnTo>
                <a:lnTo>
                  <a:pt x="1400" y="930"/>
                </a:lnTo>
                <a:lnTo>
                  <a:pt x="0" y="93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hangingPunct="1"/>
            <a:fld id="{04FD3046-FDD5-4578-A0C0-D6BF76B22C96}" type="slidenum">
              <a:rPr lang="en-US" altLang="en-US" sz="1400">
                <a:solidFill>
                  <a:srgbClr val="BFBFBF"/>
                </a:solidFill>
                <a:latin typeface="Calibri" panose="020F0502020204030204" pitchFamily="34" charset="0"/>
              </a:rPr>
              <a:pPr algn="r" hangingPunct="1"/>
              <a:t>‹#›</a:t>
            </a:fld>
            <a:endParaRPr lang="en-US" altLang="en-US" sz="1400">
              <a:solidFill>
                <a:srgbClr val="BFBFBF"/>
              </a:solidFill>
              <a:latin typeface="Calibri" panose="020F0502020204030204" pitchFamily="34" charset="0"/>
            </a:endParaRPr>
          </a:p>
        </p:txBody>
      </p:sp>
      <p:pic>
        <p:nvPicPr>
          <p:cNvPr id="1024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1588"/>
            <a:ext cx="10079038"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Rectangle 3"/>
          <p:cNvSpPr>
            <a:spLocks noGrp="1" noChangeArrowheads="1"/>
          </p:cNvSpPr>
          <p:nvPr>
            <p:ph type="title"/>
          </p:nvPr>
        </p:nvSpPr>
        <p:spPr bwMode="auto">
          <a:xfrm>
            <a:off x="503238" y="631825"/>
            <a:ext cx="90693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the title text formatClick to edit Master title style</a:t>
            </a:r>
          </a:p>
        </p:txBody>
      </p:sp>
      <p:sp>
        <p:nvSpPr>
          <p:cNvPr id="10244" name="Rectangle 4"/>
          <p:cNvSpPr>
            <a:spLocks noGrp="1" noChangeArrowheads="1"/>
          </p:cNvSpPr>
          <p:nvPr>
            <p:ph type="body" idx="1"/>
          </p:nvPr>
        </p:nvSpPr>
        <p:spPr bwMode="auto">
          <a:xfrm>
            <a:off x="503238" y="1360488"/>
            <a:ext cx="9069387" cy="544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0"/>
            <a:r>
              <a:rPr lang="en-GB" altLang="en-US" smtClean="0"/>
              <a:t>Seventh Outline LevelClick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45" name="AutoShape 5"/>
          <p:cNvSpPr>
            <a:spLocks noChangeArrowheads="1"/>
          </p:cNvSpPr>
          <p:nvPr/>
        </p:nvSpPr>
        <p:spPr bwMode="auto">
          <a:xfrm>
            <a:off x="9575800" y="6556375"/>
            <a:ext cx="503238" cy="334963"/>
          </a:xfrm>
          <a:custGeom>
            <a:avLst/>
            <a:gdLst>
              <a:gd name="G0" fmla="*/ 1400 1 2"/>
              <a:gd name="G1" fmla="*/ 930 1 2"/>
              <a:gd name="G2" fmla="+- 930 0 0"/>
              <a:gd name="G3" fmla="+- 1400 0 0"/>
            </a:gdLst>
            <a:ahLst/>
            <a:cxnLst>
              <a:cxn ang="0">
                <a:pos x="r" y="vc"/>
              </a:cxn>
              <a:cxn ang="5400000">
                <a:pos x="hc" y="b"/>
              </a:cxn>
              <a:cxn ang="10800000">
                <a:pos x="l" y="vc"/>
              </a:cxn>
              <a:cxn ang="16200000">
                <a:pos x="hc" y="t"/>
              </a:cxn>
            </a:cxnLst>
            <a:rect l="0" t="0" r="0" b="0"/>
            <a:pathLst>
              <a:path>
                <a:moveTo>
                  <a:pt x="0" y="0"/>
                </a:moveTo>
                <a:lnTo>
                  <a:pt x="1400" y="0"/>
                </a:lnTo>
                <a:lnTo>
                  <a:pt x="1400" y="930"/>
                </a:lnTo>
                <a:lnTo>
                  <a:pt x="0" y="93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hangingPunct="1"/>
            <a:fld id="{6AB71324-C8E2-40F0-9D14-ACB7B1E71F9D}" type="slidenum">
              <a:rPr lang="en-US" altLang="en-US" sz="1400">
                <a:solidFill>
                  <a:srgbClr val="BFBFBF"/>
                </a:solidFill>
                <a:latin typeface="Calibri" panose="020F0502020204030204" pitchFamily="34" charset="0"/>
              </a:rPr>
              <a:pPr algn="r" hangingPunct="1"/>
              <a:t>‹#›</a:t>
            </a:fld>
            <a:endParaRPr lang="en-US" altLang="en-US" sz="1400">
              <a:solidFill>
                <a:srgbClr val="BFBFBF"/>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sz="2000" kern="1200">
          <a:solidFill>
            <a:srgbClr val="00000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9pPr>
    </p:titleStyle>
    <p:bodyStyle>
      <a:lvl1pPr marL="342900" indent="-342900" algn="l" defTabSz="457200" rtl="0" fontAlgn="base">
        <a:lnSpc>
          <a:spcPct val="93000"/>
        </a:lnSpc>
        <a:spcBef>
          <a:spcPct val="0"/>
        </a:spcBef>
        <a:spcAft>
          <a:spcPts val="1563"/>
        </a:spcAft>
        <a:buClr>
          <a:srgbClr val="000000"/>
        </a:buClr>
        <a:buSzPct val="100000"/>
        <a:buFont typeface="Times New Roman" panose="02020603050405020304" pitchFamily="18" charset="0"/>
        <a:defRPr sz="2700" b="1" kern="12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panose="02020603050405020304" pitchFamily="18" charset="0"/>
        <a:defRPr sz="2200" kern="1200">
          <a:solidFill>
            <a:srgbClr val="000000"/>
          </a:solidFill>
          <a:latin typeface="+mn-lt"/>
          <a:ea typeface="+mn-ea"/>
          <a:cs typeface="+mn-cs"/>
        </a:defRPr>
      </a:lvl2pPr>
      <a:lvl3pPr marL="1143000" indent="-228600" algn="l" defTabSz="457200" rtl="0" fontAlgn="base">
        <a:lnSpc>
          <a:spcPct val="93000"/>
        </a:lnSpc>
        <a:spcBef>
          <a:spcPct val="0"/>
        </a:spcBef>
        <a:spcAft>
          <a:spcPts val="938"/>
        </a:spcAft>
        <a:buClr>
          <a:srgbClr val="000000"/>
        </a:buClr>
        <a:buSzPct val="100000"/>
        <a:buFont typeface="Times New Roman" panose="02020603050405020304" pitchFamily="18" charset="0"/>
        <a:defRPr sz="2200" i="1" kern="1200">
          <a:solidFill>
            <a:srgbClr val="000000"/>
          </a:solidFill>
          <a:latin typeface="+mn-lt"/>
          <a:ea typeface="+mn-ea"/>
          <a:cs typeface="+mn-cs"/>
        </a:defRPr>
      </a:lvl3pPr>
      <a:lvl4pPr marL="1600200" indent="-228600" algn="l" defTabSz="457200" rtl="0" fontAlgn="base">
        <a:lnSpc>
          <a:spcPct val="93000"/>
        </a:lnSpc>
        <a:spcBef>
          <a:spcPct val="0"/>
        </a:spcBef>
        <a:spcAft>
          <a:spcPts val="62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a:lnSpc>
          <a:spcPct val="93000"/>
        </a:lnSpc>
        <a:spcBef>
          <a:spcPct val="0"/>
        </a:spcBef>
        <a:spcAft>
          <a:spcPts val="313"/>
        </a:spcAft>
        <a:buClr>
          <a:srgbClr val="000000"/>
        </a:buClr>
        <a:buSzPct val="100000"/>
        <a:buFont typeface="Times New Roman" panose="02020603050405020304" pitchFamily="18" charset="0"/>
        <a:defRPr sz="2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AutoShape 1"/>
          <p:cNvSpPr>
            <a:spLocks noChangeArrowheads="1"/>
          </p:cNvSpPr>
          <p:nvPr/>
        </p:nvSpPr>
        <p:spPr bwMode="auto">
          <a:xfrm>
            <a:off x="9575800" y="6556375"/>
            <a:ext cx="503238" cy="334963"/>
          </a:xfrm>
          <a:custGeom>
            <a:avLst/>
            <a:gdLst>
              <a:gd name="G0" fmla="*/ 1400 1 2"/>
              <a:gd name="G1" fmla="*/ 930 1 2"/>
              <a:gd name="G2" fmla="+- 930 0 0"/>
              <a:gd name="G3" fmla="+- 1400 0 0"/>
            </a:gdLst>
            <a:ahLst/>
            <a:cxnLst>
              <a:cxn ang="0">
                <a:pos x="r" y="vc"/>
              </a:cxn>
              <a:cxn ang="5400000">
                <a:pos x="hc" y="b"/>
              </a:cxn>
              <a:cxn ang="10800000">
                <a:pos x="l" y="vc"/>
              </a:cxn>
              <a:cxn ang="16200000">
                <a:pos x="hc" y="t"/>
              </a:cxn>
            </a:cxnLst>
            <a:rect l="0" t="0" r="0" b="0"/>
            <a:pathLst>
              <a:path>
                <a:moveTo>
                  <a:pt x="0" y="0"/>
                </a:moveTo>
                <a:lnTo>
                  <a:pt x="1400" y="0"/>
                </a:lnTo>
                <a:lnTo>
                  <a:pt x="1400" y="930"/>
                </a:lnTo>
                <a:lnTo>
                  <a:pt x="0" y="93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hangingPunct="1"/>
            <a:fld id="{12E22327-AADF-4606-B7D6-BFABE2613CFA}" type="slidenum">
              <a:rPr lang="en-US" altLang="en-US" sz="1400">
                <a:solidFill>
                  <a:srgbClr val="BFBFBF"/>
                </a:solidFill>
                <a:latin typeface="Calibri" panose="020F0502020204030204" pitchFamily="34" charset="0"/>
              </a:rPr>
              <a:pPr algn="r" hangingPunct="1"/>
              <a:t>‹#›</a:t>
            </a:fld>
            <a:endParaRPr lang="en-US" altLang="en-US" sz="1400">
              <a:solidFill>
                <a:srgbClr val="BFBFBF"/>
              </a:solidFill>
              <a:latin typeface="Calibri" panose="020F0502020204030204" pitchFamily="34" charset="0"/>
            </a:endParaRPr>
          </a:p>
        </p:txBody>
      </p:sp>
      <p:pic>
        <p:nvPicPr>
          <p:cNvPr id="174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1588"/>
            <a:ext cx="10079038"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1" name="Rectangle 3"/>
          <p:cNvSpPr>
            <a:spLocks noGrp="1" noChangeArrowheads="1"/>
          </p:cNvSpPr>
          <p:nvPr>
            <p:ph type="title"/>
          </p:nvPr>
        </p:nvSpPr>
        <p:spPr bwMode="auto">
          <a:xfrm>
            <a:off x="503238" y="631825"/>
            <a:ext cx="90693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the title text formatClick to edit Master title style</a:t>
            </a:r>
          </a:p>
        </p:txBody>
      </p:sp>
      <p:sp>
        <p:nvSpPr>
          <p:cNvPr id="17412" name="Rectangle 4"/>
          <p:cNvSpPr>
            <a:spLocks noGrp="1" noChangeArrowheads="1"/>
          </p:cNvSpPr>
          <p:nvPr>
            <p:ph type="body" idx="1"/>
          </p:nvPr>
        </p:nvSpPr>
        <p:spPr bwMode="auto">
          <a:xfrm>
            <a:off x="503238" y="1360488"/>
            <a:ext cx="9069387" cy="544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0"/>
            <a:r>
              <a:rPr lang="en-GB" altLang="en-US" smtClean="0"/>
              <a:t>Seventh Outline LevelClick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7413" name="AutoShape 5"/>
          <p:cNvSpPr>
            <a:spLocks noChangeArrowheads="1"/>
          </p:cNvSpPr>
          <p:nvPr/>
        </p:nvSpPr>
        <p:spPr bwMode="auto">
          <a:xfrm>
            <a:off x="9575800" y="6556375"/>
            <a:ext cx="503238" cy="334963"/>
          </a:xfrm>
          <a:custGeom>
            <a:avLst/>
            <a:gdLst>
              <a:gd name="G0" fmla="*/ 1400 1 2"/>
              <a:gd name="G1" fmla="*/ 930 1 2"/>
              <a:gd name="G2" fmla="+- 930 0 0"/>
              <a:gd name="G3" fmla="+- 1400 0 0"/>
            </a:gdLst>
            <a:ahLst/>
            <a:cxnLst>
              <a:cxn ang="0">
                <a:pos x="r" y="vc"/>
              </a:cxn>
              <a:cxn ang="5400000">
                <a:pos x="hc" y="b"/>
              </a:cxn>
              <a:cxn ang="10800000">
                <a:pos x="l" y="vc"/>
              </a:cxn>
              <a:cxn ang="16200000">
                <a:pos x="hc" y="t"/>
              </a:cxn>
            </a:cxnLst>
            <a:rect l="0" t="0" r="0" b="0"/>
            <a:pathLst>
              <a:path>
                <a:moveTo>
                  <a:pt x="0" y="0"/>
                </a:moveTo>
                <a:lnTo>
                  <a:pt x="1400" y="0"/>
                </a:lnTo>
                <a:lnTo>
                  <a:pt x="1400" y="930"/>
                </a:lnTo>
                <a:lnTo>
                  <a:pt x="0" y="93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lgn="r" hangingPunct="1"/>
            <a:fld id="{121B6BF3-A189-4082-97C8-CD9A88BFB126}" type="slidenum">
              <a:rPr lang="en-US" altLang="en-US" sz="1400">
                <a:solidFill>
                  <a:srgbClr val="BFBFBF"/>
                </a:solidFill>
                <a:latin typeface="Calibri" panose="020F0502020204030204" pitchFamily="34" charset="0"/>
              </a:rPr>
              <a:pPr algn="r" hangingPunct="1"/>
              <a:t>‹#›</a:t>
            </a:fld>
            <a:endParaRPr lang="en-US" altLang="en-US" sz="1400">
              <a:solidFill>
                <a:srgbClr val="BFBFBF"/>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txStyles>
    <p:titleStyle>
      <a:lvl1pPr algn="l" defTabSz="457200" rtl="0" fontAlgn="base">
        <a:lnSpc>
          <a:spcPct val="98000"/>
        </a:lnSpc>
        <a:spcBef>
          <a:spcPct val="0"/>
        </a:spcBef>
        <a:spcAft>
          <a:spcPct val="0"/>
        </a:spcAft>
        <a:buClr>
          <a:srgbClr val="000000"/>
        </a:buClr>
        <a:buSzPct val="100000"/>
        <a:buFont typeface="Times New Roman" panose="02020603050405020304" pitchFamily="18" charset="0"/>
        <a:defRPr sz="2000" kern="1200">
          <a:solidFill>
            <a:srgbClr val="000000"/>
          </a:solidFill>
          <a:latin typeface="+mj-lt"/>
          <a:ea typeface="+mj-ea"/>
          <a:cs typeface="+mj-cs"/>
        </a:defRPr>
      </a:lvl1pPr>
      <a:lvl2pPr marL="742950" indent="-28575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2pPr>
      <a:lvl3pPr marL="1143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3pPr>
      <a:lvl4pPr marL="1600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4pPr>
      <a:lvl5pPr marL="20574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5pPr>
      <a:lvl6pPr marL="25146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6pPr>
      <a:lvl7pPr marL="29718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7pPr>
      <a:lvl8pPr marL="34290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8pPr>
      <a:lvl9pPr marL="3886200" indent="-228600" algn="l" defTabSz="457200" rtl="0" fontAlgn="base">
        <a:lnSpc>
          <a:spcPct val="98000"/>
        </a:lnSpc>
        <a:spcBef>
          <a:spcPct val="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ea typeface="Verdana" panose="020B0604030504040204" pitchFamily="34" charset="0"/>
          <a:cs typeface="Verdana" panose="020B0604030504040204" pitchFamily="34" charset="0"/>
        </a:defRPr>
      </a:lvl9pPr>
    </p:titleStyle>
    <p:bodyStyle>
      <a:lvl1pPr marL="342900" indent="-342900" algn="l" defTabSz="457200" rtl="0" fontAlgn="base">
        <a:lnSpc>
          <a:spcPct val="93000"/>
        </a:lnSpc>
        <a:spcBef>
          <a:spcPct val="0"/>
        </a:spcBef>
        <a:spcAft>
          <a:spcPts val="1563"/>
        </a:spcAft>
        <a:buClr>
          <a:srgbClr val="000000"/>
        </a:buClr>
        <a:buSzPct val="100000"/>
        <a:buFont typeface="Times New Roman" panose="02020603050405020304" pitchFamily="18" charset="0"/>
        <a:defRPr sz="2700" b="1" kern="12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panose="02020603050405020304" pitchFamily="18" charset="0"/>
        <a:defRPr sz="2200" kern="1200">
          <a:solidFill>
            <a:srgbClr val="000000"/>
          </a:solidFill>
          <a:latin typeface="+mn-lt"/>
          <a:ea typeface="+mn-ea"/>
          <a:cs typeface="+mn-cs"/>
        </a:defRPr>
      </a:lvl2pPr>
      <a:lvl3pPr marL="1143000" indent="-228600" algn="l" defTabSz="457200" rtl="0" fontAlgn="base">
        <a:lnSpc>
          <a:spcPct val="93000"/>
        </a:lnSpc>
        <a:spcBef>
          <a:spcPct val="0"/>
        </a:spcBef>
        <a:spcAft>
          <a:spcPts val="938"/>
        </a:spcAft>
        <a:buClr>
          <a:srgbClr val="000000"/>
        </a:buClr>
        <a:buSzPct val="100000"/>
        <a:buFont typeface="Times New Roman" panose="02020603050405020304" pitchFamily="18" charset="0"/>
        <a:defRPr sz="2200" i="1" kern="1200">
          <a:solidFill>
            <a:srgbClr val="000000"/>
          </a:solidFill>
          <a:latin typeface="+mn-lt"/>
          <a:ea typeface="+mn-ea"/>
          <a:cs typeface="+mn-cs"/>
        </a:defRPr>
      </a:lvl3pPr>
      <a:lvl4pPr marL="1600200" indent="-228600" algn="l" defTabSz="457200" rtl="0" fontAlgn="base">
        <a:lnSpc>
          <a:spcPct val="93000"/>
        </a:lnSpc>
        <a:spcBef>
          <a:spcPct val="0"/>
        </a:spcBef>
        <a:spcAft>
          <a:spcPts val="62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a:lnSpc>
          <a:spcPct val="93000"/>
        </a:lnSpc>
        <a:spcBef>
          <a:spcPct val="0"/>
        </a:spcBef>
        <a:spcAft>
          <a:spcPts val="313"/>
        </a:spcAft>
        <a:buClr>
          <a:srgbClr val="000000"/>
        </a:buClr>
        <a:buSzPct val="100000"/>
        <a:buFont typeface="Times New Roman" panose="02020603050405020304" pitchFamily="18" charset="0"/>
        <a:defRPr sz="2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4.xml"/><Relationship Id="rId7"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0.xml"/><Relationship Id="rId7"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10" Type="http://schemas.openxmlformats.org/officeDocument/2006/relationships/hyperlink" Target="http://www.cbsnews.com/news/car-hacked-on-60-minutes/" TargetMode="External"/><Relationship Id="rId4" Type="http://schemas.openxmlformats.org/officeDocument/2006/relationships/tags" Target="../tags/tag11.xml"/><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6.xml"/><Relationship Id="rId7"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791840" y="4859957"/>
            <a:ext cx="8928992" cy="1825625"/>
          </a:xfrm>
        </p:spPr>
        <p:txBody>
          <a:bodyPr/>
          <a:lstStyle/>
          <a:p>
            <a:pPr algn="l"/>
            <a:r>
              <a:rPr lang="en-IN" sz="2000" dirty="0" smtClean="0">
                <a:latin typeface="Comic Sans MS" panose="030F0702030302020204" pitchFamily="66" charset="0"/>
              </a:rPr>
              <a:t>ATTILA A. YAVUZ (OREGON STATE UNIVERSITY)</a:t>
            </a:r>
          </a:p>
          <a:p>
            <a:pPr algn="l"/>
            <a:r>
              <a:rPr lang="en-IN" sz="2000" b="0" dirty="0" smtClean="0">
                <a:latin typeface="Comic Sans MS" panose="030F0702030302020204" pitchFamily="66" charset="0"/>
              </a:rPr>
              <a:t>IOANNIS  PAPAPANAGIOTOU, PHD</a:t>
            </a:r>
          </a:p>
          <a:p>
            <a:pPr algn="l"/>
            <a:r>
              <a:rPr lang="en-IN" sz="2000" b="0" dirty="0" smtClean="0">
                <a:latin typeface="Comic Sans MS" panose="030F0702030302020204" pitchFamily="66" charset="0"/>
              </a:rPr>
              <a:t>ANAND MUDGERIKAR,  ANKUSH SINGLA (PURDUE UNIVERSITY)</a:t>
            </a:r>
          </a:p>
          <a:p>
            <a:pPr algn="l"/>
            <a:endParaRPr lang="en-IN" dirty="0">
              <a:latin typeface="Comic Sans MS" panose="030F0702030302020204" pitchFamily="66" charset="0"/>
            </a:endParaRPr>
          </a:p>
        </p:txBody>
      </p:sp>
      <p:sp>
        <p:nvSpPr>
          <p:cNvPr id="13" name="Rectangle 12"/>
          <p:cNvSpPr/>
          <p:nvPr/>
        </p:nvSpPr>
        <p:spPr>
          <a:xfrm>
            <a:off x="0" y="1619597"/>
            <a:ext cx="10080625" cy="3416320"/>
          </a:xfrm>
          <a:prstGeom prst="rect">
            <a:avLst/>
          </a:prstGeom>
          <a:noFill/>
        </p:spPr>
        <p:txBody>
          <a:bodyPr wrap="square" lIns="91440" tIns="45720" rIns="91440" bIns="45720">
            <a:spAutoFit/>
            <a:scene3d>
              <a:camera prst="perspectiveFront"/>
              <a:lightRig rig="threePt" dir="t"/>
            </a:scene3d>
          </a:bodyPr>
          <a:lstStyle/>
          <a:p>
            <a:pPr algn="ctr"/>
            <a:r>
              <a:rPr lang="en-US" sz="5400" b="1" dirty="0" smtClean="0">
                <a:ln w="22225">
                  <a:solidFill>
                    <a:schemeClr val="accent2"/>
                  </a:solidFill>
                  <a:prstDash val="solid"/>
                </a:ln>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path path="circle">
                    <a:fillToRect l="50000" t="50000" r="50000" b="50000"/>
                  </a:path>
                  <a:tileRect/>
                </a:gradFill>
                <a:effectLst>
                  <a:outerShdw blurRad="50800" dist="38100" algn="l" rotWithShape="0">
                    <a:prstClr val="black">
                      <a:alpha val="40000"/>
                    </a:prstClr>
                  </a:outerShdw>
                </a:effectLst>
              </a:rPr>
              <a:t>HARDWARE ACCELERATED AUTHENTICATION FOR VEHICULAR NETWORKS</a:t>
            </a:r>
            <a:br>
              <a:rPr lang="en-US" sz="5400" b="1" dirty="0" smtClean="0">
                <a:ln w="22225">
                  <a:solidFill>
                    <a:schemeClr val="accent2"/>
                  </a:solidFill>
                  <a:prstDash val="solid"/>
                </a:ln>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path path="circle">
                    <a:fillToRect l="50000" t="50000" r="50000" b="50000"/>
                  </a:path>
                  <a:tileRect/>
                </a:gradFill>
                <a:effectLst>
                  <a:outerShdw blurRad="50800" dist="38100" algn="l" rotWithShape="0">
                    <a:prstClr val="black">
                      <a:alpha val="40000"/>
                    </a:prstClr>
                  </a:outerShdw>
                </a:effectLst>
              </a:rPr>
            </a:br>
            <a:endParaRPr lang="en-US" sz="5400" b="1" dirty="0">
              <a:ln w="22225">
                <a:solidFill>
                  <a:schemeClr val="accent2"/>
                </a:solidFill>
                <a:prstDash val="solid"/>
              </a:ln>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path path="circle">
                  <a:fillToRect l="50000" t="50000" r="50000" b="50000"/>
                </a:path>
                <a:tileRect/>
              </a:gradFill>
              <a:effectLst>
                <a:outerShdw blurRad="50800" dist="38100" algn="l" rotWithShape="0">
                  <a:prstClr val="black">
                    <a:alpha val="40000"/>
                  </a:prstClr>
                </a:outerShdw>
              </a:effectLst>
            </a:endParaRPr>
          </a:p>
        </p:txBody>
      </p:sp>
    </p:spTree>
  </p:cSld>
  <p:clrMapOvr>
    <a:masterClrMapping/>
  </p:clrMapOvr>
  <p:transition spd="slow">
    <p:push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6980891" y="3895633"/>
            <a:ext cx="2622157" cy="2857724"/>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800" b="0" i="0" u="none" strike="noStrike" cap="none" normalizeH="0" baseline="0" dirty="0" smtClean="0">
                <a:ln>
                  <a:noFill/>
                </a:ln>
                <a:solidFill>
                  <a:schemeClr val="bg1"/>
                </a:solidFill>
                <a:effectLst/>
                <a:latin typeface="Arial" panose="020B0604020202020204" pitchFamily="34" charset="0"/>
              </a:rPr>
              <a:t>Verifier</a:t>
            </a:r>
          </a:p>
        </p:txBody>
      </p:sp>
      <p:grpSp>
        <p:nvGrpSpPr>
          <p:cNvPr id="3" name="Group 4"/>
          <p:cNvGrpSpPr>
            <a:grpSpLocks noChangeAspect="1"/>
          </p:cNvGrpSpPr>
          <p:nvPr/>
        </p:nvGrpSpPr>
        <p:grpSpPr bwMode="auto">
          <a:xfrm>
            <a:off x="144463" y="1619250"/>
            <a:ext cx="9780587" cy="1041400"/>
            <a:chOff x="91" y="1020"/>
            <a:chExt cx="6161" cy="656"/>
          </a:xfrm>
        </p:grpSpPr>
        <p:sp>
          <p:nvSpPr>
            <p:cNvPr id="4" name="AutoShape 3"/>
            <p:cNvSpPr>
              <a:spLocks noChangeAspect="1" noChangeArrowheads="1" noTextEdit="1"/>
            </p:cNvSpPr>
            <p:nvPr/>
          </p:nvSpPr>
          <p:spPr bwMode="auto">
            <a:xfrm>
              <a:off x="91" y="1020"/>
              <a:ext cx="616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 y="1020"/>
              <a:ext cx="6167"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ectangle 15"/>
          <p:cNvSpPr/>
          <p:nvPr/>
        </p:nvSpPr>
        <p:spPr bwMode="auto">
          <a:xfrm>
            <a:off x="4644806" y="2726046"/>
            <a:ext cx="773838"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l-GR" b="1" i="1" dirty="0"/>
              <a:t>β</a:t>
            </a:r>
            <a:r>
              <a:rPr lang="en-US" b="1" i="1" baseline="-25000" dirty="0" smtClean="0"/>
              <a:t>2,3</a:t>
            </a:r>
            <a:endParaRPr kumimoji="0" lang="en-US" sz="1800" b="1" i="1" u="none" strike="noStrike" cap="none" normalizeH="0" baseline="0" dirty="0" smtClean="0">
              <a:ln>
                <a:noFill/>
              </a:ln>
              <a:solidFill>
                <a:schemeClr val="bg1"/>
              </a:solidFill>
              <a:effectLst/>
            </a:endParaRPr>
          </a:p>
        </p:txBody>
      </p:sp>
      <p:sp>
        <p:nvSpPr>
          <p:cNvPr id="17" name="Rectangle 16"/>
          <p:cNvSpPr/>
          <p:nvPr/>
        </p:nvSpPr>
        <p:spPr bwMode="auto">
          <a:xfrm>
            <a:off x="6089270" y="2724684"/>
            <a:ext cx="773838"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l-GR" b="1" i="1" dirty="0" smtClean="0"/>
              <a:t>Β</a:t>
            </a:r>
            <a:r>
              <a:rPr lang="en-US" b="1" i="1" baseline="-25000" dirty="0" smtClean="0"/>
              <a:t>3,64</a:t>
            </a:r>
            <a:endParaRPr kumimoji="0" lang="en-US" sz="1800" b="1" i="1" u="none" strike="noStrike" cap="none" normalizeH="0" baseline="0" dirty="0" smtClean="0">
              <a:ln>
                <a:noFill/>
              </a:ln>
              <a:solidFill>
                <a:schemeClr val="bg1"/>
              </a:solidFill>
              <a:effectLst/>
            </a:endParaRPr>
          </a:p>
        </p:txBody>
      </p:sp>
      <p:sp>
        <p:nvSpPr>
          <p:cNvPr id="18" name="Rectangle 17"/>
          <p:cNvSpPr/>
          <p:nvPr/>
        </p:nvSpPr>
        <p:spPr bwMode="auto">
          <a:xfrm>
            <a:off x="7543224" y="2724684"/>
            <a:ext cx="773838"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l-GR" b="1" i="1" dirty="0" smtClean="0"/>
              <a:t>Β</a:t>
            </a:r>
            <a:r>
              <a:rPr lang="en-US" b="1" i="1" baseline="-25000" dirty="0" smtClean="0"/>
              <a:t>4,43</a:t>
            </a:r>
            <a:endParaRPr kumimoji="0" lang="en-US" sz="1800" b="1" i="1" u="none" strike="noStrike" cap="none" normalizeH="0" baseline="0" dirty="0" smtClean="0">
              <a:ln>
                <a:noFill/>
              </a:ln>
              <a:solidFill>
                <a:schemeClr val="bg1"/>
              </a:solidFill>
              <a:effectLst/>
            </a:endParaRPr>
          </a:p>
        </p:txBody>
      </p:sp>
      <p:sp>
        <p:nvSpPr>
          <p:cNvPr id="19" name="Rectangle 18"/>
          <p:cNvSpPr/>
          <p:nvPr/>
        </p:nvSpPr>
        <p:spPr bwMode="auto">
          <a:xfrm>
            <a:off x="9151212" y="2724684"/>
            <a:ext cx="773838"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l-GR" sz="1800" b="1" i="1" u="none" strike="noStrike" cap="none" normalizeH="0" baseline="0" dirty="0" smtClean="0">
                <a:ln>
                  <a:noFill/>
                </a:ln>
                <a:solidFill>
                  <a:schemeClr val="bg1"/>
                </a:solidFill>
                <a:effectLst/>
                <a:latin typeface="Arial" panose="020B0604020202020204" pitchFamily="34" charset="0"/>
              </a:rPr>
              <a:t>Υ</a:t>
            </a:r>
            <a:r>
              <a:rPr kumimoji="0" lang="en-US" sz="1800" b="1" i="1" u="none" strike="noStrike" cap="none" normalizeH="0" baseline="-25000" dirty="0" smtClean="0">
                <a:ln>
                  <a:noFill/>
                </a:ln>
                <a:solidFill>
                  <a:schemeClr val="bg1"/>
                </a:solidFill>
                <a:effectLst/>
                <a:latin typeface="Arial" panose="020B0604020202020204" pitchFamily="34" charset="0"/>
              </a:rPr>
              <a:t>324</a:t>
            </a:r>
            <a:endParaRPr kumimoji="0" lang="en-US" sz="1800" b="1" i="1" u="none" strike="noStrike" cap="none" normalizeH="0" baseline="0" dirty="0" smtClean="0">
              <a:ln>
                <a:noFill/>
              </a:ln>
              <a:solidFill>
                <a:schemeClr val="bg1"/>
              </a:solidFill>
              <a:effectLst/>
              <a:latin typeface="Arial" panose="020B0604020202020204" pitchFamily="34" charset="0"/>
            </a:endParaRPr>
          </a:p>
        </p:txBody>
      </p:sp>
      <p:sp>
        <p:nvSpPr>
          <p:cNvPr id="6" name="Rectangle 5"/>
          <p:cNvSpPr/>
          <p:nvPr/>
        </p:nvSpPr>
        <p:spPr bwMode="auto">
          <a:xfrm>
            <a:off x="1223888" y="2724684"/>
            <a:ext cx="1097336"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b="1" i="1" dirty="0" smtClean="0"/>
              <a:t>S</a:t>
            </a:r>
            <a:r>
              <a:rPr lang="en-US" b="1" i="1" baseline="-25000" dirty="0" smtClean="0"/>
              <a:t>23,34,34533453</a:t>
            </a:r>
            <a:endParaRPr kumimoji="0" lang="en-US" sz="1800" b="1" i="1" u="none" strike="noStrike" cap="none" normalizeH="0" baseline="0" dirty="0" smtClean="0">
              <a:ln>
                <a:noFill/>
              </a:ln>
              <a:solidFill>
                <a:schemeClr val="bg1"/>
              </a:solidFill>
              <a:effectLst/>
            </a:endParaRPr>
          </a:p>
        </p:txBody>
      </p:sp>
      <p:sp>
        <p:nvSpPr>
          <p:cNvPr id="8" name="Rectangle 7"/>
          <p:cNvSpPr/>
          <p:nvPr/>
        </p:nvSpPr>
        <p:spPr bwMode="auto">
          <a:xfrm>
            <a:off x="3096096" y="2724684"/>
            <a:ext cx="773838" cy="36004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l-GR" b="1" i="1" dirty="0" smtClean="0"/>
              <a:t>β</a:t>
            </a:r>
            <a:r>
              <a:rPr lang="el-GR" b="1" i="1" baseline="-25000" dirty="0" smtClean="0"/>
              <a:t>1</a:t>
            </a:r>
            <a:r>
              <a:rPr lang="en-US" b="1" i="1" baseline="-25000" dirty="0" smtClean="0"/>
              <a:t>,4</a:t>
            </a:r>
            <a:endParaRPr kumimoji="0" lang="en-US" sz="1800" b="1" i="1" u="none" strike="noStrike" cap="none" normalizeH="0" baseline="0" dirty="0" smtClean="0">
              <a:ln>
                <a:noFill/>
              </a:ln>
              <a:solidFill>
                <a:schemeClr val="bg1"/>
              </a:solidFill>
              <a:effectLst/>
            </a:endParaRPr>
          </a:p>
        </p:txBody>
      </p:sp>
      <p:sp>
        <p:nvSpPr>
          <p:cNvPr id="22" name="Rectangle 21"/>
          <p:cNvSpPr/>
          <p:nvPr/>
        </p:nvSpPr>
        <p:spPr bwMode="auto">
          <a:xfrm>
            <a:off x="503808" y="4211885"/>
            <a:ext cx="2364120" cy="36004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1200" b="0" i="0" u="none" strike="noStrike" cap="none" normalizeH="0" baseline="0" dirty="0" smtClean="0">
                <a:ln>
                  <a:noFill/>
                </a:ln>
                <a:solidFill>
                  <a:schemeClr val="bg1"/>
                </a:solidFill>
                <a:effectLst/>
                <a:latin typeface="Arial" panose="020B0604020202020204" pitchFamily="34" charset="0"/>
              </a:rPr>
              <a:t>Time Stamp      23:34:3453</a:t>
            </a:r>
          </a:p>
        </p:txBody>
      </p:sp>
      <p:sp>
        <p:nvSpPr>
          <p:cNvPr id="24" name="Rectangle 23"/>
          <p:cNvSpPr/>
          <p:nvPr/>
        </p:nvSpPr>
        <p:spPr bwMode="auto">
          <a:xfrm>
            <a:off x="503808" y="4584922"/>
            <a:ext cx="2364120" cy="36004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1200" b="0" i="0" u="none" strike="noStrike" cap="none" normalizeH="0" baseline="0" dirty="0" smtClean="0">
                <a:ln>
                  <a:noFill/>
                </a:ln>
                <a:solidFill>
                  <a:schemeClr val="bg1"/>
                </a:solidFill>
                <a:effectLst/>
                <a:latin typeface="Arial" panose="020B0604020202020204" pitchFamily="34" charset="0"/>
              </a:rPr>
              <a:t>Source IP         178.30.28.23</a:t>
            </a:r>
          </a:p>
        </p:txBody>
      </p:sp>
      <p:sp>
        <p:nvSpPr>
          <p:cNvPr id="25" name="Rectangle 24"/>
          <p:cNvSpPr/>
          <p:nvPr/>
        </p:nvSpPr>
        <p:spPr bwMode="auto">
          <a:xfrm>
            <a:off x="503808" y="5697534"/>
            <a:ext cx="2364120" cy="36004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sz="1200" dirty="0" smtClean="0"/>
              <a:t>Parameters       23, 45, 65</a:t>
            </a:r>
            <a:endParaRPr kumimoji="0" lang="en-US" sz="1200" b="0" i="0" u="none" strike="noStrike" cap="none" normalizeH="0" baseline="0" dirty="0" smtClean="0">
              <a:ln>
                <a:noFill/>
              </a:ln>
              <a:solidFill>
                <a:schemeClr val="bg1"/>
              </a:solidFill>
              <a:effectLst/>
              <a:latin typeface="Arial" panose="020B0604020202020204" pitchFamily="34" charset="0"/>
            </a:endParaRPr>
          </a:p>
        </p:txBody>
      </p:sp>
      <p:sp>
        <p:nvSpPr>
          <p:cNvPr id="26" name="Rectangle 25"/>
          <p:cNvSpPr/>
          <p:nvPr/>
        </p:nvSpPr>
        <p:spPr bwMode="auto">
          <a:xfrm>
            <a:off x="503808" y="5324497"/>
            <a:ext cx="2364120" cy="36004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sz="1200" dirty="0" smtClean="0"/>
              <a:t>Commands       34</a:t>
            </a:r>
            <a:endParaRPr kumimoji="0" lang="en-US" sz="1200" b="0" i="0" u="none" strike="noStrike" cap="none" normalizeH="0" baseline="0" dirty="0" smtClean="0">
              <a:ln>
                <a:noFill/>
              </a:ln>
              <a:solidFill>
                <a:schemeClr val="bg1"/>
              </a:solidFill>
              <a:effectLst/>
              <a:latin typeface="Arial" panose="020B0604020202020204" pitchFamily="34" charset="0"/>
            </a:endParaRPr>
          </a:p>
        </p:txBody>
      </p:sp>
      <p:sp>
        <p:nvSpPr>
          <p:cNvPr id="27" name="Rectangle 26"/>
          <p:cNvSpPr/>
          <p:nvPr/>
        </p:nvSpPr>
        <p:spPr bwMode="auto">
          <a:xfrm>
            <a:off x="503808" y="4957959"/>
            <a:ext cx="2364120" cy="36004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1200" b="0" i="0" u="none" strike="noStrike" cap="none" normalizeH="0" baseline="0" dirty="0" smtClean="0">
                <a:ln>
                  <a:noFill/>
                </a:ln>
                <a:solidFill>
                  <a:schemeClr val="bg1"/>
                </a:solidFill>
                <a:effectLst/>
                <a:latin typeface="Arial" panose="020B0604020202020204" pitchFamily="34" charset="0"/>
              </a:rPr>
              <a:t>Destination</a:t>
            </a:r>
            <a:r>
              <a:rPr kumimoji="0" lang="en-US" sz="1200" b="0" i="0" u="none" strike="noStrike" cap="none" normalizeH="0" dirty="0" smtClean="0">
                <a:ln>
                  <a:noFill/>
                </a:ln>
                <a:solidFill>
                  <a:schemeClr val="bg1"/>
                </a:solidFill>
                <a:effectLst/>
                <a:latin typeface="Arial" panose="020B0604020202020204" pitchFamily="34" charset="0"/>
              </a:rPr>
              <a:t> IP   187.20.34.232</a:t>
            </a:r>
            <a:endParaRPr kumimoji="0" lang="en-US" sz="1200" b="0" i="0" u="none" strike="noStrike" cap="none" normalizeH="0" baseline="0" dirty="0" smtClean="0">
              <a:ln>
                <a:noFill/>
              </a:ln>
              <a:solidFill>
                <a:schemeClr val="bg1"/>
              </a:solidFill>
              <a:effectLst/>
              <a:latin typeface="Arial" panose="020B0604020202020204" pitchFamily="34" charset="0"/>
            </a:endParaRPr>
          </a:p>
        </p:txBody>
      </p:sp>
      <p:sp>
        <p:nvSpPr>
          <p:cNvPr id="28" name="Rectangle 27"/>
          <p:cNvSpPr/>
          <p:nvPr/>
        </p:nvSpPr>
        <p:spPr bwMode="auto">
          <a:xfrm>
            <a:off x="503808" y="6069279"/>
            <a:ext cx="2364120" cy="360040"/>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1200" b="0" i="0" u="none" strike="noStrike" cap="none" normalizeH="0" baseline="0" dirty="0" smtClean="0">
                <a:ln>
                  <a:noFill/>
                </a:ln>
                <a:solidFill>
                  <a:schemeClr val="bg1"/>
                </a:solidFill>
                <a:effectLst/>
                <a:latin typeface="Arial" panose="020B0604020202020204" pitchFamily="34" charset="0"/>
              </a:rPr>
              <a:t>Random</a:t>
            </a:r>
            <a:r>
              <a:rPr kumimoji="0" lang="en-US" sz="1200" b="0" i="0" u="none" strike="noStrike" cap="none" normalizeH="0" dirty="0" smtClean="0">
                <a:ln>
                  <a:noFill/>
                </a:ln>
                <a:solidFill>
                  <a:schemeClr val="bg1"/>
                </a:solidFill>
                <a:effectLst/>
                <a:latin typeface="Arial" panose="020B0604020202020204" pitchFamily="34" charset="0"/>
              </a:rPr>
              <a:t> Mask Signature 324</a:t>
            </a:r>
            <a:endParaRPr kumimoji="0" lang="en-US" sz="1200" b="0" i="0" u="none" strike="noStrike" cap="none" normalizeH="0" baseline="0" dirty="0" smtClean="0">
              <a:ln>
                <a:noFill/>
              </a:ln>
              <a:solidFill>
                <a:schemeClr val="bg1"/>
              </a:solidFill>
              <a:effectLst/>
              <a:latin typeface="Arial" panose="020B0604020202020204" pitchFamily="34"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4885" y="4558972"/>
            <a:ext cx="1804354" cy="1804354"/>
          </a:xfrm>
          <a:prstGeom prst="rect">
            <a:avLst/>
          </a:prstGeom>
        </p:spPr>
      </p:pic>
      <p:sp>
        <p:nvSpPr>
          <p:cNvPr id="10" name="Rectangle 9"/>
          <p:cNvSpPr/>
          <p:nvPr/>
        </p:nvSpPr>
        <p:spPr bwMode="auto">
          <a:xfrm>
            <a:off x="3744168" y="5101974"/>
            <a:ext cx="1224136" cy="445045"/>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1800" b="0" i="0" u="none" strike="noStrike" cap="none" normalizeH="0" baseline="0" dirty="0" smtClean="0">
                <a:ln>
                  <a:noFill/>
                </a:ln>
                <a:solidFill>
                  <a:schemeClr val="bg1"/>
                </a:solidFill>
                <a:effectLst/>
                <a:latin typeface="Arial" panose="020B0604020202020204" pitchFamily="34" charset="0"/>
              </a:rPr>
              <a:t>Signature</a:t>
            </a:r>
          </a:p>
        </p:txBody>
      </p:sp>
      <p:pic>
        <p:nvPicPr>
          <p:cNvPr id="9" name="Picture 8"/>
          <p:cNvPicPr>
            <a:picLocks noChangeAspect="1"/>
          </p:cNvPicPr>
          <p:nvPr/>
        </p:nvPicPr>
        <p:blipFill>
          <a:blip r:embed="rId4" cstate="print"/>
          <a:stretch>
            <a:fillRect/>
          </a:stretch>
        </p:blipFill>
        <p:spPr>
          <a:xfrm>
            <a:off x="503808" y="4211885"/>
            <a:ext cx="2371550" cy="2237426"/>
          </a:xfrm>
          <a:prstGeom prst="rect">
            <a:avLst/>
          </a:prstGeom>
        </p:spPr>
      </p:pic>
    </p:spTree>
    <p:extLst>
      <p:ext uri="{BB962C8B-B14F-4D97-AF65-F5344CB8AC3E}">
        <p14:creationId xmlns:p14="http://schemas.microsoft.com/office/powerpoint/2010/main" val="1259512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09449E-6 1.61697E-6 L 0.01843 -0.33809 " pathEditMode="relative" rAng="0" ptsTypes="AA">
                                      <p:cBhvr>
                                        <p:cTn id="6" dur="2000" fill="hold"/>
                                        <p:tgtEl>
                                          <p:spTgt spid="22"/>
                                        </p:tgtEl>
                                        <p:attrNameLst>
                                          <p:attrName>ppt_x</p:attrName>
                                          <p:attrName>ppt_y</p:attrName>
                                        </p:attrNameLst>
                                      </p:cBhvr>
                                      <p:rCtr x="913" y="-16905"/>
                                    </p:animMotion>
                                  </p:childTnLst>
                                </p:cTn>
                              </p:par>
                              <p:par>
                                <p:cTn id="7" presetID="42" presetClass="path" presetSubtype="0" accel="50000" decel="50000" fill="hold" grpId="0" nodeType="withEffect">
                                  <p:stCondLst>
                                    <p:cond delay="0"/>
                                  </p:stCondLst>
                                  <p:childTnLst>
                                    <p:animMotion origin="layout" path="M -4.09449E-6 2.60395E-6 L 0.17559 -0.38744 " pathEditMode="relative" rAng="0" ptsTypes="AA">
                                      <p:cBhvr>
                                        <p:cTn id="8" dur="2000" fill="hold"/>
                                        <p:tgtEl>
                                          <p:spTgt spid="24"/>
                                        </p:tgtEl>
                                        <p:attrNameLst>
                                          <p:attrName>ppt_x</p:attrName>
                                          <p:attrName>ppt_y</p:attrName>
                                        </p:attrNameLst>
                                      </p:cBhvr>
                                      <p:rCtr x="8772" y="-19383"/>
                                    </p:animMotion>
                                  </p:childTnLst>
                                </p:cTn>
                              </p:par>
                              <p:par>
                                <p:cTn id="9" presetID="42" presetClass="path" presetSubtype="0" accel="50000" decel="50000" fill="hold" grpId="0" nodeType="withEffect">
                                  <p:stCondLst>
                                    <p:cond delay="0"/>
                                  </p:stCondLst>
                                  <p:childTnLst>
                                    <p:animMotion origin="layout" path="M -4.09449E-6 -4.45191E-6 L 0.6 -0.53464 " pathEditMode="relative" rAng="0" ptsTypes="AA">
                                      <p:cBhvr>
                                        <p:cTn id="10" dur="2000" fill="hold"/>
                                        <p:tgtEl>
                                          <p:spTgt spid="25"/>
                                        </p:tgtEl>
                                        <p:attrNameLst>
                                          <p:attrName>ppt_x</p:attrName>
                                          <p:attrName>ppt_y</p:attrName>
                                        </p:attrNameLst>
                                      </p:cBhvr>
                                      <p:rCtr x="30000" y="-26732"/>
                                    </p:animMotion>
                                  </p:childTnLst>
                                </p:cTn>
                              </p:par>
                              <p:par>
                                <p:cTn id="11" presetID="42" presetClass="path" presetSubtype="0" accel="50000" decel="50000" fill="hold" grpId="0" nodeType="withEffect">
                                  <p:stCondLst>
                                    <p:cond delay="0"/>
                                  </p:stCondLst>
                                  <p:childTnLst>
                                    <p:animMotion origin="layout" path="M -4.09449E-6 4.56111E-6 L 0.45937 -0.4853 " pathEditMode="relative" rAng="0" ptsTypes="AA">
                                      <p:cBhvr>
                                        <p:cTn id="12" dur="2000" fill="hold"/>
                                        <p:tgtEl>
                                          <p:spTgt spid="26"/>
                                        </p:tgtEl>
                                        <p:attrNameLst>
                                          <p:attrName>ppt_x</p:attrName>
                                          <p:attrName>ppt_y</p:attrName>
                                        </p:attrNameLst>
                                      </p:cBhvr>
                                      <p:rCtr x="22961" y="-24276"/>
                                    </p:animMotion>
                                  </p:childTnLst>
                                </p:cTn>
                              </p:par>
                              <p:par>
                                <p:cTn id="13" presetID="42" presetClass="path" presetSubtype="0" accel="50000" decel="50000" fill="hold" grpId="0" nodeType="withEffect">
                                  <p:stCondLst>
                                    <p:cond delay="0"/>
                                  </p:stCondLst>
                                  <p:childTnLst>
                                    <p:animMotion origin="layout" path="M -4.09449E-6 3.59093E-6 L 0.31843 -0.43679 " pathEditMode="relative" rAng="0" ptsTypes="AA">
                                      <p:cBhvr>
                                        <p:cTn id="14" dur="2000" fill="hold"/>
                                        <p:tgtEl>
                                          <p:spTgt spid="27"/>
                                        </p:tgtEl>
                                        <p:attrNameLst>
                                          <p:attrName>ppt_x</p:attrName>
                                          <p:attrName>ppt_y</p:attrName>
                                        </p:attrNameLst>
                                      </p:cBhvr>
                                      <p:rCtr x="15921" y="-21840"/>
                                    </p:animMotion>
                                  </p:childTnLst>
                                </p:cTn>
                              </p:par>
                              <p:par>
                                <p:cTn id="15" presetID="42" presetClass="path" presetSubtype="0" accel="50000" decel="50000" fill="hold" grpId="0" nodeType="withEffect">
                                  <p:stCondLst>
                                    <p:cond delay="0"/>
                                  </p:stCondLst>
                                  <p:childTnLst>
                                    <p:animMotion origin="layout" path="M -4.09449E-6 -3.46913E-6 L 0.75418 -0.58378 " pathEditMode="relative" rAng="0" ptsTypes="AA">
                                      <p:cBhvr>
                                        <p:cTn id="16" dur="2000" fill="hold"/>
                                        <p:tgtEl>
                                          <p:spTgt spid="28"/>
                                        </p:tgtEl>
                                        <p:attrNameLst>
                                          <p:attrName>ppt_x</p:attrName>
                                          <p:attrName>ppt_y</p:attrName>
                                        </p:attrNameLst>
                                      </p:cBhvr>
                                      <p:rCtr x="37701" y="-29189"/>
                                    </p:animMotion>
                                  </p:childTnLst>
                                </p:cTn>
                              </p:par>
                              <p:par>
                                <p:cTn id="17" presetID="6" presetClass="emph" presetSubtype="0" fill="hold" grpId="1" nodeType="withEffect">
                                  <p:stCondLst>
                                    <p:cond delay="0"/>
                                  </p:stCondLst>
                                  <p:childTnLst>
                                    <p:animScale>
                                      <p:cBhvr>
                                        <p:cTn id="18" dur="2000" fill="hold"/>
                                        <p:tgtEl>
                                          <p:spTgt spid="22"/>
                                        </p:tgtEl>
                                      </p:cBhvr>
                                      <p:by x="25000" y="100000"/>
                                    </p:animScale>
                                  </p:childTnLst>
                                </p:cTn>
                              </p:par>
                              <p:par>
                                <p:cTn id="19" presetID="6" presetClass="emph" presetSubtype="0" fill="hold" grpId="1" nodeType="withEffect">
                                  <p:stCondLst>
                                    <p:cond delay="0"/>
                                  </p:stCondLst>
                                  <p:childTnLst>
                                    <p:animScale>
                                      <p:cBhvr>
                                        <p:cTn id="20" dur="2000" fill="hold"/>
                                        <p:tgtEl>
                                          <p:spTgt spid="24"/>
                                        </p:tgtEl>
                                      </p:cBhvr>
                                      <p:by x="25000" y="100000"/>
                                    </p:animScale>
                                  </p:childTnLst>
                                </p:cTn>
                              </p:par>
                              <p:par>
                                <p:cTn id="21" presetID="6" presetClass="emph" presetSubtype="0" fill="hold" grpId="1" nodeType="withEffect">
                                  <p:stCondLst>
                                    <p:cond delay="0"/>
                                  </p:stCondLst>
                                  <p:childTnLst>
                                    <p:animScale>
                                      <p:cBhvr>
                                        <p:cTn id="22" dur="2000" fill="hold"/>
                                        <p:tgtEl>
                                          <p:spTgt spid="25"/>
                                        </p:tgtEl>
                                      </p:cBhvr>
                                      <p:by x="25000" y="100000"/>
                                    </p:animScale>
                                  </p:childTnLst>
                                </p:cTn>
                              </p:par>
                              <p:par>
                                <p:cTn id="23" presetID="6" presetClass="emph" presetSubtype="0" fill="hold" grpId="1" nodeType="withEffect">
                                  <p:stCondLst>
                                    <p:cond delay="0"/>
                                  </p:stCondLst>
                                  <p:childTnLst>
                                    <p:animScale>
                                      <p:cBhvr>
                                        <p:cTn id="24" dur="2000" fill="hold"/>
                                        <p:tgtEl>
                                          <p:spTgt spid="26"/>
                                        </p:tgtEl>
                                      </p:cBhvr>
                                      <p:by x="25000" y="100000"/>
                                    </p:animScale>
                                  </p:childTnLst>
                                </p:cTn>
                              </p:par>
                              <p:par>
                                <p:cTn id="25" presetID="6" presetClass="emph" presetSubtype="0" fill="hold" grpId="1" nodeType="withEffect">
                                  <p:stCondLst>
                                    <p:cond delay="0"/>
                                  </p:stCondLst>
                                  <p:childTnLst>
                                    <p:animScale>
                                      <p:cBhvr>
                                        <p:cTn id="26" dur="2000" fill="hold"/>
                                        <p:tgtEl>
                                          <p:spTgt spid="27"/>
                                        </p:tgtEl>
                                      </p:cBhvr>
                                      <p:by x="25000" y="100000"/>
                                    </p:animScale>
                                  </p:childTnLst>
                                </p:cTn>
                              </p:par>
                              <p:par>
                                <p:cTn id="27" presetID="6" presetClass="emph" presetSubtype="0" fill="hold" grpId="1" nodeType="withEffect">
                                  <p:stCondLst>
                                    <p:cond delay="0"/>
                                  </p:stCondLst>
                                  <p:childTnLst>
                                    <p:animScale>
                                      <p:cBhvr>
                                        <p:cTn id="28" dur="2000" fill="hold"/>
                                        <p:tgtEl>
                                          <p:spTgt spid="28"/>
                                        </p:tgtEl>
                                      </p:cBhvr>
                                      <p:by x="25000" y="100000"/>
                                    </p:animScale>
                                  </p:childTnLst>
                                </p:cTn>
                              </p:par>
                            </p:childTnLst>
                          </p:cTn>
                        </p:par>
                        <p:par>
                          <p:cTn id="29" fill="hold">
                            <p:stCondLst>
                              <p:cond delay="2000"/>
                            </p:stCondLst>
                            <p:childTnLst>
                              <p:par>
                                <p:cTn id="30" presetID="10" presetClass="exit" presetSubtype="0" fill="hold" grpId="2" nodeType="afterEffect">
                                  <p:stCondLst>
                                    <p:cond delay="0"/>
                                  </p:stCondLst>
                                  <p:childTnLst>
                                    <p:animEffect transition="out" filter="fade">
                                      <p:cBhvr>
                                        <p:cTn id="31" dur="3000"/>
                                        <p:tgtEl>
                                          <p:spTgt spid="22"/>
                                        </p:tgtEl>
                                      </p:cBhvr>
                                    </p:animEffect>
                                    <p:set>
                                      <p:cBhvr>
                                        <p:cTn id="32" dur="1" fill="hold">
                                          <p:stCondLst>
                                            <p:cond delay="2999"/>
                                          </p:stCondLst>
                                        </p:cTn>
                                        <p:tgtEl>
                                          <p:spTgt spid="22"/>
                                        </p:tgtEl>
                                        <p:attrNameLst>
                                          <p:attrName>style.visibility</p:attrName>
                                        </p:attrNameLst>
                                      </p:cBhvr>
                                      <p:to>
                                        <p:strVal val="hidden"/>
                                      </p:to>
                                    </p:set>
                                  </p:childTnLst>
                                </p:cTn>
                              </p:par>
                              <p:par>
                                <p:cTn id="33" presetID="10" presetClass="exit" presetSubtype="0" fill="hold" grpId="2" nodeType="withEffect">
                                  <p:stCondLst>
                                    <p:cond delay="0"/>
                                  </p:stCondLst>
                                  <p:childTnLst>
                                    <p:animEffect transition="out" filter="fade">
                                      <p:cBhvr>
                                        <p:cTn id="34" dur="3000"/>
                                        <p:tgtEl>
                                          <p:spTgt spid="24"/>
                                        </p:tgtEl>
                                      </p:cBhvr>
                                    </p:animEffect>
                                    <p:set>
                                      <p:cBhvr>
                                        <p:cTn id="35" dur="1" fill="hold">
                                          <p:stCondLst>
                                            <p:cond delay="2999"/>
                                          </p:stCondLst>
                                        </p:cTn>
                                        <p:tgtEl>
                                          <p:spTgt spid="24"/>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3000"/>
                                        <p:tgtEl>
                                          <p:spTgt spid="25"/>
                                        </p:tgtEl>
                                      </p:cBhvr>
                                    </p:animEffect>
                                    <p:set>
                                      <p:cBhvr>
                                        <p:cTn id="38" dur="1" fill="hold">
                                          <p:stCondLst>
                                            <p:cond delay="2999"/>
                                          </p:stCondLst>
                                        </p:cTn>
                                        <p:tgtEl>
                                          <p:spTgt spid="25"/>
                                        </p:tgtEl>
                                        <p:attrNameLst>
                                          <p:attrName>style.visibility</p:attrName>
                                        </p:attrNameLst>
                                      </p:cBhvr>
                                      <p:to>
                                        <p:strVal val="hidden"/>
                                      </p:to>
                                    </p:set>
                                  </p:childTnLst>
                                </p:cTn>
                              </p:par>
                              <p:par>
                                <p:cTn id="39" presetID="10" presetClass="exit" presetSubtype="0" fill="hold" grpId="2" nodeType="withEffect">
                                  <p:stCondLst>
                                    <p:cond delay="0"/>
                                  </p:stCondLst>
                                  <p:childTnLst>
                                    <p:animEffect transition="out" filter="fade">
                                      <p:cBhvr>
                                        <p:cTn id="40" dur="3000"/>
                                        <p:tgtEl>
                                          <p:spTgt spid="26"/>
                                        </p:tgtEl>
                                      </p:cBhvr>
                                    </p:animEffect>
                                    <p:set>
                                      <p:cBhvr>
                                        <p:cTn id="41" dur="1" fill="hold">
                                          <p:stCondLst>
                                            <p:cond delay="2999"/>
                                          </p:stCondLst>
                                        </p:cTn>
                                        <p:tgtEl>
                                          <p:spTgt spid="26"/>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3000"/>
                                        <p:tgtEl>
                                          <p:spTgt spid="27"/>
                                        </p:tgtEl>
                                      </p:cBhvr>
                                    </p:animEffect>
                                    <p:set>
                                      <p:cBhvr>
                                        <p:cTn id="44" dur="1" fill="hold">
                                          <p:stCondLst>
                                            <p:cond delay="2999"/>
                                          </p:stCondLst>
                                        </p:cTn>
                                        <p:tgtEl>
                                          <p:spTgt spid="27"/>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3000"/>
                                        <p:tgtEl>
                                          <p:spTgt spid="28"/>
                                        </p:tgtEl>
                                      </p:cBhvr>
                                    </p:animEffect>
                                    <p:set>
                                      <p:cBhvr>
                                        <p:cTn id="47" dur="1" fill="hold">
                                          <p:stCondLst>
                                            <p:cond delay="2999"/>
                                          </p:stCondLst>
                                        </p:cTn>
                                        <p:tgtEl>
                                          <p:spTgt spid="28"/>
                                        </p:tgtEl>
                                        <p:attrNameLst>
                                          <p:attrName>style.visibility</p:attrName>
                                        </p:attrNameLst>
                                      </p:cBhvr>
                                      <p:to>
                                        <p:strVal val="hidden"/>
                                      </p:to>
                                    </p:set>
                                  </p:childTnLst>
                                </p:cTn>
                              </p:par>
                              <p:par>
                                <p:cTn id="48" presetID="10" presetClass="entr" presetSubtype="0" fill="hold" grpId="2"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3000"/>
                                        <p:tgtEl>
                                          <p:spTgt spid="16"/>
                                        </p:tgtEl>
                                      </p:cBhvr>
                                    </p:animEffect>
                                  </p:childTnLst>
                                </p:cTn>
                              </p:par>
                              <p:par>
                                <p:cTn id="51" presetID="10" presetClass="entr" presetSubtype="0" fill="hold" grpId="2"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3000"/>
                                        <p:tgtEl>
                                          <p:spTgt spid="17"/>
                                        </p:tgtEl>
                                      </p:cBhvr>
                                    </p:animEffect>
                                  </p:childTnLst>
                                </p:cTn>
                              </p:par>
                              <p:par>
                                <p:cTn id="54" presetID="10" presetClass="entr" presetSubtype="0" fill="hold" grpId="2"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3000"/>
                                        <p:tgtEl>
                                          <p:spTgt spid="18"/>
                                        </p:tgtEl>
                                      </p:cBhvr>
                                    </p:animEffect>
                                  </p:childTnLst>
                                </p:cTn>
                              </p:par>
                              <p:par>
                                <p:cTn id="57" presetID="10" presetClass="entr" presetSubtype="0" fill="hold" grpId="2"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3000"/>
                                        <p:tgtEl>
                                          <p:spTgt spid="19"/>
                                        </p:tgtEl>
                                      </p:cBhvr>
                                    </p:animEffect>
                                  </p:childTnLst>
                                </p:cTn>
                              </p:par>
                              <p:par>
                                <p:cTn id="60" presetID="10" presetClass="entr" presetSubtype="0" fill="hold" grpId="2"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3000"/>
                                        <p:tgtEl>
                                          <p:spTgt spid="6"/>
                                        </p:tgtEl>
                                      </p:cBhvr>
                                    </p:animEffect>
                                  </p:childTnLst>
                                </p:cTn>
                              </p:par>
                              <p:par>
                                <p:cTn id="63" presetID="10" presetClass="entr" presetSubtype="0" fill="hold" grpId="2"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3000"/>
                                        <p:tgtEl>
                                          <p:spTgt spid="8"/>
                                        </p:tgtEl>
                                      </p:cBhvr>
                                    </p:animEffect>
                                  </p:childTnLst>
                                </p:cTn>
                              </p:par>
                              <p:par>
                                <p:cTn id="66" presetID="42" presetClass="path" presetSubtype="0" accel="50000" decel="50000" fill="hold" grpId="0" nodeType="withEffect">
                                  <p:stCondLst>
                                    <p:cond delay="0"/>
                                  </p:stCondLst>
                                  <p:childTnLst>
                                    <p:animMotion origin="layout" path="M 4.88189E-6 -2.31415E-6 L -0.06331 0.3192 " pathEditMode="relative" rAng="0" ptsTypes="AA">
                                      <p:cBhvr>
                                        <p:cTn id="67" dur="2000" fill="hold"/>
                                        <p:tgtEl>
                                          <p:spTgt spid="16"/>
                                        </p:tgtEl>
                                        <p:attrNameLst>
                                          <p:attrName>ppt_x</p:attrName>
                                          <p:attrName>ppt_y</p:attrName>
                                        </p:attrNameLst>
                                      </p:cBhvr>
                                      <p:rCtr x="-3165" y="15960"/>
                                    </p:animMotion>
                                  </p:childTnLst>
                                </p:cTn>
                              </p:par>
                              <p:par>
                                <p:cTn id="68" presetID="42" presetClass="path" presetSubtype="0" accel="50000" decel="50000" fill="hold" grpId="0" nodeType="withEffect">
                                  <p:stCondLst>
                                    <p:cond delay="0"/>
                                  </p:stCondLst>
                                  <p:childTnLst>
                                    <p:animMotion origin="layout" path="M -0.00047 0.01029 L -0.20661 0.31941 " pathEditMode="relative" rAng="0" ptsTypes="AA">
                                      <p:cBhvr>
                                        <p:cTn id="69" dur="2000" fill="hold"/>
                                        <p:tgtEl>
                                          <p:spTgt spid="17"/>
                                        </p:tgtEl>
                                        <p:attrNameLst>
                                          <p:attrName>ppt_x</p:attrName>
                                          <p:attrName>ppt_y</p:attrName>
                                        </p:attrNameLst>
                                      </p:cBhvr>
                                      <p:rCtr x="-10315" y="15456"/>
                                    </p:animMotion>
                                  </p:childTnLst>
                                </p:cTn>
                              </p:par>
                              <p:par>
                                <p:cTn id="70" presetID="42" presetClass="path" presetSubtype="0" accel="50000" decel="50000" fill="hold" grpId="0" nodeType="withEffect">
                                  <p:stCondLst>
                                    <p:cond delay="0"/>
                                  </p:stCondLst>
                                  <p:childTnLst>
                                    <p:animMotion origin="layout" path="M -4.17323E-6 -2.31835E-6 L -0.35086 0.31941 " pathEditMode="relative" rAng="0" ptsTypes="AA">
                                      <p:cBhvr>
                                        <p:cTn id="71" dur="2000" fill="hold"/>
                                        <p:tgtEl>
                                          <p:spTgt spid="18"/>
                                        </p:tgtEl>
                                        <p:attrNameLst>
                                          <p:attrName>ppt_x</p:attrName>
                                          <p:attrName>ppt_y</p:attrName>
                                        </p:attrNameLst>
                                      </p:cBhvr>
                                      <p:rCtr x="-17543" y="15960"/>
                                    </p:animMotion>
                                  </p:childTnLst>
                                </p:cTn>
                              </p:par>
                              <p:par>
                                <p:cTn id="72" presetID="42" presetClass="path" presetSubtype="0" accel="50000" decel="50000" fill="hold" grpId="0" nodeType="withEffect">
                                  <p:stCondLst>
                                    <p:cond delay="0"/>
                                  </p:stCondLst>
                                  <p:childTnLst>
                                    <p:animMotion origin="layout" path="M -1.73228E-6 -2.31835E-6 L -0.51039 0.31941 " pathEditMode="relative" rAng="0" ptsTypes="AA">
                                      <p:cBhvr>
                                        <p:cTn id="73" dur="2000" fill="hold"/>
                                        <p:tgtEl>
                                          <p:spTgt spid="19"/>
                                        </p:tgtEl>
                                        <p:attrNameLst>
                                          <p:attrName>ppt_x</p:attrName>
                                          <p:attrName>ppt_y</p:attrName>
                                        </p:attrNameLst>
                                      </p:cBhvr>
                                      <p:rCtr x="-25528" y="15960"/>
                                    </p:animMotion>
                                  </p:childTnLst>
                                  <p:subTnLst>
                                    <p:set>
                                      <p:cBhvr override="childStyle">
                                        <p:cTn dur="1" fill="hold" display="0" masterRel="sameClick" afterEffect="1">
                                          <p:stCondLst>
                                            <p:cond evt="end" delay="0">
                                              <p:tn val="72"/>
                                            </p:cond>
                                          </p:stCondLst>
                                        </p:cTn>
                                        <p:tgtEl>
                                          <p:spTgt spid="19"/>
                                        </p:tgtEl>
                                        <p:attrNameLst>
                                          <p:attrName>style.visibility</p:attrName>
                                        </p:attrNameLst>
                                      </p:cBhvr>
                                      <p:to>
                                        <p:strVal val="hidden"/>
                                      </p:to>
                                    </p:set>
                                  </p:subTnLst>
                                </p:cTn>
                              </p:par>
                              <p:par>
                                <p:cTn id="74" presetID="42" presetClass="path" presetSubtype="0" accel="50000" decel="50000" fill="hold" grpId="0" nodeType="withEffect">
                                  <p:stCondLst>
                                    <p:cond delay="0"/>
                                  </p:stCondLst>
                                  <p:childTnLst>
                                    <p:animMotion origin="layout" path="M -0.00725 -0.00168 L 0.26 0.31857 " pathEditMode="relative" rAng="0" ptsTypes="AA">
                                      <p:cBhvr>
                                        <p:cTn id="75" dur="2000" fill="hold"/>
                                        <p:tgtEl>
                                          <p:spTgt spid="6"/>
                                        </p:tgtEl>
                                        <p:attrNameLst>
                                          <p:attrName>ppt_x</p:attrName>
                                          <p:attrName>ppt_y</p:attrName>
                                        </p:attrNameLst>
                                      </p:cBhvr>
                                      <p:rCtr x="13354" y="16002"/>
                                    </p:animMotion>
                                  </p:childTnLst>
                                </p:cTn>
                              </p:par>
                              <p:par>
                                <p:cTn id="76" presetID="42" presetClass="path" presetSubtype="0" accel="50000" decel="50000" fill="hold" grpId="0" nodeType="withEffect">
                                  <p:stCondLst>
                                    <p:cond delay="0"/>
                                  </p:stCondLst>
                                  <p:childTnLst>
                                    <p:animMotion origin="layout" path="M -1.81102E-6 -2.31835E-6 L 0.09024 0.32025 " pathEditMode="relative" rAng="0" ptsTypes="AA">
                                      <p:cBhvr>
                                        <p:cTn id="77" dur="2000" fill="hold"/>
                                        <p:tgtEl>
                                          <p:spTgt spid="8"/>
                                        </p:tgtEl>
                                        <p:attrNameLst>
                                          <p:attrName>ppt_x</p:attrName>
                                          <p:attrName>ppt_y</p:attrName>
                                        </p:attrNameLst>
                                      </p:cBhvr>
                                      <p:rCtr x="4504" y="16002"/>
                                    </p:animMotion>
                                  </p:childTnLst>
                                </p:cTn>
                              </p:par>
                            </p:childTnLst>
                          </p:cTn>
                        </p:par>
                        <p:par>
                          <p:cTn id="78" fill="hold">
                            <p:stCondLst>
                              <p:cond delay="5000"/>
                            </p:stCondLst>
                            <p:childTnLst>
                              <p:par>
                                <p:cTn id="79" presetID="10" presetClass="entr" presetSubtype="0" fill="hold" grpId="0"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500"/>
                                        <p:tgtEl>
                                          <p:spTgt spid="10"/>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500"/>
                                        <p:tgtEl>
                                          <p:spTgt spid="11"/>
                                        </p:tgtEl>
                                      </p:cBhvr>
                                    </p:animEffect>
                                  </p:childTnLst>
                                </p:cTn>
                              </p:par>
                              <p:par>
                                <p:cTn id="86" presetID="10" presetClass="exit" presetSubtype="0" fill="hold" grpId="3" nodeType="withEffect">
                                  <p:stCondLst>
                                    <p:cond delay="0"/>
                                  </p:stCondLst>
                                  <p:childTnLst>
                                    <p:animEffect transition="out" filter="fade">
                                      <p:cBhvr>
                                        <p:cTn id="87" dur="2000"/>
                                        <p:tgtEl>
                                          <p:spTgt spid="16"/>
                                        </p:tgtEl>
                                      </p:cBhvr>
                                    </p:animEffect>
                                    <p:set>
                                      <p:cBhvr>
                                        <p:cTn id="88" dur="1" fill="hold">
                                          <p:stCondLst>
                                            <p:cond delay="1999"/>
                                          </p:stCondLst>
                                        </p:cTn>
                                        <p:tgtEl>
                                          <p:spTgt spid="16"/>
                                        </p:tgtEl>
                                        <p:attrNameLst>
                                          <p:attrName>style.visibility</p:attrName>
                                        </p:attrNameLst>
                                      </p:cBhvr>
                                      <p:to>
                                        <p:strVal val="hidden"/>
                                      </p:to>
                                    </p:set>
                                  </p:childTnLst>
                                </p:cTn>
                              </p:par>
                              <p:par>
                                <p:cTn id="89" presetID="10" presetClass="exit" presetSubtype="0" fill="hold" grpId="3" nodeType="withEffect">
                                  <p:stCondLst>
                                    <p:cond delay="0"/>
                                  </p:stCondLst>
                                  <p:childTnLst>
                                    <p:animEffect transition="out" filter="fade">
                                      <p:cBhvr>
                                        <p:cTn id="90" dur="2000"/>
                                        <p:tgtEl>
                                          <p:spTgt spid="17"/>
                                        </p:tgtEl>
                                      </p:cBhvr>
                                    </p:animEffect>
                                    <p:set>
                                      <p:cBhvr>
                                        <p:cTn id="91" dur="1" fill="hold">
                                          <p:stCondLst>
                                            <p:cond delay="1999"/>
                                          </p:stCondLst>
                                        </p:cTn>
                                        <p:tgtEl>
                                          <p:spTgt spid="17"/>
                                        </p:tgtEl>
                                        <p:attrNameLst>
                                          <p:attrName>style.visibility</p:attrName>
                                        </p:attrNameLst>
                                      </p:cBhvr>
                                      <p:to>
                                        <p:strVal val="hidden"/>
                                      </p:to>
                                    </p:set>
                                  </p:childTnLst>
                                </p:cTn>
                              </p:par>
                              <p:par>
                                <p:cTn id="92" presetID="10" presetClass="exit" presetSubtype="0" fill="hold" grpId="3" nodeType="withEffect">
                                  <p:stCondLst>
                                    <p:cond delay="0"/>
                                  </p:stCondLst>
                                  <p:childTnLst>
                                    <p:animEffect transition="out" filter="fade">
                                      <p:cBhvr>
                                        <p:cTn id="93" dur="2000"/>
                                        <p:tgtEl>
                                          <p:spTgt spid="18"/>
                                        </p:tgtEl>
                                      </p:cBhvr>
                                    </p:animEffect>
                                    <p:set>
                                      <p:cBhvr>
                                        <p:cTn id="94" dur="1" fill="hold">
                                          <p:stCondLst>
                                            <p:cond delay="1999"/>
                                          </p:stCondLst>
                                        </p:cTn>
                                        <p:tgtEl>
                                          <p:spTgt spid="18"/>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2000"/>
                                        <p:tgtEl>
                                          <p:spTgt spid="19"/>
                                        </p:tgtEl>
                                      </p:cBhvr>
                                    </p:animEffect>
                                    <p:set>
                                      <p:cBhvr>
                                        <p:cTn id="97" dur="1" fill="hold">
                                          <p:stCondLst>
                                            <p:cond delay="1999"/>
                                          </p:stCondLst>
                                        </p:cTn>
                                        <p:tgtEl>
                                          <p:spTgt spid="19"/>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2000"/>
                                        <p:tgtEl>
                                          <p:spTgt spid="6"/>
                                        </p:tgtEl>
                                      </p:cBhvr>
                                    </p:animEffect>
                                    <p:set>
                                      <p:cBhvr>
                                        <p:cTn id="100" dur="1" fill="hold">
                                          <p:stCondLst>
                                            <p:cond delay="1999"/>
                                          </p:stCondLst>
                                        </p:cTn>
                                        <p:tgtEl>
                                          <p:spTgt spid="6"/>
                                        </p:tgtEl>
                                        <p:attrNameLst>
                                          <p:attrName>style.visibility</p:attrName>
                                        </p:attrNameLst>
                                      </p:cBhvr>
                                      <p:to>
                                        <p:strVal val="hidden"/>
                                      </p:to>
                                    </p:set>
                                  </p:childTnLst>
                                </p:cTn>
                              </p:par>
                              <p:par>
                                <p:cTn id="101" presetID="10" presetClass="exit" presetSubtype="0" fill="hold" grpId="3" nodeType="withEffect">
                                  <p:stCondLst>
                                    <p:cond delay="0"/>
                                  </p:stCondLst>
                                  <p:childTnLst>
                                    <p:animEffect transition="out" filter="fade">
                                      <p:cBhvr>
                                        <p:cTn id="102" dur="2000"/>
                                        <p:tgtEl>
                                          <p:spTgt spid="8"/>
                                        </p:tgtEl>
                                      </p:cBhvr>
                                    </p:animEffect>
                                    <p:set>
                                      <p:cBhvr>
                                        <p:cTn id="103" dur="1" fill="hold">
                                          <p:stCondLst>
                                            <p:cond delay="1999"/>
                                          </p:stCondLst>
                                        </p:cTn>
                                        <p:tgtEl>
                                          <p:spTgt spid="8"/>
                                        </p:tgtEl>
                                        <p:attrNameLst>
                                          <p:attrName>style.visibility</p:attrName>
                                        </p:attrNameLst>
                                      </p:cBhvr>
                                      <p:to>
                                        <p:strVal val="hidden"/>
                                      </p:to>
                                    </p:set>
                                  </p:childTnLst>
                                </p:cTn>
                              </p:par>
                            </p:childTnLst>
                          </p:cTn>
                        </p:par>
                        <p:par>
                          <p:cTn id="104" fill="hold">
                            <p:stCondLst>
                              <p:cond delay="7500"/>
                            </p:stCondLst>
                            <p:childTnLst>
                              <p:par>
                                <p:cTn id="105" presetID="10" presetClass="exit" presetSubtype="0" fill="hold" grpId="1" nodeType="afterEffect">
                                  <p:stCondLst>
                                    <p:cond delay="0"/>
                                  </p:stCondLst>
                                  <p:childTnLst>
                                    <p:animEffect transition="out" filter="fade">
                                      <p:cBhvr>
                                        <p:cTn id="106" dur="10"/>
                                        <p:tgtEl>
                                          <p:spTgt spid="16"/>
                                        </p:tgtEl>
                                      </p:cBhvr>
                                    </p:animEffect>
                                    <p:set>
                                      <p:cBhvr>
                                        <p:cTn id="107" dur="1" fill="hold">
                                          <p:stCondLst>
                                            <p:cond delay="9"/>
                                          </p:stCondLst>
                                        </p:cTn>
                                        <p:tgtEl>
                                          <p:spTgt spid="16"/>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10"/>
                                        <p:tgtEl>
                                          <p:spTgt spid="17"/>
                                        </p:tgtEl>
                                      </p:cBhvr>
                                    </p:animEffect>
                                    <p:set>
                                      <p:cBhvr>
                                        <p:cTn id="110" dur="1" fill="hold">
                                          <p:stCondLst>
                                            <p:cond delay="9"/>
                                          </p:stCondLst>
                                        </p:cTn>
                                        <p:tgtEl>
                                          <p:spTgt spid="17"/>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10"/>
                                        <p:tgtEl>
                                          <p:spTgt spid="18"/>
                                        </p:tgtEl>
                                      </p:cBhvr>
                                    </p:animEffect>
                                    <p:set>
                                      <p:cBhvr>
                                        <p:cTn id="113" dur="1" fill="hold">
                                          <p:stCondLst>
                                            <p:cond delay="9"/>
                                          </p:stCondLst>
                                        </p:cTn>
                                        <p:tgtEl>
                                          <p:spTgt spid="18"/>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10"/>
                                        <p:tgtEl>
                                          <p:spTgt spid="19"/>
                                        </p:tgtEl>
                                      </p:cBhvr>
                                    </p:animEffect>
                                    <p:set>
                                      <p:cBhvr>
                                        <p:cTn id="116" dur="1" fill="hold">
                                          <p:stCondLst>
                                            <p:cond delay="9"/>
                                          </p:stCondLst>
                                        </p:cTn>
                                        <p:tgtEl>
                                          <p:spTgt spid="19"/>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10"/>
                                        <p:tgtEl>
                                          <p:spTgt spid="6"/>
                                        </p:tgtEl>
                                      </p:cBhvr>
                                    </p:animEffect>
                                    <p:set>
                                      <p:cBhvr>
                                        <p:cTn id="119" dur="1" fill="hold">
                                          <p:stCondLst>
                                            <p:cond delay="9"/>
                                          </p:stCondLst>
                                        </p:cTn>
                                        <p:tgtEl>
                                          <p:spTgt spid="6"/>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10"/>
                                        <p:tgtEl>
                                          <p:spTgt spid="8"/>
                                        </p:tgtEl>
                                      </p:cBhvr>
                                    </p:animEffect>
                                    <p:set>
                                      <p:cBhvr>
                                        <p:cTn id="122" dur="1" fill="hold">
                                          <p:stCondLst>
                                            <p:cond delay="9"/>
                                          </p:stCondLst>
                                        </p:cTn>
                                        <p:tgtEl>
                                          <p:spTgt spid="8"/>
                                        </p:tgtEl>
                                        <p:attrNameLst>
                                          <p:attrName>style.visibility</p:attrName>
                                        </p:attrNameLst>
                                      </p:cBhvr>
                                      <p:to>
                                        <p:strVal val="hidden"/>
                                      </p:to>
                                    </p:set>
                                  </p:childTnLst>
                                </p:cTn>
                              </p:par>
                            </p:childTnLst>
                          </p:cTn>
                        </p:par>
                        <p:par>
                          <p:cTn id="123" fill="hold">
                            <p:stCondLst>
                              <p:cond delay="7510"/>
                            </p:stCondLst>
                            <p:childTnLst>
                              <p:par>
                                <p:cTn id="124" presetID="42" presetClass="path" presetSubtype="0" accel="50000" decel="50000" fill="hold" grpId="1" nodeType="afterEffect">
                                  <p:stCondLst>
                                    <p:cond delay="0"/>
                                  </p:stCondLst>
                                  <p:childTnLst>
                                    <p:animMotion origin="layout" path="M 4.01575E-6 4.08652E-6 L 0.39291 0.07181 " pathEditMode="relative" rAng="0" ptsTypes="AA">
                                      <p:cBhvr>
                                        <p:cTn id="125" dur="2000" fill="hold"/>
                                        <p:tgtEl>
                                          <p:spTgt spid="10"/>
                                        </p:tgtEl>
                                        <p:attrNameLst>
                                          <p:attrName>ppt_x</p:attrName>
                                          <p:attrName>ppt_y</p:attrName>
                                        </p:attrNameLst>
                                      </p:cBhvr>
                                      <p:rCtr x="19638" y="3591"/>
                                    </p:animMotion>
                                  </p:childTnLst>
                                </p:cTn>
                              </p:par>
                              <p:par>
                                <p:cTn id="126" presetID="42" presetClass="path" presetSubtype="0" accel="50000" decel="50000" fill="hold" nodeType="withEffect">
                                  <p:stCondLst>
                                    <p:cond delay="0"/>
                                  </p:stCondLst>
                                  <p:childTnLst>
                                    <p:animMotion origin="layout" path="M 9.44882E-7 4.10332E-6 L 0.65748 -0.09324 " pathEditMode="relative" rAng="0" ptsTypes="AA">
                                      <p:cBhvr>
                                        <p:cTn id="127" dur="2000" fill="hold"/>
                                        <p:tgtEl>
                                          <p:spTgt spid="9"/>
                                        </p:tgtEl>
                                        <p:attrNameLst>
                                          <p:attrName>ppt_x</p:attrName>
                                          <p:attrName>ppt_y</p:attrName>
                                        </p:attrNameLst>
                                      </p:cBhvr>
                                      <p:rCtr x="32866" y="-4662"/>
                                    </p:animMotion>
                                  </p:childTnLst>
                                </p:cTn>
                              </p:par>
                              <p:par>
                                <p:cTn id="128" presetID="10" presetClass="exit" presetSubtype="0" fill="hold" nodeType="withEffect">
                                  <p:stCondLst>
                                    <p:cond delay="0"/>
                                  </p:stCondLst>
                                  <p:childTnLst>
                                    <p:animEffect transition="out" filter="fade">
                                      <p:cBhvr>
                                        <p:cTn id="129" dur="2000"/>
                                        <p:tgtEl>
                                          <p:spTgt spid="9"/>
                                        </p:tgtEl>
                                      </p:cBhvr>
                                    </p:animEffect>
                                    <p:set>
                                      <p:cBhvr>
                                        <p:cTn id="130" dur="1" fill="hold">
                                          <p:stCondLst>
                                            <p:cond delay="1999"/>
                                          </p:stCondLst>
                                        </p:cTn>
                                        <p:tgtEl>
                                          <p:spTgt spid="9"/>
                                        </p:tgtEl>
                                        <p:attrNameLst>
                                          <p:attrName>style.visibility</p:attrName>
                                        </p:attrNameLst>
                                      </p:cBhvr>
                                      <p:to>
                                        <p:strVal val="hidden"/>
                                      </p:to>
                                    </p:set>
                                  </p:childTnLst>
                                </p:cTn>
                              </p:par>
                              <p:par>
                                <p:cTn id="131" presetID="10" presetClass="exit" presetSubtype="0" fill="hold" grpId="2" nodeType="withEffect">
                                  <p:stCondLst>
                                    <p:cond delay="0"/>
                                  </p:stCondLst>
                                  <p:childTnLst>
                                    <p:animEffect transition="out" filter="fade">
                                      <p:cBhvr>
                                        <p:cTn id="132" dur="2000"/>
                                        <p:tgtEl>
                                          <p:spTgt spid="10"/>
                                        </p:tgtEl>
                                      </p:cBhvr>
                                    </p:animEffect>
                                    <p:set>
                                      <p:cBhvr>
                                        <p:cTn id="133" dur="1" fill="hold">
                                          <p:stCondLst>
                                            <p:cond delay="1999"/>
                                          </p:stCondLst>
                                        </p:cTn>
                                        <p:tgtEl>
                                          <p:spTgt spid="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2000" fill="hold"/>
                                        <p:tgtEl>
                                          <p:spTgt spid="9"/>
                                        </p:tgtEl>
                                      </p:cBhvr>
                                      <p:by x="25000" y="25000"/>
                                    </p:animScale>
                                  </p:childTnLst>
                                </p:cTn>
                              </p:par>
                            </p:childTnLst>
                          </p:cTn>
                        </p:par>
                        <p:par>
                          <p:cTn id="136" fill="hold">
                            <p:stCondLst>
                              <p:cond delay="9510"/>
                            </p:stCondLst>
                            <p:childTnLst>
                              <p:par>
                                <p:cTn id="137" presetID="10"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6" grpId="1" animBg="1"/>
      <p:bldP spid="16" grpId="2" animBg="1"/>
      <p:bldP spid="16" grpId="3" animBg="1"/>
      <p:bldP spid="17" grpId="0" animBg="1"/>
      <p:bldP spid="17" grpId="1" animBg="1"/>
      <p:bldP spid="17" grpId="2" animBg="1"/>
      <p:bldP spid="17" grpId="3" animBg="1"/>
      <p:bldP spid="18" grpId="0" animBg="1"/>
      <p:bldP spid="18" grpId="1" animBg="1"/>
      <p:bldP spid="18" grpId="2" animBg="1"/>
      <p:bldP spid="18" grpId="3" animBg="1"/>
      <p:bldP spid="19" grpId="0" animBg="1"/>
      <p:bldP spid="19" grpId="1" animBg="1"/>
      <p:bldP spid="19" grpId="2" animBg="1"/>
      <p:bldP spid="19" grpId="3" animBg="1"/>
      <p:bldP spid="6" grpId="0" animBg="1"/>
      <p:bldP spid="6" grpId="1" animBg="1"/>
      <p:bldP spid="6" grpId="2" animBg="1"/>
      <p:bldP spid="6" grpId="3" animBg="1"/>
      <p:bldP spid="8" grpId="0" animBg="1"/>
      <p:bldP spid="8" grpId="1" animBg="1"/>
      <p:bldP spid="8" grpId="2" animBg="1"/>
      <p:bldP spid="8" grpId="3" animBg="1"/>
      <p:bldP spid="22" grpId="0" animBg="1"/>
      <p:bldP spid="22" grpId="1" animBg="1"/>
      <p:bldP spid="22"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8" grpId="1" animBg="1"/>
      <p:bldP spid="28" grpId="2" animBg="1"/>
      <p:bldP spid="10" grpId="0" animBg="1"/>
      <p:bldP spid="10" grpId="1" animBg="1"/>
      <p:bldP spid="1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1800" y="1187549"/>
            <a:ext cx="9069387" cy="619125"/>
          </a:xfrm>
        </p:spPr>
        <p:txBody>
          <a:bodyPr/>
          <a:lstStyle/>
          <a:p>
            <a:r>
              <a:rPr lang="en-US" dirty="0" smtClean="0"/>
              <a:t>Rapid Authentication Details</a:t>
            </a:r>
            <a:endParaRPr lang="en-US" dirty="0"/>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503238" y="1907628"/>
                <a:ext cx="9069387" cy="5400601"/>
              </a:xfrm>
            </p:spPr>
            <p:txBody>
              <a:bodyPr/>
              <a:lstStyle/>
              <a:p>
                <a:pPr marL="457200" indent="-457200">
                  <a:buFont typeface="Arial" panose="020B0604020202020204" pitchFamily="34" charset="0"/>
                  <a:buChar char="•"/>
                </a:pPr>
                <a:r>
                  <a:rPr lang="en-US" sz="1300" dirty="0" smtClean="0"/>
                  <a:t>Key Generation</a:t>
                </a:r>
              </a:p>
              <a:p>
                <a:pPr lvl="2" indent="-342900">
                  <a:buFont typeface="Arial" panose="020B0604020202020204" pitchFamily="34" charset="0"/>
                  <a:buChar char="•"/>
                </a:pPr>
                <a:r>
                  <a:rPr lang="en-US" sz="1300" b="0" dirty="0" smtClean="0"/>
                  <a:t>Generate </a:t>
                </a:r>
                <a14:m>
                  <m:oMath xmlns:m="http://schemas.openxmlformats.org/officeDocument/2006/math">
                    <m:sSup>
                      <m:sSupPr>
                        <m:ctrlPr>
                          <a:rPr lang="en-US" sz="1300" i="1">
                            <a:latin typeface="Cambria Math" panose="02040503050406030204" pitchFamily="18" charset="0"/>
                            <a:ea typeface="Cambria Math" panose="02040503050406030204" pitchFamily="18" charset="0"/>
                          </a:rPr>
                        </m:ctrlPr>
                      </m:sSupPr>
                      <m:e>
                        <m:r>
                          <a:rPr lang="en-US" sz="1300">
                            <a:latin typeface="Cambria Math" panose="02040503050406030204" pitchFamily="18" charset="0"/>
                            <a:ea typeface="Cambria Math" panose="02040503050406030204" pitchFamily="18" charset="0"/>
                          </a:rPr>
                          <m:t>𝑟</m:t>
                        </m:r>
                      </m:e>
                      <m:sup>
                        <m:r>
                          <a:rPr lang="en-US" sz="1300">
                            <a:latin typeface="Cambria Math" panose="02040503050406030204" pitchFamily="18" charset="0"/>
                            <a:ea typeface="Cambria Math" panose="02040503050406030204" pitchFamily="18" charset="0"/>
                          </a:rPr>
                          <m:t>′</m:t>
                        </m:r>
                      </m:sup>
                    </m:sSup>
                    <m:r>
                      <a:rPr lang="en-US" sz="1300" b="0" i="1" smtClean="0">
                        <a:latin typeface="Cambria Math" panose="02040503050406030204" pitchFamily="18" charset="0"/>
                        <a:ea typeface="Cambria Math" panose="02040503050406030204" pitchFamily="18" charset="0"/>
                      </a:rPr>
                      <m:t>←</m:t>
                    </m:r>
                    <m:sSup>
                      <m:sSupPr>
                        <m:ctrlPr>
                          <a:rPr lang="en-US" sz="1300" b="0" i="1" dirty="0" smtClean="0">
                            <a:latin typeface="Cambria Math" panose="02040503050406030204" pitchFamily="18" charset="0"/>
                          </a:rPr>
                        </m:ctrlPr>
                      </m:sSupPr>
                      <m:e>
                        <m:r>
                          <m:rPr>
                            <m:nor/>
                          </m:rPr>
                          <a:rPr lang="en-US" sz="1300" b="0" dirty="0"/>
                          <m:t>{0,1}</m:t>
                        </m:r>
                      </m:e>
                      <m:sup>
                        <m:r>
                          <a:rPr lang="en-US" sz="1300" b="0" i="1" dirty="0" smtClean="0">
                            <a:latin typeface="Cambria Math" panose="02040503050406030204" pitchFamily="18" charset="0"/>
                          </a:rPr>
                          <m:t>𝑘</m:t>
                        </m:r>
                      </m:sup>
                    </m:sSup>
                  </m:oMath>
                </a14:m>
                <a:r>
                  <a:rPr lang="en-US" sz="1300" b="0" dirty="0" smtClean="0"/>
                  <a:t> and a RSA </a:t>
                </a:r>
                <a:r>
                  <a:rPr lang="en-US" sz="1300" b="0" dirty="0"/>
                  <a:t>private/public key pair as (</a:t>
                </a:r>
                <a14:m>
                  <m:oMath xmlns:m="http://schemas.openxmlformats.org/officeDocument/2006/math">
                    <m:sSup>
                      <m:sSupPr>
                        <m:ctrlPr>
                          <a:rPr lang="en-US" sz="1300" b="0" i="1" dirty="0" smtClean="0">
                            <a:latin typeface="Cambria Math" panose="02040503050406030204" pitchFamily="18" charset="0"/>
                          </a:rPr>
                        </m:ctrlPr>
                      </m:sSupPr>
                      <m:e>
                        <m:r>
                          <a:rPr lang="en-US" sz="1300" b="0" i="1" dirty="0">
                            <a:latin typeface="Cambria Math" panose="02040503050406030204" pitchFamily="18" charset="0"/>
                          </a:rPr>
                          <m:t>𝑠𝑘</m:t>
                        </m:r>
                      </m:e>
                      <m:sup>
                        <m:r>
                          <a:rPr lang="en-US" sz="1300" b="0" i="1" dirty="0" smtClean="0">
                            <a:latin typeface="Cambria Math" panose="02040503050406030204" pitchFamily="18" charset="0"/>
                          </a:rPr>
                          <m:t>′</m:t>
                        </m:r>
                      </m:sup>
                    </m:sSup>
                  </m:oMath>
                </a14:m>
                <a:r>
                  <a:rPr lang="en-US" sz="1300" b="0" dirty="0" smtClean="0"/>
                  <a:t>;</a:t>
                </a:r>
                <a:r>
                  <a:rPr lang="en-US" sz="1300" b="0" dirty="0"/>
                  <a:t> </a:t>
                </a:r>
                <a14:m>
                  <m:oMath xmlns:m="http://schemas.openxmlformats.org/officeDocument/2006/math">
                    <m:sSup>
                      <m:sSupPr>
                        <m:ctrlPr>
                          <a:rPr lang="en-US" sz="1300" b="0" i="1" dirty="0">
                            <a:latin typeface="Cambria Math" panose="02040503050406030204" pitchFamily="18" charset="0"/>
                          </a:rPr>
                        </m:ctrlPr>
                      </m:sSupPr>
                      <m:e>
                        <m:r>
                          <a:rPr lang="en-US" sz="1300" b="0" i="1" dirty="0" smtClean="0">
                            <a:latin typeface="Cambria Math" panose="02040503050406030204" pitchFamily="18" charset="0"/>
                          </a:rPr>
                          <m:t>𝑃𝐾</m:t>
                        </m:r>
                      </m:e>
                      <m:sup>
                        <m:r>
                          <a:rPr lang="en-US" sz="1300" b="0" i="1" dirty="0">
                            <a:latin typeface="Cambria Math" panose="02040503050406030204" pitchFamily="18" charset="0"/>
                          </a:rPr>
                          <m:t>′</m:t>
                        </m:r>
                      </m:sup>
                    </m:sSup>
                  </m:oMath>
                </a14:m>
                <a:r>
                  <a:rPr lang="en-US" sz="1300" b="0" dirty="0" smtClean="0"/>
                  <a:t>) </a:t>
                </a:r>
                <a14:m>
                  <m:oMath xmlns:m="http://schemas.openxmlformats.org/officeDocument/2006/math">
                    <m:r>
                      <a:rPr lang="en-US" sz="1300" b="0" i="1">
                        <a:latin typeface="Cambria Math" panose="02040503050406030204" pitchFamily="18" charset="0"/>
                        <a:ea typeface="Cambria Math" panose="02040503050406030204" pitchFamily="18" charset="0"/>
                      </a:rPr>
                      <m:t>←</m:t>
                    </m:r>
                  </m:oMath>
                </a14:m>
                <a:r>
                  <a:rPr lang="en-US" sz="1300" b="0" dirty="0" smtClean="0"/>
                  <a:t> RSA.Kg(</a:t>
                </a:r>
                <a14:m>
                  <m:oMath xmlns:m="http://schemas.openxmlformats.org/officeDocument/2006/math">
                    <m:sSup>
                      <m:sSupPr>
                        <m:ctrlPr>
                          <a:rPr lang="en-US" sz="1300" b="0" i="1" dirty="0">
                            <a:latin typeface="Cambria Math" panose="02040503050406030204" pitchFamily="18" charset="0"/>
                          </a:rPr>
                        </m:ctrlPr>
                      </m:sSupPr>
                      <m:e>
                        <m:r>
                          <a:rPr lang="en-US" sz="1300" b="0" i="1" dirty="0" smtClean="0">
                            <a:latin typeface="Cambria Math" panose="02040503050406030204" pitchFamily="18" charset="0"/>
                          </a:rPr>
                          <m:t>1</m:t>
                        </m:r>
                      </m:e>
                      <m:sup>
                        <m:r>
                          <a:rPr lang="en-US" sz="1300" b="0" i="1" dirty="0" smtClean="0">
                            <a:latin typeface="Cambria Math" panose="02040503050406030204" pitchFamily="18" charset="0"/>
                          </a:rPr>
                          <m:t>𝑘</m:t>
                        </m:r>
                      </m:sup>
                    </m:sSup>
                  </m:oMath>
                </a14:m>
                <a:r>
                  <a:rPr lang="en-US" sz="1300" b="0" dirty="0" smtClean="0"/>
                  <a:t>)</a:t>
                </a:r>
              </a:p>
              <a:p>
                <a:pPr lvl="2" indent="-342900">
                  <a:buFont typeface="Arial" panose="020B0604020202020204" pitchFamily="34" charset="0"/>
                  <a:buChar char="•"/>
                </a:pPr>
                <a:r>
                  <a:rPr lang="en-US" sz="1300" b="0" dirty="0" smtClean="0"/>
                  <a:t>Set </a:t>
                </a:r>
                <a:r>
                  <a:rPr lang="en-US" sz="1300" b="0" dirty="0"/>
                  <a:t>RA private/public key pair </a:t>
                </a:r>
                <a:r>
                  <a:rPr lang="en-US" sz="1300" b="0" dirty="0" smtClean="0"/>
                  <a:t>as sk</a:t>
                </a:r>
                <a14:m>
                  <m:oMath xmlns:m="http://schemas.openxmlformats.org/officeDocument/2006/math">
                    <m:r>
                      <a:rPr lang="en-US" sz="1300" i="1">
                        <a:latin typeface="Cambria Math" panose="02040503050406030204" pitchFamily="18" charset="0"/>
                      </a:rPr>
                      <m:t> ←</m:t>
                    </m:r>
                    <m:sSup>
                      <m:sSupPr>
                        <m:ctrlPr>
                          <a:rPr lang="en-US" sz="1300" i="1" dirty="0">
                            <a:latin typeface="Cambria Math" panose="02040503050406030204" pitchFamily="18" charset="0"/>
                          </a:rPr>
                        </m:ctrlPr>
                      </m:sSupPr>
                      <m:e>
                        <m:r>
                          <m:rPr>
                            <m:nor/>
                          </m:rPr>
                          <a:rPr lang="en-US" sz="1300" b="0" i="0" dirty="0" smtClean="0"/>
                          <m:t>sk</m:t>
                        </m:r>
                      </m:e>
                      <m:sup>
                        <m:r>
                          <a:rPr lang="en-US" sz="1300" b="0" i="1" dirty="0" smtClean="0">
                            <a:latin typeface="Cambria Math" panose="02040503050406030204" pitchFamily="18" charset="0"/>
                          </a:rPr>
                          <m:t>′</m:t>
                        </m:r>
                      </m:sup>
                    </m:sSup>
                  </m:oMath>
                </a14:m>
                <a:r>
                  <a:rPr lang="en-US" sz="1300" b="0" dirty="0" smtClean="0"/>
                  <a:t> </a:t>
                </a:r>
                <a:r>
                  <a:rPr lang="en-US" sz="1300" b="0" dirty="0"/>
                  <a:t>and </a:t>
                </a:r>
                <a:r>
                  <a:rPr lang="en-US" sz="1300" b="0" dirty="0" smtClean="0"/>
                  <a:t>PK</a:t>
                </a:r>
                <a14:m>
                  <m:oMath xmlns:m="http://schemas.openxmlformats.org/officeDocument/2006/math">
                    <m:r>
                      <a:rPr lang="en-US" sz="1300" i="1">
                        <a:latin typeface="Cambria Math" panose="02040503050406030204" pitchFamily="18" charset="0"/>
                      </a:rPr>
                      <m:t> ←</m:t>
                    </m:r>
                    <m:sSup>
                      <m:sSupPr>
                        <m:ctrlPr>
                          <a:rPr lang="en-US" sz="1300" i="1" dirty="0">
                            <a:latin typeface="Cambria Math" panose="02040503050406030204" pitchFamily="18" charset="0"/>
                          </a:rPr>
                        </m:ctrlPr>
                      </m:sSupPr>
                      <m:e>
                        <m:r>
                          <m:rPr>
                            <m:nor/>
                          </m:rPr>
                          <a:rPr lang="en-US" sz="1300" b="0" i="0" dirty="0" smtClean="0"/>
                          <m:t>(</m:t>
                        </m:r>
                        <m:r>
                          <m:rPr>
                            <m:nor/>
                          </m:rPr>
                          <a:rPr lang="en-US" sz="1300" b="0" i="0" dirty="0" smtClean="0"/>
                          <m:t>PK</m:t>
                        </m:r>
                        <m:r>
                          <m:rPr>
                            <m:nor/>
                          </m:rPr>
                          <a:rPr lang="en-US" sz="1300" b="0" i="0" dirty="0" smtClean="0"/>
                          <m:t>′,</m:t>
                        </m:r>
                        <m:sSup>
                          <m:sSupPr>
                            <m:ctrlPr>
                              <a:rPr lang="en-US" sz="1300" i="1">
                                <a:latin typeface="Cambria Math" panose="02040503050406030204" pitchFamily="18" charset="0"/>
                                <a:ea typeface="Cambria Math" panose="02040503050406030204" pitchFamily="18" charset="0"/>
                              </a:rPr>
                            </m:ctrlPr>
                          </m:sSupPr>
                          <m:e>
                            <m:r>
                              <a:rPr lang="en-US" sz="1300" b="0" i="1" smtClean="0">
                                <a:latin typeface="Cambria Math" panose="02040503050406030204" pitchFamily="18" charset="0"/>
                                <a:ea typeface="Cambria Math" panose="02040503050406030204" pitchFamily="18" charset="0"/>
                              </a:rPr>
                              <m:t>𝑟</m:t>
                            </m:r>
                          </m:e>
                          <m:sup>
                            <m:r>
                              <a:rPr lang="en-US" sz="1300">
                                <a:latin typeface="Cambria Math" panose="02040503050406030204" pitchFamily="18" charset="0"/>
                                <a:ea typeface="Cambria Math" panose="02040503050406030204" pitchFamily="18" charset="0"/>
                              </a:rPr>
                              <m:t>′</m:t>
                            </m:r>
                          </m:sup>
                        </m:sSup>
                        <m:r>
                          <m:rPr>
                            <m:nor/>
                          </m:rPr>
                          <a:rPr lang="en-US" sz="1300" b="0" i="0" dirty="0" smtClean="0"/>
                          <m:t>)</m:t>
                        </m:r>
                      </m:e>
                      <m:sup/>
                    </m:sSup>
                  </m:oMath>
                </a14:m>
                <a:endParaRPr lang="en-US" sz="1300" b="0" dirty="0" smtClean="0"/>
              </a:p>
              <a:p>
                <a:pPr>
                  <a:buFont typeface="Arial" panose="020B0604020202020204" pitchFamily="34" charset="0"/>
                  <a:buChar char="•"/>
                </a:pPr>
                <a:r>
                  <a:rPr lang="en-US" sz="1300" dirty="0" smtClean="0"/>
                  <a:t>Offline Stage</a:t>
                </a:r>
              </a:p>
              <a:p>
                <a:pPr lvl="1">
                  <a:buFont typeface="Arial" panose="020B0604020202020204" pitchFamily="34" charset="0"/>
                  <a:buChar char="•"/>
                </a:pPr>
                <a:r>
                  <a:rPr lang="en-US" sz="1300" dirty="0" smtClean="0"/>
                  <a:t>M</a:t>
                </a:r>
                <a14:m>
                  <m:oMath xmlns:m="http://schemas.openxmlformats.org/officeDocument/2006/math">
                    <m:r>
                      <a:rPr lang="en-US" sz="1300" i="1">
                        <a:latin typeface="Cambria Math" panose="02040503050406030204" pitchFamily="18" charset="0"/>
                      </a:rPr>
                      <m:t> </m:t>
                    </m:r>
                    <m:r>
                      <a:rPr lang="en-US" sz="1300" i="1" smtClean="0">
                        <a:latin typeface="Cambria Math" panose="02040503050406030204" pitchFamily="18" charset="0"/>
                      </a:rPr>
                      <m:t>←</m:t>
                    </m:r>
                    <m:sSup>
                      <m:sSupPr>
                        <m:ctrlPr>
                          <a:rPr lang="en-US" sz="1300" i="1" dirty="0">
                            <a:latin typeface="Cambria Math" panose="02040503050406030204" pitchFamily="18" charset="0"/>
                          </a:rPr>
                        </m:ctrlPr>
                      </m:sSupPr>
                      <m:e>
                        <m:r>
                          <m:rPr>
                            <m:nor/>
                          </m:rPr>
                          <a:rPr lang="en-US" sz="1300" dirty="0"/>
                          <m:t>{</m:t>
                        </m:r>
                        <m:sSub>
                          <m:sSubPr>
                            <m:ctrlPr>
                              <a:rPr lang="en-US" sz="1300" b="0" i="1" dirty="0" smtClean="0">
                                <a:latin typeface="Cambria Math" panose="02040503050406030204" pitchFamily="18" charset="0"/>
                              </a:rPr>
                            </m:ctrlPr>
                          </m:sSubPr>
                          <m:e>
                            <m:r>
                              <a:rPr lang="en-US" sz="1300" b="0" i="1" dirty="0" smtClean="0">
                                <a:latin typeface="Cambria Math" panose="02040503050406030204" pitchFamily="18" charset="0"/>
                              </a:rPr>
                              <m:t>𝑀</m:t>
                            </m:r>
                          </m:e>
                          <m:sub>
                            <m:r>
                              <a:rPr lang="en-US" sz="1300" b="0" i="1" dirty="0" smtClean="0">
                                <a:latin typeface="Cambria Math" panose="02040503050406030204" pitchFamily="18" charset="0"/>
                              </a:rPr>
                              <m:t>0</m:t>
                            </m:r>
                          </m:sub>
                        </m:sSub>
                        <m:r>
                          <m:rPr>
                            <m:nor/>
                          </m:rPr>
                          <a:rPr lang="en-US" sz="1300" b="0" i="0" dirty="0" smtClean="0"/>
                          <m:t>,</m:t>
                        </m:r>
                        <m:sSub>
                          <m:sSubPr>
                            <m:ctrlPr>
                              <a:rPr lang="en-US" sz="1300" i="1" dirty="0">
                                <a:latin typeface="Cambria Math" panose="02040503050406030204" pitchFamily="18" charset="0"/>
                              </a:rPr>
                            </m:ctrlPr>
                          </m:sSubPr>
                          <m:e>
                            <m:r>
                              <a:rPr lang="en-US" sz="1300" i="1" dirty="0">
                                <a:latin typeface="Cambria Math" panose="02040503050406030204" pitchFamily="18" charset="0"/>
                              </a:rPr>
                              <m:t>𝑀</m:t>
                            </m:r>
                          </m:e>
                          <m:sub>
                            <m:r>
                              <a:rPr lang="en-US" sz="1300" b="0" i="1" dirty="0" smtClean="0">
                                <a:latin typeface="Cambria Math" panose="02040503050406030204" pitchFamily="18" charset="0"/>
                              </a:rPr>
                              <m:t>1</m:t>
                            </m:r>
                          </m:sub>
                        </m:sSub>
                        <m:r>
                          <m:rPr>
                            <m:nor/>
                          </m:rPr>
                          <a:rPr lang="en-US" sz="1300" b="0" i="0" dirty="0" smtClean="0"/>
                          <m:t>,</m:t>
                        </m:r>
                        <m:r>
                          <a:rPr lang="en-US" sz="1300" b="0" i="1" dirty="0" smtClean="0">
                            <a:latin typeface="Cambria Math" panose="02040503050406030204" pitchFamily="18" charset="0"/>
                          </a:rPr>
                          <m:t>…,</m:t>
                        </m:r>
                        <m:sSub>
                          <m:sSubPr>
                            <m:ctrlPr>
                              <a:rPr lang="en-US" sz="1300" i="1" dirty="0">
                                <a:latin typeface="Cambria Math" panose="02040503050406030204" pitchFamily="18" charset="0"/>
                              </a:rPr>
                            </m:ctrlPr>
                          </m:sSubPr>
                          <m:e>
                            <m:r>
                              <a:rPr lang="en-US" sz="1300" i="1" dirty="0">
                                <a:latin typeface="Cambria Math" panose="02040503050406030204" pitchFamily="18" charset="0"/>
                              </a:rPr>
                              <m:t>𝑀</m:t>
                            </m:r>
                          </m:e>
                          <m:sub>
                            <m:r>
                              <a:rPr lang="en-US" sz="1300" b="0" i="1" dirty="0" smtClean="0">
                                <a:latin typeface="Cambria Math" panose="02040503050406030204" pitchFamily="18" charset="0"/>
                              </a:rPr>
                              <m:t>𝐿</m:t>
                            </m:r>
                            <m:r>
                              <a:rPr lang="en-US" sz="1300" b="0" i="1" dirty="0" smtClean="0">
                                <a:latin typeface="Cambria Math" panose="02040503050406030204" pitchFamily="18" charset="0"/>
                              </a:rPr>
                              <m:t>−1</m:t>
                            </m:r>
                          </m:sub>
                        </m:sSub>
                        <m:r>
                          <m:rPr>
                            <m:nor/>
                          </m:rPr>
                          <a:rPr lang="en-US" sz="1300" dirty="0"/>
                          <m:t>}</m:t>
                        </m:r>
                      </m:e>
                      <m:sup/>
                    </m:sSup>
                    <m:r>
                      <a:rPr lang="en-US" sz="1300" b="0" i="1" dirty="0" smtClean="0">
                        <a:latin typeface="Cambria Math" panose="02040503050406030204" pitchFamily="18" charset="0"/>
                      </a:rPr>
                      <m:t>  </m:t>
                    </m:r>
                    <m:r>
                      <a:rPr lang="en-US" sz="1300" i="1" dirty="0">
                        <a:latin typeface="Cambria Math" panose="02040503050406030204" pitchFamily="18" charset="0"/>
                      </a:rPr>
                      <m:t>𝑤h𝑒𝑟𝑒</m:t>
                    </m:r>
                    <m:r>
                      <a:rPr lang="en-US" sz="1300" i="1" dirty="0">
                        <a:latin typeface="Cambria Math" panose="02040503050406030204" pitchFamily="18" charset="0"/>
                      </a:rPr>
                      <m:t> </m:t>
                    </m:r>
                    <m:r>
                      <a:rPr lang="en-US" sz="1300" i="1" dirty="0">
                        <a:latin typeface="Cambria Math" panose="02040503050406030204" pitchFamily="18" charset="0"/>
                      </a:rPr>
                      <m:t>𝑀</m:t>
                    </m:r>
                    <m:r>
                      <a:rPr lang="en-US" sz="1300" i="1" dirty="0">
                        <a:latin typeface="Cambria Math" panose="02040503050406030204" pitchFamily="18" charset="0"/>
                      </a:rPr>
                      <m:t> </m:t>
                    </m:r>
                    <m:r>
                      <a:rPr lang="en-US" sz="1300" i="1" dirty="0">
                        <a:latin typeface="Cambria Math" panose="02040503050406030204" pitchFamily="18" charset="0"/>
                      </a:rPr>
                      <m:t>𝑑𝑒𝑛𝑜𝑡𝑒𝑠</m:t>
                    </m:r>
                    <m:r>
                      <a:rPr lang="en-US" sz="1300" i="1" dirty="0">
                        <a:latin typeface="Cambria Math" panose="02040503050406030204" pitchFamily="18" charset="0"/>
                      </a:rPr>
                      <m:t> </m:t>
                    </m:r>
                    <m:r>
                      <a:rPr lang="en-US" sz="1300" i="1" dirty="0">
                        <a:latin typeface="Cambria Math" panose="02040503050406030204" pitchFamily="18" charset="0"/>
                      </a:rPr>
                      <m:t>𝑡h𝑒</m:t>
                    </m:r>
                    <m:r>
                      <a:rPr lang="en-US" sz="1300" i="1" dirty="0">
                        <a:latin typeface="Cambria Math" panose="02040503050406030204" pitchFamily="18" charset="0"/>
                      </a:rPr>
                      <m:t> </m:t>
                    </m:r>
                    <m:r>
                      <a:rPr lang="en-US" sz="1300" i="1" dirty="0">
                        <a:latin typeface="Cambria Math" panose="02040503050406030204" pitchFamily="18" charset="0"/>
                      </a:rPr>
                      <m:t>𝑚𝑒𝑠𝑠𝑎𝑔𝑒</m:t>
                    </m:r>
                    <m:r>
                      <a:rPr lang="en-US" sz="1300" i="1" dirty="0">
                        <a:latin typeface="Cambria Math" panose="02040503050406030204" pitchFamily="18" charset="0"/>
                      </a:rPr>
                      <m:t> </m:t>
                    </m:r>
                    <m:r>
                      <a:rPr lang="en-US" sz="1300" i="1" dirty="0">
                        <a:latin typeface="Cambria Math" panose="02040503050406030204" pitchFamily="18" charset="0"/>
                      </a:rPr>
                      <m:t>𝑐𝑜𝑚𝑝𝑜𝑛𝑒𝑛𝑡𝑠</m:t>
                    </m:r>
                    <m:r>
                      <a:rPr lang="en-US" sz="1300" i="1" dirty="0">
                        <a:latin typeface="Cambria Math" panose="02040503050406030204" pitchFamily="18" charset="0"/>
                      </a:rPr>
                      <m:t> </m:t>
                    </m:r>
                    <m:r>
                      <a:rPr lang="en-US" sz="1300" i="1" dirty="0">
                        <a:latin typeface="Cambria Math" panose="02040503050406030204" pitchFamily="18" charset="0"/>
                      </a:rPr>
                      <m:t>𝑎𝑛𝑑</m:t>
                    </m:r>
                    <m:r>
                      <a:rPr lang="en-US" sz="1300" i="1" dirty="0">
                        <a:latin typeface="Cambria Math" panose="02040503050406030204" pitchFamily="18" charset="0"/>
                      </a:rPr>
                      <m:t> </m:t>
                    </m:r>
                    <m:r>
                      <a:rPr lang="en-US" sz="1300" i="1" dirty="0">
                        <a:latin typeface="Cambria Math" panose="02040503050406030204" pitchFamily="18" charset="0"/>
                      </a:rPr>
                      <m:t>𝐿</m:t>
                    </m:r>
                    <m:r>
                      <a:rPr lang="en-US" sz="1300" i="1" dirty="0">
                        <a:latin typeface="Cambria Math" panose="02040503050406030204" pitchFamily="18" charset="0"/>
                      </a:rPr>
                      <m:t> </m:t>
                    </m:r>
                    <m:r>
                      <a:rPr lang="en-US" sz="1300" i="1" dirty="0">
                        <a:latin typeface="Cambria Math" panose="02040503050406030204" pitchFamily="18" charset="0"/>
                      </a:rPr>
                      <m:t>𝑖𝑠</m:t>
                    </m:r>
                    <m:r>
                      <a:rPr lang="en-US" sz="1300" i="1" dirty="0">
                        <a:latin typeface="Cambria Math" panose="02040503050406030204" pitchFamily="18" charset="0"/>
                      </a:rPr>
                      <m:t> </m:t>
                    </m:r>
                    <m:r>
                      <a:rPr lang="en-US" sz="1300" i="1" dirty="0">
                        <a:latin typeface="Cambria Math" panose="02040503050406030204" pitchFamily="18" charset="0"/>
                      </a:rPr>
                      <m:t>𝑡h𝑒</m:t>
                    </m:r>
                    <m:r>
                      <a:rPr lang="en-US" sz="1300" i="1" dirty="0">
                        <a:latin typeface="Cambria Math" panose="02040503050406030204" pitchFamily="18" charset="0"/>
                      </a:rPr>
                      <m:t> </m:t>
                    </m:r>
                    <m:r>
                      <a:rPr lang="en-US" sz="1300" i="1" dirty="0">
                        <a:latin typeface="Cambria Math" panose="02040503050406030204" pitchFamily="18" charset="0"/>
                      </a:rPr>
                      <m:t>𝑛𝑢𝑚𝑏𝑒𝑟</m:t>
                    </m:r>
                    <m:r>
                      <a:rPr lang="en-US" sz="1300" i="1" dirty="0">
                        <a:latin typeface="Cambria Math" panose="02040503050406030204" pitchFamily="18" charset="0"/>
                      </a:rPr>
                      <m:t> </m:t>
                    </m:r>
                    <m:r>
                      <a:rPr lang="en-US" sz="1300" i="1" dirty="0">
                        <a:latin typeface="Cambria Math" panose="02040503050406030204" pitchFamily="18" charset="0"/>
                      </a:rPr>
                      <m:t>𝑜𝑓</m:t>
                    </m:r>
                    <m:r>
                      <a:rPr lang="en-US" sz="1300" i="1" dirty="0">
                        <a:latin typeface="Cambria Math" panose="02040503050406030204" pitchFamily="18" charset="0"/>
                      </a:rPr>
                      <m:t> </m:t>
                    </m:r>
                    <m:r>
                      <a:rPr lang="en-US" sz="1300" i="1" dirty="0">
                        <a:latin typeface="Cambria Math" panose="02040503050406030204" pitchFamily="18" charset="0"/>
                      </a:rPr>
                      <m:t>𝑐𝑜𝑚𝑝𝑜𝑛𝑒𝑛𝑒𝑡𝑠</m:t>
                    </m:r>
                  </m:oMath>
                </a14:m>
                <a:endParaRPr lang="en-US" sz="1300" dirty="0" smtClean="0"/>
              </a:p>
              <a:p>
                <a:pPr lvl="1">
                  <a:buFont typeface="Arial" panose="020B0604020202020204" pitchFamily="34" charset="0"/>
                  <a:buChar char="•"/>
                </a:pPr>
                <a:r>
                  <a:rPr lang="en-US" sz="1300" dirty="0" smtClean="0"/>
                  <a:t>The first component </a:t>
                </a:r>
                <a14:m>
                  <m:oMath xmlns:m="http://schemas.openxmlformats.org/officeDocument/2006/math">
                    <m:sSub>
                      <m:sSubPr>
                        <m:ctrlPr>
                          <a:rPr lang="en-US" sz="1300" i="1" dirty="0">
                            <a:latin typeface="Cambria Math" panose="02040503050406030204" pitchFamily="18" charset="0"/>
                          </a:rPr>
                        </m:ctrlPr>
                      </m:sSubPr>
                      <m:e>
                        <m:r>
                          <a:rPr lang="en-US" sz="1300" i="1" dirty="0">
                            <a:latin typeface="Cambria Math" panose="02040503050406030204" pitchFamily="18" charset="0"/>
                          </a:rPr>
                          <m:t>𝑀</m:t>
                        </m:r>
                      </m:e>
                      <m:sub>
                        <m:r>
                          <a:rPr lang="en-US" sz="1300" i="1" dirty="0">
                            <a:latin typeface="Cambria Math" panose="02040503050406030204" pitchFamily="18" charset="0"/>
                          </a:rPr>
                          <m:t>0</m:t>
                        </m:r>
                      </m:sub>
                    </m:sSub>
                    <m:r>
                      <a:rPr lang="en-US" sz="1300" i="1">
                        <a:latin typeface="Cambria Math" panose="02040503050406030204" pitchFamily="18" charset="0"/>
                      </a:rPr>
                      <m:t> ←</m:t>
                    </m:r>
                    <m:sSup>
                      <m:sSupPr>
                        <m:ctrlPr>
                          <a:rPr lang="en-US" sz="1300" i="1" dirty="0">
                            <a:latin typeface="Cambria Math" panose="02040503050406030204" pitchFamily="18" charset="0"/>
                          </a:rPr>
                        </m:ctrlPr>
                      </m:sSupPr>
                      <m:e>
                        <m:r>
                          <m:rPr>
                            <m:nor/>
                          </m:rPr>
                          <a:rPr lang="en-US" sz="1300" dirty="0"/>
                          <m:t>{</m:t>
                        </m:r>
                        <m:sSub>
                          <m:sSubPr>
                            <m:ctrlPr>
                              <a:rPr lang="en-US" sz="1300" i="1" dirty="0">
                                <a:latin typeface="Cambria Math" panose="02040503050406030204" pitchFamily="18" charset="0"/>
                              </a:rPr>
                            </m:ctrlPr>
                          </m:sSubPr>
                          <m:e>
                            <m:r>
                              <a:rPr lang="en-US" sz="1300" b="0" i="1" dirty="0" smtClean="0">
                                <a:latin typeface="Cambria Math" panose="02040503050406030204" pitchFamily="18" charset="0"/>
                              </a:rPr>
                              <m:t>𝑇</m:t>
                            </m:r>
                          </m:e>
                          <m:sub>
                            <m:r>
                              <a:rPr lang="en-US" sz="1300" i="1" dirty="0">
                                <a:latin typeface="Cambria Math" panose="02040503050406030204" pitchFamily="18" charset="0"/>
                              </a:rPr>
                              <m:t>0</m:t>
                            </m:r>
                          </m:sub>
                        </m:sSub>
                        <m:r>
                          <m:rPr>
                            <m:nor/>
                          </m:rPr>
                          <a:rPr lang="en-US" sz="1300" b="0" i="0" dirty="0" smtClean="0">
                            <a:latin typeface="Cambria Math" panose="02040503050406030204" pitchFamily="18" charset="0"/>
                          </a:rPr>
                          <m:t>||</m:t>
                        </m:r>
                        <m:sSub>
                          <m:sSubPr>
                            <m:ctrlPr>
                              <a:rPr lang="en-US" sz="1300" i="1" dirty="0" smtClean="0">
                                <a:latin typeface="Cambria Math" panose="02040503050406030204" pitchFamily="18" charset="0"/>
                              </a:rPr>
                            </m:ctrlPr>
                          </m:sSubPr>
                          <m:e>
                            <m:r>
                              <a:rPr lang="en-US" sz="1300" b="0" i="1" dirty="0" smtClean="0">
                                <a:latin typeface="Cambria Math" panose="02040503050406030204" pitchFamily="18" charset="0"/>
                              </a:rPr>
                              <m:t>𝑇</m:t>
                            </m:r>
                          </m:e>
                          <m:sub>
                            <m:r>
                              <a:rPr lang="en-US" sz="1300" i="1" dirty="0">
                                <a:latin typeface="Cambria Math" panose="02040503050406030204" pitchFamily="18" charset="0"/>
                              </a:rPr>
                              <m:t>1</m:t>
                            </m:r>
                          </m:sub>
                        </m:sSub>
                        <m:r>
                          <a:rPr lang="en-US" sz="1300" b="0" i="1" dirty="0" smtClean="0">
                            <a:latin typeface="Cambria Math" panose="02040503050406030204" pitchFamily="18" charset="0"/>
                          </a:rPr>
                          <m:t>||..||</m:t>
                        </m:r>
                        <m:sSub>
                          <m:sSubPr>
                            <m:ctrlPr>
                              <a:rPr lang="en-US" sz="1300" i="1" dirty="0">
                                <a:latin typeface="Cambria Math" panose="02040503050406030204" pitchFamily="18" charset="0"/>
                              </a:rPr>
                            </m:ctrlPr>
                          </m:sSubPr>
                          <m:e>
                            <m:r>
                              <a:rPr lang="en-US" sz="1300" b="0" i="1" dirty="0" smtClean="0">
                                <a:latin typeface="Cambria Math" panose="02040503050406030204" pitchFamily="18" charset="0"/>
                              </a:rPr>
                              <m:t>𝑇</m:t>
                            </m:r>
                          </m:e>
                          <m:sub>
                            <m:r>
                              <a:rPr lang="en-US" sz="1300" b="0" i="1" dirty="0" smtClean="0">
                                <a:latin typeface="Cambria Math" panose="02040503050406030204" pitchFamily="18" charset="0"/>
                              </a:rPr>
                              <m:t>𝑘</m:t>
                            </m:r>
                            <m:r>
                              <a:rPr lang="en-US" sz="1300" i="1" dirty="0">
                                <a:latin typeface="Cambria Math" panose="02040503050406030204" pitchFamily="18" charset="0"/>
                              </a:rPr>
                              <m:t>−1</m:t>
                            </m:r>
                          </m:sub>
                        </m:sSub>
                        <m:r>
                          <m:rPr>
                            <m:nor/>
                          </m:rPr>
                          <a:rPr lang="en-US" sz="1300" dirty="0"/>
                          <m:t>}</m:t>
                        </m:r>
                      </m:e>
                      <m:sup/>
                    </m:sSup>
                    <m:r>
                      <a:rPr lang="en-US" sz="1300" b="0" i="1" dirty="0" smtClean="0">
                        <a:latin typeface="Cambria Math" panose="02040503050406030204" pitchFamily="18" charset="0"/>
                      </a:rPr>
                      <m:t> </m:t>
                    </m:r>
                    <m:r>
                      <a:rPr lang="en-US" sz="1300" b="0" i="1" dirty="0" smtClean="0">
                        <a:latin typeface="Cambria Math" panose="02040503050406030204" pitchFamily="18" charset="0"/>
                      </a:rPr>
                      <m:t>𝑤h𝑒𝑟𝑒</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𝑘</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𝑖𝑠</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𝑡h𝑒</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𝑛𝑢𝑚𝑏𝑒𝑟</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𝑜𝑓</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𝑡𝑖𝑚𝑒</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𝑠𝑡𝑎𝑚𝑝</m:t>
                    </m:r>
                    <m:r>
                      <a:rPr lang="en-US" sz="1300" b="0" i="1" dirty="0" smtClean="0">
                        <a:latin typeface="Cambria Math" panose="02040503050406030204" pitchFamily="18" charset="0"/>
                      </a:rPr>
                      <m:t> </m:t>
                    </m:r>
                    <m:r>
                      <a:rPr lang="en-US" sz="1300" b="0" i="1" dirty="0" smtClean="0">
                        <a:latin typeface="Cambria Math" panose="02040503050406030204" pitchFamily="18" charset="0"/>
                      </a:rPr>
                      <m:t>𝑐𝑜𝑚𝑝𝑜𝑛𝑒𝑛𝑡𝑠</m:t>
                    </m:r>
                  </m:oMath>
                </a14:m>
                <a:endParaRPr lang="en-US" sz="1300" dirty="0" smtClean="0"/>
              </a:p>
              <a:p>
                <a:pPr lvl="1">
                  <a:buFont typeface="Arial" panose="020B0604020202020204" pitchFamily="34" charset="0"/>
                  <a:buChar char="•"/>
                </a:pPr>
                <a:r>
                  <a:rPr lang="en-US" sz="1300" dirty="0" smtClean="0"/>
                  <a:t>Compute Message Signature Table : </a:t>
                </a:r>
                <a14:m>
                  <m:oMath xmlns:m="http://schemas.openxmlformats.org/officeDocument/2006/math">
                    <m:sSub>
                      <m:sSubPr>
                        <m:ctrlPr>
                          <a:rPr lang="en-US" sz="1300" i="1" smtClean="0">
                            <a:latin typeface="Cambria Math" panose="02040503050406030204" pitchFamily="18" charset="0"/>
                          </a:rPr>
                        </m:ctrlPr>
                      </m:sSubPr>
                      <m:e>
                        <m:r>
                          <a:rPr lang="en-US" sz="1300" b="0" i="1" smtClean="0">
                            <a:latin typeface="Cambria Math" panose="02040503050406030204" pitchFamily="18" charset="0"/>
                          </a:rPr>
                          <m:t>𝑠</m:t>
                        </m:r>
                      </m:e>
                      <m:sub>
                        <m:r>
                          <a:rPr lang="en-US" sz="1300" b="0" i="1" smtClean="0">
                            <a:latin typeface="Cambria Math" panose="02040503050406030204" pitchFamily="18" charset="0"/>
                          </a:rPr>
                          <m:t>𝑖</m:t>
                        </m:r>
                        <m:r>
                          <a:rPr lang="en-US" sz="1300" b="0" i="1" smtClean="0">
                            <a:latin typeface="Cambria Math" panose="02040503050406030204" pitchFamily="18" charset="0"/>
                          </a:rPr>
                          <m:t>,</m:t>
                        </m:r>
                        <m:r>
                          <a:rPr lang="en-US" sz="1300" b="0" i="1" smtClean="0">
                            <a:latin typeface="Cambria Math" panose="02040503050406030204" pitchFamily="18" charset="0"/>
                          </a:rPr>
                          <m:t>𝑗</m:t>
                        </m:r>
                      </m:sub>
                    </m:sSub>
                    <m:r>
                      <a:rPr lang="en-US" sz="1300">
                        <a:latin typeface="Cambria Math" panose="02040503050406030204" pitchFamily="18" charset="0"/>
                      </a:rPr>
                      <m:t> ←</m:t>
                    </m:r>
                    <m:sSup>
                      <m:sSupPr>
                        <m:ctrlPr>
                          <a:rPr lang="en-US" sz="1300" i="1" dirty="0">
                            <a:latin typeface="Cambria Math" panose="02040503050406030204" pitchFamily="18" charset="0"/>
                          </a:rPr>
                        </m:ctrlPr>
                      </m:sSupPr>
                      <m:e>
                        <m:sSub>
                          <m:sSubPr>
                            <m:ctrlPr>
                              <a:rPr lang="en-US" sz="1300" i="1">
                                <a:latin typeface="Cambria Math" panose="02040503050406030204" pitchFamily="18" charset="0"/>
                              </a:rPr>
                            </m:ctrlPr>
                          </m:sSubPr>
                          <m:e>
                            <m:r>
                              <m:rPr>
                                <m:nor/>
                              </m:rPr>
                              <a:rPr lang="en-US" sz="1300" dirty="0"/>
                              <m:t>RSA</m:t>
                            </m:r>
                            <m:r>
                              <m:rPr>
                                <m:nor/>
                              </m:rPr>
                              <a:rPr lang="en-US" sz="1300" dirty="0"/>
                              <m:t>.</m:t>
                            </m:r>
                            <m:r>
                              <m:rPr>
                                <m:nor/>
                              </m:rPr>
                              <a:rPr lang="en-US" sz="1300" dirty="0"/>
                              <m:t>Sig</m:t>
                            </m:r>
                          </m:e>
                          <m:sub>
                            <m:r>
                              <a:rPr lang="en-US" sz="1300" b="0" i="1" smtClean="0">
                                <a:latin typeface="Cambria Math" panose="02040503050406030204" pitchFamily="18" charset="0"/>
                              </a:rPr>
                              <m:t>𝑠𝑘</m:t>
                            </m:r>
                          </m:sub>
                        </m:sSub>
                        <m:r>
                          <m:rPr>
                            <m:nor/>
                          </m:rPr>
                          <a:rPr lang="en-US" sz="1300" dirty="0"/>
                          <m:t>{</m:t>
                        </m:r>
                        <m:sSubSup>
                          <m:sSubSupPr>
                            <m:ctrlPr>
                              <a:rPr lang="en-US" sz="1300" i="1" dirty="0" smtClean="0">
                                <a:latin typeface="Cambria Math" panose="02040503050406030204" pitchFamily="18" charset="0"/>
                              </a:rPr>
                            </m:ctrlPr>
                          </m:sSubSupPr>
                          <m:e>
                            <m:r>
                              <a:rPr lang="en-US" sz="1300" b="0" i="1" dirty="0" smtClean="0">
                                <a:latin typeface="Cambria Math" panose="02040503050406030204" pitchFamily="18" charset="0"/>
                              </a:rPr>
                              <m:t>𝑚</m:t>
                            </m:r>
                          </m:e>
                          <m:sub>
                            <m:r>
                              <a:rPr lang="en-US" sz="1300" b="0" i="1" dirty="0" smtClean="0">
                                <a:latin typeface="Cambria Math" panose="02040503050406030204" pitchFamily="18" charset="0"/>
                              </a:rPr>
                              <m:t>𝑖</m:t>
                            </m:r>
                            <m:r>
                              <a:rPr lang="en-US" sz="1300" b="0" i="1" dirty="0" smtClean="0">
                                <a:latin typeface="Cambria Math" panose="02040503050406030204" pitchFamily="18" charset="0"/>
                              </a:rPr>
                              <m:t>,</m:t>
                            </m:r>
                            <m:r>
                              <a:rPr lang="en-US" sz="1300" b="0" i="1" dirty="0" smtClean="0">
                                <a:latin typeface="Cambria Math" panose="02040503050406030204" pitchFamily="18" charset="0"/>
                              </a:rPr>
                              <m:t>𝑗</m:t>
                            </m:r>
                          </m:sub>
                          <m:sup/>
                        </m:sSubSup>
                        <m:r>
                          <a:rPr lang="en-US" sz="1300" b="0" i="1" dirty="0" smtClean="0">
                            <a:latin typeface="Cambria Math" panose="02040503050406030204" pitchFamily="18" charset="0"/>
                          </a:rPr>
                          <m:t>||</m:t>
                        </m:r>
                        <m:r>
                          <a:rPr lang="en-US" sz="1300" b="0" i="1" dirty="0" smtClean="0">
                            <a:latin typeface="Cambria Math" panose="02040503050406030204" pitchFamily="18" charset="0"/>
                          </a:rPr>
                          <m:t>𝑖</m:t>
                        </m:r>
                        <m:r>
                          <m:rPr>
                            <m:nor/>
                          </m:rPr>
                          <a:rPr lang="en-US" sz="1300" dirty="0"/>
                          <m:t>}</m:t>
                        </m:r>
                        <m:r>
                          <m:rPr>
                            <m:nor/>
                          </m:rPr>
                          <a:rPr lang="en-US" sz="1300" b="0" i="0" dirty="0" smtClean="0"/>
                          <m:t>,</m:t>
                        </m:r>
                        <m:sSubSup>
                          <m:sSubSupPr>
                            <m:ctrlPr>
                              <a:rPr lang="en-US" sz="1300" i="1" dirty="0">
                                <a:latin typeface="Cambria Math" panose="02040503050406030204" pitchFamily="18" charset="0"/>
                              </a:rPr>
                            </m:ctrlPr>
                          </m:sSubSupPr>
                          <m:e>
                            <m:r>
                              <a:rPr lang="en-US" sz="1300" b="0" i="1" dirty="0" smtClean="0">
                                <a:latin typeface="Cambria Math" panose="02040503050406030204" pitchFamily="18" charset="0"/>
                              </a:rPr>
                              <m:t> </m:t>
                            </m:r>
                            <m:r>
                              <a:rPr lang="en-US" sz="1300" i="1" dirty="0">
                                <a:latin typeface="Cambria Math" panose="02040503050406030204" pitchFamily="18" charset="0"/>
                              </a:rPr>
                              <m:t>𝑚</m:t>
                            </m:r>
                          </m:e>
                          <m:sub>
                            <m:r>
                              <a:rPr lang="en-US" sz="1300" i="1" dirty="0">
                                <a:latin typeface="Cambria Math" panose="02040503050406030204" pitchFamily="18" charset="0"/>
                              </a:rPr>
                              <m:t>𝑖</m:t>
                            </m:r>
                            <m:r>
                              <a:rPr lang="en-US" sz="1300" i="1" dirty="0">
                                <a:latin typeface="Cambria Math" panose="02040503050406030204" pitchFamily="18" charset="0"/>
                              </a:rPr>
                              <m:t>,</m:t>
                            </m:r>
                            <m:r>
                              <a:rPr lang="en-US" sz="1300" i="1" dirty="0">
                                <a:latin typeface="Cambria Math" panose="02040503050406030204" pitchFamily="18" charset="0"/>
                              </a:rPr>
                              <m:t>𝑗</m:t>
                            </m:r>
                          </m:sub>
                          <m:sup/>
                        </m:sSubSup>
                        <m:r>
                          <m:rPr>
                            <m:nor/>
                          </m:rPr>
                          <a:rPr lang="en-US" sz="1300" b="0" i="0" dirty="0" smtClean="0">
                            <a:latin typeface="Cambria Math" panose="02040503050406030204" pitchFamily="18" charset="0"/>
                          </a:rPr>
                          <m:t> </m:t>
                        </m:r>
                        <m:r>
                          <m:rPr>
                            <m:sty m:val="p"/>
                          </m:rPr>
                          <a:rPr lang="en-US" sz="1300" b="0" i="0" dirty="0" smtClean="0">
                            <a:latin typeface="Cambria Math" panose="02040503050406030204" pitchFamily="18" charset="0"/>
                          </a:rPr>
                          <m:t>element</m:t>
                        </m:r>
                        <m:r>
                          <a:rPr lang="en-US" sz="1300" b="0" i="0" dirty="0" smtClean="0">
                            <a:latin typeface="Cambria Math" panose="02040503050406030204" pitchFamily="18" charset="0"/>
                          </a:rPr>
                          <m:t> </m:t>
                        </m:r>
                        <m:r>
                          <m:rPr>
                            <m:sty m:val="p"/>
                          </m:rPr>
                          <a:rPr lang="en-US" sz="1300" b="0" i="0" dirty="0" smtClean="0">
                            <a:latin typeface="Cambria Math" panose="02040503050406030204" pitchFamily="18" charset="0"/>
                          </a:rPr>
                          <m:t>of</m:t>
                        </m:r>
                        <m:r>
                          <a:rPr lang="en-US" sz="1300" b="0" i="0" dirty="0" smtClean="0">
                            <a:latin typeface="Cambria Math" panose="02040503050406030204" pitchFamily="18" charset="0"/>
                          </a:rPr>
                          <m:t> </m:t>
                        </m:r>
                        <m:r>
                          <m:rPr>
                            <m:sty m:val="p"/>
                          </m:rPr>
                          <a:rPr lang="en-US" sz="1300" b="0" i="0" dirty="0" smtClean="0">
                            <a:latin typeface="Cambria Math" panose="02040503050406030204" pitchFamily="18" charset="0"/>
                          </a:rPr>
                          <m:t>M</m:t>
                        </m:r>
                      </m:e>
                      <m:sup/>
                    </m:sSup>
                    <m:r>
                      <a:rPr lang="en-US" sz="1300" b="0" i="1" dirty="0" smtClean="0">
                        <a:latin typeface="Cambria Math" panose="02040503050406030204" pitchFamily="18" charset="0"/>
                      </a:rPr>
                      <m:t> </m:t>
                    </m:r>
                  </m:oMath>
                </a14:m>
                <a:endParaRPr lang="en-US" sz="1300" b="0" dirty="0" smtClean="0"/>
              </a:p>
              <a:p>
                <a:pPr lvl="1">
                  <a:buFont typeface="Arial" panose="020B0604020202020204" pitchFamily="34" charset="0"/>
                  <a:buChar char="•"/>
                </a:pPr>
                <a:r>
                  <a:rPr lang="en-US" sz="1300" dirty="0" smtClean="0"/>
                  <a:t>Compute Random Number Signature Table : </a:t>
                </a:r>
                <a14:m>
                  <m:oMath xmlns:m="http://schemas.openxmlformats.org/officeDocument/2006/math">
                    <m:sSub>
                      <m:sSubPr>
                        <m:ctrlPr>
                          <a:rPr lang="en-US" sz="1300" i="1">
                            <a:latin typeface="Cambria Math" panose="02040503050406030204" pitchFamily="18" charset="0"/>
                          </a:rPr>
                        </m:ctrlPr>
                      </m:sSubPr>
                      <m:e>
                        <m:r>
                          <a:rPr lang="en-US" sz="1300" b="0" i="1" smtClean="0">
                            <a:latin typeface="Cambria Math" panose="02040503050406030204" pitchFamily="18" charset="0"/>
                          </a:rPr>
                          <m:t>𝑟</m:t>
                        </m:r>
                      </m:e>
                      <m:sub>
                        <m:r>
                          <a:rPr lang="en-US" sz="1300">
                            <a:latin typeface="Cambria Math" panose="02040503050406030204" pitchFamily="18" charset="0"/>
                          </a:rPr>
                          <m:t>𝑗</m:t>
                        </m:r>
                      </m:sub>
                    </m:sSub>
                    <m:r>
                      <a:rPr lang="en-US" sz="1300">
                        <a:latin typeface="Cambria Math" panose="02040503050406030204" pitchFamily="18" charset="0"/>
                      </a:rPr>
                      <m:t> ←</m:t>
                    </m:r>
                    <m:sSup>
                      <m:sSupPr>
                        <m:ctrlPr>
                          <a:rPr lang="en-US" sz="1300" i="1" dirty="0">
                            <a:latin typeface="Cambria Math" panose="02040503050406030204" pitchFamily="18" charset="0"/>
                          </a:rPr>
                        </m:ctrlPr>
                      </m:sSupPr>
                      <m:e>
                        <m:r>
                          <m:rPr>
                            <m:nor/>
                          </m:rPr>
                          <a:rPr lang="en-US" sz="1300" dirty="0"/>
                          <m:t>{0,1}</m:t>
                        </m:r>
                      </m:e>
                      <m:sup>
                        <m:r>
                          <a:rPr lang="en-US" sz="1300" dirty="0">
                            <a:latin typeface="Cambria Math" panose="02040503050406030204" pitchFamily="18" charset="0"/>
                          </a:rPr>
                          <m:t>𝑘</m:t>
                        </m:r>
                      </m:sup>
                    </m:sSup>
                  </m:oMath>
                </a14:m>
                <a:r>
                  <a:rPr lang="en-US" sz="1300" dirty="0" smtClean="0"/>
                  <a:t> and </a:t>
                </a:r>
                <a14:m>
                  <m:oMath xmlns:m="http://schemas.openxmlformats.org/officeDocument/2006/math">
                    <m:sSub>
                      <m:sSubPr>
                        <m:ctrlPr>
                          <a:rPr lang="en-US" sz="1300" i="1" smtClean="0">
                            <a:latin typeface="Cambria Math" panose="02040503050406030204" pitchFamily="18" charset="0"/>
                          </a:rPr>
                        </m:ctrlPr>
                      </m:sSubPr>
                      <m:e>
                        <m:r>
                          <a:rPr lang="en-US" sz="1300">
                            <a:latin typeface="Cambria Math" panose="02040503050406030204" pitchFamily="18" charset="0"/>
                            <a:ea typeface="Cambria Math" panose="02040503050406030204" pitchFamily="18" charset="0"/>
                          </a:rPr>
                          <m:t>𝛾</m:t>
                        </m:r>
                      </m:e>
                      <m:sub>
                        <m:r>
                          <a:rPr lang="en-US" sz="1300" b="0" i="1" smtClean="0">
                            <a:latin typeface="Cambria Math" panose="02040503050406030204" pitchFamily="18" charset="0"/>
                          </a:rPr>
                          <m:t>𝑗</m:t>
                        </m:r>
                      </m:sub>
                    </m:sSub>
                    <m:r>
                      <a:rPr lang="en-US" sz="1300" i="1" smtClean="0">
                        <a:latin typeface="Cambria Math" panose="02040503050406030204" pitchFamily="18" charset="0"/>
                        <a:ea typeface="Cambria Math" panose="02040503050406030204" pitchFamily="18" charset="0"/>
                      </a:rPr>
                      <m:t>←</m:t>
                    </m:r>
                    <m:sSub>
                      <m:sSubPr>
                        <m:ctrlPr>
                          <a:rPr lang="en-US" sz="1300" i="1" smtClean="0">
                            <a:latin typeface="Cambria Math" panose="02040503050406030204" pitchFamily="18" charset="0"/>
                            <a:ea typeface="Cambria Math" panose="02040503050406030204" pitchFamily="18" charset="0"/>
                          </a:rPr>
                        </m:ctrlPr>
                      </m:sSubPr>
                      <m:e>
                        <m:r>
                          <m:rPr>
                            <m:nor/>
                          </m:rPr>
                          <a:rPr lang="en-US" sz="1300" dirty="0"/>
                          <m:t>RSA</m:t>
                        </m:r>
                        <m:r>
                          <m:rPr>
                            <m:nor/>
                          </m:rPr>
                          <a:rPr lang="en-US" sz="1300" dirty="0"/>
                          <m:t>.</m:t>
                        </m:r>
                        <m:r>
                          <m:rPr>
                            <m:nor/>
                          </m:rPr>
                          <a:rPr lang="en-US" sz="1300" dirty="0"/>
                          <m:t>Sig</m:t>
                        </m:r>
                      </m:e>
                      <m:sub>
                        <m:r>
                          <a:rPr lang="en-US" sz="1300" b="0" i="1" smtClean="0">
                            <a:latin typeface="Cambria Math" panose="02040503050406030204" pitchFamily="18" charset="0"/>
                            <a:ea typeface="Cambria Math" panose="02040503050406030204" pitchFamily="18" charset="0"/>
                          </a:rPr>
                          <m:t>𝑠𝑘</m:t>
                        </m:r>
                      </m:sub>
                    </m:sSub>
                    <m:r>
                      <a:rPr lang="en-US"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𝑟</m:t>
                        </m:r>
                      </m:e>
                      <m:sub>
                        <m:r>
                          <a:rPr lang="en-US" sz="1300">
                            <a:latin typeface="Cambria Math" panose="02040503050406030204" pitchFamily="18" charset="0"/>
                          </a:rPr>
                          <m:t>𝑗</m:t>
                        </m:r>
                      </m:sub>
                    </m:sSub>
                    <m:r>
                      <a:rPr lang="en-US" sz="1300" b="0" i="1" smtClean="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𝑟</m:t>
                        </m:r>
                      </m:e>
                      <m:sub/>
                    </m:sSub>
                    <m:r>
                      <a:rPr lang="en-US" sz="1300" b="0" i="1" smtClean="0">
                        <a:latin typeface="Cambria Math" panose="02040503050406030204" pitchFamily="18" charset="0"/>
                        <a:ea typeface="Cambria Math" panose="02040503050406030204" pitchFamily="18" charset="0"/>
                      </a:rPr>
                      <m:t>)</m:t>
                    </m:r>
                  </m:oMath>
                </a14:m>
                <a:endParaRPr lang="en-US" sz="1300" dirty="0" smtClean="0"/>
              </a:p>
              <a:p>
                <a:pPr>
                  <a:buFont typeface="Arial" panose="020B0604020202020204" pitchFamily="34" charset="0"/>
                  <a:buChar char="•"/>
                </a:pPr>
                <a:r>
                  <a:rPr lang="en-US" sz="1300" dirty="0" smtClean="0"/>
                  <a:t>Online </a:t>
                </a:r>
                <a:r>
                  <a:rPr lang="en-US" sz="1300" dirty="0" smtClean="0"/>
                  <a:t>Stage: </a:t>
                </a:r>
                <a:r>
                  <a:rPr lang="en-US" sz="1300" b="0" dirty="0" smtClean="0"/>
                  <a:t>Given m_{</a:t>
                </a:r>
                <a:r>
                  <a:rPr lang="en-US" sz="1300" b="0" dirty="0" err="1" smtClean="0"/>
                  <a:t>i,j</a:t>
                </a:r>
                <a:r>
                  <a:rPr lang="en-US" sz="1300" b="0" smtClean="0"/>
                  <a:t>} </a:t>
                </a:r>
                <a:r>
                  <a:rPr lang="en-US" sz="1300" b="0" dirty="0" smtClean="0"/>
                  <a:t>fetch corresponding signatures</a:t>
                </a:r>
                <a:endParaRPr lang="en-US" sz="1300" dirty="0" smtClean="0"/>
              </a:p>
              <a:p>
                <a:pPr lvl="1">
                  <a:buFont typeface="Arial" panose="020B0604020202020204" pitchFamily="34" charset="0"/>
                  <a:buChar char="•"/>
                </a:pPr>
                <a:r>
                  <a:rPr lang="en-US" sz="1300" dirty="0" smtClean="0"/>
                  <a:t>Aggregate Signature (</a:t>
                </a:r>
                <a14:m>
                  <m:oMath xmlns:m="http://schemas.openxmlformats.org/officeDocument/2006/math">
                    <m:r>
                      <a:rPr lang="en-US" sz="1300" i="1" smtClean="0">
                        <a:latin typeface="Cambria Math" panose="02040503050406030204" pitchFamily="18" charset="0"/>
                        <a:ea typeface="Cambria Math" panose="02040503050406030204" pitchFamily="18" charset="0"/>
                      </a:rPr>
                      <m:t>𝜎</m:t>
                    </m:r>
                  </m:oMath>
                </a14:m>
                <a:r>
                  <a:rPr lang="en-US" sz="1300" dirty="0" smtClean="0"/>
                  <a:t>) Generation:</a:t>
                </a:r>
              </a:p>
              <a:p>
                <a:pPr lvl="2">
                  <a:buFont typeface="Arial" panose="020B0604020202020204" pitchFamily="34" charset="0"/>
                  <a:buChar char="•"/>
                </a:pPr>
                <a14:m>
                  <m:oMath xmlns:m="http://schemas.openxmlformats.org/officeDocument/2006/math">
                    <m:r>
                      <a:rPr lang="en-US" sz="1300" b="0" i="1" smtClean="0">
                        <a:latin typeface="Cambria Math" panose="02040503050406030204" pitchFamily="18" charset="0"/>
                      </a:rPr>
                      <m:t>𝑠</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𝛾</m:t>
                    </m:r>
                    <m:r>
                      <a:rPr lang="en-US" sz="1300" b="0" i="1" smtClean="0">
                        <a:latin typeface="Cambria Math" panose="02040503050406030204" pitchFamily="18" charset="0"/>
                        <a:ea typeface="Cambria Math" panose="02040503050406030204" pitchFamily="18" charset="0"/>
                      </a:rPr>
                      <m:t>.(</m:t>
                    </m:r>
                    <m:nary>
                      <m:naryPr>
                        <m:chr m:val="∏"/>
                        <m:ctrlPr>
                          <a:rPr lang="en-US" sz="1300" b="0" i="1" smtClean="0">
                            <a:latin typeface="Cambria Math" panose="02040503050406030204" pitchFamily="18" charset="0"/>
                            <a:ea typeface="Cambria Math" panose="02040503050406030204" pitchFamily="18" charset="0"/>
                          </a:rPr>
                        </m:ctrlPr>
                      </m:naryPr>
                      <m:sub>
                        <m:r>
                          <m:rPr>
                            <m:brk m:alnAt="23"/>
                          </m:rPr>
                          <a:rPr lang="en-US" sz="1300" b="0" i="1" smtClean="0">
                            <a:latin typeface="Cambria Math" panose="02040503050406030204" pitchFamily="18" charset="0"/>
                            <a:ea typeface="Cambria Math" panose="02040503050406030204" pitchFamily="18" charset="0"/>
                          </a:rPr>
                          <m:t>𝑗</m:t>
                        </m:r>
                        <m:r>
                          <a:rPr lang="en-US" sz="1300" b="0" i="1" smtClean="0">
                            <a:latin typeface="Cambria Math" panose="02040503050406030204" pitchFamily="18" charset="0"/>
                            <a:ea typeface="Cambria Math" panose="02040503050406030204" pitchFamily="18" charset="0"/>
                          </a:rPr>
                          <m:t>=0</m:t>
                        </m:r>
                      </m:sub>
                      <m:sup>
                        <m:r>
                          <a:rPr lang="en-US" sz="1300" b="0" i="1" smtClean="0">
                            <a:latin typeface="Cambria Math" panose="02040503050406030204" pitchFamily="18" charset="0"/>
                            <a:ea typeface="Cambria Math" panose="02040503050406030204" pitchFamily="18" charset="0"/>
                          </a:rPr>
                          <m:t>𝑘</m:t>
                        </m:r>
                        <m:r>
                          <a:rPr lang="en-US" sz="1300" b="0" i="1" smtClean="0">
                            <a:latin typeface="Cambria Math" panose="02040503050406030204" pitchFamily="18" charset="0"/>
                            <a:ea typeface="Cambria Math" panose="02040503050406030204" pitchFamily="18" charset="0"/>
                          </a:rPr>
                          <m:t>−1</m:t>
                        </m:r>
                      </m:sup>
                      <m:e>
                        <m:sSub>
                          <m:sSubPr>
                            <m:ctrlPr>
                              <a:rPr lang="en-US" sz="1300" b="0" i="1" smtClean="0">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𝑠</m:t>
                            </m:r>
                          </m:e>
                          <m:sub>
                            <m:r>
                              <a:rPr lang="en-US" sz="1300" b="0" i="1" smtClean="0">
                                <a:latin typeface="Cambria Math" panose="02040503050406030204" pitchFamily="18" charset="0"/>
                                <a:ea typeface="Cambria Math" panose="02040503050406030204" pitchFamily="18" charset="0"/>
                              </a:rPr>
                              <m:t>𝑗</m:t>
                            </m:r>
                          </m:sub>
                        </m:sSub>
                      </m:e>
                    </m:nary>
                    <m:nary>
                      <m:naryPr>
                        <m:chr m:val="∏"/>
                        <m:ctrlPr>
                          <a:rPr lang="en-US" sz="1300" b="0" i="1" smtClean="0">
                            <a:latin typeface="Cambria Math" panose="02040503050406030204" pitchFamily="18" charset="0"/>
                            <a:ea typeface="Cambria Math" panose="02040503050406030204" pitchFamily="18" charset="0"/>
                          </a:rPr>
                        </m:ctrlPr>
                      </m:naryPr>
                      <m:sub>
                        <m:r>
                          <m:rPr>
                            <m:brk m:alnAt="23"/>
                          </m:rPr>
                          <a:rPr lang="en-US" sz="1300" b="0" i="1" smtClean="0">
                            <a:latin typeface="Cambria Math" panose="02040503050406030204" pitchFamily="18" charset="0"/>
                            <a:ea typeface="Cambria Math" panose="02040503050406030204" pitchFamily="18" charset="0"/>
                          </a:rPr>
                          <m:t>𝑖</m:t>
                        </m:r>
                        <m:r>
                          <a:rPr lang="en-US" sz="1300" b="0" i="1" smtClean="0">
                            <a:latin typeface="Cambria Math" panose="02040503050406030204" pitchFamily="18" charset="0"/>
                            <a:ea typeface="Cambria Math" panose="02040503050406030204" pitchFamily="18" charset="0"/>
                          </a:rPr>
                          <m:t>=1</m:t>
                        </m:r>
                      </m:sub>
                      <m:sup>
                        <m:r>
                          <a:rPr lang="en-US" sz="1300" b="0" i="1" smtClean="0">
                            <a:latin typeface="Cambria Math" panose="02040503050406030204" pitchFamily="18" charset="0"/>
                            <a:ea typeface="Cambria Math" panose="02040503050406030204" pitchFamily="18" charset="0"/>
                          </a:rPr>
                          <m:t>𝑙</m:t>
                        </m:r>
                      </m:sup>
                      <m:e>
                        <m:sSub>
                          <m:sSubPr>
                            <m:ctrlPr>
                              <a:rPr lang="en-US" sz="1300" i="1" smtClean="0">
                                <a:latin typeface="Cambria Math" panose="02040503050406030204" pitchFamily="18" charset="0"/>
                                <a:ea typeface="Cambria Math" panose="02040503050406030204" pitchFamily="18" charset="0"/>
                              </a:rPr>
                            </m:ctrlPr>
                          </m:sSubPr>
                          <m:e>
                            <m:r>
                              <a:rPr lang="en-US" sz="1300">
                                <a:latin typeface="Cambria Math" panose="02040503050406030204" pitchFamily="18" charset="0"/>
                                <a:ea typeface="Cambria Math" panose="02040503050406030204" pitchFamily="18" charset="0"/>
                              </a:rPr>
                              <m:t>𝑠</m:t>
                            </m:r>
                          </m:e>
                          <m:sub>
                            <m:r>
                              <a:rPr lang="en-US" sz="1300" b="0" i="1" smtClean="0">
                                <a:latin typeface="Cambria Math" panose="02040503050406030204" pitchFamily="18" charset="0"/>
                                <a:ea typeface="Cambria Math" panose="02040503050406030204" pitchFamily="18" charset="0"/>
                              </a:rPr>
                              <m:t>𝑖</m:t>
                            </m:r>
                          </m:sub>
                        </m:sSub>
                        <m:r>
                          <a:rPr lang="en-US" sz="1300" b="0" i="1" smtClean="0">
                            <a:latin typeface="Cambria Math" panose="02040503050406030204" pitchFamily="18" charset="0"/>
                            <a:ea typeface="Cambria Math" panose="02040503050406030204" pitchFamily="18" charset="0"/>
                          </a:rPr>
                          <m:t>) ,  </m:t>
                        </m:r>
                        <m:r>
                          <a:rPr lang="en-US" sz="1300" b="0" i="1" smtClean="0">
                            <a:latin typeface="Cambria Math" panose="02040503050406030204" pitchFamily="18" charset="0"/>
                            <a:ea typeface="Cambria Math" panose="02040503050406030204" pitchFamily="18" charset="0"/>
                          </a:rPr>
                          <m:t>𝜎</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𝑟</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𝑠</m:t>
                        </m:r>
                        <m:r>
                          <a:rPr lang="en-US" sz="1300" b="0" i="1" smtClean="0">
                            <a:latin typeface="Cambria Math" panose="02040503050406030204" pitchFamily="18" charset="0"/>
                            <a:ea typeface="Cambria Math" panose="02040503050406030204" pitchFamily="18" charset="0"/>
                          </a:rPr>
                          <m:t>)</m:t>
                        </m:r>
                      </m:e>
                    </m:nary>
                  </m:oMath>
                </a14:m>
                <a:endParaRPr lang="en-US" sz="1300" dirty="0" smtClean="0"/>
              </a:p>
              <a:p>
                <a:pPr>
                  <a:buFont typeface="Arial" panose="020B0604020202020204" pitchFamily="34" charset="0"/>
                  <a:buChar char="•"/>
                </a:pPr>
                <a:r>
                  <a:rPr lang="en-US" sz="1300" dirty="0" smtClean="0"/>
                  <a:t>Verification Stage</a:t>
                </a:r>
              </a:p>
              <a:p>
                <a:pPr lvl="1">
                  <a:buFont typeface="Arial" panose="020B0604020202020204" pitchFamily="34" charset="0"/>
                  <a:buChar char="•"/>
                </a:pPr>
                <a14:m>
                  <m:oMath xmlns:m="http://schemas.openxmlformats.org/officeDocument/2006/math">
                    <m:sSup>
                      <m:sSupPr>
                        <m:ctrlPr>
                          <a:rPr lang="en-US" sz="1300" i="1" smtClean="0">
                            <a:latin typeface="Cambria Math" panose="02040503050406030204" pitchFamily="18" charset="0"/>
                            <a:ea typeface="Cambria Math" panose="02040503050406030204" pitchFamily="18" charset="0"/>
                          </a:rPr>
                        </m:ctrlPr>
                      </m:sSupPr>
                      <m:e>
                        <m:r>
                          <a:rPr lang="en-US" sz="1300" b="0" i="1" smtClean="0">
                            <a:latin typeface="Cambria Math" panose="02040503050406030204" pitchFamily="18" charset="0"/>
                            <a:ea typeface="Cambria Math" panose="02040503050406030204" pitchFamily="18" charset="0"/>
                          </a:rPr>
                          <m:t>𝑚</m:t>
                        </m:r>
                      </m:e>
                      <m:sup>
                        <m:r>
                          <a:rPr lang="en-US" sz="1300" b="0" i="1" smtClean="0">
                            <a:latin typeface="Cambria Math" panose="02040503050406030204" pitchFamily="18" charset="0"/>
                            <a:ea typeface="Cambria Math" panose="02040503050406030204" pitchFamily="18" charset="0"/>
                          </a:rPr>
                          <m:t>′</m:t>
                        </m:r>
                      </m:sup>
                    </m:sSup>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𝐻</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𝑟</m:t>
                    </m:r>
                    <m:r>
                      <a:rPr lang="en-US" sz="1300" i="1">
                        <a:latin typeface="Cambria Math" panose="02040503050406030204" pitchFamily="18" charset="0"/>
                        <a:ea typeface="Cambria Math" panose="02040503050406030204" pitchFamily="18" charset="0"/>
                      </a:rPr>
                      <m:t>∥</m:t>
                    </m:r>
                    <m:sSup>
                      <m:sSupPr>
                        <m:ctrlPr>
                          <a:rPr lang="en-US" sz="1300" i="1">
                            <a:latin typeface="Cambria Math" panose="02040503050406030204" pitchFamily="18" charset="0"/>
                            <a:ea typeface="Cambria Math" panose="02040503050406030204" pitchFamily="18" charset="0"/>
                          </a:rPr>
                        </m:ctrlPr>
                      </m:sSupPr>
                      <m:e>
                        <m:r>
                          <a:rPr lang="en-US" sz="1300" b="0" i="1" smtClean="0">
                            <a:latin typeface="Cambria Math" panose="02040503050406030204" pitchFamily="18" charset="0"/>
                            <a:ea typeface="Cambria Math" panose="02040503050406030204" pitchFamily="18" charset="0"/>
                          </a:rPr>
                          <m:t>𝑟</m:t>
                        </m:r>
                      </m:e>
                      <m:sup>
                        <m:r>
                          <a:rPr lang="en-US" sz="1300" i="1">
                            <a:latin typeface="Cambria Math" panose="02040503050406030204" pitchFamily="18" charset="0"/>
                            <a:ea typeface="Cambria Math" panose="02040503050406030204" pitchFamily="18" charset="0"/>
                          </a:rPr>
                          <m:t>′</m:t>
                        </m:r>
                      </m:sup>
                    </m:sSup>
                    <m:r>
                      <a:rPr lang="en-US" sz="1300" b="0" i="1" smtClean="0">
                        <a:latin typeface="Cambria Math" panose="02040503050406030204" pitchFamily="18" charset="0"/>
                        <a:ea typeface="Cambria Math" panose="02040503050406030204" pitchFamily="18" charset="0"/>
                      </a:rPr>
                      <m:t>)</m:t>
                    </m:r>
                    <m:r>
                      <a:rPr lang="en-US" sz="1300" i="1">
                        <a:latin typeface="Cambria Math" panose="02040503050406030204" pitchFamily="18" charset="0"/>
                        <a:ea typeface="Cambria Math" panose="02040503050406030204" pitchFamily="18" charset="0"/>
                      </a:rPr>
                      <m:t>(</m:t>
                    </m:r>
                    <m:nary>
                      <m:naryPr>
                        <m:chr m:val="∏"/>
                        <m:ctrlPr>
                          <a:rPr lang="en-US" sz="1300" i="1">
                            <a:latin typeface="Cambria Math" panose="02040503050406030204" pitchFamily="18" charset="0"/>
                            <a:ea typeface="Cambria Math" panose="02040503050406030204" pitchFamily="18" charset="0"/>
                          </a:rPr>
                        </m:ctrlPr>
                      </m:naryPr>
                      <m:sub>
                        <m:r>
                          <m:rPr>
                            <m:brk m:alnAt="23"/>
                          </m:rPr>
                          <a:rPr lang="en-US" sz="1300" i="1">
                            <a:latin typeface="Cambria Math" panose="02040503050406030204" pitchFamily="18" charset="0"/>
                            <a:ea typeface="Cambria Math" panose="02040503050406030204" pitchFamily="18" charset="0"/>
                          </a:rPr>
                          <m:t>𝑗</m:t>
                        </m:r>
                        <m:r>
                          <a:rPr lang="en-US" sz="1300" i="1">
                            <a:latin typeface="Cambria Math" panose="02040503050406030204" pitchFamily="18" charset="0"/>
                            <a:ea typeface="Cambria Math" panose="02040503050406030204" pitchFamily="18" charset="0"/>
                          </a:rPr>
                          <m:t>=0</m:t>
                        </m:r>
                      </m:sub>
                      <m:sup>
                        <m:r>
                          <a:rPr lang="en-US" sz="1300" i="1">
                            <a:latin typeface="Cambria Math" panose="02040503050406030204" pitchFamily="18" charset="0"/>
                            <a:ea typeface="Cambria Math" panose="02040503050406030204" pitchFamily="18" charset="0"/>
                          </a:rPr>
                          <m:t>𝑘</m:t>
                        </m:r>
                        <m:r>
                          <a:rPr lang="en-US" sz="1300" i="1">
                            <a:latin typeface="Cambria Math" panose="02040503050406030204" pitchFamily="18" charset="0"/>
                            <a:ea typeface="Cambria Math" panose="02040503050406030204" pitchFamily="18" charset="0"/>
                          </a:rPr>
                          <m:t>−1</m:t>
                        </m:r>
                      </m:sup>
                      <m:e>
                        <m:r>
                          <a:rPr lang="en-US" sz="1300" b="0" i="1" smtClean="0">
                            <a:latin typeface="Cambria Math" panose="02040503050406030204" pitchFamily="18" charset="0"/>
                            <a:ea typeface="Cambria Math" panose="02040503050406030204" pitchFamily="18" charset="0"/>
                          </a:rPr>
                          <m:t>𝐻</m:t>
                        </m:r>
                        <m:d>
                          <m:dPr>
                            <m:ctrlPr>
                              <a:rPr lang="en-US" sz="1300" b="0" i="1" smtClean="0">
                                <a:latin typeface="Cambria Math" panose="02040503050406030204" pitchFamily="18" charset="0"/>
                                <a:ea typeface="Cambria Math" panose="02040503050406030204" pitchFamily="18" charset="0"/>
                              </a:rPr>
                            </m:ctrlPr>
                          </m:dPr>
                          <m:e>
                            <m:sSub>
                              <m:sSubPr>
                                <m:ctrlPr>
                                  <a:rPr lang="en-US" sz="1300" i="1">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𝑡</m:t>
                                </m:r>
                              </m:e>
                              <m:sub>
                                <m:r>
                                  <a:rPr lang="en-US" sz="1300" b="0" i="1" smtClean="0">
                                    <a:latin typeface="Cambria Math" panose="02040503050406030204" pitchFamily="18" charset="0"/>
                                    <a:ea typeface="Cambria Math" panose="02040503050406030204" pitchFamily="18" charset="0"/>
                                  </a:rPr>
                                  <m:t>𝑗</m:t>
                                </m:r>
                              </m:sub>
                            </m:sSub>
                            <m:r>
                              <a:rPr lang="en-US" sz="130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𝑗</m:t>
                            </m:r>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0</m:t>
                            </m:r>
                          </m:e>
                        </m:d>
                        <m:r>
                          <a:rPr lang="en-US" sz="1300" b="0" i="1" smtClean="0">
                            <a:latin typeface="Cambria Math" panose="02040503050406030204" pitchFamily="18" charset="0"/>
                            <a:ea typeface="Cambria Math" panose="02040503050406030204" pitchFamily="18" charset="0"/>
                          </a:rPr>
                          <m:t>.</m:t>
                        </m:r>
                      </m:e>
                    </m:nary>
                    <m:nary>
                      <m:naryPr>
                        <m:chr m:val="∏"/>
                        <m:ctrlPr>
                          <a:rPr lang="en-US" sz="1300" i="1">
                            <a:latin typeface="Cambria Math" panose="02040503050406030204" pitchFamily="18" charset="0"/>
                            <a:ea typeface="Cambria Math" panose="02040503050406030204" pitchFamily="18" charset="0"/>
                          </a:rPr>
                        </m:ctrlPr>
                      </m:naryPr>
                      <m:sub>
                        <m:r>
                          <m:rPr>
                            <m:brk m:alnAt="23"/>
                          </m:rPr>
                          <a:rPr lang="en-US" sz="1300" i="1">
                            <a:latin typeface="Cambria Math" panose="02040503050406030204" pitchFamily="18" charset="0"/>
                            <a:ea typeface="Cambria Math" panose="02040503050406030204" pitchFamily="18" charset="0"/>
                          </a:rPr>
                          <m:t>𝑖</m:t>
                        </m:r>
                        <m:r>
                          <a:rPr lang="en-US" sz="1300" i="1">
                            <a:latin typeface="Cambria Math" panose="02040503050406030204" pitchFamily="18" charset="0"/>
                            <a:ea typeface="Cambria Math" panose="02040503050406030204" pitchFamily="18" charset="0"/>
                          </a:rPr>
                          <m:t>=1</m:t>
                        </m:r>
                      </m:sub>
                      <m:sup>
                        <m:r>
                          <a:rPr lang="en-US" sz="1300" i="1">
                            <a:latin typeface="Cambria Math" panose="02040503050406030204" pitchFamily="18" charset="0"/>
                            <a:ea typeface="Cambria Math" panose="02040503050406030204" pitchFamily="18" charset="0"/>
                          </a:rPr>
                          <m:t>𝑙</m:t>
                        </m:r>
                      </m:sup>
                      <m:e>
                        <m:sSub>
                          <m:sSubPr>
                            <m:ctrlPr>
                              <a:rPr lang="en-US" sz="1300" i="1">
                                <a:latin typeface="Cambria Math" panose="02040503050406030204" pitchFamily="18" charset="0"/>
                                <a:ea typeface="Cambria Math" panose="02040503050406030204" pitchFamily="18" charset="0"/>
                              </a:rPr>
                            </m:ctrlPr>
                          </m:sSubPr>
                          <m:e>
                            <m:r>
                              <a:rPr lang="en-US" sz="1300" b="0" i="1" smtClean="0">
                                <a:latin typeface="Cambria Math" panose="02040503050406030204" pitchFamily="18" charset="0"/>
                                <a:ea typeface="Cambria Math" panose="02040503050406030204" pitchFamily="18" charset="0"/>
                              </a:rPr>
                              <m:t>𝐻</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𝑚</m:t>
                            </m:r>
                          </m:e>
                          <m:sub>
                            <m:r>
                              <a:rPr lang="en-US" sz="1300" i="1">
                                <a:latin typeface="Cambria Math" panose="02040503050406030204" pitchFamily="18" charset="0"/>
                                <a:ea typeface="Cambria Math" panose="02040503050406030204" pitchFamily="18" charset="0"/>
                              </a:rPr>
                              <m:t>𝑖</m:t>
                            </m:r>
                          </m:sub>
                        </m:sSub>
                        <m:r>
                          <a:rPr lang="en-US" sz="1300" i="1">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𝑖</m:t>
                        </m:r>
                        <m:r>
                          <a:rPr lang="en-US" sz="1300" b="0" i="1" smtClean="0">
                            <a:latin typeface="Cambria Math" panose="02040503050406030204" pitchFamily="18" charset="0"/>
                            <a:ea typeface="Cambria Math" panose="02040503050406030204" pitchFamily="18" charset="0"/>
                          </a:rPr>
                          <m:t>)) </m:t>
                        </m:r>
                      </m:e>
                    </m:nary>
                  </m:oMath>
                </a14:m>
                <a:endParaRPr lang="en-US" sz="1300" dirty="0" smtClean="0"/>
              </a:p>
              <a:p>
                <a:pPr lvl="1">
                  <a:buFont typeface="Arial" panose="020B0604020202020204" pitchFamily="34" charset="0"/>
                  <a:buChar char="•"/>
                </a:pPr>
                <a:r>
                  <a:rPr lang="en-US" sz="1300" dirty="0" smtClean="0">
                    <a:ea typeface="Cambria Math" panose="02040503050406030204" pitchFamily="18" charset="0"/>
                  </a:rPr>
                  <a:t>c </a:t>
                </a:r>
                <a14:m>
                  <m:oMath xmlns:m="http://schemas.openxmlformats.org/officeDocument/2006/math">
                    <m:r>
                      <a:rPr lang="en-US" sz="1300" i="1">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ea typeface="Cambria Math" panose="02040503050406030204" pitchFamily="18" charset="0"/>
                          </a:rPr>
                        </m:ctrlPr>
                      </m:sSubPr>
                      <m:e>
                        <m:r>
                          <m:rPr>
                            <m:nor/>
                          </m:rPr>
                          <a:rPr lang="en-US" sz="1300" dirty="0"/>
                          <m:t>RSA</m:t>
                        </m:r>
                        <m:r>
                          <m:rPr>
                            <m:nor/>
                          </m:rPr>
                          <a:rPr lang="en-US" sz="1300" dirty="0"/>
                          <m:t>.</m:t>
                        </m:r>
                        <m:r>
                          <a:rPr lang="en-US" sz="1300" b="0" i="1" dirty="0" smtClean="0">
                            <a:latin typeface="Cambria Math" panose="02040503050406030204" pitchFamily="18" charset="0"/>
                          </a:rPr>
                          <m:t>𝑉𝑒𝑟</m:t>
                        </m:r>
                      </m:e>
                      <m:sub>
                        <m:r>
                          <a:rPr lang="en-US" sz="1300" b="0" i="1" dirty="0" smtClean="0">
                            <a:latin typeface="Cambria Math" panose="02040503050406030204" pitchFamily="18" charset="0"/>
                          </a:rPr>
                          <m:t>𝑃</m:t>
                        </m:r>
                        <m:sSup>
                          <m:sSupPr>
                            <m:ctrlPr>
                              <a:rPr lang="en-US" sz="1300" b="0" i="1" dirty="0" smtClean="0">
                                <a:latin typeface="Cambria Math" panose="02040503050406030204" pitchFamily="18" charset="0"/>
                              </a:rPr>
                            </m:ctrlPr>
                          </m:sSupPr>
                          <m:e>
                            <m:r>
                              <a:rPr lang="en-US" sz="1300" b="0" i="1" dirty="0" smtClean="0">
                                <a:latin typeface="Cambria Math" panose="02040503050406030204" pitchFamily="18" charset="0"/>
                              </a:rPr>
                              <m:t>𝐾</m:t>
                            </m:r>
                          </m:e>
                          <m:sup>
                            <m:r>
                              <a:rPr lang="en-US" sz="1300" b="0" i="1" dirty="0" smtClean="0">
                                <a:latin typeface="Cambria Math" panose="02040503050406030204" pitchFamily="18" charset="0"/>
                              </a:rPr>
                              <m:t>′</m:t>
                            </m:r>
                          </m:sup>
                        </m:sSup>
                      </m:sub>
                    </m:sSub>
                    <m:r>
                      <a:rPr lang="en-US" sz="1300" i="1">
                        <a:latin typeface="Cambria Math" panose="02040503050406030204" pitchFamily="18" charset="0"/>
                        <a:ea typeface="Cambria Math" panose="02040503050406030204" pitchFamily="18" charset="0"/>
                      </a:rPr>
                      <m:t>(</m:t>
                    </m:r>
                    <m:sSup>
                      <m:sSupPr>
                        <m:ctrlPr>
                          <a:rPr lang="en-US" sz="1300" i="1">
                            <a:latin typeface="Cambria Math" panose="02040503050406030204" pitchFamily="18" charset="0"/>
                            <a:ea typeface="Cambria Math" panose="02040503050406030204" pitchFamily="18" charset="0"/>
                          </a:rPr>
                        </m:ctrlPr>
                      </m:sSupPr>
                      <m:e>
                        <m:r>
                          <a:rPr lang="en-US" sz="1300" i="1">
                            <a:latin typeface="Cambria Math" panose="02040503050406030204" pitchFamily="18" charset="0"/>
                            <a:ea typeface="Cambria Math" panose="02040503050406030204" pitchFamily="18" charset="0"/>
                          </a:rPr>
                          <m:t>𝑚</m:t>
                        </m:r>
                      </m:e>
                      <m:sup>
                        <m:r>
                          <a:rPr lang="en-US" sz="1300" i="1">
                            <a:latin typeface="Cambria Math" panose="02040503050406030204" pitchFamily="18" charset="0"/>
                            <a:ea typeface="Cambria Math" panose="02040503050406030204" pitchFamily="18" charset="0"/>
                          </a:rPr>
                          <m:t>′</m:t>
                        </m:r>
                      </m:sup>
                    </m:sSup>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𝑠</m:t>
                    </m:r>
                    <m:r>
                      <a:rPr lang="en-US" sz="1300" i="1" smtClean="0">
                        <a:latin typeface="Cambria Math" panose="02040503050406030204" pitchFamily="18" charset="0"/>
                        <a:ea typeface="Cambria Math" panose="02040503050406030204" pitchFamily="18" charset="0"/>
                      </a:rPr>
                      <m:t>)</m:t>
                    </m:r>
                  </m:oMath>
                </a14:m>
                <a:endParaRPr lang="en-US" sz="1300" dirty="0"/>
              </a:p>
              <a:p>
                <a:pPr lvl="1">
                  <a:buFont typeface="Arial" panose="020B0604020202020204" pitchFamily="34" charset="0"/>
                  <a:buChar char="•"/>
                </a:pPr>
                <a:endParaRPr lang="en-US" sz="1300" dirty="0" smtClean="0"/>
              </a:p>
              <a:p>
                <a:pPr lvl="1">
                  <a:buFont typeface="Arial" panose="020B0604020202020204" pitchFamily="34" charset="0"/>
                  <a:buChar char="•"/>
                </a:pPr>
                <a:endParaRPr lang="en-US" sz="1300" dirty="0" smtClean="0"/>
              </a:p>
              <a:p>
                <a:pPr lvl="1">
                  <a:buFont typeface="Arial" panose="020B0604020202020204" pitchFamily="34" charset="0"/>
                  <a:buChar char="•"/>
                </a:pPr>
                <a:endParaRPr lang="en-US" sz="1300" dirty="0" smtClean="0"/>
              </a:p>
              <a:p>
                <a:pPr lvl="2">
                  <a:buFont typeface="Arial" panose="020B0604020202020204" pitchFamily="34" charset="0"/>
                  <a:buChar char="•"/>
                </a:pPr>
                <a:endParaRPr lang="en-US" sz="1300" dirty="0"/>
              </a:p>
              <a:p>
                <a:pPr marL="457200" lvl="1" indent="0"/>
                <a:endParaRPr lang="en-US" sz="1300" b="0" i="1" dirty="0" smtClean="0"/>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503238" y="1907628"/>
                <a:ext cx="9069387" cy="5400601"/>
              </a:xfrm>
              <a:blipFill rotWithShape="0">
                <a:blip r:embed="rId2"/>
                <a:stretch>
                  <a:fillRect l="-67" t="-339"/>
                </a:stretch>
              </a:blipFill>
            </p:spPr>
            <p:txBody>
              <a:bodyPr/>
              <a:lstStyle/>
              <a:p>
                <a:r>
                  <a:rPr lang="en-US">
                    <a:noFill/>
                  </a:rPr>
                  <a:t> </a:t>
                </a:r>
              </a:p>
            </p:txBody>
          </p:sp>
        </mc:Fallback>
      </mc:AlternateContent>
    </p:spTree>
    <p:extLst>
      <p:ext uri="{BB962C8B-B14F-4D97-AF65-F5344CB8AC3E}">
        <p14:creationId xmlns:p14="http://schemas.microsoft.com/office/powerpoint/2010/main" val="4224340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87338" y="935038"/>
            <a:ext cx="701675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a:solidFill>
                  <a:srgbClr val="000000"/>
                </a:solidFill>
                <a:latin typeface="Comic Sans MS" panose="030F0702030302020204" pitchFamily="66" charset="0"/>
                <a:ea typeface="Verdana" panose="020B0604030504040204" pitchFamily="34" charset="0"/>
                <a:cs typeface="Verdana" panose="020B0604030504040204" pitchFamily="34" charset="0"/>
              </a:rPr>
              <a:t>System on Chips (SoC)</a:t>
            </a:r>
          </a:p>
        </p:txBody>
      </p:sp>
      <p:sp>
        <p:nvSpPr>
          <p:cNvPr id="30722" name="Text Box 2"/>
          <p:cNvSpPr txBox="1">
            <a:spLocks noChangeArrowheads="1"/>
          </p:cNvSpPr>
          <p:nvPr/>
        </p:nvSpPr>
        <p:spPr bwMode="auto">
          <a:xfrm>
            <a:off x="287338" y="2051645"/>
            <a:ext cx="4673600" cy="533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739775" indent="-4762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 system on a chip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SoC</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is an integrated circuit (IC) that integrates all components of a computer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into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 single chip</a:t>
            </a:r>
          </a:p>
          <a:p>
            <a:pPr eaLnBrk="1" hangingPunct="1">
              <a:spcAft>
                <a:spcPts val="1425"/>
              </a:spcAft>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Embedded </a:t>
            </a:r>
            <a:r>
              <a:rPr lang="en-US" altLang="en-US" sz="2000" b="1"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SoCs</a:t>
            </a: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 are used by major car manufacturers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(e.g., Audi, BMW, Ford, Mercedes and Tesla) for their infotainment and communication systems </a:t>
            </a:r>
          </a:p>
          <a:p>
            <a:pPr eaLnBrk="1" hangingPunct="1">
              <a:spcAft>
                <a:spcPts val="1425"/>
              </a:spcAft>
              <a:buFont typeface="Arial" panose="020B0604020202020204" pitchFamily="34" charset="0"/>
              <a:buChar char="•"/>
            </a:pPr>
            <a:r>
              <a:rPr lang="en-US" altLang="en-US" sz="2000" b="1"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Already available  </a:t>
            </a:r>
            <a:r>
              <a:rPr lang="en-US" altLang="en-US" sz="2000" b="1" dirty="0">
                <a:solidFill>
                  <a:srgbClr val="7030A0"/>
                </a:solidFill>
                <a:latin typeface="Comic Sans MS" panose="030F0702030302020204" pitchFamily="66" charset="0"/>
                <a:ea typeface="Verdana" panose="020B0604030504040204" pitchFamily="34" charset="0"/>
                <a:cs typeface="Verdana" panose="020B0604030504040204" pitchFamily="34" charset="0"/>
              </a:rPr>
              <a:t>source of high performance computing in </a:t>
            </a:r>
            <a:r>
              <a:rPr lang="en-US" altLang="en-US" sz="2000" b="1"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vehicles</a:t>
            </a:r>
          </a:p>
          <a:p>
            <a:pPr eaLnBrk="1" hangingPunct="1">
              <a:spcAft>
                <a:spcPts val="1425"/>
              </a:spcAft>
              <a:buFont typeface="Lucida Grande" charset="0"/>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30723" name="Text Box 3"/>
          <p:cNvSpPr txBox="1">
            <a:spLocks noChangeArrowheads="1"/>
          </p:cNvSpPr>
          <p:nvPr/>
        </p:nvSpPr>
        <p:spPr bwMode="auto">
          <a:xfrm>
            <a:off x="4680025" y="5003973"/>
            <a:ext cx="5400600"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741363" indent="-474663">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ClrTx/>
              <a:buFontTx/>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ClrTx/>
              <a:buFontTx/>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739775" indent="-476250" eaLnBrk="1" hangingPunct="1">
              <a:spcAft>
                <a:spcPts val="1425"/>
              </a:spcAft>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Come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with high-bandwidth peripherals, sensors,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network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interfaces</a:t>
            </a:r>
          </a:p>
          <a:p>
            <a:pPr marL="739775" indent="-476250" eaLnBrk="1" hangingPunct="1">
              <a:spcAft>
                <a:spcPts val="1425"/>
              </a:spcAft>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They include embedded GPUs</a:t>
            </a:r>
          </a:p>
        </p:txBody>
      </p:sp>
      <p:pic>
        <p:nvPicPr>
          <p:cNvPr id="307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2550" y="3275781"/>
            <a:ext cx="2089150" cy="1330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1263" y="1763713"/>
            <a:ext cx="2109787" cy="1341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7650" y="1835150"/>
            <a:ext cx="2149475" cy="127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215776" y="827509"/>
            <a:ext cx="701675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Graphic Processing Units (GPU)</a:t>
            </a:r>
          </a:p>
        </p:txBody>
      </p:sp>
      <p:sp>
        <p:nvSpPr>
          <p:cNvPr id="31746" name="Text Box 2"/>
          <p:cNvSpPr txBox="1">
            <a:spLocks noChangeArrowheads="1"/>
          </p:cNvSpPr>
          <p:nvPr/>
        </p:nvSpPr>
        <p:spPr bwMode="auto">
          <a:xfrm>
            <a:off x="310046" y="2195661"/>
            <a:ext cx="4874282" cy="517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739775" indent="-4762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CPU: A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few cores optimized for sequential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serial processing</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a:t>
            </a:r>
          </a:p>
          <a:p>
            <a:pPr eaLnBrk="1" hangingPunct="1">
              <a:spcAft>
                <a:spcPts val="1425"/>
              </a:spcAft>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GPU: Massively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parallel architecture consisting of thousands of smaller, more efficient cores designed for </a:t>
            </a:r>
            <a:r>
              <a:rPr lang="en-US" altLang="en-US" sz="2000" dirty="0">
                <a:solidFill>
                  <a:srgbClr val="0070C0"/>
                </a:solidFill>
                <a:latin typeface="Comic Sans MS" panose="030F0702030302020204" pitchFamily="66" charset="0"/>
                <a:ea typeface="Verdana" panose="020B0604030504040204" pitchFamily="34" charset="0"/>
                <a:cs typeface="Verdana" panose="020B0604030504040204" pitchFamily="34" charset="0"/>
              </a:rPr>
              <a:t>handling multiple tasks simultaneously. </a:t>
            </a:r>
            <a:endParaRPr lang="en-US" altLang="en-US" sz="2000" dirty="0" smtClean="0">
              <a:solidFill>
                <a:srgbClr val="0070C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US" altLang="en-US" sz="2000" b="1"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Offload compute-intensive portions of the application to the GPU, while the remainder of the code still runs on the CPU. </a:t>
            </a:r>
          </a:p>
          <a:p>
            <a:pPr eaLnBrk="1" hangingPunct="1">
              <a:spcAft>
                <a:spcPts val="1425"/>
              </a:spcAft>
              <a:buFont typeface="Arial" panose="020B0604020202020204" pitchFamily="34" charset="0"/>
              <a:buChar char="•"/>
            </a:pPr>
            <a:endParaRPr lang="en-US" altLang="en-US" sz="2000" dirty="0">
              <a:solidFill>
                <a:srgbClr val="0070C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Lucida Grande"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Lucida Grande"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7147" y="1763613"/>
            <a:ext cx="3816350" cy="2447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8" name="Text Box 4"/>
          <p:cNvSpPr txBox="1">
            <a:spLocks noChangeArrowheads="1"/>
          </p:cNvSpPr>
          <p:nvPr/>
        </p:nvSpPr>
        <p:spPr bwMode="auto">
          <a:xfrm>
            <a:off x="5175678" y="4067869"/>
            <a:ext cx="4459287" cy="271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31800" indent="-3238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StarSymbol"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82563" y="1279525"/>
            <a:ext cx="70167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Hardware Acceleration</a:t>
            </a:r>
          </a:p>
        </p:txBody>
      </p:sp>
      <p:sp>
        <p:nvSpPr>
          <p:cNvPr id="32770" name="Text Box 2"/>
          <p:cNvSpPr txBox="1">
            <a:spLocks noChangeArrowheads="1"/>
          </p:cNvSpPr>
          <p:nvPr/>
        </p:nvSpPr>
        <p:spPr bwMode="auto">
          <a:xfrm>
            <a:off x="215776" y="2555701"/>
            <a:ext cx="4660231" cy="448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We implement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RA scheme [4] on GPUs</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We utilize the thousands of cores that GPUs have to process parallel workloads efficiently </a:t>
            </a:r>
          </a:p>
          <a:p>
            <a:pPr eaLnBrk="1" hangingPunct="1">
              <a:spcAft>
                <a:spcPts val="1425"/>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We have made several optimizations to the algorithm to parallelize the individual steps of the Crypto algorithms.</a:t>
            </a:r>
          </a:p>
        </p:txBody>
      </p:sp>
      <p:sp>
        <p:nvSpPr>
          <p:cNvPr id="32771" name="Text Box 3"/>
          <p:cNvSpPr txBox="1">
            <a:spLocks noChangeArrowheads="1"/>
          </p:cNvSpPr>
          <p:nvPr/>
        </p:nvSpPr>
        <p:spPr bwMode="auto">
          <a:xfrm>
            <a:off x="5113338" y="1824038"/>
            <a:ext cx="4459287"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327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1750" y="1331913"/>
            <a:ext cx="4148138" cy="26209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3" name="Text Box 5"/>
          <p:cNvSpPr txBox="1">
            <a:spLocks noChangeArrowheads="1"/>
          </p:cNvSpPr>
          <p:nvPr/>
        </p:nvSpPr>
        <p:spPr bwMode="auto">
          <a:xfrm>
            <a:off x="4930775" y="4572000"/>
            <a:ext cx="4427538" cy="209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44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9pPr>
          </a:lstStyle>
          <a:p>
            <a:pPr eaLnBrk="1">
              <a:lnSpc>
                <a:spcPct val="93000"/>
              </a:lnSpc>
              <a:spcAft>
                <a:spcPts val="1538"/>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rPr>
              <a:t>We also used optimizations specific to the architecture of the GPU to realize the full potential of the available cores.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387350" y="1096963"/>
            <a:ext cx="796533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Specific Techniques </a:t>
            </a:r>
            <a:r>
              <a:rPr lang="en-US" altLang="en-US" sz="32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used</a:t>
            </a:r>
            <a:endPar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33794" name="Text Box 2"/>
          <p:cNvSpPr txBox="1">
            <a:spLocks noChangeArrowheads="1"/>
          </p:cNvSpPr>
          <p:nvPr/>
        </p:nvSpPr>
        <p:spPr bwMode="auto">
          <a:xfrm>
            <a:off x="503238" y="2378075"/>
            <a:ext cx="9072562"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1pPr>
            <a:lvl2pPr marL="860425" indent="-3206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Wingdings" panose="05000000000000000000" pitchFamily="2" charset="2"/>
              <a:buChar char=""/>
            </a:pP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Algorithm optimizations : </a:t>
            </a:r>
          </a:p>
          <a:p>
            <a:pPr lvl="1" eaLnBrk="1" hangingPunct="1">
              <a:spcAft>
                <a:spcPts val="713"/>
              </a:spcAft>
              <a:buClr>
                <a:srgbClr val="9A9A9A"/>
              </a:buClr>
              <a:buSzPct val="75000"/>
              <a:buFont typeface="Symbol" panose="05050102010706020507" pitchFamily="18"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CRT (Chinese Remainder Theorem)</a:t>
            </a:r>
          </a:p>
          <a:p>
            <a:pPr lvl="1" eaLnBrk="1" hangingPunct="1">
              <a:spcAft>
                <a:spcPts val="713"/>
              </a:spcAft>
              <a:buClr>
                <a:srgbClr val="9A9A9A"/>
              </a:buClr>
              <a:buSzPct val="75000"/>
              <a:buFont typeface="Symbol" panose="05050102010706020507" pitchFamily="18"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Montgomery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Reduction</a:t>
            </a:r>
          </a:p>
          <a:p>
            <a:pPr lvl="1" eaLnBrk="1" hangingPunct="1">
              <a:spcAft>
                <a:spcPts val="713"/>
              </a:spcAft>
              <a:buClr>
                <a:srgbClr val="9A9A9A"/>
              </a:buClr>
              <a:buSzPct val="75000"/>
              <a:buFont typeface="Symbol" panose="05050102010706020507" pitchFamily="18" charset="2"/>
              <a:buChar char=""/>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Wingdings" panose="05000000000000000000" pitchFamily="2" charset="2"/>
              <a:buChar char=""/>
            </a:pP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Hardware optimizations</a:t>
            </a:r>
          </a:p>
          <a:p>
            <a:pPr lvl="1" eaLnBrk="1" hangingPunct="1">
              <a:spcAft>
                <a:spcPts val="713"/>
              </a:spcAft>
              <a:buClr>
                <a:srgbClr val="9A9A9A"/>
              </a:buClr>
              <a:buSzPct val="75000"/>
              <a:buFont typeface="Symbol" panose="05050102010706020507" pitchFamily="18"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Batch Processing</a:t>
            </a:r>
          </a:p>
          <a:p>
            <a:pPr lvl="1" eaLnBrk="1" hangingPunct="1">
              <a:spcAft>
                <a:spcPts val="713"/>
              </a:spcAft>
              <a:buClr>
                <a:srgbClr val="9A9A9A"/>
              </a:buClr>
              <a:buSzPct val="75000"/>
              <a:buFont typeface="Symbol" panose="05050102010706020507" pitchFamily="18"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Breakup of components into words</a:t>
            </a:r>
          </a:p>
          <a:p>
            <a:pPr lvl="1" eaLnBrk="1" hangingPunct="1">
              <a:spcAft>
                <a:spcPts val="713"/>
              </a:spcAft>
              <a:buClr>
                <a:srgbClr val="9A9A9A"/>
              </a:buClr>
              <a:buSzPct val="75000"/>
              <a:buFont typeface="Symbol" panose="05050102010706020507" pitchFamily="18"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GPU warp size utilization</a:t>
            </a:r>
          </a:p>
          <a:p>
            <a:pPr lvl="1" eaLnBrk="1" hangingPunct="1">
              <a:spcAft>
                <a:spcPts val="713"/>
              </a:spcAft>
              <a:buClr>
                <a:srgbClr val="9A9A9A"/>
              </a:buClr>
              <a:buSzPct val="75000"/>
              <a:buFont typeface="Symbol" panose="05050102010706020507" pitchFamily="18"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Memory latency vs GPU Occupancy</a:t>
            </a:r>
          </a:p>
          <a:p>
            <a:pPr lvl="1" eaLnBrk="1" hangingPunct="1">
              <a:spcAft>
                <a:spcPts val="713"/>
              </a:spcAft>
              <a:buClr>
                <a:srgbClr val="9A9A9A"/>
              </a:buClr>
              <a:buSzPct val="75000"/>
              <a:buFont typeface="Symbol" panose="05050102010706020507" pitchFamily="18"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Constant Length Non-zero Window Technique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69925" y="1163638"/>
            <a:ext cx="7538739"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Token </a:t>
            </a: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Regeneration </a:t>
            </a:r>
            <a:r>
              <a:rPr lang="en-US" altLang="en-US" sz="32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and </a:t>
            </a:r>
            <a:r>
              <a:rPr lang="en-US" altLang="en-US" sz="320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Online Signing </a:t>
            </a:r>
            <a:endPar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34818" name="Text Box 2"/>
          <p:cNvSpPr txBox="1">
            <a:spLocks noChangeArrowheads="1"/>
          </p:cNvSpPr>
          <p:nvPr/>
        </p:nvSpPr>
        <p:spPr bwMode="auto">
          <a:xfrm>
            <a:off x="575816" y="1979637"/>
            <a:ext cx="9070975" cy="421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1pPr>
            <a:lvl2pPr marL="798513"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9pPr>
          </a:lstStyle>
          <a:p>
            <a:pPr marL="447675" indent="-342900" eaLnBrk="1" hangingPunct="1">
              <a:spcAft>
                <a:spcPts val="1425"/>
              </a:spcAft>
              <a:buSzPct val="45000"/>
            </a:pPr>
            <a:endParaRPr lang="en-IN" altLang="en-US" sz="2000" dirty="0" smtClean="0">
              <a:solidFill>
                <a:srgbClr val="FF0000"/>
              </a:solidFill>
              <a:latin typeface="Comic Sans MS" panose="030F0702030302020204" pitchFamily="66" charset="0"/>
              <a:ea typeface="Verdana" panose="020B0604030504040204" pitchFamily="34" charset="0"/>
              <a:cs typeface="Verdana" panose="020B0604030504040204" pitchFamily="34" charset="0"/>
            </a:endParaRPr>
          </a:p>
          <a:p>
            <a:pPr marL="447675" indent="-342900" eaLnBrk="1" hangingPunct="1">
              <a:spcAft>
                <a:spcPts val="1425"/>
              </a:spcAft>
              <a:buSzPct val="45000"/>
              <a:buFont typeface="Arial" panose="020B0604020202020204" pitchFamily="34" charset="0"/>
              <a:buChar char="•"/>
            </a:pPr>
            <a:r>
              <a:rPr lang="en-IN" altLang="en-US" sz="2000" dirty="0" smtClean="0">
                <a:solidFill>
                  <a:srgbClr val="FF0000"/>
                </a:solidFill>
                <a:latin typeface="Comic Sans MS" panose="030F0702030302020204" pitchFamily="66" charset="0"/>
                <a:ea typeface="Verdana" panose="020B0604030504040204" pitchFamily="34" charset="0"/>
                <a:cs typeface="Verdana" panose="020B0604030504040204" pitchFamily="34" charset="0"/>
              </a:rPr>
              <a:t>Offline (depleted tokens, online) phase</a:t>
            </a:r>
            <a:r>
              <a:rPr lang="en-IN" altLang="en-US" sz="2000" dirty="0">
                <a:solidFill>
                  <a:srgbClr val="FF0000"/>
                </a:solidFill>
                <a:latin typeface="Comic Sans MS" panose="030F0702030302020204" pitchFamily="66" charset="0"/>
                <a:ea typeface="Verdana" panose="020B0604030504040204" pitchFamily="34" charset="0"/>
                <a:cs typeface="Verdana" panose="020B0604030504040204" pitchFamily="34" charset="0"/>
              </a:rPr>
              <a:t>:</a:t>
            </a: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Pre-compute </a:t>
            </a: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and store an RSA signature on each of the sub-messages during the offline phase. </a:t>
            </a:r>
            <a:endPar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817563" lvl="1" indent="-342900" eaLnBrk="1" hangingPunct="1">
              <a:spcAft>
                <a:spcPts val="1425"/>
              </a:spcAft>
              <a:buSzPct val="45000"/>
              <a:buFont typeface="Arial" panose="020B0604020202020204" pitchFamily="34" charset="0"/>
              <a:buChar char="•"/>
            </a:pPr>
            <a:r>
              <a:rPr lang="en-IN" altLang="en-US" sz="2000"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GPUs are highly effective to replenish tokens</a:t>
            </a:r>
          </a:p>
          <a:p>
            <a:pPr marL="817563" lvl="1" indent="-342900" eaLnBrk="1" hangingPunct="1">
              <a:spcAft>
                <a:spcPts val="1425"/>
              </a:spcAft>
              <a:buSzPct val="45000"/>
              <a:buFont typeface="Arial" panose="020B0604020202020204" pitchFamily="34" charset="0"/>
              <a:buChar char="•"/>
            </a:pPr>
            <a:r>
              <a:rPr lang="en-IN" altLang="en-US" sz="2000"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Massive parallel token generation minimizes the impact on online-phase</a:t>
            </a:r>
            <a:endParaRPr lang="en-IN" altLang="en-US" sz="2000" dirty="0">
              <a:solidFill>
                <a:srgbClr val="7030A0"/>
              </a:solidFill>
              <a:latin typeface="Comic Sans MS" panose="030F0702030302020204" pitchFamily="66" charset="0"/>
              <a:ea typeface="Verdana" panose="020B0604030504040204" pitchFamily="34" charset="0"/>
              <a:cs typeface="Verdana" panose="020B0604030504040204" pitchFamily="34" charset="0"/>
            </a:endParaRPr>
          </a:p>
          <a:p>
            <a:pPr marL="447675" indent="-342900" eaLnBrk="1" hangingPunct="1">
              <a:spcAft>
                <a:spcPts val="1425"/>
              </a:spcAft>
              <a:buSzPct val="45000"/>
              <a:buFont typeface="Arial" panose="020B0604020202020204" pitchFamily="34" charset="0"/>
              <a:buChar char="•"/>
            </a:pPr>
            <a:endPar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447675" indent="-342900" eaLnBrk="1" hangingPunct="1">
              <a:spcAft>
                <a:spcPts val="1425"/>
              </a:spcAft>
              <a:buSzPct val="45000"/>
              <a:buFont typeface="Arial" panose="020B0604020202020204" pitchFamily="34" charset="0"/>
              <a:buChar char="•"/>
            </a:pPr>
            <a:r>
              <a:rPr lang="en-IN" altLang="en-US" sz="2000" dirty="0" smtClean="0">
                <a:solidFill>
                  <a:srgbClr val="0070C0"/>
                </a:solidFill>
                <a:latin typeface="Comic Sans MS" panose="030F0702030302020204" pitchFamily="66" charset="0"/>
                <a:ea typeface="Verdana" panose="020B0604030504040204" pitchFamily="34" charset="0"/>
                <a:cs typeface="Verdana" panose="020B0604030504040204" pitchFamily="34" charset="0"/>
              </a:rPr>
              <a:t>Online </a:t>
            </a:r>
            <a:r>
              <a:rPr lang="en-IN" altLang="en-US" sz="2000" dirty="0">
                <a:solidFill>
                  <a:srgbClr val="0070C0"/>
                </a:solidFill>
                <a:latin typeface="Comic Sans MS" panose="030F0702030302020204" pitchFamily="66" charset="0"/>
                <a:ea typeface="Verdana" panose="020B0604030504040204" pitchFamily="34" charset="0"/>
                <a:cs typeface="Verdana" panose="020B0604030504040204" pitchFamily="34" charset="0"/>
              </a:rPr>
              <a:t>Phase:  </a:t>
            </a: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he </a:t>
            </a: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signer combines individual RSA signatures of relevant sub-messages via Condensed-RSA to sign a message</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t>
            </a:r>
          </a:p>
          <a:p>
            <a:pPr marL="817563" lvl="1" indent="-342900" eaLnBrk="1" hangingPunct="1">
              <a:spcAft>
                <a:spcPts val="1425"/>
              </a:spcAft>
              <a:buSzPct val="45000"/>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Aggregation hashes and optimized multiplications with GPUs</a:t>
            </a:r>
          </a:p>
          <a:p>
            <a:pPr marL="817563" lvl="1" indent="-342900" eaLnBrk="1" hangingPunct="1">
              <a:spcAft>
                <a:spcPts val="1425"/>
              </a:spcAft>
              <a:buSzPct val="45000"/>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Majority of this process is parallelizable </a:t>
            </a:r>
            <a:endPar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257175" y="1073150"/>
            <a:ext cx="96869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ClrTx/>
              <a:buFontTx/>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Implementation</a:t>
            </a:r>
          </a:p>
        </p:txBody>
      </p:sp>
      <p:sp>
        <p:nvSpPr>
          <p:cNvPr id="35842" name="Text Box 2"/>
          <p:cNvSpPr txBox="1">
            <a:spLocks noChangeArrowheads="1"/>
          </p:cNvSpPr>
          <p:nvPr/>
        </p:nvSpPr>
        <p:spPr bwMode="auto">
          <a:xfrm>
            <a:off x="196850" y="1920875"/>
            <a:ext cx="5347518" cy="509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1pPr>
            <a:lvl2pPr marL="798513" indent="-3238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System model: Two entities: </a:t>
            </a:r>
          </a:p>
          <a:p>
            <a:pPr lvl="1" eaLnBrk="1" hangingPunct="1">
              <a:spcAft>
                <a:spcPts val="713"/>
              </a:spcAft>
              <a:buClr>
                <a:srgbClr val="9A9A9A"/>
              </a:buClr>
              <a:buSzPct val="75000"/>
              <a:buFont typeface="Symbol" panose="05050102010706020507" pitchFamily="18"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Central entities such as static C&amp;C centers or satellites, which are resourceful and equipped with GPUs </a:t>
            </a:r>
          </a:p>
          <a:p>
            <a:pPr lvl="1" eaLnBrk="1" hangingPunct="1">
              <a:spcAft>
                <a:spcPts val="713"/>
              </a:spcAft>
              <a:buClr>
                <a:srgbClr val="9A9A9A"/>
              </a:buClr>
              <a:buSzPct val="75000"/>
              <a:buFont typeface="Symbol" panose="05050102010706020507" pitchFamily="18"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Mobile entities such as vehicles which are equipped with </a:t>
            </a:r>
            <a:r>
              <a:rPr lang="en-US" altLang="en-US" sz="2000" dirty="0" err="1" smtClean="0">
                <a:solidFill>
                  <a:srgbClr val="000000"/>
                </a:solidFill>
                <a:latin typeface="Comic Sans MS" panose="030F0702030302020204" pitchFamily="66" charset="0"/>
                <a:ea typeface="Verdana" panose="020B0604030504040204" pitchFamily="34" charset="0"/>
                <a:cs typeface="Verdana" panose="020B0604030504040204" pitchFamily="34" charset="0"/>
              </a:rPr>
              <a:t>SoC</a:t>
            </a: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75000"/>
              <a:buFont typeface="Symbol" panose="05050102010706020507" pitchFamily="18" charset="2"/>
              <a:buChar char=""/>
            </a:pP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Wingdings" panose="05000000000000000000" pitchFamily="2" charset="2"/>
              <a:buChar char=""/>
            </a:pPr>
            <a:r>
              <a:rPr lang="en-US" altLang="en-US" sz="2000" dirty="0" err="1" smtClean="0">
                <a:solidFill>
                  <a:srgbClr val="000000"/>
                </a:solidFill>
                <a:latin typeface="Comic Sans MS" panose="030F0702030302020204" pitchFamily="66" charset="0"/>
                <a:ea typeface="Verdana" panose="020B0604030504040204" pitchFamily="34" charset="0"/>
                <a:cs typeface="Verdana" panose="020B0604030504040204" pitchFamily="34" charset="0"/>
              </a:rPr>
              <a:t>Implementaion</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on server GPUs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and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SoCs</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t>
            </a:r>
          </a:p>
          <a:p>
            <a:pPr lvl="1" eaLnBrk="1" hangingPunct="1">
              <a:spcAft>
                <a:spcPts val="713"/>
              </a:spcAft>
              <a:buClr>
                <a:srgbClr val="9A9A9A"/>
              </a:buClr>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i7-5930K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CPU </a:t>
            </a: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45000"/>
              <a:buFont typeface="Wingdings" panose="05000000000000000000" pitchFamily="2" charset="2"/>
              <a:buChar char=""/>
            </a:pPr>
            <a:r>
              <a:rPr lang="en-US" altLang="en-US" sz="2000" dirty="0" err="1" smtClean="0">
                <a:solidFill>
                  <a:srgbClr val="000000"/>
                </a:solidFill>
                <a:latin typeface="Comic Sans MS" panose="030F0702030302020204" pitchFamily="66" charset="0"/>
                <a:ea typeface="Verdana" panose="020B0604030504040204" pitchFamily="34" charset="0"/>
                <a:cs typeface="Verdana" panose="020B0604030504040204" pitchFamily="34" charset="0"/>
              </a:rPr>
              <a:t>Nvidia</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Tesla K40c GPU with 2880 computing cores.</a:t>
            </a:r>
          </a:p>
          <a:p>
            <a:pPr lvl="1" eaLnBrk="1" hangingPunct="1">
              <a:spcAft>
                <a:spcPts val="713"/>
              </a:spcAft>
              <a:buClr>
                <a:srgbClr val="9A9A9A"/>
              </a:buClr>
              <a:buSzPct val="45000"/>
              <a:buFont typeface="Wingdings" panose="05000000000000000000" pitchFamily="2" charset="2"/>
              <a:buChar char=""/>
            </a:pPr>
            <a:r>
              <a:rPr lang="en-US" altLang="en-US" sz="2000" dirty="0" err="1" smtClean="0">
                <a:solidFill>
                  <a:srgbClr val="000000"/>
                </a:solidFill>
                <a:latin typeface="Comic Sans MS" panose="030F0702030302020204" pitchFamily="66" charset="0"/>
                <a:ea typeface="Verdana" panose="020B0604030504040204" pitchFamily="34" charset="0"/>
                <a:cs typeface="Verdana" panose="020B0604030504040204" pitchFamily="34" charset="0"/>
              </a:rPr>
              <a:t>Nvidia</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Tegra</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K1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SoC</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with an embedded GPU of 192 cores. </a:t>
            </a: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5742" y="1619597"/>
            <a:ext cx="4679951" cy="35254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4" name="Text Box 4"/>
          <p:cNvSpPr txBox="1">
            <a:spLocks noChangeArrowheads="1"/>
          </p:cNvSpPr>
          <p:nvPr/>
        </p:nvSpPr>
        <p:spPr bwMode="auto">
          <a:xfrm>
            <a:off x="198438" y="7110413"/>
            <a:ext cx="94488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4968304" y="1043533"/>
            <a:ext cx="4997573" cy="136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Performance </a:t>
            </a:r>
            <a:r>
              <a:rPr lang="en-US" altLang="en-US" sz="32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Analysis (Server </a:t>
            </a: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Side)</a:t>
            </a:r>
          </a:p>
        </p:txBody>
      </p:sp>
      <p:sp>
        <p:nvSpPr>
          <p:cNvPr id="36866" name="Text Box 2"/>
          <p:cNvSpPr txBox="1">
            <a:spLocks noChangeArrowheads="1"/>
          </p:cNvSpPr>
          <p:nvPr/>
        </p:nvSpPr>
        <p:spPr bwMode="auto">
          <a:xfrm>
            <a:off x="5328344" y="2267669"/>
            <a:ext cx="4429125" cy="369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i7-5930K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CPU and a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Nvidia</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Tesla K40c GPU with 2880 computing cores and 12GB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RAM</a:t>
            </a: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Up  to 8160 messages,</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Offline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sign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stage: </a:t>
            </a:r>
          </a:p>
          <a:p>
            <a:pPr lvl="1" eaLnBrk="1" hangingPunct="1">
              <a:spcAft>
                <a:spcPts val="1425"/>
              </a:spcAft>
              <a:buSzPct val="45000"/>
              <a:buFont typeface="Wingdings" panose="05000000000000000000" pitchFamily="2" charset="2"/>
              <a:buChar char=""/>
            </a:pPr>
            <a:r>
              <a:rPr lang="en-US" altLang="en-US" sz="2000"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x3 </a:t>
            </a:r>
            <a:r>
              <a:rPr lang="en-US" altLang="en-US" sz="2000" dirty="0">
                <a:solidFill>
                  <a:srgbClr val="7030A0"/>
                </a:solidFill>
                <a:latin typeface="Comic Sans MS" panose="030F0702030302020204" pitchFamily="66" charset="0"/>
                <a:ea typeface="Verdana" panose="020B0604030504040204" pitchFamily="34" charset="0"/>
                <a:cs typeface="Verdana" panose="020B0604030504040204" pitchFamily="34" charset="0"/>
              </a:rPr>
              <a:t>times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more throughput with our GPU optimizations compared to CPU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only.</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Online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sign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stage: Gains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up to </a:t>
            </a:r>
            <a:r>
              <a:rPr lang="en-US" altLang="en-US" sz="2000" dirty="0">
                <a:solidFill>
                  <a:srgbClr val="7030A0"/>
                </a:solidFill>
                <a:latin typeface="Comic Sans MS" panose="030F0702030302020204" pitchFamily="66" charset="0"/>
                <a:ea typeface="Verdana" panose="020B0604030504040204" pitchFamily="34" charset="0"/>
                <a:cs typeface="Verdana" panose="020B0604030504040204" pitchFamily="34" charset="0"/>
              </a:rPr>
              <a:t>x7 times</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t>
            </a: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The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verify stage, the gain is around </a:t>
            </a:r>
            <a:r>
              <a:rPr lang="en-US" altLang="en-US" sz="2000" dirty="0">
                <a:solidFill>
                  <a:srgbClr val="7030A0"/>
                </a:solidFill>
                <a:latin typeface="Comic Sans MS" panose="030F0702030302020204" pitchFamily="66" charset="0"/>
                <a:ea typeface="Verdana" panose="020B0604030504040204" pitchFamily="34" charset="0"/>
                <a:cs typeface="Verdana" panose="020B0604030504040204" pitchFamily="34" charset="0"/>
              </a:rPr>
              <a:t>x1.3</a:t>
            </a:r>
          </a:p>
        </p:txBody>
      </p:sp>
      <p:pic>
        <p:nvPicPr>
          <p:cNvPr id="368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750" y="1258888"/>
            <a:ext cx="4368800" cy="26812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800" y="4138613"/>
            <a:ext cx="4349750" cy="2668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4790804" y="1187549"/>
            <a:ext cx="701992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Performance Analysis (</a:t>
            </a:r>
            <a:r>
              <a:rPr lang="en-US" altLang="en-US" sz="32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SoC</a:t>
            </a: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a:t>
            </a:r>
          </a:p>
        </p:txBody>
      </p:sp>
      <p:sp>
        <p:nvSpPr>
          <p:cNvPr id="37890" name="Text Box 2"/>
          <p:cNvSpPr txBox="1">
            <a:spLocks noChangeArrowheads="1"/>
          </p:cNvSpPr>
          <p:nvPr/>
        </p:nvSpPr>
        <p:spPr bwMode="auto">
          <a:xfrm>
            <a:off x="5153025" y="2103438"/>
            <a:ext cx="4427538" cy="466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marL="428625" indent="-3238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lvl="1" eaLnBrk="1" hangingPunct="1">
              <a:spcAft>
                <a:spcPts val="1425"/>
              </a:spcAft>
              <a:buSzPct val="45000"/>
              <a:buFont typeface="Wingdings" panose="05000000000000000000" pitchFamily="2" charset="2"/>
              <a:buChar char=""/>
            </a:pPr>
            <a:r>
              <a:rPr lang="en-US" altLang="en-US" sz="2000" dirty="0" err="1" smtClean="0">
                <a:solidFill>
                  <a:srgbClr val="000000"/>
                </a:solidFill>
                <a:latin typeface="Comic Sans MS" panose="030F0702030302020204" pitchFamily="66" charset="0"/>
                <a:ea typeface="Verdana" panose="020B0604030504040204" pitchFamily="34" charset="0"/>
                <a:cs typeface="Verdana" panose="020B0604030504040204" pitchFamily="34" charset="0"/>
              </a:rPr>
              <a:t>Nvidia</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Tegra</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K1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SoC</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with an embedded GPU of 192 cores</a:t>
            </a: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Offline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sign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stage: </a:t>
            </a:r>
          </a:p>
          <a:p>
            <a:pPr lvl="2" eaLnBrk="1" hangingPunct="1">
              <a:spcAft>
                <a:spcPts val="1425"/>
              </a:spcAft>
              <a:buSzPct val="45000"/>
              <a:buFont typeface="Wingdings" panose="05000000000000000000" pitchFamily="2" charset="2"/>
              <a:buChar char=""/>
            </a:pPr>
            <a:r>
              <a:rPr lang="en-US" altLang="en-US" sz="2000" b="1"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x3.1</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more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throughput with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GPU compared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to CPU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only.</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Online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sign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stage: </a:t>
            </a:r>
          </a:p>
          <a:p>
            <a:pPr lvl="2"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gains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upto</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a:t>
            </a:r>
            <a:r>
              <a:rPr lang="en-US" altLang="en-US" sz="2000" b="1" dirty="0">
                <a:solidFill>
                  <a:srgbClr val="7030A0"/>
                </a:solidFill>
                <a:latin typeface="Comic Sans MS" panose="030F0702030302020204" pitchFamily="66" charset="0"/>
                <a:ea typeface="Verdana" panose="020B0604030504040204" pitchFamily="34" charset="0"/>
                <a:cs typeface="Verdana" panose="020B0604030504040204" pitchFamily="34" charset="0"/>
              </a:rPr>
              <a:t>x4.1 times</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a:t>
            </a:r>
          </a:p>
          <a:p>
            <a:pPr eaLnBrk="1" hangingPunct="1">
              <a:spcAft>
                <a:spcPts val="1425"/>
              </a:spcAft>
              <a:buSzPct val="45000"/>
              <a:buFont typeface="Wingdings" panose="05000000000000000000" pitchFamily="2" charset="2"/>
              <a:buChar char=""/>
            </a:pP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The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verify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stage: GPU~=CPU</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pic>
        <p:nvPicPr>
          <p:cNvPr id="378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792" y="1331565"/>
            <a:ext cx="4354512"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04" y="4257328"/>
            <a:ext cx="4476750" cy="2690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08" y="1043533"/>
            <a:ext cx="8925941" cy="619125"/>
          </a:xfrm>
        </p:spPr>
        <p:txBody>
          <a:bodyPr/>
          <a:lstStyle/>
          <a:p>
            <a:r>
              <a:rPr lang="en-US" altLang="en-US" sz="3200" dirty="0" smtClean="0">
                <a:latin typeface="Comic Sans MS" panose="030F0702030302020204" pitchFamily="66" charset="0"/>
                <a:ea typeface="Verdana" panose="020B0604030504040204" pitchFamily="34" charset="0"/>
                <a:cs typeface="Verdana" panose="020B0604030504040204" pitchFamily="34" charset="0"/>
              </a:rPr>
              <a:t>Outline</a:t>
            </a:r>
            <a:endParaRPr lang="en-US" sz="3200" dirty="0">
              <a:latin typeface="Comic Sans MS" panose="030F0702030302020204" pitchFamily="66" charset="0"/>
            </a:endParaRPr>
          </a:p>
        </p:txBody>
      </p:sp>
      <p:sp>
        <p:nvSpPr>
          <p:cNvPr id="3" name="Content Placeholder 2"/>
          <p:cNvSpPr>
            <a:spLocks noGrp="1"/>
          </p:cNvSpPr>
          <p:nvPr>
            <p:ph idx="1"/>
          </p:nvPr>
        </p:nvSpPr>
        <p:spPr>
          <a:xfrm>
            <a:off x="503808" y="1691605"/>
            <a:ext cx="9069387" cy="5472608"/>
          </a:xfrm>
        </p:spPr>
        <p:txBody>
          <a:bodyPr/>
          <a:lstStyle/>
          <a:p>
            <a:pPr eaLnBrk="1" hangingPunct="1">
              <a:spcAft>
                <a:spcPts val="1425"/>
              </a:spcAft>
              <a:buSzPct val="45000"/>
              <a:buFont typeface="StarSymbol" charset="0"/>
              <a:buChar char="●"/>
            </a:pPr>
            <a:r>
              <a:rPr lang="en-US" altLang="en-US" sz="2000" b="0" dirty="0">
                <a:latin typeface="Comic Sans MS" panose="030F0702030302020204" pitchFamily="66" charset="0"/>
                <a:ea typeface="Verdana" panose="020B0604030504040204" pitchFamily="34" charset="0"/>
                <a:cs typeface="Times New Roman" panose="02020603050405020304" pitchFamily="18" charset="0"/>
              </a:rPr>
              <a:t>Vehicular </a:t>
            </a:r>
            <a:r>
              <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rPr>
              <a:t>Networks: Authentication and </a:t>
            </a:r>
            <a:r>
              <a:rPr lang="en-US" altLang="en-US" sz="2000" b="0" dirty="0">
                <a:latin typeface="Comic Sans MS" panose="030F0702030302020204" pitchFamily="66" charset="0"/>
                <a:ea typeface="Verdana" panose="020B0604030504040204" pitchFamily="34" charset="0"/>
                <a:cs typeface="Times New Roman" panose="02020603050405020304" pitchFamily="18" charset="0"/>
              </a:rPr>
              <a:t>Scalability </a:t>
            </a:r>
            <a:r>
              <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rPr>
              <a:t>Challenges</a:t>
            </a:r>
          </a:p>
          <a:p>
            <a:pPr eaLnBrk="1" hangingPunct="1">
              <a:spcAft>
                <a:spcPts val="1425"/>
              </a:spcAft>
              <a:buSzPct val="45000"/>
              <a:buFont typeface="StarSymbol" charset="0"/>
              <a:buChar char="●"/>
            </a:pPr>
            <a:r>
              <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rPr>
              <a:t>Limitations of Existing Authentication Methods</a:t>
            </a:r>
          </a:p>
          <a:p>
            <a:pPr eaLnBrk="1" hangingPunct="1">
              <a:spcAft>
                <a:spcPts val="1425"/>
              </a:spcAft>
              <a:buSzPct val="45000"/>
              <a:buFont typeface="StarSymbol" charset="0"/>
              <a:buChar char="●"/>
            </a:pPr>
            <a:endParaRPr lang="en-US" altLang="en-US" sz="2000" b="0" dirty="0">
              <a:latin typeface="Comic Sans MS" panose="030F0702030302020204" pitchFamily="66" charset="0"/>
              <a:ea typeface="Verdana" panose="020B0604030504040204" pitchFamily="34" charset="0"/>
              <a:cs typeface="Times New Roman" panose="02020603050405020304" pitchFamily="18" charset="0"/>
            </a:endParaRPr>
          </a:p>
          <a:p>
            <a:pPr eaLnBrk="1" hangingPunct="1">
              <a:spcAft>
                <a:spcPts val="1425"/>
              </a:spcAft>
              <a:buSzPct val="45000"/>
              <a:buFont typeface="StarSymbol" charset="0"/>
              <a:buChar char="●"/>
            </a:pPr>
            <a:r>
              <a:rPr lang="en-US" altLang="en-US" sz="2000" b="0" dirty="0" smtClean="0">
                <a:solidFill>
                  <a:schemeClr val="tx1"/>
                </a:solidFill>
                <a:latin typeface="Comic Sans MS" panose="030F0702030302020204" pitchFamily="66" charset="0"/>
                <a:ea typeface="Verdana" panose="020B0604030504040204" pitchFamily="34" charset="0"/>
                <a:cs typeface="Times New Roman" panose="02020603050405020304" pitchFamily="18" charset="0"/>
              </a:rPr>
              <a:t>Contribution: </a:t>
            </a:r>
            <a:r>
              <a:rPr lang="en-US" altLang="en-US" sz="2000" b="0" dirty="0">
                <a:solidFill>
                  <a:schemeClr val="tx1"/>
                </a:solidFill>
                <a:latin typeface="Comic Sans MS" panose="030F0702030302020204" pitchFamily="66" charset="0"/>
                <a:ea typeface="Verdana" panose="020B0604030504040204" pitchFamily="34" charset="0"/>
                <a:cs typeface="Times New Roman" panose="02020603050405020304" pitchFamily="18" charset="0"/>
              </a:rPr>
              <a:t>Hardware Accelerated Authentication</a:t>
            </a:r>
          </a:p>
          <a:p>
            <a:pPr lvl="1" eaLnBrk="1" hangingPunct="1">
              <a:spcAft>
                <a:spcPts val="713"/>
              </a:spcAft>
              <a:buSzPct val="75000"/>
              <a:buFont typeface="StarSymbol" charset="0"/>
              <a:buChar char="–"/>
            </a:pPr>
            <a:r>
              <a:rPr lang="en-US" altLang="en-US" sz="2000" dirty="0">
                <a:solidFill>
                  <a:schemeClr val="tx1"/>
                </a:solidFill>
                <a:latin typeface="Comic Sans MS" panose="030F0702030302020204" pitchFamily="66" charset="0"/>
                <a:ea typeface="Verdana" panose="020B0604030504040204" pitchFamily="34" charset="0"/>
                <a:cs typeface="Times New Roman" panose="02020603050405020304" pitchFamily="18" charset="0"/>
              </a:rPr>
              <a:t>Cryptographic </a:t>
            </a:r>
            <a:r>
              <a:rPr lang="en-US" altLang="en-US" sz="2000" dirty="0" smtClean="0">
                <a:solidFill>
                  <a:schemeClr val="tx1"/>
                </a:solidFill>
                <a:latin typeface="Comic Sans MS" panose="030F0702030302020204" pitchFamily="66" charset="0"/>
                <a:ea typeface="Verdana" panose="020B0604030504040204" pitchFamily="34" charset="0"/>
                <a:cs typeface="Times New Roman" panose="02020603050405020304" pitchFamily="18" charset="0"/>
              </a:rPr>
              <a:t>Algorithm: Rapid Authentication (RA)</a:t>
            </a:r>
            <a:endParaRPr lang="en-US" altLang="en-US" sz="2000" dirty="0">
              <a:solidFill>
                <a:schemeClr val="tx1"/>
              </a:solidFill>
              <a:latin typeface="Comic Sans MS" panose="030F0702030302020204" pitchFamily="66" charset="0"/>
              <a:ea typeface="Verdana" panose="020B0604030504040204" pitchFamily="34" charset="0"/>
              <a:cs typeface="Times New Roman" panose="02020603050405020304" pitchFamily="18" charset="0"/>
            </a:endParaRPr>
          </a:p>
          <a:p>
            <a:pPr lvl="1" eaLnBrk="1" hangingPunct="1">
              <a:spcAft>
                <a:spcPts val="713"/>
              </a:spcAft>
              <a:buSzPct val="75000"/>
              <a:buFont typeface="StarSymbol" charset="0"/>
              <a:buChar char="–"/>
            </a:pPr>
            <a:r>
              <a:rPr lang="en-US" altLang="en-US" sz="2000" dirty="0">
                <a:solidFill>
                  <a:schemeClr val="tx1"/>
                </a:solidFill>
                <a:latin typeface="Comic Sans MS" panose="030F0702030302020204" pitchFamily="66" charset="0"/>
                <a:ea typeface="Verdana" panose="020B0604030504040204" pitchFamily="34" charset="0"/>
                <a:cs typeface="Times New Roman" panose="02020603050405020304" pitchFamily="18" charset="0"/>
              </a:rPr>
              <a:t>Hardware </a:t>
            </a:r>
            <a:r>
              <a:rPr lang="en-US" altLang="en-US" sz="2000" dirty="0" smtClean="0">
                <a:solidFill>
                  <a:schemeClr val="tx1"/>
                </a:solidFill>
                <a:latin typeface="Comic Sans MS" panose="030F0702030302020204" pitchFamily="66" charset="0"/>
                <a:ea typeface="Verdana" panose="020B0604030504040204" pitchFamily="34" charset="0"/>
                <a:cs typeface="Times New Roman" panose="02020603050405020304" pitchFamily="18" charset="0"/>
              </a:rPr>
              <a:t>Acceleration (HAA)</a:t>
            </a:r>
            <a:endParaRPr lang="en-US" altLang="en-US" sz="2000" b="0" dirty="0" smtClean="0">
              <a:solidFill>
                <a:schemeClr val="tx1"/>
              </a:solidFill>
              <a:latin typeface="Comic Sans MS" panose="030F0702030302020204" pitchFamily="66" charset="0"/>
              <a:ea typeface="Verdana" panose="020B0604030504040204" pitchFamily="34" charset="0"/>
              <a:cs typeface="Times New Roman" panose="02020603050405020304" pitchFamily="18" charset="0"/>
            </a:endParaRPr>
          </a:p>
          <a:p>
            <a:pPr eaLnBrk="1" hangingPunct="1">
              <a:spcAft>
                <a:spcPts val="1425"/>
              </a:spcAft>
              <a:buSzPct val="45000"/>
              <a:buFont typeface="StarSymbol" charset="0"/>
              <a:buChar char="●"/>
            </a:pPr>
            <a:endPar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endParaRPr>
          </a:p>
          <a:p>
            <a:pPr eaLnBrk="1" hangingPunct="1">
              <a:spcAft>
                <a:spcPts val="1425"/>
              </a:spcAft>
              <a:buSzPct val="45000"/>
              <a:buFont typeface="StarSymbol" charset="0"/>
              <a:buChar char="●"/>
            </a:pPr>
            <a:r>
              <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rPr>
              <a:t>Realization Details and Performance Analysis</a:t>
            </a:r>
          </a:p>
          <a:p>
            <a:pPr lvl="1">
              <a:spcAft>
                <a:spcPts val="1425"/>
              </a:spcAft>
              <a:buSzPct val="45000"/>
              <a:buFont typeface="StarSymbol" charset="0"/>
              <a:buChar char="●"/>
            </a:pPr>
            <a:r>
              <a:rPr lang="en-US" altLang="en-US" sz="2000" dirty="0" smtClean="0">
                <a:latin typeface="Comic Sans MS" panose="030F0702030302020204" pitchFamily="66" charset="0"/>
                <a:ea typeface="Verdana" panose="020B0604030504040204" pitchFamily="34" charset="0"/>
                <a:cs typeface="Times New Roman" panose="02020603050405020304" pitchFamily="18" charset="0"/>
              </a:rPr>
              <a:t>Implementation Results</a:t>
            </a:r>
          </a:p>
          <a:p>
            <a:pPr lvl="1">
              <a:spcAft>
                <a:spcPts val="1425"/>
              </a:spcAft>
              <a:buSzPct val="45000"/>
              <a:buFont typeface="StarSymbol" charset="0"/>
              <a:buChar char="●"/>
            </a:pPr>
            <a:r>
              <a:rPr lang="en-US" altLang="en-US" sz="2000" dirty="0" smtClean="0">
                <a:latin typeface="Comic Sans MS" panose="030F0702030302020204" pitchFamily="66" charset="0"/>
                <a:ea typeface="Verdana" panose="020B0604030504040204" pitchFamily="34" charset="0"/>
                <a:cs typeface="Times New Roman" panose="02020603050405020304" pitchFamily="18" charset="0"/>
              </a:rPr>
              <a:t>Priority Queue and  </a:t>
            </a:r>
            <a:r>
              <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rPr>
              <a:t>Dynamic Scheduler</a:t>
            </a:r>
          </a:p>
          <a:p>
            <a:pPr lvl="1">
              <a:spcAft>
                <a:spcPts val="1425"/>
              </a:spcAft>
              <a:buSzPct val="45000"/>
              <a:buFont typeface="StarSymbol" charset="0"/>
              <a:buChar char="●"/>
            </a:pPr>
            <a:endPar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endParaRPr>
          </a:p>
          <a:p>
            <a:pPr eaLnBrk="1" hangingPunct="1">
              <a:spcAft>
                <a:spcPts val="1425"/>
              </a:spcAft>
              <a:buSzPct val="45000"/>
              <a:buFont typeface="StarSymbol" charset="0"/>
              <a:buChar char="●"/>
            </a:pPr>
            <a:r>
              <a:rPr lang="en-US" altLang="en-US" sz="2000" b="0" dirty="0" smtClean="0">
                <a:latin typeface="Comic Sans MS" panose="030F0702030302020204" pitchFamily="66" charset="0"/>
                <a:ea typeface="Verdana" panose="020B0604030504040204" pitchFamily="34" charset="0"/>
                <a:cs typeface="Times New Roman" panose="02020603050405020304" pitchFamily="18" charset="0"/>
              </a:rPr>
              <a:t>Conclusion &amp; future work </a:t>
            </a:r>
            <a:endParaRPr lang="en-US" altLang="en-US" sz="2000" b="0" dirty="0">
              <a:latin typeface="Comic Sans MS" panose="030F0702030302020204" pitchFamily="66" charset="0"/>
              <a:ea typeface="Verdana" panose="020B0604030504040204" pitchFamily="34" charset="0"/>
              <a:cs typeface="Times New Roman" panose="02020603050405020304" pitchFamily="18" charset="0"/>
            </a:endParaRPr>
          </a:p>
          <a:p>
            <a:pPr eaLnBrk="1" hangingPunct="1">
              <a:spcAft>
                <a:spcPts val="1425"/>
              </a:spcAft>
              <a:buSzPct val="45000"/>
              <a:buFont typeface="StarSymbol" charset="0"/>
              <a:buNone/>
            </a:pPr>
            <a:endParaRPr lang="en-US" altLang="en-US" sz="2000" b="0" dirty="0">
              <a:latin typeface="Comic Sans MS" panose="030F0702030302020204" pitchFamily="66" charset="0"/>
              <a:ea typeface="Verdana" panose="020B0604030504040204" pitchFamily="34" charset="0"/>
              <a:cs typeface="Times New Roman" panose="02020603050405020304" pitchFamily="18" charset="0"/>
            </a:endParaRPr>
          </a:p>
          <a:p>
            <a:pPr eaLnBrk="1" hangingPunct="1">
              <a:spcAft>
                <a:spcPts val="1425"/>
              </a:spcAft>
              <a:buSzPct val="45000"/>
              <a:buFont typeface="StarSymbol" charset="0"/>
              <a:buNone/>
            </a:pPr>
            <a:endParaRPr lang="en-US" altLang="en-US" b="0" dirty="0">
              <a:latin typeface="Comic Sans MS" panose="030F0702030302020204" pitchFamily="66" charset="0"/>
              <a:ea typeface="Verdana" panose="020B0604030504040204" pitchFamily="34" charset="0"/>
              <a:cs typeface="Times New Roman" panose="02020603050405020304" pitchFamily="18" charset="0"/>
            </a:endParaRPr>
          </a:p>
          <a:p>
            <a:pPr marL="1111250" lvl="1" indent="-474663" eaLnBrk="1" hangingPunct="1">
              <a:spcAft>
                <a:spcPts val="713"/>
              </a:spcAft>
              <a:buClrTx/>
              <a:buSzPct val="75000"/>
              <a:buFontTx/>
              <a:buNone/>
            </a:pPr>
            <a:endParaRPr lang="en-US" altLang="en-US" dirty="0">
              <a:latin typeface="Comic Sans MS" panose="030F0702030302020204" pitchFamily="66" charset="0"/>
              <a:ea typeface="Verdana" panose="020B0604030504040204" pitchFamily="34" charset="0"/>
              <a:cs typeface="Times New Roman" panose="02020603050405020304" pitchFamily="18" charset="0"/>
            </a:endParaRPr>
          </a:p>
          <a:p>
            <a:pPr marL="1109663" lvl="1" indent="-476250" eaLnBrk="1" hangingPunct="1">
              <a:spcAft>
                <a:spcPts val="713"/>
              </a:spcAft>
              <a:buClr>
                <a:srgbClr val="9A9A9A"/>
              </a:buClr>
              <a:buSzPct val="75000"/>
              <a:buFont typeface="Arial" panose="020B0604020202020204" pitchFamily="34" charset="0"/>
              <a:buNone/>
            </a:pPr>
            <a:endParaRPr lang="en-US" altLang="en-US" dirty="0">
              <a:latin typeface="Comic Sans MS" panose="030F0702030302020204" pitchFamily="66" charset="0"/>
              <a:ea typeface="Verdana" panose="020B0604030504040204" pitchFamily="34" charset="0"/>
              <a:cs typeface="Times New Roman" panose="02020603050405020304" pitchFamily="18" charset="0"/>
            </a:endParaRPr>
          </a:p>
          <a:p>
            <a:pPr lvl="1" eaLnBrk="1" hangingPunct="1">
              <a:spcAft>
                <a:spcPts val="713"/>
              </a:spcAft>
              <a:buSzPct val="75000"/>
              <a:buFont typeface="StarSymbol" charset="0"/>
              <a:buNone/>
            </a:pPr>
            <a:endParaRPr lang="en-US" altLang="en-US" dirty="0">
              <a:latin typeface="Comic Sans MS" panose="030F0702030302020204" pitchFamily="66" charset="0"/>
              <a:ea typeface="Verdana" panose="020B0604030504040204" pitchFamily="34" charset="0"/>
              <a:cs typeface="Times New Roman" panose="02020603050405020304" pitchFamily="18" charset="0"/>
            </a:endParaRPr>
          </a:p>
          <a:p>
            <a:pPr marL="1111250" lvl="1" indent="-474663" eaLnBrk="1" hangingPunct="1">
              <a:spcAft>
                <a:spcPts val="713"/>
              </a:spcAft>
              <a:buClrTx/>
              <a:buSzPct val="75000"/>
              <a:buFontTx/>
              <a:buNone/>
            </a:pPr>
            <a:r>
              <a:rPr lang="en-US" altLang="en-US" dirty="0">
                <a:latin typeface="Comic Sans MS" panose="030F0702030302020204" pitchFamily="66" charset="0"/>
                <a:ea typeface="Verdana" panose="020B0604030504040204" pitchFamily="34" charset="0"/>
                <a:cs typeface="Times New Roman" panose="02020603050405020304" pitchFamily="18" charset="0"/>
              </a:rPr>
              <a:t>		</a:t>
            </a:r>
          </a:p>
          <a:p>
            <a:pPr marL="1111250" lvl="1" indent="-474663" eaLnBrk="1" hangingPunct="1">
              <a:spcAft>
                <a:spcPts val="713"/>
              </a:spcAft>
              <a:buClrTx/>
              <a:buSzPct val="75000"/>
              <a:buFontTx/>
              <a:buNone/>
            </a:pPr>
            <a:r>
              <a:rPr lang="en-US" altLang="en-US" dirty="0">
                <a:latin typeface="Comic Sans MS" panose="030F0702030302020204" pitchFamily="66" charset="0"/>
                <a:ea typeface="Verdana" panose="020B0604030504040204" pitchFamily="34" charset="0"/>
                <a:cs typeface="Times New Roman" panose="02020603050405020304" pitchFamily="18" charset="0"/>
              </a:rPr>
              <a:t> </a:t>
            </a:r>
          </a:p>
          <a:p>
            <a:endParaRPr lang="en-US" b="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106901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238" y="4235450"/>
            <a:ext cx="4457700" cy="202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238" y="1979637"/>
            <a:ext cx="4457700" cy="203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5" name="Text Box 3"/>
          <p:cNvSpPr txBox="1">
            <a:spLocks noChangeArrowheads="1"/>
          </p:cNvSpPr>
          <p:nvPr/>
        </p:nvSpPr>
        <p:spPr bwMode="auto">
          <a:xfrm>
            <a:off x="23813" y="914400"/>
            <a:ext cx="701675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  </a:t>
            </a:r>
            <a:r>
              <a:rPr lang="en-US" altLang="en-US" sz="32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Observations on GPU Behavior</a:t>
            </a:r>
            <a:endPar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38916" name="Text Box 4"/>
          <p:cNvSpPr txBox="1">
            <a:spLocks noChangeArrowheads="1"/>
          </p:cNvSpPr>
          <p:nvPr/>
        </p:nvSpPr>
        <p:spPr bwMode="auto">
          <a:xfrm>
            <a:off x="486966" y="2843733"/>
            <a:ext cx="4457700"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31800" indent="-3238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StarSymbol" charset="0"/>
              <a:buNone/>
            </a:pPr>
            <a:endParaRPr lang="en-US" altLang="en-US" sz="2800" b="1">
              <a:solidFill>
                <a:srgbClr val="000000"/>
              </a:solidFill>
              <a:ea typeface="Verdana" panose="020B0604030504040204" pitchFamily="34" charset="0"/>
              <a:cs typeface="Verdana" panose="020B0604030504040204" pitchFamily="34" charset="0"/>
            </a:endParaRPr>
          </a:p>
          <a:p>
            <a:pPr eaLnBrk="1" hangingPunct="1">
              <a:spcAft>
                <a:spcPts val="1425"/>
              </a:spcAft>
              <a:buSzPct val="45000"/>
              <a:buFont typeface="StarSymbol" charset="0"/>
              <a:buNone/>
            </a:pPr>
            <a:endParaRPr lang="en-US" altLang="en-US" sz="2800" b="1">
              <a:solidFill>
                <a:srgbClr val="000000"/>
              </a:solidFill>
              <a:ea typeface="Verdana" panose="020B0604030504040204" pitchFamily="34" charset="0"/>
              <a:cs typeface="Verdana" panose="020B0604030504040204" pitchFamily="34" charset="0"/>
            </a:endParaRPr>
          </a:p>
          <a:p>
            <a:pPr eaLnBrk="1" hangingPunct="1">
              <a:spcAft>
                <a:spcPts val="1425"/>
              </a:spcAft>
              <a:buSzPct val="45000"/>
              <a:buFont typeface="StarSymbol" charset="0"/>
              <a:buNone/>
            </a:pPr>
            <a:endParaRPr lang="en-US" altLang="en-US" sz="2800" b="1">
              <a:solidFill>
                <a:srgbClr val="000000"/>
              </a:solidFill>
              <a:ea typeface="Verdana" panose="020B0604030504040204" pitchFamily="34" charset="0"/>
              <a:cs typeface="Verdana" panose="020B0604030504040204" pitchFamily="34" charset="0"/>
            </a:endParaRPr>
          </a:p>
          <a:p>
            <a:pPr eaLnBrk="1" hangingPunct="1">
              <a:spcAft>
                <a:spcPts val="1425"/>
              </a:spcAft>
              <a:buSzPct val="45000"/>
              <a:buFont typeface="StarSymbol" charset="0"/>
              <a:buNone/>
            </a:pPr>
            <a:endParaRPr lang="en-US" altLang="en-US" sz="2800" b="1">
              <a:solidFill>
                <a:srgbClr val="000000"/>
              </a:solidFill>
              <a:ea typeface="Verdana" panose="020B0604030504040204" pitchFamily="34" charset="0"/>
              <a:cs typeface="Verdana" panose="020B0604030504040204" pitchFamily="34" charset="0"/>
            </a:endParaRPr>
          </a:p>
        </p:txBody>
      </p:sp>
      <p:sp>
        <p:nvSpPr>
          <p:cNvPr id="38917" name="Text Box 5"/>
          <p:cNvSpPr txBox="1">
            <a:spLocks noChangeArrowheads="1"/>
          </p:cNvSpPr>
          <p:nvPr/>
        </p:nvSpPr>
        <p:spPr bwMode="auto">
          <a:xfrm>
            <a:off x="5113338" y="1824038"/>
            <a:ext cx="4459287" cy="548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739775" indent="-4762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The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throughput increases as the number of messages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increases, BUT:</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Saturation point: Throughput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does not increase beyond a point and even fluctuates</a:t>
            </a:r>
          </a:p>
          <a:p>
            <a:pPr eaLnBrk="1" hangingPunct="1">
              <a:spcAft>
                <a:spcPts val="1425"/>
              </a:spcAft>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 reason for this is </a:t>
            </a: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exhaustion of shared memory of the GPU </a:t>
            </a:r>
          </a:p>
          <a:p>
            <a:pPr eaLnBrk="1" hangingPunct="1">
              <a:spcAft>
                <a:spcPts val="1425"/>
              </a:spcAft>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 total shared memory available is limiting factor for the overall throughput </a:t>
            </a:r>
          </a:p>
        </p:txBody>
      </p:sp>
      <p:sp>
        <p:nvSpPr>
          <p:cNvPr id="38918" name="Text Box 6"/>
          <p:cNvSpPr txBox="1">
            <a:spLocks noChangeArrowheads="1"/>
          </p:cNvSpPr>
          <p:nvPr/>
        </p:nvSpPr>
        <p:spPr bwMode="auto">
          <a:xfrm>
            <a:off x="863600" y="6350000"/>
            <a:ext cx="29527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a:buClrTx/>
              <a:buFontTx/>
              <a:buNone/>
            </a:pPr>
            <a:r>
              <a:rPr lang="en-US" altLang="en-US" sz="1400" i="1" dirty="0">
                <a:solidFill>
                  <a:srgbClr val="000000"/>
                </a:solidFill>
                <a:latin typeface="Comic Sans MS" panose="030F0702030302020204" pitchFamily="66" charset="0"/>
              </a:rPr>
              <a:t>Memory Utilization in Server and </a:t>
            </a:r>
            <a:r>
              <a:rPr lang="en-US" altLang="en-US" sz="1400" i="1" dirty="0" err="1">
                <a:solidFill>
                  <a:srgbClr val="000000"/>
                </a:solidFill>
                <a:latin typeface="Comic Sans MS" panose="030F0702030302020204" pitchFamily="66" charset="0"/>
              </a:rPr>
              <a:t>SoC</a:t>
            </a:r>
            <a:r>
              <a:rPr lang="en-US" altLang="en-US" sz="1400" i="1" dirty="0">
                <a:solidFill>
                  <a:srgbClr val="000000"/>
                </a:solidFill>
                <a:latin typeface="Comic Sans MS" panose="030F0702030302020204" pitchFamily="66" charset="0"/>
              </a:rPr>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274638" y="1096963"/>
            <a:ext cx="96869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ClrTx/>
              <a:buFontTx/>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Priority-Based Scheduling </a:t>
            </a:r>
          </a:p>
        </p:txBody>
      </p:sp>
      <p:sp>
        <p:nvSpPr>
          <p:cNvPr id="41986" name="Text Box 2"/>
          <p:cNvSpPr txBox="1">
            <a:spLocks noChangeArrowheads="1"/>
          </p:cNvSpPr>
          <p:nvPr/>
        </p:nvSpPr>
        <p:spPr bwMode="auto">
          <a:xfrm>
            <a:off x="202451" y="1993900"/>
            <a:ext cx="5196704" cy="490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777875" indent="-5143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Font typeface="Arial" panose="020B0604020202020204" pitchFamily="34" charset="0"/>
              <a:buChar char="•"/>
            </a:pPr>
            <a:r>
              <a:rPr lang="en-US" altLang="en-US" sz="2000" b="1" dirty="0" smtClean="0">
                <a:solidFill>
                  <a:srgbClr val="FF0000"/>
                </a:solidFill>
                <a:latin typeface="Comic Sans MS" panose="030F0702030302020204" pitchFamily="66" charset="0"/>
                <a:ea typeface="Verdana" panose="020B0604030504040204" pitchFamily="34" charset="0"/>
                <a:cs typeface="Verdana" panose="020B0604030504040204" pitchFamily="34" charset="0"/>
              </a:rPr>
              <a:t>CANT’ WAIT:</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Immediate Messages (the highest priority), </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vehicle crashes, losing steering control, break failure cannot afford buffered and require immediate processing.</a:t>
            </a: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US" altLang="en-US" sz="2000" b="1" dirty="0" smtClean="0">
                <a:solidFill>
                  <a:srgbClr val="00B050"/>
                </a:solidFill>
                <a:latin typeface="Comic Sans MS" panose="030F0702030302020204" pitchFamily="66" charset="0"/>
                <a:ea typeface="Verdana" panose="020B0604030504040204" pitchFamily="34" charset="0"/>
                <a:cs typeface="Verdana" panose="020B0604030504040204" pitchFamily="34" charset="0"/>
              </a:rPr>
              <a:t>A priority queue </a:t>
            </a:r>
            <a:r>
              <a:rPr lang="en-IN" altLang="en-US" sz="2000" b="1" dirty="0" smtClean="0">
                <a:solidFill>
                  <a:srgbClr val="00B050"/>
                </a:solidFill>
                <a:latin typeface="Comic Sans MS" panose="030F0702030302020204" pitchFamily="66" charset="0"/>
                <a:ea typeface="Verdana" panose="020B0604030504040204" pitchFamily="34" charset="0"/>
                <a:cs typeface="Verdana" panose="020B0604030504040204" pitchFamily="34" charset="0"/>
              </a:rPr>
              <a:t>(FIFO data structure) </a:t>
            </a:r>
            <a:r>
              <a:rPr lang="en-US" altLang="en-US" sz="2000" b="1" dirty="0" smtClean="0">
                <a:solidFill>
                  <a:srgbClr val="00B050"/>
                </a:solidFill>
                <a:latin typeface="Comic Sans MS" panose="030F0702030302020204" pitchFamily="66" charset="0"/>
                <a:ea typeface="Verdana" panose="020B0604030504040204" pitchFamily="34" charset="0"/>
                <a:cs typeface="Verdana" panose="020B0604030504040204" pitchFamily="34" charset="0"/>
              </a:rPr>
              <a:t>:</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Messages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are authenticated according to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their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priority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level</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a:t>
            </a:r>
            <a:endPar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 incoming messages </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inserted </a:t>
            </a: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at their respective positions in the queue according to their priority.</a:t>
            </a:r>
          </a:p>
          <a:p>
            <a:pPr eaLnBrk="1" hangingPunct="1">
              <a:spcAft>
                <a:spcPts val="1425"/>
              </a:spcAft>
              <a:buFont typeface="Arial" panose="020B0604020202020204" pitchFamily="34"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Lucida Grande"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Lucida Grande"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41987" name="Text Box 3"/>
          <p:cNvSpPr txBox="1">
            <a:spLocks noChangeArrowheads="1"/>
          </p:cNvSpPr>
          <p:nvPr/>
        </p:nvSpPr>
        <p:spPr bwMode="auto">
          <a:xfrm>
            <a:off x="198438" y="7110413"/>
            <a:ext cx="94488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419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4368" y="1474788"/>
            <a:ext cx="4247332" cy="3241153"/>
          </a:xfrm>
          <a:prstGeom prst="rect">
            <a:avLst/>
          </a:prstGeom>
          <a:noFill/>
          <a:ln w="38160" cap="sq">
            <a:solidFill>
              <a:srgbClr val="000000"/>
            </a:solidFill>
            <a:miter lim="800000"/>
            <a:headEnd/>
            <a:tailEnd/>
          </a:ln>
          <a:effectLst>
            <a:outerShdw dist="38184" dir="2700000" algn="ctr" rotWithShape="0">
              <a:srgbClr val="000000">
                <a:alpha val="43031"/>
              </a:srgbClr>
            </a:outerShdw>
          </a:effectLst>
          <a:extLst>
            <a:ext uri="{909E8E84-426E-40DD-AFC4-6F175D3DCCD1}">
              <a14:hiddenFill xmlns:a14="http://schemas.microsoft.com/office/drawing/2010/main">
                <a:blipFill dpi="0" rotWithShape="0">
                  <a:blip/>
                  <a:srcRect/>
                  <a:stretch>
                    <a:fillRect/>
                  </a:stretch>
                </a:blipFill>
              </a14:hiddenFill>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317500" y="104775"/>
            <a:ext cx="9566275" cy="273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Dynamic Scheduler</a:t>
            </a:r>
          </a:p>
        </p:txBody>
      </p:sp>
      <p:sp>
        <p:nvSpPr>
          <p:cNvPr id="43010" name="Text Box 2"/>
          <p:cNvSpPr txBox="1">
            <a:spLocks noChangeArrowheads="1"/>
          </p:cNvSpPr>
          <p:nvPr/>
        </p:nvSpPr>
        <p:spPr bwMode="auto">
          <a:xfrm>
            <a:off x="0" y="1907629"/>
            <a:ext cx="9810180" cy="580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739775" indent="-4762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marL="1109663" indent="-4762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 dynamic scheduler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decides </a:t>
            </a:r>
            <a:r>
              <a:rPr lang="en-US" altLang="en-US" sz="2000" dirty="0" smtClean="0">
                <a:solidFill>
                  <a:srgbClr val="0070C0"/>
                </a:solidFill>
                <a:latin typeface="Comic Sans MS" panose="030F0702030302020204" pitchFamily="66" charset="0"/>
                <a:ea typeface="Verdana" panose="020B0604030504040204" pitchFamily="34" charset="0"/>
                <a:cs typeface="Verdana" panose="020B0604030504040204" pitchFamily="34" charset="0"/>
              </a:rPr>
              <a:t>which processor CPU/GPU will process the messages in the queue and the amount of messages to be fed to the GPU.</a:t>
            </a:r>
          </a:p>
          <a:p>
            <a:pPr eaLnBrk="1" hangingPunct="1">
              <a:spcAft>
                <a:spcPts val="1425"/>
              </a:spcAft>
              <a:buFont typeface="Arial" panose="020B0604020202020204" pitchFamily="34" charset="0"/>
              <a:buChar char="•"/>
            </a:pP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Threshold value: Min. # of messages, for which GPU outperforms CPU.</a:t>
            </a:r>
          </a:p>
          <a:p>
            <a:pPr eaLnBrk="1" hangingPunct="1">
              <a:spcAft>
                <a:spcPts val="1425"/>
              </a:spcAft>
              <a:buFont typeface="Arial" panose="020B0604020202020204" pitchFamily="34" charset="0"/>
              <a:buChar char="•"/>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 If </a:t>
            </a:r>
            <a:r>
              <a:rPr lang="en-US" altLang="en-US" sz="2000" b="1"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messages &gt; threshold, </a:t>
            </a: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the scheduler will hand over all of these </a:t>
            </a:r>
            <a:r>
              <a:rPr lang="en-US" altLang="en-US" sz="2000" b="1"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messages to </a:t>
            </a: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the </a:t>
            </a:r>
            <a:r>
              <a:rPr lang="en-US" altLang="en-US" sz="2000" b="1"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GPU in batch</a:t>
            </a: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 </a:t>
            </a:r>
            <a:endParaRPr lang="en-US" altLang="en-US" sz="2000" b="1"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Check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is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performed: A non-immediate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message is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inserted or GPU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is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idle</a:t>
            </a:r>
          </a:p>
          <a:p>
            <a:pPr lvl="1" eaLnBrk="1" hangingPunct="1">
              <a:spcAft>
                <a:spcPts val="713"/>
              </a:spcAft>
              <a:buClr>
                <a:srgbClr val="9A9A9A"/>
              </a:buClr>
              <a:buSzPct val="75000"/>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 immediate messages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high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priority) </a:t>
            </a:r>
            <a:r>
              <a:rPr lang="en-US" altLang="en-US" sz="2000" b="1"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always</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processed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by the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CPU.</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43011" name="Text Box 3"/>
          <p:cNvSpPr txBox="1">
            <a:spLocks noChangeArrowheads="1"/>
          </p:cNvSpPr>
          <p:nvPr/>
        </p:nvSpPr>
        <p:spPr bwMode="auto">
          <a:xfrm>
            <a:off x="198438" y="7110413"/>
            <a:ext cx="94488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522288" y="1179513"/>
            <a:ext cx="7019925"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Conclusion</a:t>
            </a:r>
          </a:p>
        </p:txBody>
      </p:sp>
      <p:sp>
        <p:nvSpPr>
          <p:cNvPr id="44034" name="Text Box 2"/>
          <p:cNvSpPr txBox="1">
            <a:spLocks noChangeArrowheads="1"/>
          </p:cNvSpPr>
          <p:nvPr/>
        </p:nvSpPr>
        <p:spPr bwMode="auto">
          <a:xfrm>
            <a:off x="503808" y="2123653"/>
            <a:ext cx="9072562"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1pPr>
            <a:lvl2pPr marL="798513"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Our experimental results demonstrate the potential of HAA</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45000"/>
              <a:buFont typeface="Wingdings" panose="05000000000000000000" pitchFamily="2" charset="2"/>
              <a:buChar char=""/>
            </a:pPr>
            <a:r>
              <a:rPr lang="en-US" altLang="en-US" sz="2000" dirty="0">
                <a:solidFill>
                  <a:srgbClr val="00B050"/>
                </a:solidFill>
                <a:latin typeface="Comic Sans MS" panose="030F0702030302020204" pitchFamily="66" charset="0"/>
                <a:ea typeface="Verdana" panose="020B0604030504040204" pitchFamily="34" charset="0"/>
                <a:cs typeface="Verdana" panose="020B0604030504040204" pitchFamily="34" charset="0"/>
              </a:rPr>
              <a:t>speedup of x18, x6 and x3 than the corresponding RSA, ECDSA and RA, respectively</a:t>
            </a:r>
            <a:r>
              <a:rPr lang="en-US" altLang="en-US" sz="2000" dirty="0" smtClean="0">
                <a:solidFill>
                  <a:srgbClr val="00B050"/>
                </a:solidFill>
                <a:latin typeface="Comic Sans MS" panose="030F0702030302020204" pitchFamily="66" charset="0"/>
                <a:ea typeface="Verdana" panose="020B0604030504040204" pitchFamily="34" charset="0"/>
                <a:cs typeface="Verdana" panose="020B0604030504040204" pitchFamily="34" charset="0"/>
              </a:rPr>
              <a:t>.</a:t>
            </a:r>
          </a:p>
          <a:p>
            <a:pPr lvl="1" eaLnBrk="1" hangingPunct="1">
              <a:spcAft>
                <a:spcPts val="713"/>
              </a:spcAft>
              <a:buClr>
                <a:srgbClr val="9A9A9A"/>
              </a:buClr>
              <a:buSzPct val="45000"/>
              <a:buFont typeface="Wingdings" panose="05000000000000000000" pitchFamily="2" charset="2"/>
              <a:buChar char=""/>
            </a:pPr>
            <a:endParaRPr lang="en-US" altLang="en-US" sz="2000" dirty="0">
              <a:solidFill>
                <a:srgbClr val="00B05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45000"/>
              <a:buFont typeface="Wingdings" panose="05000000000000000000" pitchFamily="2" charset="2"/>
              <a:buChar char=""/>
            </a:pPr>
            <a:r>
              <a:rPr lang="en-IN"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leverages the CPU and GPU capabilities on Systems-on-chip(</a:t>
            </a:r>
            <a:r>
              <a:rPr lang="en-IN" altLang="en-US" sz="2000" b="1"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SoC</a:t>
            </a:r>
            <a:r>
              <a:rPr lang="en-IN"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 </a:t>
            </a:r>
            <a:endParaRPr lang="en-IN" altLang="en-US" sz="2000" b="1"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45000"/>
              <a:buFont typeface="Wingdings" panose="05000000000000000000" pitchFamily="2" charset="2"/>
              <a:buChar char=""/>
            </a:pPr>
            <a:endPar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45000"/>
              <a:buFont typeface="Wingdings" panose="05000000000000000000" pitchFamily="2" charset="2"/>
              <a:buChar char=""/>
            </a:pP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has dynamic scheduling to maximize </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throughput</a:t>
            </a:r>
          </a:p>
          <a:p>
            <a:pPr lvl="1" eaLnBrk="1" hangingPunct="1">
              <a:spcAft>
                <a:spcPts val="713"/>
              </a:spcAft>
              <a:buClr>
                <a:srgbClr val="9A9A9A"/>
              </a:buClr>
              <a:buSzPct val="45000"/>
              <a:buFont typeface="Wingdings" panose="05000000000000000000" pitchFamily="2" charset="2"/>
              <a:buChar char=""/>
            </a:pPr>
            <a:endPar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45000"/>
              <a:buFont typeface="Wingdings" panose="05000000000000000000" pitchFamily="2" charset="2"/>
              <a:buChar char=""/>
            </a:pP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performs prioritized processing of messages based on urgency and </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criticality</a:t>
            </a:r>
          </a:p>
          <a:p>
            <a:pPr lvl="1" eaLnBrk="1" hangingPunct="1">
              <a:spcAft>
                <a:spcPts val="713"/>
              </a:spcAft>
              <a:buClr>
                <a:srgbClr val="9A9A9A"/>
              </a:buClr>
              <a:buSzPct val="45000"/>
              <a:buFont typeface="Wingdings" panose="05000000000000000000" pitchFamily="2" charset="2"/>
              <a:buChar char=""/>
            </a:pPr>
            <a:endPar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45000"/>
              <a:buFont typeface="Wingdings" panose="05000000000000000000" pitchFamily="2" charset="2"/>
              <a:buChar char=""/>
            </a:pPr>
            <a:r>
              <a:rPr lang="en-IN" altLang="en-US" sz="2000" dirty="0">
                <a:solidFill>
                  <a:srgbClr val="7030A0"/>
                </a:solidFill>
                <a:latin typeface="Comic Sans MS" panose="030F0702030302020204" pitchFamily="66" charset="0"/>
                <a:ea typeface="Verdana" panose="020B0604030504040204" pitchFamily="34" charset="0"/>
                <a:cs typeface="Verdana" panose="020B0604030504040204" pitchFamily="34" charset="0"/>
              </a:rPr>
              <a:t>employs a unique offline/online signature division strategy</a:t>
            </a:r>
          </a:p>
          <a:p>
            <a:pPr marL="430213" indent="-322263" eaLnBrk="1" hangingPunct="1">
              <a:spcAft>
                <a:spcPts val="1425"/>
              </a:spcAft>
              <a:buClrTx/>
              <a:buSzPct val="45000"/>
              <a:buFontTx/>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430213" indent="-322263" eaLnBrk="1" hangingPunct="1">
              <a:spcAft>
                <a:spcPts val="1425"/>
              </a:spcAft>
              <a:buClrTx/>
              <a:buSzPct val="45000"/>
              <a:buFontTx/>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438150" y="1238250"/>
            <a:ext cx="96869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smtClean="0">
                <a:solidFill>
                  <a:srgbClr val="000000"/>
                </a:solidFill>
                <a:latin typeface="Comic Sans MS" panose="030F0702030302020204" pitchFamily="66" charset="0"/>
                <a:ea typeface="BatangChe" panose="02030609000101010101" pitchFamily="49" charset="-127"/>
                <a:cs typeface="Verdana" panose="020B0604030504040204" pitchFamily="34" charset="0"/>
              </a:rPr>
              <a:t>Future (&amp;Current) Work</a:t>
            </a:r>
            <a:r>
              <a:rPr lang="en-US" altLang="en-US" sz="3200" dirty="0">
                <a:solidFill>
                  <a:srgbClr val="000000"/>
                </a:solidFill>
                <a:latin typeface="Comic Sans MS" panose="030F0702030302020204" pitchFamily="66" charset="0"/>
                <a:ea typeface="BatangChe" panose="02030609000101010101" pitchFamily="49" charset="-127"/>
                <a:cs typeface="Verdana" panose="020B0604030504040204" pitchFamily="34" charset="0"/>
              </a:rPr>
              <a:t>:</a:t>
            </a:r>
          </a:p>
        </p:txBody>
      </p:sp>
      <p:sp>
        <p:nvSpPr>
          <p:cNvPr id="45058" name="Text Box 2"/>
          <p:cNvSpPr txBox="1">
            <a:spLocks noChangeArrowheads="1"/>
          </p:cNvSpPr>
          <p:nvPr/>
        </p:nvSpPr>
        <p:spPr bwMode="auto">
          <a:xfrm>
            <a:off x="215776" y="2123653"/>
            <a:ext cx="9363075" cy="2664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31800"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marL="798513"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marL="609600" indent="-342900" eaLnBrk="1" hangingPunct="1">
              <a:spcAft>
                <a:spcPts val="1425"/>
              </a:spcAft>
              <a:buClrTx/>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We eliminate “structured message requirement”</a:t>
            </a:r>
          </a:p>
          <a:p>
            <a:pPr marL="976313" lvl="1" indent="-342900" eaLnBrk="1" hangingPunct="1">
              <a:spcAft>
                <a:spcPts val="1425"/>
              </a:spcAft>
              <a:buClrTx/>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Structure-free Compact RA (SCRA)</a:t>
            </a:r>
          </a:p>
          <a:p>
            <a:pPr marL="976313" lvl="1" indent="-342900" eaLnBrk="1" hangingPunct="1">
              <a:spcAft>
                <a:spcPts val="1425"/>
              </a:spcAft>
              <a:buClrTx/>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Applicable to any vehicular scenario</a:t>
            </a:r>
          </a:p>
          <a:p>
            <a:pPr marL="609600" indent="-342900" eaLnBrk="1" hangingPunct="1">
              <a:spcAft>
                <a:spcPts val="1425"/>
              </a:spcAft>
              <a:buClrTx/>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Instantiated with different crypto schemes</a:t>
            </a:r>
          </a:p>
          <a:p>
            <a:pPr marL="976313" lvl="1" indent="-342900" eaLnBrk="1" hangingPunct="1">
              <a:spcAft>
                <a:spcPts val="1425"/>
              </a:spcAft>
              <a:buClrTx/>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NTRU and BLS for compactness</a:t>
            </a:r>
          </a:p>
          <a:p>
            <a:pPr marL="609600" indent="-342900" eaLnBrk="1" hangingPunct="1">
              <a:spcAft>
                <a:spcPts val="1425"/>
              </a:spcAft>
              <a:buClrTx/>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Incorporate SCRA into HW-acceleration </a:t>
            </a:r>
          </a:p>
          <a:p>
            <a:pPr marL="609600" indent="-342900" eaLnBrk="1" hangingPunct="1">
              <a:spcAft>
                <a:spcPts val="1425"/>
              </a:spcAft>
              <a:buClrTx/>
              <a:buFont typeface="Arial" panose="020B0604020202020204" pitchFamily="34" charset="0"/>
              <a:buChar char="•"/>
            </a:pPr>
            <a:endParaRPr lang="en-IN" altLang="en-US" sz="2000" dirty="0" smtClean="0">
              <a:solidFill>
                <a:srgbClr val="7030A0"/>
              </a:solidFill>
              <a:latin typeface="Comic Sans MS" panose="030F0702030302020204" pitchFamily="66" charset="0"/>
              <a:ea typeface="Verdana" panose="020B0604030504040204" pitchFamily="34" charset="0"/>
              <a:cs typeface="Verdana" panose="020B0604030504040204" pitchFamily="34" charset="0"/>
            </a:endParaRPr>
          </a:p>
          <a:p>
            <a:pPr marL="609600" indent="-342900" eaLnBrk="1" hangingPunct="1">
              <a:spcAft>
                <a:spcPts val="1425"/>
              </a:spcAft>
              <a:buClrTx/>
              <a:buFont typeface="Arial" panose="020B0604020202020204" pitchFamily="34" charset="0"/>
              <a:buChar char="•"/>
            </a:pPr>
            <a:r>
              <a:rPr lang="en-IN" altLang="en-US" sz="2000"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We obtain several magnitude of times faster results over std. Signatures</a:t>
            </a:r>
          </a:p>
          <a:p>
            <a:pPr marL="609600" indent="-342900" eaLnBrk="1" hangingPunct="1">
              <a:spcAft>
                <a:spcPts val="1425"/>
              </a:spcAft>
              <a:buClrTx/>
              <a:buFont typeface="Arial" panose="020B0604020202020204" pitchFamily="34" charset="0"/>
              <a:buChar char="•"/>
            </a:pPr>
            <a:r>
              <a:rPr lang="en-IN" altLang="en-US" sz="2000" dirty="0" smtClean="0">
                <a:solidFill>
                  <a:srgbClr val="C00000"/>
                </a:solidFill>
                <a:latin typeface="Comic Sans MS" panose="030F0702030302020204" pitchFamily="66" charset="0"/>
                <a:ea typeface="Verdana" panose="020B0604030504040204" pitchFamily="34" charset="0"/>
                <a:cs typeface="Verdana" panose="020B0604030504040204" pitchFamily="34" charset="0"/>
              </a:rPr>
              <a:t>Road tests are being planned</a:t>
            </a:r>
            <a:endPar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609600" indent="-342900" eaLnBrk="1" hangingPunct="1">
              <a:spcAft>
                <a:spcPts val="1425"/>
              </a:spcAft>
              <a:buClrTx/>
              <a:buFont typeface="Arial" panose="020B0604020202020204" pitchFamily="34" charset="0"/>
              <a:buChar char="•"/>
            </a:pP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Explore </a:t>
            </a:r>
            <a:r>
              <a:rPr lang="en-IN"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 potential of </a:t>
            </a:r>
            <a:r>
              <a:rPr lang="en-IN"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SCRA on drone networks, smart-grids,... and</a:t>
            </a:r>
          </a:p>
          <a:p>
            <a:pPr marL="606425" indent="-342900" eaLnBrk="1" hangingPunct="1">
              <a:spcAft>
                <a:spcPts val="1425"/>
              </a:spcAft>
              <a:buClrTx/>
              <a:buFont typeface="Arial" panose="020B0604020202020204" pitchFamily="34" charset="0"/>
              <a:buChar char="•"/>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450850" indent="-342900" eaLnBrk="1" hangingPunct="1">
              <a:spcAft>
                <a:spcPts val="1425"/>
              </a:spcAft>
              <a:buClrTx/>
              <a:buSzPct val="45000"/>
              <a:buFont typeface="Arial" panose="020B0604020202020204" pitchFamily="34" charset="0"/>
              <a:buChar char="•"/>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BEQIK_FR.png" hidden="1"/>
          <p:cNvPicPr>
            <a:picLocks/>
          </p:cNvPicPr>
          <p:nvPr>
            <p:custDataLst>
              <p:tags r:id="rId2"/>
            </p:custDataLst>
          </p:nvPr>
        </p:nvPicPr>
        <p:blipFill>
          <a:blip r:embed="rId8" cstate="print"/>
          <a:stretch>
            <a:fillRect/>
          </a:stretch>
        </p:blipFill>
        <p:spPr>
          <a:xfrm>
            <a:off x="90006" y="6924257"/>
            <a:ext cx="450029" cy="213880"/>
          </a:xfrm>
          <a:prstGeom prst="rect">
            <a:avLst/>
          </a:prstGeom>
          <a:ln w="0">
            <a:noFill/>
          </a:ln>
          <a:effectLst/>
        </p:spPr>
      </p:pic>
      <p:sp>
        <p:nvSpPr>
          <p:cNvPr id="12" name="TextBox 11" hidden="1"/>
          <p:cNvSpPr txBox="1"/>
          <p:nvPr>
            <p:custDataLst>
              <p:tags r:id="rId3"/>
            </p:custDataLst>
          </p:nvPr>
        </p:nvSpPr>
        <p:spPr>
          <a:xfrm>
            <a:off x="0" y="0"/>
            <a:ext cx="0" cy="0"/>
          </a:xfrm>
          <a:prstGeom prst="rect">
            <a:avLst/>
          </a:prstGeom>
          <a:noFill/>
          <a:ln w="0">
            <a:noFill/>
          </a:ln>
          <a:effectLst/>
        </p:spPr>
        <p:txBody>
          <a:bodyPr vert="horz" lIns="0" tIns="0" rIns="0" bIns="0" rtlCol="0">
            <a:noAutofit/>
          </a:bodyPr>
          <a:lstStyle/>
          <a:p>
            <a:endParaRPr lang="x-none" sz="1500"/>
          </a:p>
        </p:txBody>
      </p:sp>
      <p:sp>
        <p:nvSpPr>
          <p:cNvPr id="7" name="Rectangle 6"/>
          <p:cNvSpPr>
            <a:spLocks/>
          </p:cNvSpPr>
          <p:nvPr>
            <p:custDataLst>
              <p:tags r:id="rId4"/>
            </p:custDataLst>
          </p:nvPr>
        </p:nvSpPr>
        <p:spPr>
          <a:xfrm>
            <a:off x="7650476" y="250319"/>
            <a:ext cx="2160134" cy="152669"/>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endParaRPr lang="en-US" sz="1000" dirty="0">
              <a:solidFill>
                <a:srgbClr val="FFFFFF"/>
              </a:solidFill>
            </a:endParaRPr>
          </a:p>
        </p:txBody>
      </p:sp>
      <p:sp>
        <p:nvSpPr>
          <p:cNvPr id="5" name="Rectangle 4"/>
          <p:cNvSpPr>
            <a:spLocks/>
          </p:cNvSpPr>
          <p:nvPr>
            <p:custDataLst>
              <p:tags r:id="rId5"/>
            </p:custDataLst>
          </p:nvPr>
        </p:nvSpPr>
        <p:spPr>
          <a:xfrm>
            <a:off x="10050624" y="7373016"/>
            <a:ext cx="30003" cy="148182"/>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pPr>
            <a:endParaRPr lang="en-US" sz="900" dirty="0"/>
          </a:p>
        </p:txBody>
      </p:sp>
      <p:pic>
        <p:nvPicPr>
          <p:cNvPr id="138242" name="Picture 2"/>
          <p:cNvPicPr>
            <a:picLocks noChangeAspect="1" noChangeArrowheads="1"/>
          </p:cNvPicPr>
          <p:nvPr>
            <p:custDataLst>
              <p:tags r:id="rId6"/>
            </p:custDataLst>
          </p:nvPr>
        </p:nvPicPr>
        <p:blipFill>
          <a:blip r:embed="rId9" cstate="print"/>
          <a:srcRect/>
          <a:stretch>
            <a:fillRect/>
          </a:stretch>
        </p:blipFill>
        <p:spPr bwMode="auto">
          <a:xfrm>
            <a:off x="3352710" y="1592434"/>
            <a:ext cx="3375209" cy="4374812"/>
          </a:xfrm>
          <a:prstGeom prst="rect">
            <a:avLst/>
          </a:prstGeom>
          <a:noFill/>
          <a:ln w="9525">
            <a:noFill/>
            <a:miter lim="800000"/>
            <a:headEnd/>
            <a:tailEnd/>
          </a:ln>
        </p:spPr>
      </p:pic>
      <p:sp>
        <p:nvSpPr>
          <p:cNvPr id="24" name="Slide Number Placeholder 23"/>
          <p:cNvSpPr>
            <a:spLocks noGrp="1"/>
          </p:cNvSpPr>
          <p:nvPr>
            <p:ph type="sldNum" sz="quarter" idx="4294967295"/>
          </p:nvPr>
        </p:nvSpPr>
        <p:spPr>
          <a:xfrm>
            <a:off x="8736542" y="7006699"/>
            <a:ext cx="840052" cy="402483"/>
          </a:xfrm>
          <a:prstGeom prst="rect">
            <a:avLst/>
          </a:prstGeom>
        </p:spPr>
        <p:txBody>
          <a:bodyPr lIns="100794" tIns="50397" rIns="100794" bIns="50397"/>
          <a:lstStyle/>
          <a:p>
            <a:pPr>
              <a:defRPr/>
            </a:pPr>
            <a:fld id="{E07AD894-C57B-4104-B21A-A9810A7CFDF0}" type="slidenum">
              <a:rPr lang="en-US" smtClean="0"/>
              <a:pPr>
                <a:defRPr/>
              </a:pPr>
              <a:t>25</a:t>
            </a:fld>
            <a:endParaRPr lang="en-US"/>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BEQIK_FR.png" hidden="1"/>
          <p:cNvPicPr>
            <a:picLocks/>
          </p:cNvPicPr>
          <p:nvPr>
            <p:custDataLst>
              <p:tags r:id="rId2"/>
            </p:custDataLst>
          </p:nvPr>
        </p:nvPicPr>
        <p:blipFill>
          <a:blip r:embed="rId9" cstate="print"/>
          <a:stretch>
            <a:fillRect/>
          </a:stretch>
        </p:blipFill>
        <p:spPr>
          <a:xfrm>
            <a:off x="90007" y="6924257"/>
            <a:ext cx="450029" cy="213880"/>
          </a:xfrm>
          <a:prstGeom prst="rect">
            <a:avLst/>
          </a:prstGeom>
          <a:ln w="0">
            <a:noFill/>
          </a:ln>
          <a:effectLst/>
        </p:spPr>
      </p:pic>
      <p:sp>
        <p:nvSpPr>
          <p:cNvPr id="7" name="Rectangle 6"/>
          <p:cNvSpPr>
            <a:spLocks/>
          </p:cNvSpPr>
          <p:nvPr>
            <p:custDataLst>
              <p:tags r:id="rId3"/>
            </p:custDataLst>
          </p:nvPr>
        </p:nvSpPr>
        <p:spPr>
          <a:xfrm>
            <a:off x="7650476" y="250323"/>
            <a:ext cx="2160134" cy="152669"/>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endParaRPr lang="en-US" sz="1000" dirty="0">
              <a:solidFill>
                <a:srgbClr val="FFFFFF"/>
              </a:solidFill>
            </a:endParaRPr>
          </a:p>
        </p:txBody>
      </p:sp>
      <p:sp>
        <p:nvSpPr>
          <p:cNvPr id="5" name="Rectangle 4"/>
          <p:cNvSpPr>
            <a:spLocks/>
          </p:cNvSpPr>
          <p:nvPr>
            <p:custDataLst>
              <p:tags r:id="rId4"/>
            </p:custDataLst>
          </p:nvPr>
        </p:nvSpPr>
        <p:spPr>
          <a:xfrm>
            <a:off x="10050625" y="7395746"/>
            <a:ext cx="30003" cy="148182"/>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pPr>
            <a:endParaRPr lang="en-US" sz="900" dirty="0"/>
          </a:p>
        </p:txBody>
      </p:sp>
      <p:sp>
        <p:nvSpPr>
          <p:cNvPr id="16" name="Title 15"/>
          <p:cNvSpPr>
            <a:spLocks noGrp="1"/>
          </p:cNvSpPr>
          <p:nvPr>
            <p:ph type="title"/>
            <p:custDataLst>
              <p:tags r:id="rId5"/>
            </p:custDataLst>
          </p:nvPr>
        </p:nvSpPr>
        <p:spPr>
          <a:xfrm>
            <a:off x="287784" y="1036935"/>
            <a:ext cx="9180569" cy="438646"/>
          </a:xfrm>
          <a:ln w="0"/>
          <a:effectLst/>
        </p:spPr>
        <p:txBody>
          <a:bodyPr wrap="square" lIns="0" tIns="15230" rIns="0" bIns="0" anchor="t">
            <a:noAutofit/>
          </a:bodyPr>
          <a:lstStyle/>
          <a:p>
            <a:pPr>
              <a:spcBef>
                <a:spcPts val="0"/>
              </a:spcBef>
            </a:pPr>
            <a:r>
              <a:rPr lang="en-US" sz="3100" dirty="0" smtClean="0">
                <a:solidFill>
                  <a:schemeClr val="tx1"/>
                </a:solidFill>
              </a:rPr>
              <a:t>References</a:t>
            </a:r>
            <a:endParaRPr lang="en-US" sz="3100" dirty="0">
              <a:solidFill>
                <a:schemeClr val="tx1"/>
              </a:solidFill>
            </a:endParaRPr>
          </a:p>
        </p:txBody>
      </p:sp>
      <p:sp>
        <p:nvSpPr>
          <p:cNvPr id="25" name="Slide Number Placeholder 24"/>
          <p:cNvSpPr>
            <a:spLocks noGrp="1"/>
          </p:cNvSpPr>
          <p:nvPr>
            <p:ph type="sldNum" sz="quarter" idx="4294967295"/>
          </p:nvPr>
        </p:nvSpPr>
        <p:spPr>
          <a:xfrm>
            <a:off x="8736542" y="7006700"/>
            <a:ext cx="840052" cy="402483"/>
          </a:xfrm>
          <a:prstGeom prst="rect">
            <a:avLst/>
          </a:prstGeom>
        </p:spPr>
        <p:txBody>
          <a:bodyPr lIns="100794" tIns="50397" rIns="100794" bIns="50397"/>
          <a:lstStyle/>
          <a:p>
            <a:pPr>
              <a:defRPr/>
            </a:pPr>
            <a:fld id="{E07AD894-C57B-4104-B21A-A9810A7CFDF0}" type="slidenum">
              <a:rPr lang="en-US" smtClean="0"/>
              <a:pPr>
                <a:defRPr/>
              </a:pPr>
              <a:t>26</a:t>
            </a:fld>
            <a:endParaRPr lang="en-US"/>
          </a:p>
        </p:txBody>
      </p:sp>
      <p:sp>
        <p:nvSpPr>
          <p:cNvPr id="18" name="Text Placeholder 2"/>
          <p:cNvSpPr txBox="1">
            <a:spLocks/>
          </p:cNvSpPr>
          <p:nvPr>
            <p:custDataLst>
              <p:tags r:id="rId6"/>
            </p:custDataLst>
          </p:nvPr>
        </p:nvSpPr>
        <p:spPr>
          <a:xfrm>
            <a:off x="287784" y="1403573"/>
            <a:ext cx="9278947" cy="5855885"/>
          </a:xfrm>
          <a:prstGeom prst="rect">
            <a:avLst/>
          </a:prstGeom>
          <a:ln w="0"/>
          <a:effectLst/>
        </p:spPr>
        <p:txBody>
          <a:bodyPr wrap="square" lIns="0" tIns="76148" rIns="0" bIns="0"/>
          <a:lstStyle/>
          <a:p>
            <a:r>
              <a:rPr lang="en-US" sz="1300" dirty="0" smtClean="0">
                <a:solidFill>
                  <a:schemeClr val="tx1"/>
                </a:solidFill>
                <a:latin typeface="Times New Roman" pitchFamily="18" charset="0"/>
                <a:cs typeface="Times New Roman" pitchFamily="18" charset="0"/>
              </a:rPr>
              <a:t>[1] Car Market - Global Industry Analysis, Size, Share, Growth, Trends, and Forecast, 2013 - 2019.</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[2] News Report by CBS , Car hacked on 60 Minutes, </a:t>
            </a:r>
            <a:r>
              <a:rPr lang="en-US" sz="1300" dirty="0" smtClean="0">
                <a:solidFill>
                  <a:schemeClr val="tx1"/>
                </a:solidFill>
                <a:latin typeface="Times New Roman" pitchFamily="18" charset="0"/>
                <a:cs typeface="Times New Roman" pitchFamily="18" charset="0"/>
                <a:hlinkClick r:id="rId10"/>
              </a:rPr>
              <a:t>http://www.cbsnews.com/news/car-hacked-on-60-minutes/</a:t>
            </a:r>
            <a:endParaRPr lang="en-US" sz="1300" dirty="0" smtClean="0">
              <a:solidFill>
                <a:schemeClr val="tx1"/>
              </a:solidFill>
              <a:latin typeface="Times New Roman" pitchFamily="18" charset="0"/>
              <a:cs typeface="Times New Roman" pitchFamily="18" charset="0"/>
            </a:endParaRP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[3] Tracking and Hacking: Security and Privacy Gaps Put American Drivers at Risk, Ed Markey, Senate Report 2015</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[4] Attila A. Yavuz. An efficient real-time broadcast authentication scheme for command and control messages. IEEE Transactions on Information Forensics and Security, 9(10):1733–1742, Oct 2014.</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[5] R.L. </a:t>
            </a:r>
            <a:r>
              <a:rPr lang="en-US" sz="1300" dirty="0" err="1" smtClean="0">
                <a:solidFill>
                  <a:schemeClr val="tx1"/>
                </a:solidFill>
                <a:latin typeface="Times New Roman" pitchFamily="18" charset="0"/>
                <a:cs typeface="Times New Roman" pitchFamily="18" charset="0"/>
              </a:rPr>
              <a:t>Rivest</a:t>
            </a:r>
            <a:r>
              <a:rPr lang="en-US" sz="1300" dirty="0" smtClean="0">
                <a:solidFill>
                  <a:schemeClr val="tx1"/>
                </a:solidFill>
                <a:latin typeface="Times New Roman" pitchFamily="18" charset="0"/>
                <a:cs typeface="Times New Roman" pitchFamily="18" charset="0"/>
              </a:rPr>
              <a:t>, A. Shamir, and L.A. </a:t>
            </a:r>
            <a:r>
              <a:rPr lang="en-US" sz="1300" dirty="0" err="1" smtClean="0">
                <a:solidFill>
                  <a:schemeClr val="tx1"/>
                </a:solidFill>
                <a:latin typeface="Times New Roman" pitchFamily="18" charset="0"/>
                <a:cs typeface="Times New Roman" pitchFamily="18" charset="0"/>
              </a:rPr>
              <a:t>Adleman</a:t>
            </a:r>
            <a:r>
              <a:rPr lang="en-US" sz="1300" dirty="0" smtClean="0">
                <a:solidFill>
                  <a:schemeClr val="tx1"/>
                </a:solidFill>
                <a:latin typeface="Times New Roman" pitchFamily="18" charset="0"/>
                <a:cs typeface="Times New Roman" pitchFamily="18" charset="0"/>
              </a:rPr>
              <a:t>. A method for obtaining digital signatures and public-key cryptosystems. Communications of the ACM, 21(2):120–126, 1978</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[6] American Bankers Association. ANSI X9.62-1998: Public Key Cryptography for the Financial Services Industry: The Elliptic Curve Digital Signature Algorithm (ECDSA), 1999</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[7] </a:t>
            </a:r>
            <a:r>
              <a:rPr lang="en-US" sz="1300" dirty="0" err="1" smtClean="0">
                <a:solidFill>
                  <a:schemeClr val="tx1"/>
                </a:solidFill>
                <a:latin typeface="Times New Roman" pitchFamily="18" charset="0"/>
                <a:cs typeface="Times New Roman" pitchFamily="18" charset="0"/>
              </a:rPr>
              <a:t>Perrig</a:t>
            </a:r>
            <a:r>
              <a:rPr lang="en-US" sz="1300" dirty="0" smtClean="0">
                <a:solidFill>
                  <a:schemeClr val="tx1"/>
                </a:solidFill>
                <a:latin typeface="Times New Roman" pitchFamily="18" charset="0"/>
                <a:cs typeface="Times New Roman" pitchFamily="18" charset="0"/>
              </a:rPr>
              <a:t>, R. Canetti, D. Song, and D. </a:t>
            </a:r>
            <a:r>
              <a:rPr lang="en-US" sz="1300" dirty="0" err="1" smtClean="0">
                <a:solidFill>
                  <a:schemeClr val="tx1"/>
                </a:solidFill>
                <a:latin typeface="Times New Roman" pitchFamily="18" charset="0"/>
                <a:cs typeface="Times New Roman" pitchFamily="18" charset="0"/>
              </a:rPr>
              <a:t>Tygar</a:t>
            </a:r>
            <a:r>
              <a:rPr lang="en-US" sz="1300" dirty="0" smtClean="0">
                <a:solidFill>
                  <a:schemeClr val="tx1"/>
                </a:solidFill>
                <a:latin typeface="Times New Roman" pitchFamily="18" charset="0"/>
                <a:cs typeface="Times New Roman" pitchFamily="18" charset="0"/>
              </a:rPr>
              <a:t>. Efficient authentication and signing of multicast streams over </a:t>
            </a:r>
            <a:r>
              <a:rPr lang="en-US" sz="1300" dirty="0" err="1" smtClean="0">
                <a:solidFill>
                  <a:schemeClr val="tx1"/>
                </a:solidFill>
                <a:latin typeface="Times New Roman" pitchFamily="18" charset="0"/>
                <a:cs typeface="Times New Roman" pitchFamily="18" charset="0"/>
              </a:rPr>
              <a:t>lossy</a:t>
            </a:r>
            <a:r>
              <a:rPr lang="en-US" sz="1300" dirty="0" smtClean="0">
                <a:solidFill>
                  <a:schemeClr val="tx1"/>
                </a:solidFill>
                <a:latin typeface="Times New Roman" pitchFamily="18" charset="0"/>
                <a:cs typeface="Times New Roman" pitchFamily="18" charset="0"/>
              </a:rPr>
              <a:t> channels. In Proceedings of the IEEE Symposium on Security and Privacy, May 2000</a:t>
            </a:r>
          </a:p>
          <a:p>
            <a:pPr eaLnBrk="1" hangingPunct="1"/>
            <a:r>
              <a:rPr lang="en-US" sz="1300" dirty="0" smtClean="0">
                <a:solidFill>
                  <a:schemeClr val="tx1"/>
                </a:solidFill>
                <a:latin typeface="Times New Roman" pitchFamily="18" charset="0"/>
                <a:cs typeface="Times New Roman" pitchFamily="18" charset="0"/>
              </a:rPr>
              <a:t> </a:t>
            </a:r>
          </a:p>
          <a:p>
            <a:r>
              <a:rPr lang="en-US" sz="1300" dirty="0" smtClean="0">
                <a:solidFill>
                  <a:schemeClr val="tx1"/>
                </a:solidFill>
                <a:latin typeface="Times New Roman" pitchFamily="18" charset="0"/>
                <a:cs typeface="Times New Roman" pitchFamily="18" charset="0"/>
              </a:rPr>
              <a:t>[8] D. </a:t>
            </a:r>
            <a:r>
              <a:rPr lang="en-US" sz="1300" dirty="0" err="1" smtClean="0">
                <a:solidFill>
                  <a:schemeClr val="tx1"/>
                </a:solidFill>
                <a:latin typeface="Times New Roman" pitchFamily="18" charset="0"/>
                <a:cs typeface="Times New Roman" pitchFamily="18" charset="0"/>
              </a:rPr>
              <a:t>Naccache</a:t>
            </a:r>
            <a:r>
              <a:rPr lang="en-US" sz="1300" dirty="0" smtClean="0">
                <a:solidFill>
                  <a:schemeClr val="tx1"/>
                </a:solidFill>
                <a:latin typeface="Times New Roman" pitchFamily="18" charset="0"/>
                <a:cs typeface="Times New Roman" pitchFamily="18" charset="0"/>
              </a:rPr>
              <a:t>, D. </a:t>
            </a:r>
            <a:r>
              <a:rPr lang="en-US" sz="1300" dirty="0" err="1" smtClean="0">
                <a:solidFill>
                  <a:schemeClr val="tx1"/>
                </a:solidFill>
                <a:latin typeface="Times New Roman" pitchFamily="18" charset="0"/>
                <a:cs typeface="Times New Roman" pitchFamily="18" charset="0"/>
              </a:rPr>
              <a:t>M’Raïhi</a:t>
            </a:r>
            <a:r>
              <a:rPr lang="en-US" sz="1300" dirty="0" smtClean="0">
                <a:solidFill>
                  <a:schemeClr val="tx1"/>
                </a:solidFill>
                <a:latin typeface="Times New Roman" pitchFamily="18" charset="0"/>
                <a:cs typeface="Times New Roman" pitchFamily="18" charset="0"/>
              </a:rPr>
              <a:t>, S. </a:t>
            </a:r>
            <a:r>
              <a:rPr lang="en-US" sz="1300" dirty="0" err="1" smtClean="0">
                <a:solidFill>
                  <a:schemeClr val="tx1"/>
                </a:solidFill>
                <a:latin typeface="Times New Roman" pitchFamily="18" charset="0"/>
                <a:cs typeface="Times New Roman" pitchFamily="18" charset="0"/>
              </a:rPr>
              <a:t>Vaudenay</a:t>
            </a:r>
            <a:r>
              <a:rPr lang="en-US" sz="1300" dirty="0" smtClean="0">
                <a:solidFill>
                  <a:schemeClr val="tx1"/>
                </a:solidFill>
                <a:latin typeface="Times New Roman" pitchFamily="18" charset="0"/>
                <a:cs typeface="Times New Roman" pitchFamily="18" charset="0"/>
              </a:rPr>
              <a:t>, and D. </a:t>
            </a:r>
            <a:r>
              <a:rPr lang="en-US" sz="1300" dirty="0" err="1" smtClean="0">
                <a:solidFill>
                  <a:schemeClr val="tx1"/>
                </a:solidFill>
                <a:latin typeface="Times New Roman" pitchFamily="18" charset="0"/>
                <a:cs typeface="Times New Roman" pitchFamily="18" charset="0"/>
              </a:rPr>
              <a:t>Raphaeli</a:t>
            </a:r>
            <a:r>
              <a:rPr lang="en-US" sz="1300" dirty="0" smtClean="0">
                <a:solidFill>
                  <a:schemeClr val="tx1"/>
                </a:solidFill>
                <a:latin typeface="Times New Roman" pitchFamily="18" charset="0"/>
                <a:cs typeface="Times New Roman" pitchFamily="18" charset="0"/>
              </a:rPr>
              <a:t>. Can D.S.A. be improved? Complexity trade-offs with the digital signature standard. In Proceedings of the 13th International Conference on the Theory and Application of Cryptographic Techniques (EUROCRYPT ’94), pages 77–85, 1994</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[9] D. Catalano, M. D. </a:t>
            </a:r>
            <a:r>
              <a:rPr lang="en-US" sz="1300" dirty="0" err="1" smtClean="0">
                <a:solidFill>
                  <a:schemeClr val="tx1"/>
                </a:solidFill>
                <a:latin typeface="Times New Roman" pitchFamily="18" charset="0"/>
                <a:cs typeface="Times New Roman" pitchFamily="18" charset="0"/>
              </a:rPr>
              <a:t>Raimondo</a:t>
            </a:r>
            <a:r>
              <a:rPr lang="en-US" sz="1300" dirty="0" smtClean="0">
                <a:solidFill>
                  <a:schemeClr val="tx1"/>
                </a:solidFill>
                <a:latin typeface="Times New Roman" pitchFamily="18" charset="0"/>
                <a:cs typeface="Times New Roman" pitchFamily="18" charset="0"/>
              </a:rPr>
              <a:t>, D. Fiore, and R. </a:t>
            </a:r>
            <a:r>
              <a:rPr lang="en-US" sz="1300" dirty="0" err="1" smtClean="0">
                <a:solidFill>
                  <a:schemeClr val="tx1"/>
                </a:solidFill>
                <a:latin typeface="Times New Roman" pitchFamily="18" charset="0"/>
                <a:cs typeface="Times New Roman" pitchFamily="18" charset="0"/>
              </a:rPr>
              <a:t>Gennaro</a:t>
            </a:r>
            <a:r>
              <a:rPr lang="en-US" sz="1300" dirty="0" smtClean="0">
                <a:solidFill>
                  <a:schemeClr val="tx1"/>
                </a:solidFill>
                <a:latin typeface="Times New Roman" pitchFamily="18" charset="0"/>
                <a:cs typeface="Times New Roman" pitchFamily="18" charset="0"/>
              </a:rPr>
              <a:t>. Off-line/on-line signatures: Theoretical aspects and experimental</a:t>
            </a:r>
          </a:p>
          <a:p>
            <a:r>
              <a:rPr lang="en-US" sz="1300" dirty="0" smtClean="0">
                <a:solidFill>
                  <a:schemeClr val="tx1"/>
                </a:solidFill>
                <a:latin typeface="Times New Roman" pitchFamily="18" charset="0"/>
                <a:cs typeface="Times New Roman" pitchFamily="18" charset="0"/>
              </a:rPr>
              <a:t>results. Public Key Cryptography (PKC), pages 101–120. Springer-</a:t>
            </a:r>
            <a:r>
              <a:rPr lang="en-US" sz="1300" dirty="0" err="1" smtClean="0">
                <a:solidFill>
                  <a:schemeClr val="tx1"/>
                </a:solidFill>
                <a:latin typeface="Times New Roman" pitchFamily="18" charset="0"/>
                <a:cs typeface="Times New Roman" pitchFamily="18" charset="0"/>
              </a:rPr>
              <a:t>Verlag</a:t>
            </a:r>
            <a:r>
              <a:rPr lang="en-US" sz="1300" dirty="0" smtClean="0">
                <a:solidFill>
                  <a:schemeClr val="tx1"/>
                </a:solidFill>
                <a:latin typeface="Times New Roman" pitchFamily="18" charset="0"/>
                <a:cs typeface="Times New Roman" pitchFamily="18" charset="0"/>
              </a:rPr>
              <a:t>, 2008</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[10] A. Shamir and Y. </a:t>
            </a:r>
            <a:r>
              <a:rPr lang="en-US" sz="1300" dirty="0" err="1" smtClean="0">
                <a:solidFill>
                  <a:schemeClr val="tx1"/>
                </a:solidFill>
                <a:latin typeface="Times New Roman" pitchFamily="18" charset="0"/>
                <a:cs typeface="Times New Roman" pitchFamily="18" charset="0"/>
              </a:rPr>
              <a:t>Tauman</a:t>
            </a:r>
            <a:r>
              <a:rPr lang="en-US" sz="1300" dirty="0" smtClean="0">
                <a:solidFill>
                  <a:schemeClr val="tx1"/>
                </a:solidFill>
                <a:latin typeface="Times New Roman" pitchFamily="18" charset="0"/>
                <a:cs typeface="Times New Roman" pitchFamily="18" charset="0"/>
              </a:rPr>
              <a:t>. Improved online/offline signature schemes. In Proceedings of the 21st Annual International Cryptology Conference on Advances in Cryptology, CRYPTO ’01, pages 355–367, London, UK, 2001</a:t>
            </a:r>
          </a:p>
          <a:p>
            <a:pPr eaLnBrk="1" hangingPunct="1"/>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[11] L. </a:t>
            </a:r>
            <a:r>
              <a:rPr lang="en-US" sz="1300" dirty="0" err="1" smtClean="0">
                <a:solidFill>
                  <a:schemeClr val="tx1"/>
                </a:solidFill>
                <a:latin typeface="Times New Roman" pitchFamily="18" charset="0"/>
                <a:cs typeface="Times New Roman" pitchFamily="18" charset="0"/>
              </a:rPr>
              <a:t>Reyzin</a:t>
            </a:r>
            <a:r>
              <a:rPr lang="en-US" sz="1300" dirty="0" smtClean="0">
                <a:solidFill>
                  <a:schemeClr val="tx1"/>
                </a:solidFill>
                <a:latin typeface="Times New Roman" pitchFamily="18" charset="0"/>
                <a:cs typeface="Times New Roman" pitchFamily="18" charset="0"/>
              </a:rPr>
              <a:t> and N. </a:t>
            </a:r>
            <a:r>
              <a:rPr lang="en-US" sz="1300" dirty="0" err="1" smtClean="0">
                <a:solidFill>
                  <a:schemeClr val="tx1"/>
                </a:solidFill>
                <a:latin typeface="Times New Roman" pitchFamily="18" charset="0"/>
                <a:cs typeface="Times New Roman" pitchFamily="18" charset="0"/>
              </a:rPr>
              <a:t>Reyzin</a:t>
            </a:r>
            <a:r>
              <a:rPr lang="en-US" sz="1300" dirty="0" smtClean="0">
                <a:solidFill>
                  <a:schemeClr val="tx1"/>
                </a:solidFill>
                <a:latin typeface="Times New Roman" pitchFamily="18" charset="0"/>
                <a:cs typeface="Times New Roman" pitchFamily="18" charset="0"/>
              </a:rPr>
              <a:t>. Better than </a:t>
            </a:r>
            <a:r>
              <a:rPr lang="en-US" sz="1300" dirty="0" err="1" smtClean="0">
                <a:solidFill>
                  <a:schemeClr val="tx1"/>
                </a:solidFill>
                <a:latin typeface="Times New Roman" pitchFamily="18" charset="0"/>
                <a:cs typeface="Times New Roman" pitchFamily="18" charset="0"/>
              </a:rPr>
              <a:t>BiBa</a:t>
            </a:r>
            <a:r>
              <a:rPr lang="en-US" sz="1300" dirty="0" smtClean="0">
                <a:solidFill>
                  <a:schemeClr val="tx1"/>
                </a:solidFill>
                <a:latin typeface="Times New Roman" pitchFamily="18" charset="0"/>
                <a:cs typeface="Times New Roman" pitchFamily="18" charset="0"/>
              </a:rPr>
              <a:t>: Short one-time signatures with fast signing and verifying. In Proceedings of the 7th</a:t>
            </a:r>
          </a:p>
          <a:p>
            <a:r>
              <a:rPr lang="en-US" sz="1300" dirty="0" smtClean="0">
                <a:solidFill>
                  <a:schemeClr val="tx1"/>
                </a:solidFill>
                <a:latin typeface="Times New Roman" pitchFamily="18" charset="0"/>
                <a:cs typeface="Times New Roman" pitchFamily="18" charset="0"/>
              </a:rPr>
              <a:t>Australian Conference on Information Security and Privacy (ACIPS ’02), pages 144–153. Springer-</a:t>
            </a:r>
            <a:r>
              <a:rPr lang="en-US" sz="1300" dirty="0" err="1" smtClean="0">
                <a:solidFill>
                  <a:schemeClr val="tx1"/>
                </a:solidFill>
                <a:latin typeface="Times New Roman" pitchFamily="18" charset="0"/>
                <a:cs typeface="Times New Roman" pitchFamily="18" charset="0"/>
              </a:rPr>
              <a:t>Verlag</a:t>
            </a:r>
            <a:r>
              <a:rPr lang="en-US" sz="1300" dirty="0" smtClean="0">
                <a:solidFill>
                  <a:schemeClr val="tx1"/>
                </a:solidFill>
                <a:latin typeface="Times New Roman" pitchFamily="18" charset="0"/>
                <a:cs typeface="Times New Roman" pitchFamily="18" charset="0"/>
              </a:rPr>
              <a:t>, 2002.</a:t>
            </a:r>
          </a:p>
          <a:p>
            <a:endParaRPr lang="en-US" sz="1300" dirty="0" smtClean="0">
              <a:solidFill>
                <a:schemeClr val="tx1"/>
              </a:solidFill>
              <a:latin typeface="Times New Roman" pitchFamily="18" charset="0"/>
              <a:cs typeface="Times New Roman" pitchFamily="18" charset="0"/>
            </a:endParaRPr>
          </a:p>
          <a:p>
            <a:endParaRPr lang="en-US" sz="1300" dirty="0" smtClean="0">
              <a:solidFill>
                <a:schemeClr val="tx1"/>
              </a:solidFill>
              <a:latin typeface="Times New Roman" pitchFamily="18" charset="0"/>
              <a:cs typeface="Times New Roman"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BEQIK_FR.png" hidden="1"/>
          <p:cNvPicPr>
            <a:picLocks/>
          </p:cNvPicPr>
          <p:nvPr>
            <p:custDataLst>
              <p:tags r:id="rId2"/>
            </p:custDataLst>
          </p:nvPr>
        </p:nvPicPr>
        <p:blipFill>
          <a:blip r:embed="rId9" cstate="print"/>
          <a:stretch>
            <a:fillRect/>
          </a:stretch>
        </p:blipFill>
        <p:spPr>
          <a:xfrm>
            <a:off x="90007" y="6924257"/>
            <a:ext cx="450029" cy="213880"/>
          </a:xfrm>
          <a:prstGeom prst="rect">
            <a:avLst/>
          </a:prstGeom>
          <a:ln w="0">
            <a:noFill/>
          </a:ln>
          <a:effectLst/>
        </p:spPr>
      </p:pic>
      <p:sp>
        <p:nvSpPr>
          <p:cNvPr id="7" name="Rectangle 6"/>
          <p:cNvSpPr>
            <a:spLocks/>
          </p:cNvSpPr>
          <p:nvPr>
            <p:custDataLst>
              <p:tags r:id="rId3"/>
            </p:custDataLst>
          </p:nvPr>
        </p:nvSpPr>
        <p:spPr>
          <a:xfrm>
            <a:off x="7650476" y="250323"/>
            <a:ext cx="2160134" cy="152669"/>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endParaRPr lang="en-US" sz="1000" dirty="0">
              <a:solidFill>
                <a:srgbClr val="FFFFFF"/>
              </a:solidFill>
            </a:endParaRPr>
          </a:p>
        </p:txBody>
      </p:sp>
      <p:sp>
        <p:nvSpPr>
          <p:cNvPr id="5" name="Rectangle 4"/>
          <p:cNvSpPr>
            <a:spLocks/>
          </p:cNvSpPr>
          <p:nvPr>
            <p:custDataLst>
              <p:tags r:id="rId4"/>
            </p:custDataLst>
          </p:nvPr>
        </p:nvSpPr>
        <p:spPr>
          <a:xfrm>
            <a:off x="10050625" y="7395746"/>
            <a:ext cx="30003" cy="148182"/>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pPr>
            <a:endParaRPr lang="en-US" sz="900" dirty="0"/>
          </a:p>
        </p:txBody>
      </p:sp>
      <p:sp>
        <p:nvSpPr>
          <p:cNvPr id="16" name="Title 15"/>
          <p:cNvSpPr>
            <a:spLocks noGrp="1"/>
          </p:cNvSpPr>
          <p:nvPr>
            <p:ph type="title"/>
            <p:custDataLst>
              <p:tags r:id="rId5"/>
            </p:custDataLst>
          </p:nvPr>
        </p:nvSpPr>
        <p:spPr>
          <a:xfrm>
            <a:off x="431800" y="1115541"/>
            <a:ext cx="9180569" cy="438646"/>
          </a:xfrm>
          <a:ln w="0"/>
          <a:effectLst/>
        </p:spPr>
        <p:txBody>
          <a:bodyPr wrap="square" lIns="0" tIns="15230" rIns="0" bIns="0" anchor="t">
            <a:noAutofit/>
          </a:bodyPr>
          <a:lstStyle/>
          <a:p>
            <a:pPr>
              <a:spcBef>
                <a:spcPts val="0"/>
              </a:spcBef>
            </a:pPr>
            <a:r>
              <a:rPr lang="en-US" sz="3100" dirty="0" smtClean="0">
                <a:solidFill>
                  <a:schemeClr val="tx1"/>
                </a:solidFill>
              </a:rPr>
              <a:t>References (Cont’)</a:t>
            </a:r>
            <a:endParaRPr lang="en-US" sz="3100" dirty="0">
              <a:solidFill>
                <a:schemeClr val="tx1"/>
              </a:solidFill>
            </a:endParaRPr>
          </a:p>
        </p:txBody>
      </p:sp>
      <p:sp>
        <p:nvSpPr>
          <p:cNvPr id="25" name="Slide Number Placeholder 24"/>
          <p:cNvSpPr>
            <a:spLocks noGrp="1"/>
          </p:cNvSpPr>
          <p:nvPr>
            <p:ph type="sldNum" sz="quarter" idx="4294967295"/>
          </p:nvPr>
        </p:nvSpPr>
        <p:spPr>
          <a:xfrm>
            <a:off x="8736542" y="7006700"/>
            <a:ext cx="840052" cy="402483"/>
          </a:xfrm>
          <a:prstGeom prst="rect">
            <a:avLst/>
          </a:prstGeom>
        </p:spPr>
        <p:txBody>
          <a:bodyPr lIns="100794" tIns="50397" rIns="100794" bIns="50397"/>
          <a:lstStyle/>
          <a:p>
            <a:pPr>
              <a:defRPr/>
            </a:pPr>
            <a:fld id="{E07AD894-C57B-4104-B21A-A9810A7CFDF0}" type="slidenum">
              <a:rPr lang="en-US" smtClean="0"/>
              <a:pPr>
                <a:defRPr/>
              </a:pPr>
              <a:t>27</a:t>
            </a:fld>
            <a:endParaRPr lang="en-US"/>
          </a:p>
        </p:txBody>
      </p:sp>
      <p:sp>
        <p:nvSpPr>
          <p:cNvPr id="18" name="Text Placeholder 2"/>
          <p:cNvSpPr txBox="1">
            <a:spLocks/>
          </p:cNvSpPr>
          <p:nvPr>
            <p:custDataLst>
              <p:tags r:id="rId6"/>
            </p:custDataLst>
          </p:nvPr>
        </p:nvSpPr>
        <p:spPr>
          <a:xfrm>
            <a:off x="287784" y="1596360"/>
            <a:ext cx="9278947" cy="5855885"/>
          </a:xfrm>
          <a:prstGeom prst="rect">
            <a:avLst/>
          </a:prstGeom>
          <a:ln w="0"/>
          <a:effectLst/>
        </p:spPr>
        <p:txBody>
          <a:bodyPr wrap="square" lIns="0" tIns="76148" rIns="0" bIns="0"/>
          <a:lstStyle/>
          <a:p>
            <a:r>
              <a:rPr lang="en-US" sz="1300" dirty="0" smtClean="0">
                <a:solidFill>
                  <a:schemeClr val="tx1"/>
                </a:solidFill>
                <a:latin typeface="Times New Roman" pitchFamily="18" charset="0"/>
                <a:cs typeface="Times New Roman" pitchFamily="18" charset="0"/>
              </a:rPr>
              <a:t>[12] John Harding, Gregory Powell, Rebecca Yoon, Joshua </a:t>
            </a:r>
            <a:r>
              <a:rPr lang="en-US" sz="1300" dirty="0" err="1" smtClean="0">
                <a:solidFill>
                  <a:schemeClr val="tx1"/>
                </a:solidFill>
                <a:latin typeface="Times New Roman" pitchFamily="18" charset="0"/>
                <a:cs typeface="Times New Roman" pitchFamily="18" charset="0"/>
              </a:rPr>
              <a:t>Fikentscher</a:t>
            </a:r>
            <a:r>
              <a:rPr lang="en-US" sz="1300" dirty="0" smtClean="0">
                <a:solidFill>
                  <a:schemeClr val="tx1"/>
                </a:solidFill>
                <a:latin typeface="Times New Roman" pitchFamily="18" charset="0"/>
                <a:cs typeface="Times New Roman" pitchFamily="18" charset="0"/>
              </a:rPr>
              <a:t>, Charlene Doyle, Dana Sade, Mike </a:t>
            </a:r>
            <a:r>
              <a:rPr lang="en-US" sz="1300" dirty="0" err="1" smtClean="0">
                <a:solidFill>
                  <a:schemeClr val="tx1"/>
                </a:solidFill>
                <a:latin typeface="Times New Roman" pitchFamily="18" charset="0"/>
                <a:cs typeface="Times New Roman" pitchFamily="18" charset="0"/>
              </a:rPr>
              <a:t>Lukuc</a:t>
            </a:r>
            <a:r>
              <a:rPr lang="en-US" sz="1300" dirty="0" smtClean="0">
                <a:solidFill>
                  <a:schemeClr val="tx1"/>
                </a:solidFill>
                <a:latin typeface="Times New Roman" pitchFamily="18" charset="0"/>
                <a:cs typeface="Times New Roman" pitchFamily="18" charset="0"/>
              </a:rPr>
              <a:t>, Jim Simons, and Jing Wang. Vehicle-to-Vehicle Communications: Readiness of V2V Technology for Application. U.S. Department of Transportation National Highway Traffic Safety Administration (NHTSA), August 2014.</a:t>
            </a: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[13] IEEE guide for wireless access in vehicular environments (WAVE) - architecture. IEEE Std 1609.0-</a:t>
            </a:r>
            <a:r>
              <a:rPr lang="fr-FR" sz="1300" dirty="0" smtClean="0">
                <a:solidFill>
                  <a:schemeClr val="tx1"/>
                </a:solidFill>
                <a:latin typeface="Times New Roman" pitchFamily="18" charset="0"/>
                <a:cs typeface="Times New Roman" pitchFamily="18" charset="0"/>
              </a:rPr>
              <a:t>2013, pages 1–78, March 2014.</a:t>
            </a:r>
            <a:endParaRPr lang="en-US" sz="1300" dirty="0" smtClean="0">
              <a:solidFill>
                <a:schemeClr val="tx1"/>
              </a:solidFill>
              <a:latin typeface="Times New Roman" pitchFamily="18" charset="0"/>
              <a:cs typeface="Times New Roman" pitchFamily="18" charset="0"/>
            </a:endParaRPr>
          </a:p>
          <a:p>
            <a:endParaRPr lang="en-US" sz="1300" dirty="0" smtClean="0">
              <a:solidFill>
                <a:schemeClr val="tx1"/>
              </a:solidFill>
              <a:latin typeface="Times New Roman" pitchFamily="18" charset="0"/>
              <a:cs typeface="Times New Roman" pitchFamily="18" charset="0"/>
            </a:endParaRPr>
          </a:p>
          <a:p>
            <a:r>
              <a:rPr lang="en-US" sz="1300" dirty="0" smtClean="0">
                <a:solidFill>
                  <a:schemeClr val="tx1"/>
                </a:solidFill>
                <a:latin typeface="Times New Roman" pitchFamily="18" charset="0"/>
                <a:cs typeface="Times New Roman" pitchFamily="18" charset="0"/>
              </a:rPr>
              <a:t>[14] S. S. </a:t>
            </a:r>
            <a:r>
              <a:rPr lang="en-US" sz="1300" dirty="0" err="1" smtClean="0">
                <a:solidFill>
                  <a:schemeClr val="tx1"/>
                </a:solidFill>
                <a:latin typeface="Times New Roman" pitchFamily="18" charset="0"/>
                <a:cs typeface="Times New Roman" pitchFamily="18" charset="0"/>
              </a:rPr>
              <a:t>Manvi</a:t>
            </a:r>
            <a:r>
              <a:rPr lang="en-US" sz="1300" dirty="0" smtClean="0">
                <a:solidFill>
                  <a:schemeClr val="tx1"/>
                </a:solidFill>
                <a:latin typeface="Times New Roman" pitchFamily="18" charset="0"/>
                <a:cs typeface="Times New Roman" pitchFamily="18" charset="0"/>
              </a:rPr>
              <a:t>, M. S. </a:t>
            </a:r>
            <a:r>
              <a:rPr lang="en-US" sz="1300" dirty="0" err="1" smtClean="0">
                <a:solidFill>
                  <a:schemeClr val="tx1"/>
                </a:solidFill>
                <a:latin typeface="Times New Roman" pitchFamily="18" charset="0"/>
                <a:cs typeface="Times New Roman" pitchFamily="18" charset="0"/>
              </a:rPr>
              <a:t>Kakkasageri</a:t>
            </a:r>
            <a:r>
              <a:rPr lang="en-US" sz="1300" dirty="0" smtClean="0">
                <a:solidFill>
                  <a:schemeClr val="tx1"/>
                </a:solidFill>
                <a:latin typeface="Times New Roman" pitchFamily="18" charset="0"/>
                <a:cs typeface="Times New Roman" pitchFamily="18" charset="0"/>
              </a:rPr>
              <a:t>, and D. G. </a:t>
            </a:r>
            <a:r>
              <a:rPr lang="en-US" sz="1300" dirty="0" err="1" smtClean="0">
                <a:solidFill>
                  <a:schemeClr val="tx1"/>
                </a:solidFill>
                <a:latin typeface="Times New Roman" pitchFamily="18" charset="0"/>
                <a:cs typeface="Times New Roman" pitchFamily="18" charset="0"/>
              </a:rPr>
              <a:t>Adiga</a:t>
            </a:r>
            <a:r>
              <a:rPr lang="en-US" sz="1300" dirty="0" smtClean="0">
                <a:solidFill>
                  <a:schemeClr val="tx1"/>
                </a:solidFill>
                <a:latin typeface="Times New Roman" pitchFamily="18" charset="0"/>
                <a:cs typeface="Times New Roman" pitchFamily="18" charset="0"/>
              </a:rPr>
              <a:t>. Message authentication in vehicular ad hoc networks: ECDSA based approach. In Proceedings of the 2009 International Conference on Future Computer and Communication, ICFCC ’09, pages 16–20, Washington, DC, USA, 2009. IEEE Computer Society</a:t>
            </a: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365125" y="1279525"/>
            <a:ext cx="945197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ClrTx/>
              <a:buFontTx/>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Vehicular Networks</a:t>
            </a:r>
          </a:p>
        </p:txBody>
      </p:sp>
      <p:sp>
        <p:nvSpPr>
          <p:cNvPr id="22530" name="Text Box 2"/>
          <p:cNvSpPr txBox="1">
            <a:spLocks noChangeArrowheads="1"/>
          </p:cNvSpPr>
          <p:nvPr/>
        </p:nvSpPr>
        <p:spPr bwMode="auto">
          <a:xfrm>
            <a:off x="0" y="2286000"/>
            <a:ext cx="4803775" cy="472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1pPr>
            <a:lvl2pPr marL="798513" indent="-3238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538"/>
              </a:spcAft>
              <a:buClrTx/>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Vehicles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are equipped with advanced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sensing, communication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technologies</a:t>
            </a:r>
          </a:p>
          <a:p>
            <a:pPr eaLnBrk="1" hangingPunct="1">
              <a:spcAft>
                <a:spcPts val="1538"/>
              </a:spcAft>
              <a:buClrTx/>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rPr>
              <a:t>Growing </a:t>
            </a:r>
            <a:r>
              <a:rPr lang="en-US" altLang="en-US" sz="2000" dirty="0">
                <a:solidFill>
                  <a:srgbClr val="000000"/>
                </a:solidFill>
                <a:latin typeface="Comic Sans MS" panose="030F0702030302020204" pitchFamily="66" charset="0"/>
              </a:rPr>
              <a:t>at an annual rate of almost 35% [1]</a:t>
            </a:r>
          </a:p>
          <a:p>
            <a:pPr eaLnBrk="1" hangingPunct="1">
              <a:spcAft>
                <a:spcPts val="1538"/>
              </a:spcAft>
              <a:buClrTx/>
              <a:buSzPct val="45000"/>
              <a:buFont typeface="Wingdings" panose="05000000000000000000" pitchFamily="2" charset="2"/>
              <a:buChar char=""/>
            </a:pPr>
            <a:r>
              <a:rPr lang="en-US" altLang="en-US" sz="2000" dirty="0">
                <a:solidFill>
                  <a:srgbClr val="000000"/>
                </a:solidFill>
                <a:latin typeface="Comic Sans MS" panose="030F0702030302020204" pitchFamily="66" charset="0"/>
              </a:rPr>
              <a:t>Vehicular networks play a key role in tactical military systems by providing mobile and ad-hoc communication in battlefields</a:t>
            </a:r>
          </a:p>
          <a:p>
            <a:pPr eaLnBrk="1" hangingPunct="1">
              <a:spcAft>
                <a:spcPts val="1538"/>
              </a:spcAft>
              <a:buClrTx/>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Connect to surrounding entities</a:t>
            </a:r>
            <a:endParaRPr lang="en-US" altLang="en-US" sz="2000" dirty="0" smtClean="0">
              <a:solidFill>
                <a:srgbClr val="000000"/>
              </a:solidFill>
              <a:latin typeface="Comic Sans MS" panose="030F0702030302020204" pitchFamily="66" charset="0"/>
            </a:endParaRPr>
          </a:p>
          <a:p>
            <a:pPr eaLnBrk="1" hangingPunct="1">
              <a:spcAft>
                <a:spcPts val="1538"/>
              </a:spcAft>
              <a:buClrTx/>
              <a:buSzPct val="45000"/>
              <a:buFont typeface="Wingdings" panose="05000000000000000000" pitchFamily="2" charset="2"/>
              <a:buChar char=""/>
            </a:pPr>
            <a:r>
              <a:rPr lang="en-US" altLang="en-US" sz="2000" dirty="0" err="1" smtClean="0">
                <a:solidFill>
                  <a:srgbClr val="000000"/>
                </a:solidFill>
                <a:latin typeface="Comic Sans MS" panose="030F0702030302020204" pitchFamily="66" charset="0"/>
              </a:rPr>
              <a:t>IoV</a:t>
            </a:r>
            <a:r>
              <a:rPr lang="en-US" altLang="en-US" sz="2000" dirty="0" smtClean="0">
                <a:solidFill>
                  <a:srgbClr val="000000"/>
                </a:solidFill>
                <a:latin typeface="Comic Sans MS" panose="030F0702030302020204" pitchFamily="66" charset="0"/>
              </a:rPr>
              <a:t> </a:t>
            </a:r>
            <a:r>
              <a:rPr lang="en-US" altLang="en-US" sz="2000" dirty="0">
                <a:solidFill>
                  <a:srgbClr val="000000"/>
                </a:solidFill>
                <a:latin typeface="Comic Sans MS" panose="030F0702030302020204" pitchFamily="66" charset="0"/>
              </a:rPr>
              <a:t>(Internet of Vehicles) will be crucial part of the Internet of Things (</a:t>
            </a:r>
            <a:r>
              <a:rPr lang="en-US" altLang="en-US" sz="2000" dirty="0" err="1">
                <a:solidFill>
                  <a:srgbClr val="000000"/>
                </a:solidFill>
                <a:latin typeface="Comic Sans MS" panose="030F0702030302020204" pitchFamily="66" charset="0"/>
              </a:rPr>
              <a:t>IoT</a:t>
            </a:r>
            <a:r>
              <a:rPr lang="en-US" altLang="en-US" sz="2000" dirty="0">
                <a:solidFill>
                  <a:srgbClr val="000000"/>
                </a:solidFill>
                <a:latin typeface="Comic Sans MS" panose="030F0702030302020204" pitchFamily="66" charset="0"/>
              </a:rPr>
              <a:t>)</a:t>
            </a:r>
          </a:p>
          <a:p>
            <a:pPr eaLnBrk="1" hangingPunct="1">
              <a:spcAft>
                <a:spcPts val="1425"/>
              </a:spcAft>
              <a:buClrTx/>
              <a:buFont typeface="Lucida Grande" charset="0"/>
              <a:buNone/>
            </a:pPr>
            <a:endParaRPr lang="en-US" altLang="en-US" sz="2000" dirty="0">
              <a:solidFill>
                <a:srgbClr val="000000"/>
              </a:solidFill>
              <a:latin typeface="Comic Sans MS" panose="030F0702030302020204" pitchFamily="66" charset="0"/>
            </a:endParaRPr>
          </a:p>
        </p:txBody>
      </p:sp>
      <p:sp>
        <p:nvSpPr>
          <p:cNvPr id="22531" name="Text Box 3"/>
          <p:cNvSpPr txBox="1">
            <a:spLocks noChangeArrowheads="1"/>
          </p:cNvSpPr>
          <p:nvPr/>
        </p:nvSpPr>
        <p:spPr bwMode="auto">
          <a:xfrm>
            <a:off x="5002212" y="2833687"/>
            <a:ext cx="4694238" cy="472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31800" indent="-3238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StarSymbol" charset="0"/>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StarSymbol" charset="0"/>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StarSymbol" charset="0"/>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StarSymbol" charset="0"/>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SzPct val="45000"/>
              <a:buFont typeface="StarSymbol" charset="0"/>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739775" indent="-476250" eaLnBrk="1" hangingPunct="1">
              <a:spcAft>
                <a:spcPts val="1425"/>
              </a:spcAft>
              <a:buFont typeface="Lucida Grande" charset="0"/>
              <a:buNone/>
            </a:pPr>
            <a:endParaRPr lang="en-US" altLang="en-US" sz="2000" i="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marL="739775" indent="-476250" eaLnBrk="1" hangingPunct="1">
              <a:spcAft>
                <a:spcPts val="1425"/>
              </a:spcAft>
              <a:buFont typeface="Arial" panose="020B0604020202020204" pitchFamily="34" charset="0"/>
              <a:buChar char="•"/>
            </a:pPr>
            <a:r>
              <a:rPr lang="en-US" altLang="en-US" sz="2000" i="1" dirty="0">
                <a:solidFill>
                  <a:srgbClr val="000000"/>
                </a:solidFill>
                <a:latin typeface="Comic Sans MS" panose="030F0702030302020204" pitchFamily="66" charset="0"/>
                <a:ea typeface="Verdana" panose="020B0604030504040204" pitchFamily="34" charset="0"/>
                <a:cs typeface="Verdana" panose="020B0604030504040204" pitchFamily="34" charset="0"/>
              </a:rPr>
              <a:t>“ The Connected Car Market to Surpass US$ 131.9 Billion by 2019” </a:t>
            </a:r>
            <a:r>
              <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rPr>
              <a:t>- Transparency Market Research </a:t>
            </a:r>
          </a:p>
          <a:p>
            <a:pPr marL="739775" indent="-476250" eaLnBrk="1" hangingPunct="1">
              <a:spcAft>
                <a:spcPts val="1425"/>
              </a:spcAft>
              <a:buFont typeface="Lucida Grande" charset="0"/>
              <a:buNone/>
            </a:pPr>
            <a:endParaRPr lang="en-US" altLang="en-US" sz="2000" b="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22532" name="Text Box 4"/>
          <p:cNvSpPr txBox="1">
            <a:spLocks noChangeArrowheads="1"/>
          </p:cNvSpPr>
          <p:nvPr/>
        </p:nvSpPr>
        <p:spPr bwMode="auto">
          <a:xfrm>
            <a:off x="198438" y="7110413"/>
            <a:ext cx="94488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431800" indent="-32067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ClrTx/>
              <a:buSzPct val="45000"/>
              <a:buFontTx/>
              <a:buNone/>
            </a:pPr>
            <a:endParaRPr lang="en-US" altLang="en-US" sz="1400" b="1">
              <a:solidFill>
                <a:srgbClr val="7F7F7F"/>
              </a:solidFill>
              <a:ea typeface="Verdana" panose="020B0604030504040204" pitchFamily="34" charset="0"/>
              <a:cs typeface="Verdana" panose="020B0604030504040204" pitchFamily="34" charset="0"/>
            </a:endParaRPr>
          </a:p>
          <a:p>
            <a:pPr eaLnBrk="1" hangingPunct="1">
              <a:spcAft>
                <a:spcPts val="1425"/>
              </a:spcAft>
              <a:buClrTx/>
              <a:buSzPct val="45000"/>
              <a:buFontTx/>
              <a:buNone/>
            </a:pPr>
            <a:endParaRPr lang="en-US" altLang="en-US" sz="1400" b="1">
              <a:solidFill>
                <a:srgbClr val="7F7F7F"/>
              </a:solidFill>
              <a:ea typeface="Verdana" panose="020B0604030504040204" pitchFamily="34" charset="0"/>
              <a:cs typeface="Verdana" panose="020B0604030504040204" pitchFamily="34" charset="0"/>
            </a:endParaRPr>
          </a:p>
          <a:p>
            <a:pPr eaLnBrk="1" hangingPunct="1">
              <a:spcAft>
                <a:spcPts val="1425"/>
              </a:spcAft>
              <a:buClrTx/>
              <a:buFontTx/>
              <a:buNone/>
            </a:pPr>
            <a:endParaRPr lang="en-US" altLang="en-US" sz="1400" b="1">
              <a:solidFill>
                <a:srgbClr val="7F7F7F"/>
              </a:solidFill>
              <a:ea typeface="Verdana" panose="020B0604030504040204" pitchFamily="34" charset="0"/>
              <a:cs typeface="Verdana" panose="020B0604030504040204" pitchFamily="34" charset="0"/>
            </a:endParaRPr>
          </a:p>
          <a:p>
            <a:pPr eaLnBrk="1" hangingPunct="1">
              <a:spcAft>
                <a:spcPts val="1425"/>
              </a:spcAft>
              <a:buClrTx/>
              <a:buSzPct val="45000"/>
              <a:buFontTx/>
              <a:buNone/>
            </a:pPr>
            <a:endParaRPr lang="en-US" altLang="en-US" sz="1400" b="1">
              <a:solidFill>
                <a:srgbClr val="7F7F7F"/>
              </a:solidFill>
              <a:ea typeface="Verdana" panose="020B0604030504040204" pitchFamily="34" charset="0"/>
              <a:cs typeface="Verdana" panose="020B0604030504040204" pitchFamily="34" charset="0"/>
            </a:endParaRPr>
          </a:p>
          <a:p>
            <a:pPr eaLnBrk="1" hangingPunct="1">
              <a:spcAft>
                <a:spcPts val="1425"/>
              </a:spcAft>
              <a:buClrTx/>
              <a:buSzPct val="45000"/>
              <a:buFontTx/>
              <a:buNone/>
            </a:pPr>
            <a:endParaRPr lang="en-US" altLang="en-US" sz="1400" b="1">
              <a:solidFill>
                <a:srgbClr val="7F7F7F"/>
              </a:solidFill>
              <a:ea typeface="Verdana" panose="020B0604030504040204" pitchFamily="34" charset="0"/>
              <a:cs typeface="Verdana" panose="020B0604030504040204" pitchFamily="34" charset="0"/>
            </a:endParaRPr>
          </a:p>
          <a:p>
            <a:pPr eaLnBrk="1" hangingPunct="1">
              <a:spcAft>
                <a:spcPts val="1425"/>
              </a:spcAft>
              <a:buClrTx/>
              <a:buSzPct val="45000"/>
              <a:buFontTx/>
              <a:buNone/>
            </a:pPr>
            <a:endParaRPr lang="en-US" altLang="en-US" sz="1400" b="1">
              <a:solidFill>
                <a:srgbClr val="7F7F7F"/>
              </a:solidFill>
              <a:ea typeface="Verdana" panose="020B0604030504040204" pitchFamily="34" charset="0"/>
              <a:cs typeface="Verdana" panose="020B0604030504040204" pitchFamily="34" charset="0"/>
            </a:endParaRPr>
          </a:p>
          <a:p>
            <a:pPr eaLnBrk="1" hangingPunct="1">
              <a:spcAft>
                <a:spcPts val="1425"/>
              </a:spcAft>
              <a:buClrTx/>
              <a:buSzPct val="45000"/>
              <a:buFontTx/>
              <a:buNone/>
            </a:pPr>
            <a:endParaRPr lang="en-US" altLang="en-US" sz="1400" b="1">
              <a:solidFill>
                <a:srgbClr val="7F7F7F"/>
              </a:solidFill>
              <a:ea typeface="Verdana" panose="020B0604030504040204" pitchFamily="34" charset="0"/>
              <a:cs typeface="Verdana" panose="020B0604030504040204" pitchFamily="34" charset="0"/>
            </a:endParaRPr>
          </a:p>
          <a:p>
            <a:pPr eaLnBrk="1" hangingPunct="1">
              <a:spcAft>
                <a:spcPts val="1425"/>
              </a:spcAft>
              <a:buClrTx/>
              <a:buSzPct val="45000"/>
              <a:buFontTx/>
              <a:buNone/>
            </a:pPr>
            <a:endParaRPr lang="en-US" altLang="en-US" sz="1400" b="1">
              <a:solidFill>
                <a:srgbClr val="7F7F7F"/>
              </a:solidFill>
              <a:ea typeface="Verdana" panose="020B0604030504040204" pitchFamily="34" charset="0"/>
              <a:cs typeface="Verdana" panose="020B0604030504040204" pitchFamily="34" charset="0"/>
            </a:endParaRPr>
          </a:p>
        </p:txBody>
      </p:sp>
      <p:pic>
        <p:nvPicPr>
          <p:cNvPr id="225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4125" y="2286000"/>
            <a:ext cx="4570413" cy="3168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92075" y="1279525"/>
            <a:ext cx="96869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Autonomous Vehicle Systems</a:t>
            </a:r>
          </a:p>
        </p:txBody>
      </p:sp>
      <p:sp>
        <p:nvSpPr>
          <p:cNvPr id="23554" name="Text Box 2"/>
          <p:cNvSpPr txBox="1">
            <a:spLocks noChangeArrowheads="1"/>
          </p:cNvSpPr>
          <p:nvPr/>
        </p:nvSpPr>
        <p:spPr bwMode="auto">
          <a:xfrm>
            <a:off x="196850" y="2378075"/>
            <a:ext cx="9450388"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marL="798513" indent="-32385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marL="447675" indent="-342900" eaLnBrk="1" hangingPunct="1">
              <a:spcAft>
                <a:spcPts val="1425"/>
              </a:spcAft>
              <a:buClrTx/>
              <a:buSzPct val="45000"/>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As an autonomous vehicle, it is capable of sensing its environment and navigating without human input.</a:t>
            </a:r>
          </a:p>
          <a:p>
            <a:pPr lvl="1" eaLnBrk="1" hangingPunct="1">
              <a:spcAft>
                <a:spcPts val="713"/>
              </a:spcAft>
              <a:buClrTx/>
              <a:buSzPct val="45000"/>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Autonomous vehicles can be safer, faster and more efficient than human driven cars. </a:t>
            </a:r>
          </a:p>
          <a:p>
            <a:pPr lvl="1" eaLnBrk="1" hangingPunct="1">
              <a:spcAft>
                <a:spcPts val="713"/>
              </a:spcAft>
              <a:buClrTx/>
              <a:buSzPct val="45000"/>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“You can't have a person driving a two-ton death machine" - Elon Musk, CEO TESLA</a:t>
            </a:r>
          </a:p>
          <a:p>
            <a:pPr marL="820737" lvl="1" indent="-342900" eaLnBrk="1" hangingPunct="1">
              <a:spcAft>
                <a:spcPts val="713"/>
              </a:spcAft>
              <a:buClrTx/>
              <a:buSzPct val="45000"/>
              <a:buFont typeface="Arial" panose="020B0604020202020204" pitchFamily="34" charset="0"/>
              <a:buChar char="•"/>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1425"/>
              </a:spcAft>
              <a:buClrTx/>
              <a:buSzPct val="45000"/>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“Self-driving cars could account for 9% of global auto sales in 2035, hitting 11.8 million units” - IHS Automotive </a:t>
            </a:r>
          </a:p>
          <a:p>
            <a:pPr eaLnBrk="1" hangingPunct="1">
              <a:spcAft>
                <a:spcPts val="1425"/>
              </a:spcAft>
              <a:buClrTx/>
              <a:buSzPct val="45000"/>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Google’s self-driving fleet has clocked over 1.8 million miles with only 12 minor collisions</a:t>
            </a:r>
          </a:p>
          <a:p>
            <a:pPr marL="447675" indent="-342900" eaLnBrk="1" hangingPunct="1">
              <a:spcAft>
                <a:spcPts val="1425"/>
              </a:spcAft>
              <a:buClrTx/>
              <a:buSzPct val="45000"/>
              <a:buFont typeface="Arial" panose="020B0604020202020204" pitchFamily="34" charset="0"/>
              <a:buChar char="•"/>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23555" name="Text Box 3"/>
          <p:cNvSpPr txBox="1">
            <a:spLocks noChangeArrowheads="1"/>
          </p:cNvSpPr>
          <p:nvPr/>
        </p:nvSpPr>
        <p:spPr bwMode="auto">
          <a:xfrm>
            <a:off x="198438" y="7110413"/>
            <a:ext cx="94488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215776" y="1018373"/>
            <a:ext cx="7019925"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Security Problems</a:t>
            </a:r>
          </a:p>
        </p:txBody>
      </p:sp>
      <p:sp>
        <p:nvSpPr>
          <p:cNvPr id="24578" name="Text Box 2"/>
          <p:cNvSpPr txBox="1">
            <a:spLocks noChangeArrowheads="1"/>
          </p:cNvSpPr>
          <p:nvPr/>
        </p:nvSpPr>
        <p:spPr bwMode="auto">
          <a:xfrm>
            <a:off x="682626" y="2339677"/>
            <a:ext cx="4427537" cy="438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428625" indent="-32385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1pPr>
            <a:lvl2pPr marL="860425" indent="-320675">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Wingdings" panose="05000000000000000000" pitchFamily="2" charset="2"/>
              <a:buChar char=""/>
            </a:pPr>
            <a:r>
              <a:rPr lang="en-US" altLang="en-US" sz="2000" b="1" dirty="0">
                <a:solidFill>
                  <a:schemeClr val="tx1"/>
                </a:solidFill>
                <a:latin typeface="Comic Sans MS" panose="030F0702030302020204" pitchFamily="66" charset="0"/>
                <a:ea typeface="Verdana" panose="020B0604030504040204" pitchFamily="34" charset="0"/>
                <a:cs typeface="Verdana" panose="020B0604030504040204" pitchFamily="34" charset="0"/>
              </a:rPr>
              <a:t>The key issue:</a:t>
            </a:r>
          </a:p>
          <a:p>
            <a:pPr lvl="1" eaLnBrk="1" hangingPunct="1">
              <a:spcAft>
                <a:spcPts val="713"/>
              </a:spcAft>
              <a:buClr>
                <a:srgbClr val="9A9A9A"/>
              </a:buClr>
              <a:buSzPct val="75000"/>
              <a:buFont typeface="Symbol" panose="05050102010706020507" pitchFamily="18" charset="2"/>
              <a:buChar char=""/>
            </a:pPr>
            <a:r>
              <a:rPr lang="en-US" altLang="en-US" sz="2000" b="1" dirty="0">
                <a:solidFill>
                  <a:schemeClr val="tx1"/>
                </a:solidFill>
                <a:latin typeface="Comic Sans MS" panose="030F0702030302020204" pitchFamily="66" charset="0"/>
                <a:ea typeface="Verdana" panose="020B0604030504040204" pitchFamily="34" charset="0"/>
                <a:cs typeface="Verdana" panose="020B0604030504040204" pitchFamily="34" charset="0"/>
              </a:rPr>
              <a:t>Authentication</a:t>
            </a:r>
            <a:r>
              <a:rPr lang="en-US" altLang="en-US" sz="2000" dirty="0">
                <a:solidFill>
                  <a:schemeClr val="tx1"/>
                </a:solidFill>
                <a:latin typeface="Comic Sans MS" panose="030F0702030302020204" pitchFamily="66" charset="0"/>
                <a:ea typeface="Verdana" panose="020B0604030504040204" pitchFamily="34" charset="0"/>
                <a:cs typeface="Verdana" panose="020B0604030504040204" pitchFamily="34" charset="0"/>
              </a:rPr>
              <a:t>: Prevent an attacker from injecting or manipulating messages</a:t>
            </a:r>
          </a:p>
          <a:p>
            <a:pPr lvl="1" eaLnBrk="1" hangingPunct="1">
              <a:spcAft>
                <a:spcPts val="713"/>
              </a:spcAft>
              <a:buClr>
                <a:srgbClr val="9A9A9A"/>
              </a:buClr>
              <a:buSzPct val="75000"/>
              <a:buFont typeface="Symbol" panose="05050102010706020507" pitchFamily="18" charset="2"/>
              <a:buNone/>
            </a:pPr>
            <a:endParaRPr lang="en-US" altLang="en-US" sz="2000" b="1" dirty="0">
              <a:solidFill>
                <a:schemeClr val="tx1"/>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spcAft>
                <a:spcPts val="713"/>
              </a:spcAft>
              <a:buClr>
                <a:srgbClr val="9A9A9A"/>
              </a:buClr>
              <a:buSzPct val="75000"/>
              <a:buFont typeface="Symbol" panose="05050102010706020507" pitchFamily="18" charset="2"/>
              <a:buNone/>
            </a:pPr>
            <a:endParaRPr lang="en-US" altLang="en-US" sz="2000" dirty="0">
              <a:solidFill>
                <a:schemeClr val="tx1"/>
              </a:solidFill>
              <a:latin typeface="Comic Sans MS" panose="030F0702030302020204" pitchFamily="66" charset="0"/>
              <a:ea typeface="Verdana" panose="020B0604030504040204" pitchFamily="34" charset="0"/>
              <a:cs typeface="Verdana" panose="020B0604030504040204" pitchFamily="34" charset="0"/>
            </a:endParaRPr>
          </a:p>
          <a:p>
            <a:pPr marL="862013" lvl="1" eaLnBrk="1" hangingPunct="1">
              <a:spcAft>
                <a:spcPts val="713"/>
              </a:spcAft>
              <a:buClrTx/>
              <a:buSzPct val="75000"/>
              <a:buFontTx/>
              <a:buNone/>
            </a:pPr>
            <a:endParaRPr lang="en-US" altLang="en-US" sz="2000" dirty="0">
              <a:solidFill>
                <a:schemeClr val="tx1"/>
              </a:solidFill>
              <a:latin typeface="Comic Sans MS" panose="030F0702030302020204" pitchFamily="66" charset="0"/>
              <a:ea typeface="Verdana" panose="020B0604030504040204" pitchFamily="34" charset="0"/>
              <a:cs typeface="Verdana" panose="020B0604030504040204" pitchFamily="34" charset="0"/>
            </a:endParaRPr>
          </a:p>
          <a:p>
            <a:pPr marL="862013" lvl="1" eaLnBrk="1" hangingPunct="1">
              <a:spcAft>
                <a:spcPts val="713"/>
              </a:spcAft>
              <a:buClrTx/>
              <a:buSzPct val="75000"/>
              <a:buFontTx/>
              <a:buNone/>
            </a:pPr>
            <a:endParaRPr lang="en-US" altLang="en-US" sz="2000" dirty="0">
              <a:solidFill>
                <a:schemeClr val="tx1"/>
              </a:solidFill>
              <a:latin typeface="Comic Sans MS" panose="030F0702030302020204" pitchFamily="66" charset="0"/>
              <a:ea typeface="Verdana" panose="020B0604030504040204" pitchFamily="34" charset="0"/>
              <a:cs typeface="Verdana" panose="020B0604030504040204" pitchFamily="34" charset="0"/>
            </a:endParaRPr>
          </a:p>
        </p:txBody>
      </p:sp>
      <p:pic>
        <p:nvPicPr>
          <p:cNvPr id="245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775" y="1768475"/>
            <a:ext cx="4213225" cy="3078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0" name="Text Box 4"/>
          <p:cNvSpPr txBox="1">
            <a:spLocks noChangeArrowheads="1"/>
          </p:cNvSpPr>
          <p:nvPr/>
        </p:nvSpPr>
        <p:spPr bwMode="auto">
          <a:xfrm>
            <a:off x="682626" y="5146684"/>
            <a:ext cx="8940800" cy="211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096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FFFFFF"/>
                </a:solidFill>
                <a:latin typeface="Arial" panose="020B0604020202020204" pitchFamily="34" charset="0"/>
                <a:ea typeface="Droid Sans Fallback" charset="0"/>
                <a:cs typeface="Droid Sans Fallback" charset="0"/>
              </a:defRPr>
            </a:lvl9pPr>
          </a:lstStyle>
          <a:p>
            <a:pPr eaLnBrk="1">
              <a:lnSpc>
                <a:spcPct val="93000"/>
              </a:lnSpc>
              <a:spcAft>
                <a:spcPts val="1538"/>
              </a:spcAft>
              <a:buSzPct val="45000"/>
              <a:buFont typeface="Wingdings" panose="05000000000000000000" pitchFamily="2" charset="2"/>
              <a:buChar char=""/>
            </a:pPr>
            <a:r>
              <a:rPr lang="en-US" altLang="en-US" sz="2000" i="1" dirty="0">
                <a:solidFill>
                  <a:schemeClr val="tx1"/>
                </a:solidFill>
                <a:latin typeface="Comic Sans MS" panose="030F0702030302020204" pitchFamily="66" charset="0"/>
              </a:rPr>
              <a:t>“Car Hacked in 60 minutes” -</a:t>
            </a:r>
            <a:r>
              <a:rPr lang="en-US" altLang="en-US" sz="2000" dirty="0">
                <a:solidFill>
                  <a:schemeClr val="tx1"/>
                </a:solidFill>
                <a:latin typeface="Comic Sans MS" panose="030F0702030302020204" pitchFamily="66" charset="0"/>
              </a:rPr>
              <a:t> Researchers at DARPA were able to take control of many of the car's functions, including the braking and </a:t>
            </a:r>
            <a:r>
              <a:rPr lang="en-US" altLang="en-US" sz="2000" dirty="0" smtClean="0">
                <a:solidFill>
                  <a:schemeClr val="tx1"/>
                </a:solidFill>
                <a:latin typeface="Comic Sans MS" panose="030F0702030302020204" pitchFamily="66" charset="0"/>
              </a:rPr>
              <a:t>acceleration [2].</a:t>
            </a:r>
            <a:endParaRPr lang="en-US" altLang="en-US" sz="2000" dirty="0">
              <a:solidFill>
                <a:schemeClr val="tx1"/>
              </a:solidFill>
              <a:latin typeface="Comic Sans MS" panose="030F0702030302020204" pitchFamily="66" charset="0"/>
            </a:endParaRPr>
          </a:p>
          <a:p>
            <a:pPr eaLnBrk="1">
              <a:lnSpc>
                <a:spcPct val="93000"/>
              </a:lnSpc>
              <a:spcAft>
                <a:spcPts val="1538"/>
              </a:spcAft>
              <a:buSzPct val="45000"/>
              <a:buFont typeface="Wingdings" panose="05000000000000000000" pitchFamily="2" charset="2"/>
              <a:buChar char=""/>
            </a:pPr>
            <a:r>
              <a:rPr lang="en-US" altLang="en-US" sz="2000" dirty="0">
                <a:solidFill>
                  <a:schemeClr val="tx1"/>
                </a:solidFill>
                <a:latin typeface="Comic Sans MS" panose="030F0702030302020204" pitchFamily="66" charset="0"/>
              </a:rPr>
              <a:t>Recently, a senate report [3] by Ed Markey, a US Senator from Massachusetts, discussed the security aspects of vehicles </a:t>
            </a:r>
          </a:p>
          <a:p>
            <a:pPr marL="430213" indent="-322263" eaLnBrk="1">
              <a:lnSpc>
                <a:spcPct val="93000"/>
              </a:lnSpc>
              <a:spcAft>
                <a:spcPts val="1538"/>
              </a:spcAft>
              <a:buClrTx/>
              <a:buSzPct val="45000"/>
              <a:buFontTx/>
              <a:buNone/>
            </a:pPr>
            <a:endParaRPr lang="en-US" altLang="en-US" sz="2000" dirty="0">
              <a:solidFill>
                <a:schemeClr val="tx1"/>
              </a:solidFill>
              <a:latin typeface="Comic Sans MS" panose="030F0702030302020204" pitchFamily="6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575816" y="1787525"/>
            <a:ext cx="9074150" cy="577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Font typeface="Arial" panose="020B0604020202020204" pitchFamily="34" charset="0"/>
              <a:buNone/>
            </a:pP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Vehicular networks require high message throughput, </a:t>
            </a:r>
            <a:r>
              <a:rPr lang="en-US" altLang="en-US" sz="2000" b="1"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thousands of messages per second</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(NHTSA, August 2014) [12].</a:t>
            </a:r>
          </a:p>
          <a:p>
            <a:pPr eaLnBrk="1" hangingPunct="1">
              <a:buFont typeface="Arial" panose="020B0604020202020204" pitchFamily="34" charset="0"/>
              <a:buNone/>
            </a:pP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To ensure reliable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operation,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the security must be guaranteed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in </a:t>
            </a:r>
          </a:p>
          <a:p>
            <a:pPr lvl="1" eaLnBrk="1" hangingPunct="1">
              <a:buFont typeface="Arial" panose="020B0604020202020204" pitchFamily="34" charset="0"/>
              <a:buChar char="•"/>
            </a:pPr>
            <a:r>
              <a:rPr lang="en-US" altLang="en-US" sz="2000" dirty="0" smtClean="0">
                <a:solidFill>
                  <a:srgbClr val="0070C0"/>
                </a:solidFill>
                <a:latin typeface="Comic Sans MS" panose="030F0702030302020204" pitchFamily="66" charset="0"/>
                <a:ea typeface="Verdana" panose="020B0604030504040204" pitchFamily="34" charset="0"/>
                <a:cs typeface="Verdana" panose="020B0604030504040204" pitchFamily="34" charset="0"/>
              </a:rPr>
              <a:t>(</a:t>
            </a:r>
            <a:r>
              <a:rPr lang="en-US" altLang="en-US" sz="2000" dirty="0" err="1" smtClean="0">
                <a:solidFill>
                  <a:srgbClr val="0070C0"/>
                </a:solidFill>
                <a:latin typeface="Comic Sans MS" panose="030F0702030302020204" pitchFamily="66" charset="0"/>
                <a:ea typeface="Verdana" panose="020B0604030504040204" pitchFamily="34" charset="0"/>
                <a:cs typeface="Verdana" panose="020B0604030504040204" pitchFamily="34" charset="0"/>
              </a:rPr>
              <a:t>i</a:t>
            </a:r>
            <a:r>
              <a:rPr lang="en-US" altLang="en-US" sz="2000" dirty="0" smtClean="0">
                <a:solidFill>
                  <a:srgbClr val="0070C0"/>
                </a:solidFill>
                <a:latin typeface="Comic Sans MS" panose="030F0702030302020204" pitchFamily="66" charset="0"/>
                <a:ea typeface="Verdana" panose="020B0604030504040204" pitchFamily="34" charset="0"/>
                <a:cs typeface="Verdana" panose="020B0604030504040204" pitchFamily="34" charset="0"/>
              </a:rPr>
              <a:t>) Real-time: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 few </a:t>
            </a:r>
            <a:r>
              <a:rPr lang="en-US" altLang="en-US" sz="2000" dirty="0" err="1" smtClean="0">
                <a:solidFill>
                  <a:srgbClr val="000000"/>
                </a:solidFill>
                <a:latin typeface="Comic Sans MS" panose="030F0702030302020204" pitchFamily="66" charset="0"/>
                <a:ea typeface="Verdana" panose="020B0604030504040204" pitchFamily="34" charset="0"/>
                <a:cs typeface="Verdana" panose="020B0604030504040204" pitchFamily="34" charset="0"/>
              </a:rPr>
              <a:t>msec</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end-to-end crypto delay [13]</a:t>
            </a:r>
          </a:p>
          <a:p>
            <a:pPr lvl="1" eaLnBrk="1" hangingPunct="1">
              <a:buFont typeface="Arial" panose="020B0604020202020204" pitchFamily="34" charset="0"/>
              <a:buChar char="•"/>
            </a:pPr>
            <a:r>
              <a:rPr lang="en-US" altLang="en-US" sz="2000" dirty="0" smtClean="0">
                <a:solidFill>
                  <a:srgbClr val="0070C0"/>
                </a:solidFill>
                <a:latin typeface="Comic Sans MS" panose="030F0702030302020204" pitchFamily="66" charset="0"/>
                <a:ea typeface="Verdana" panose="020B0604030504040204" pitchFamily="34" charset="0"/>
                <a:cs typeface="Verdana" panose="020B0604030504040204" pitchFamily="34" charset="0"/>
              </a:rPr>
              <a:t>(ii) Scalable:</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 Millions of cars in an ad-hoc manner.</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buFont typeface="Arial" panose="020B0604020202020204" pitchFamily="34"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The computational and transmission overhead introduced by the crypto method should </a:t>
            </a:r>
            <a:r>
              <a:rPr lang="en-US" altLang="en-US" sz="2000" b="1" dirty="0">
                <a:solidFill>
                  <a:srgbClr val="FF0000"/>
                </a:solidFill>
                <a:latin typeface="Comic Sans MS" panose="030F0702030302020204" pitchFamily="66" charset="0"/>
                <a:ea typeface="Verdana" panose="020B0604030504040204" pitchFamily="34" charset="0"/>
                <a:cs typeface="Verdana" panose="020B0604030504040204" pitchFamily="34" charset="0"/>
              </a:rPr>
              <a:t>not</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impact the safety of </a:t>
            </a:r>
            <a:r>
              <a:rPr lang="en-US" altLang="en-US" sz="2000" dirty="0" err="1">
                <a:solidFill>
                  <a:srgbClr val="000000"/>
                </a:solidFill>
                <a:latin typeface="Comic Sans MS" panose="030F0702030302020204" pitchFamily="66" charset="0"/>
                <a:ea typeface="Verdana" panose="020B0604030504040204" pitchFamily="34" charset="0"/>
                <a:cs typeface="Verdana" panose="020B0604030504040204" pitchFamily="34" charset="0"/>
              </a:rPr>
              <a:t>IoVs</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t>
            </a:r>
          </a:p>
          <a:p>
            <a:pPr eaLnBrk="1" hangingPunct="1">
              <a:buFont typeface="Arial" panose="020B0604020202020204" pitchFamily="34" charset="0"/>
              <a:buNone/>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buFont typeface="Arial" panose="020B0604020202020204" pitchFamily="34" charset="0"/>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 Existing crypto mechanisms introduce significant computation and bandwidth overhead, which creates critical safety problems</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t>
            </a:r>
          </a:p>
          <a:p>
            <a:pPr eaLnBrk="1" hangingPunct="1">
              <a:buFont typeface="Arial" panose="020B0604020202020204" pitchFamily="34" charset="0"/>
              <a:buChar char="•"/>
            </a:pPr>
            <a:endPar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buFont typeface="Arial" panose="020B0604020202020204" pitchFamily="34" charset="0"/>
              <a:buChar char="•"/>
            </a:pPr>
            <a:r>
              <a:rPr lang="en-US" altLang="en-US" sz="2000" dirty="0" smtClean="0">
                <a:solidFill>
                  <a:srgbClr val="7030A0"/>
                </a:solidFill>
                <a:latin typeface="Comic Sans MS" panose="030F0702030302020204" pitchFamily="66" charset="0"/>
                <a:ea typeface="Verdana" panose="020B0604030504040204" pitchFamily="34" charset="0"/>
                <a:cs typeface="Verdana" panose="020B0604030504040204" pitchFamily="34" charset="0"/>
              </a:rPr>
              <a:t>ECDSA impact break distance negatively [4,14].</a:t>
            </a:r>
          </a:p>
          <a:p>
            <a:pPr lvl="1" eaLnBrk="1" hangingPunct="1">
              <a:buFont typeface="Arial" panose="020B0604020202020204" pitchFamily="34" charset="0"/>
              <a:buChar char="•"/>
            </a:pPr>
            <a:endParaRPr lang="en-US" altLang="en-US" sz="2000" dirty="0" smtClean="0">
              <a:solidFill>
                <a:srgbClr val="7030A0"/>
              </a:solidFill>
              <a:latin typeface="Comic Sans MS" panose="030F0702030302020204" pitchFamily="66" charset="0"/>
              <a:ea typeface="Verdana" panose="020B0604030504040204" pitchFamily="34" charset="0"/>
              <a:cs typeface="Verdana" panose="020B0604030504040204" pitchFamily="34" charset="0"/>
            </a:endParaRPr>
          </a:p>
          <a:p>
            <a:pPr lvl="1" eaLnBrk="1" hangingPunct="1">
              <a:buFont typeface="Arial" panose="020B0604020202020204" pitchFamily="34" charset="0"/>
              <a:buChar char="•"/>
            </a:pP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Standard digital signatures are too slow [12,13].</a:t>
            </a: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buClrTx/>
              <a:buSzPct val="45000"/>
              <a:buFontTx/>
              <a:buNone/>
            </a:pPr>
            <a:endParaRPr lang="en-US" altLang="en-US" sz="2000" i="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a:p>
            <a:pPr eaLnBrk="1" hangingPunct="1">
              <a:spcAft>
                <a:spcPts val="2138"/>
              </a:spcAft>
              <a:buClrTx/>
              <a:buFontTx/>
              <a:buNone/>
            </a:pPr>
            <a:endParaRPr lang="en-US" altLang="en-US" sz="2000" i="1"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26626" name="Text Box 2"/>
          <p:cNvSpPr txBox="1">
            <a:spLocks noChangeArrowheads="1"/>
          </p:cNvSpPr>
          <p:nvPr/>
        </p:nvSpPr>
        <p:spPr bwMode="auto">
          <a:xfrm>
            <a:off x="209550" y="1127539"/>
            <a:ext cx="96869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Challenges</a:t>
            </a:r>
            <a:endPar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26627" name="Text Box 3"/>
          <p:cNvSpPr txBox="1">
            <a:spLocks noChangeArrowheads="1"/>
          </p:cNvSpPr>
          <p:nvPr/>
        </p:nvSpPr>
        <p:spPr bwMode="auto">
          <a:xfrm>
            <a:off x="209550" y="7110413"/>
            <a:ext cx="94488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5" name="Picture 6"/>
          <p:cNvPicPr>
            <a:picLocks noChangeAspect="1" noChangeArrowheads="1"/>
          </p:cNvPicPr>
          <p:nvPr>
            <p:custDataLst>
              <p:tags r:id="rId1"/>
            </p:custDataLst>
          </p:nvPr>
        </p:nvPicPr>
        <p:blipFill>
          <a:blip r:embed="rId4" cstate="print"/>
          <a:srcRect/>
          <a:stretch>
            <a:fillRect/>
          </a:stretch>
        </p:blipFill>
        <p:spPr bwMode="auto">
          <a:xfrm>
            <a:off x="7704608" y="5940077"/>
            <a:ext cx="1872208" cy="108591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457200" y="1371600"/>
            <a:ext cx="8229600" cy="563563"/>
          </a:xfrm>
          <a:ln/>
        </p:spPr>
        <p:txBody>
          <a:bodyPr lIns="0" tIns="5040" rIns="0" bIns="0"/>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dirty="0" smtClean="0">
                <a:latin typeface="Comic Sans MS" panose="030F0702030302020204" pitchFamily="66" charset="0"/>
              </a:rPr>
              <a:t>Limitations of existing approaches</a:t>
            </a:r>
            <a:endParaRPr lang="en-US" altLang="en-US" sz="3200" dirty="0">
              <a:latin typeface="Comic Sans MS" panose="030F0702030302020204" pitchFamily="66" charset="0"/>
            </a:endParaRPr>
          </a:p>
        </p:txBody>
      </p:sp>
      <p:sp>
        <p:nvSpPr>
          <p:cNvPr id="25602" name="Rectangle 2"/>
          <p:cNvSpPr>
            <a:spLocks noGrp="1" noChangeArrowheads="1"/>
          </p:cNvSpPr>
          <p:nvPr>
            <p:ph type="body" idx="4294967295"/>
          </p:nvPr>
        </p:nvSpPr>
        <p:spPr>
          <a:xfrm>
            <a:off x="431800" y="2051645"/>
            <a:ext cx="9361040" cy="3703637"/>
          </a:xfrm>
          <a:ln/>
        </p:spPr>
        <p:txBody>
          <a:bodyPr lIns="0" tIns="0" rIns="0" bIns="0"/>
          <a:lstStyle/>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0" dirty="0" smtClean="0">
                <a:latin typeface="Comic Sans MS" panose="030F0702030302020204" pitchFamily="66" charset="0"/>
              </a:rPr>
              <a:t>Symmetric crypto (e.g., MACs only): </a:t>
            </a:r>
            <a:r>
              <a:rPr lang="en-US" altLang="en-US" sz="2000" b="0" dirty="0" err="1" smtClean="0">
                <a:latin typeface="Comic Sans MS" panose="030F0702030302020204" pitchFamily="66" charset="0"/>
              </a:rPr>
              <a:t>unscalable</a:t>
            </a:r>
            <a:r>
              <a:rPr lang="en-US" altLang="en-US" sz="2000" b="0" dirty="0" smtClean="0">
                <a:latin typeface="Comic Sans MS" panose="030F0702030302020204" pitchFamily="66" charset="0"/>
              </a:rPr>
              <a:t>, no public verifiability</a:t>
            </a: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0" dirty="0" smtClean="0">
                <a:latin typeface="Comic Sans MS" panose="030F0702030302020204" pitchFamily="66" charset="0"/>
              </a:rPr>
              <a:t>Delayed Seed Disclosure: TESLA variants [7], delay issues and time sync. </a:t>
            </a: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0" dirty="0" smtClean="0">
                <a:latin typeface="Comic Sans MS" panose="030F0702030302020204" pitchFamily="66" charset="0"/>
              </a:rPr>
              <a:t>Standard signatures (e.g., ECDSA, RSA) are too slow [4,12,13,14].</a:t>
            </a: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0" dirty="0" smtClean="0">
                <a:latin typeface="Comic Sans MS" panose="030F0702030302020204" pitchFamily="66" charset="0"/>
              </a:rPr>
              <a:t>One-time signatures: Very fast but very large signatures (5KB) [11].</a:t>
            </a: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b="0" dirty="0" smtClean="0">
              <a:solidFill>
                <a:srgbClr val="0070C0"/>
              </a:solidFill>
              <a:latin typeface="Comic Sans MS" panose="030F0702030302020204" pitchFamily="66" charset="0"/>
            </a:endParaRP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0" dirty="0" smtClean="0">
                <a:solidFill>
                  <a:srgbClr val="002060"/>
                </a:solidFill>
                <a:latin typeface="Comic Sans MS" panose="030F0702030302020204" pitchFamily="66" charset="0"/>
              </a:rPr>
              <a:t>Offline/online signatures [4,8,9,10]: Pre-compute tokens offline, use them for efficient signing online</a:t>
            </a: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0" dirty="0" smtClean="0">
                <a:solidFill>
                  <a:srgbClr val="002060"/>
                </a:solidFill>
                <a:latin typeface="Comic Sans MS" panose="030F0702030302020204" pitchFamily="66" charset="0"/>
              </a:rPr>
              <a:t>RAPID AUTHENTICATION (RA) [4] very fast but:</a:t>
            </a:r>
          </a:p>
          <a:p>
            <a:pPr marL="831850" lvl="1"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000" b="0" dirty="0" smtClean="0">
              <a:latin typeface="Comic Sans MS" panose="030F0702030302020204" pitchFamily="66" charset="0"/>
            </a:endParaRP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smtClean="0">
                <a:solidFill>
                  <a:srgbClr val="C00000"/>
                </a:solidFill>
                <a:latin typeface="Comic Sans MS" panose="030F0702030302020204" pitchFamily="66" charset="0"/>
              </a:rPr>
              <a:t>Offline/online methods deplete tokens on high throughput applications </a:t>
            </a:r>
          </a:p>
          <a:p>
            <a:pPr marL="431800" indent="-323850">
              <a:lnSpc>
                <a:spcPct val="100000"/>
              </a:lnSpc>
              <a:buSzPct val="45000"/>
              <a:buFont typeface="Star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smtClean="0">
                <a:solidFill>
                  <a:srgbClr val="C00000"/>
                </a:solidFill>
                <a:latin typeface="Comic Sans MS" panose="030F0702030302020204" pitchFamily="66" charset="0"/>
              </a:rPr>
              <a:t>HW-acceleration </a:t>
            </a:r>
            <a:r>
              <a:rPr lang="en-US" altLang="en-US" sz="2000" dirty="0">
                <a:solidFill>
                  <a:srgbClr val="C00000"/>
                </a:solidFill>
                <a:latin typeface="Comic Sans MS" panose="030F0702030302020204" pitchFamily="66" charset="0"/>
              </a:rPr>
              <a:t>has not been investigated for RA in specific and offline/online signature in general.</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anim calcmode="lin" valueType="num">
                                      <p:cBhvr additive="base">
                                        <p:cTn id="11" dur="500" fill="hold"/>
                                        <p:tgtEl>
                                          <p:spTgt spid="2560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anim calcmode="lin" valueType="num">
                                      <p:cBhvr additive="base">
                                        <p:cTn id="15" dur="5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anim calcmode="lin" valueType="num">
                                      <p:cBhvr additive="base">
                                        <p:cTn id="19" dur="500" fill="hold"/>
                                        <p:tgtEl>
                                          <p:spTgt spid="256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602">
                                            <p:txEl>
                                              <p:pRg st="5" end="5"/>
                                            </p:txEl>
                                          </p:spTgt>
                                        </p:tgtEl>
                                        <p:attrNameLst>
                                          <p:attrName>style.visibility</p:attrName>
                                        </p:attrNameLst>
                                      </p:cBhvr>
                                      <p:to>
                                        <p:strVal val="visible"/>
                                      </p:to>
                                    </p:set>
                                    <p:anim calcmode="lin" valueType="num">
                                      <p:cBhvr additive="base">
                                        <p:cTn id="25" dur="500" fill="hold"/>
                                        <p:tgtEl>
                                          <p:spTgt spid="2560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602">
                                            <p:txEl>
                                              <p:pRg st="6" end="6"/>
                                            </p:txEl>
                                          </p:spTgt>
                                        </p:tgtEl>
                                        <p:attrNameLst>
                                          <p:attrName>style.visibility</p:attrName>
                                        </p:attrNameLst>
                                      </p:cBhvr>
                                      <p:to>
                                        <p:strVal val="visible"/>
                                      </p:to>
                                    </p:set>
                                    <p:anim calcmode="lin" valueType="num">
                                      <p:cBhvr additive="base">
                                        <p:cTn id="29" dur="500" fill="hold"/>
                                        <p:tgtEl>
                                          <p:spTgt spid="2560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5602">
                                            <p:txEl>
                                              <p:pRg st="8" end="8"/>
                                            </p:txEl>
                                          </p:spTgt>
                                        </p:tgtEl>
                                        <p:attrNameLst>
                                          <p:attrName>style.visibility</p:attrName>
                                        </p:attrNameLst>
                                      </p:cBhvr>
                                      <p:to>
                                        <p:strVal val="visible"/>
                                      </p:to>
                                    </p:set>
                                    <p:anim calcmode="lin" valueType="num">
                                      <p:cBhvr additive="base">
                                        <p:cTn id="35" dur="500" fill="hold"/>
                                        <p:tgtEl>
                                          <p:spTgt spid="2560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2">
                                            <p:txEl>
                                              <p:pRg st="9" end="9"/>
                                            </p:txEl>
                                          </p:spTgt>
                                        </p:tgtEl>
                                        <p:attrNameLst>
                                          <p:attrName>style.visibility</p:attrName>
                                        </p:attrNameLst>
                                      </p:cBhvr>
                                      <p:to>
                                        <p:strVal val="visible"/>
                                      </p:to>
                                    </p:set>
                                    <p:anim calcmode="lin" valueType="num">
                                      <p:cBhvr additive="base">
                                        <p:cTn id="39" dur="500" fill="hold"/>
                                        <p:tgtEl>
                                          <p:spTgt spid="25602">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369888" y="1001713"/>
            <a:ext cx="9505950"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smtClean="0">
                <a:solidFill>
                  <a:srgbClr val="000000"/>
                </a:solidFill>
                <a:latin typeface="Calibri" panose="020F0502020204030204" pitchFamily="34" charset="0"/>
                <a:ea typeface="Verdana" panose="020B0604030504040204" pitchFamily="34" charset="0"/>
                <a:cs typeface="Verdana" panose="020B0604030504040204" pitchFamily="34" charset="0"/>
              </a:rPr>
              <a:t>Solution</a:t>
            </a:r>
            <a:r>
              <a:rPr lang="en-US" altLang="en-US" sz="3200" dirty="0">
                <a:solidFill>
                  <a:srgbClr val="000000"/>
                </a:solidFill>
                <a:latin typeface="Calibri" panose="020F0502020204030204" pitchFamily="34" charset="0"/>
                <a:ea typeface="Verdana" panose="020B0604030504040204" pitchFamily="34" charset="0"/>
                <a:cs typeface="Verdana" panose="020B0604030504040204" pitchFamily="34" charset="0"/>
              </a:rPr>
              <a:t>: Hardware Accelerated Authentication</a:t>
            </a:r>
          </a:p>
        </p:txBody>
      </p:sp>
      <p:sp>
        <p:nvSpPr>
          <p:cNvPr id="27650" name="Text Box 2"/>
          <p:cNvSpPr txBox="1">
            <a:spLocks noChangeArrowheads="1"/>
          </p:cNvSpPr>
          <p:nvPr/>
        </p:nvSpPr>
        <p:spPr bwMode="auto">
          <a:xfrm>
            <a:off x="220986" y="1824038"/>
            <a:ext cx="4673600" cy="517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28625" indent="-32385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Lst>
              <a:defRPr>
                <a:solidFill>
                  <a:srgbClr val="FFFFFF"/>
                </a:solidFill>
                <a:latin typeface="Arial" panose="020B0604020202020204" pitchFamily="34" charset="0"/>
                <a:ea typeface="Droid Sans Fallback" charset="0"/>
                <a:cs typeface="Droid Sans Fallback" charset="0"/>
              </a:defRPr>
            </a:lvl9pPr>
          </a:lstStyle>
          <a:p>
            <a:pPr eaLnBrk="1" hangingPunct="1">
              <a:spcAft>
                <a:spcPts val="1425"/>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Developed a comprehensive cryptographic hardware-acceleration framework </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Hardware-Accelerated </a:t>
            </a: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Authentication (HAA)</a:t>
            </a:r>
          </a:p>
          <a:p>
            <a:pPr eaLnBrk="1" hangingPunct="1">
              <a:spcAft>
                <a:spcPts val="1425"/>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Exploits existing structures in the vehicular communication messages to enable pre-computation for signature schemes like RSA.</a:t>
            </a:r>
          </a:p>
          <a:p>
            <a:pPr eaLnBrk="1" hangingPunct="1">
              <a:spcAft>
                <a:spcPts val="1425"/>
              </a:spcAft>
              <a:buSzPct val="45000"/>
              <a:buFont typeface="Wingdings" panose="05000000000000000000" pitchFamily="2" charset="2"/>
              <a:buChar char=""/>
            </a:pPr>
            <a:r>
              <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rPr>
              <a:t>It is based on an online/offline signature scheme known as Rapid  Authentication</a:t>
            </a:r>
            <a:r>
              <a:rPr lang="en-US" altLang="en-US" sz="20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t>
            </a:r>
          </a:p>
          <a:p>
            <a:pPr eaLnBrk="1" hangingPunct="1">
              <a:spcAft>
                <a:spcPts val="1425"/>
              </a:spcAft>
              <a:buSzPct val="45000"/>
              <a:buFont typeface="Wingdings" panose="05000000000000000000" pitchFamily="2" charset="2"/>
              <a:buChar char=""/>
            </a:pPr>
            <a:r>
              <a:rPr lang="en-US" altLang="en-US" sz="2000" dirty="0" smtClean="0">
                <a:solidFill>
                  <a:srgbClr val="000000"/>
                </a:solidFill>
                <a:latin typeface="Comic Sans MS" panose="030F0702030302020204" pitchFamily="66" charset="0"/>
              </a:rPr>
              <a:t>HAA offers significant performance improvements over standard signatures (e.g., ECDSA,RSA) for high throughput applications.</a:t>
            </a:r>
          </a:p>
          <a:p>
            <a:pPr eaLnBrk="1" hangingPunct="1">
              <a:spcAft>
                <a:spcPts val="1425"/>
              </a:spcAft>
              <a:buSzPct val="45000"/>
              <a:buFont typeface="Wingdings" panose="05000000000000000000" pitchFamily="2" charset="2"/>
              <a:buChar char=""/>
            </a:pPr>
            <a:endParaRPr lang="en-US" altLang="en-US" sz="20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27651" name="Text Box 3"/>
          <p:cNvSpPr txBox="1">
            <a:spLocks noChangeArrowheads="1"/>
          </p:cNvSpPr>
          <p:nvPr/>
        </p:nvSpPr>
        <p:spPr bwMode="auto">
          <a:xfrm>
            <a:off x="5113338" y="1824038"/>
            <a:ext cx="4459287"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7652" name="Text Box 4"/>
          <p:cNvSpPr txBox="1">
            <a:spLocks noChangeArrowheads="1"/>
          </p:cNvSpPr>
          <p:nvPr/>
        </p:nvSpPr>
        <p:spPr bwMode="auto">
          <a:xfrm>
            <a:off x="5113338" y="4090988"/>
            <a:ext cx="4459287"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aphicFrame>
        <p:nvGraphicFramePr>
          <p:cNvPr id="27653" name="Group 5"/>
          <p:cNvGraphicFramePr>
            <a:graphicFrameLocks noGrp="1"/>
          </p:cNvGraphicFramePr>
          <p:nvPr/>
        </p:nvGraphicFramePr>
        <p:xfrm>
          <a:off x="5153025" y="1824038"/>
          <a:ext cx="4783831" cy="3000562"/>
        </p:xfrm>
        <a:graphic>
          <a:graphicData uri="http://schemas.openxmlformats.org/drawingml/2006/table">
            <a:tbl>
              <a:tblPr/>
              <a:tblGrid>
                <a:gridCol w="2393630"/>
                <a:gridCol w="2390201"/>
              </a:tblGrid>
              <a:tr h="733425">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       Scheme</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End-End Crypto    Delay per-</a:t>
                      </a:r>
                      <a:r>
                        <a:rPr kumimoji="0" lang="en-US" altLang="en-US" sz="1800" b="0" i="0" u="none" strike="noStrike" cap="none" normalizeH="0" baseline="0" dirty="0" err="1" smtClean="0">
                          <a:ln>
                            <a:noFill/>
                          </a:ln>
                          <a:solidFill>
                            <a:srgbClr val="000000"/>
                          </a:solidFill>
                          <a:effectLst/>
                          <a:latin typeface="Arial" panose="020B0604020202020204" pitchFamily="34" charset="0"/>
                          <a:ea typeface="Droid Sans" charset="0"/>
                          <a:cs typeface="Droid Sans" charset="0"/>
                        </a:rPr>
                        <a:t>msg</a:t>
                      </a:r>
                      <a:r>
                        <a:rPr kumimoji="0" lang="en-US" altLang="en-US" sz="1800" b="0"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 (</a:t>
                      </a:r>
                      <a:r>
                        <a:rPr kumimoji="0" lang="en-US" altLang="en-US" sz="1800" b="0" i="0" u="none" strike="noStrike" cap="none" normalizeH="0" baseline="0" dirty="0" err="1" smtClean="0">
                          <a:ln>
                            <a:noFill/>
                          </a:ln>
                          <a:solidFill>
                            <a:srgbClr val="000000"/>
                          </a:solidFill>
                          <a:effectLst/>
                          <a:latin typeface="Arial" panose="020B0604020202020204" pitchFamily="34" charset="0"/>
                          <a:ea typeface="Droid Sans" charset="0"/>
                          <a:cs typeface="Droid Sans" charset="0"/>
                        </a:rPr>
                        <a:t>msec</a:t>
                      </a:r>
                      <a:r>
                        <a:rPr kumimoji="0" lang="en-US" altLang="en-US" sz="1800" b="0"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r>
              <a:tr h="422275">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     RSA (2048)</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Droid Sans" charset="0"/>
                          <a:cs typeface="Droid Sans" charset="0"/>
                        </a:rPr>
                        <a:t>4</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r>
              <a:tr h="457200">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     ECDSA (256)</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Droid Sans" charset="0"/>
                          <a:cs typeface="Droid Sans" charset="0"/>
                        </a:rPr>
                        <a:t>1.18</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r>
              <a:tr h="423863">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     RA (2048)</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0" i="0" u="none" strike="noStrike" cap="none" normalizeH="0" baseline="0" smtClean="0">
                          <a:ln>
                            <a:noFill/>
                          </a:ln>
                          <a:solidFill>
                            <a:srgbClr val="000000"/>
                          </a:solidFill>
                          <a:effectLst/>
                          <a:latin typeface="Arial" panose="020B0604020202020204" pitchFamily="34" charset="0"/>
                          <a:ea typeface="Droid Sans" charset="0"/>
                          <a:cs typeface="Droid Sans" charset="0"/>
                        </a:rPr>
                        <a:t>0.69</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r>
              <a:tr h="423863">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     HAA (2048)</a:t>
                      </a:r>
                    </a:p>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1" i="0" u="none" strike="noStrike" cap="none" normalizeH="0" baseline="0" dirty="0" smtClean="0">
                        <a:ln>
                          <a:noFill/>
                        </a:ln>
                        <a:solidFill>
                          <a:srgbClr val="000000"/>
                        </a:solidFill>
                        <a:effectLst/>
                        <a:latin typeface="Arial" panose="020B0604020202020204" pitchFamily="34" charset="0"/>
                        <a:ea typeface="Droid Sans" charset="0"/>
                        <a:cs typeface="Droid Sans" charset="0"/>
                      </a:endParaRPr>
                    </a:p>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     (4096 token)</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c>
                  <a:txBody>
                    <a:bodyPr/>
                    <a:lstStyle>
                      <a:lvl1pPr>
                        <a:lnSpc>
                          <a:spcPct val="93000"/>
                        </a:lnSpc>
                        <a:spcAft>
                          <a:spcPts val="156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b="1">
                          <a:solidFill>
                            <a:srgbClr val="000000"/>
                          </a:solidFill>
                          <a:latin typeface="Arial" panose="020B0604020202020204" pitchFamily="34" charset="0"/>
                          <a:ea typeface="Verdana" panose="020B0604030504040204" pitchFamily="34" charset="0"/>
                          <a:cs typeface="Verdana" panose="020B0604030504040204" pitchFamily="34" charset="0"/>
                        </a:defRPr>
                      </a:lvl1pPr>
                      <a:lvl2pPr>
                        <a:lnSpc>
                          <a:spcPct val="93000"/>
                        </a:lnSpc>
                        <a:spcAft>
                          <a:spcPts val="12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2pPr>
                      <a:lvl3pPr>
                        <a:lnSpc>
                          <a:spcPct val="93000"/>
                        </a:lnSpc>
                        <a:spcAft>
                          <a:spcPts val="9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i="1">
                          <a:solidFill>
                            <a:srgbClr val="000000"/>
                          </a:solidFill>
                          <a:latin typeface="Arial" panose="020B0604020202020204" pitchFamily="34" charset="0"/>
                          <a:ea typeface="Verdana" panose="020B0604030504040204" pitchFamily="34" charset="0"/>
                          <a:cs typeface="Verdana" panose="020B0604030504040204" pitchFamily="34" charset="0"/>
                        </a:defRPr>
                      </a:lvl3pPr>
                      <a:lvl4pPr>
                        <a:lnSpc>
                          <a:spcPct val="93000"/>
                        </a:lnSpc>
                        <a:spcAft>
                          <a:spcPts val="6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Verdana" panose="020B0604030504040204" pitchFamily="34" charset="0"/>
                          <a:cs typeface="Verdana" panose="020B0604030504040204" pitchFamily="34" charset="0"/>
                        </a:defRPr>
                      </a:lvl4pPr>
                      <a:lvl5pPr>
                        <a:lnSpc>
                          <a:spcPct val="93000"/>
                        </a:lnSpc>
                        <a:spcAft>
                          <a:spcPts val="313"/>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57200" fontAlgn="base">
                        <a:lnSpc>
                          <a:spcPct val="93000"/>
                        </a:lnSpc>
                        <a:spcBef>
                          <a:spcPct val="0"/>
                        </a:spcBef>
                        <a:spcAft>
                          <a:spcPts val="313"/>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Verdana" panose="020B0604030504040204" pitchFamily="34" charset="0"/>
                          <a:cs typeface="Verdana" panose="020B0604030504040204" pitchFamily="34" charset="0"/>
                        </a:defRPr>
                      </a:lvl9pPr>
                    </a:lstStyle>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altLang="en-US" sz="1800" b="1" i="0" u="none" strike="noStrike" cap="none" normalizeH="0" baseline="0" dirty="0" smtClean="0">
                        <a:ln>
                          <a:noFill/>
                        </a:ln>
                        <a:solidFill>
                          <a:srgbClr val="000000"/>
                        </a:solidFill>
                        <a:effectLst/>
                        <a:latin typeface="Arial" panose="020B0604020202020204" pitchFamily="34" charset="0"/>
                        <a:ea typeface="Droid Sans" charset="0"/>
                        <a:cs typeface="Droid Sans" charset="0"/>
                      </a:endParaRPr>
                    </a:p>
                    <a:p>
                      <a:pPr marL="0" marR="0" lvl="0" indent="0" algn="l" defTabSz="457200" rtl="0" eaLnBrk="1" fontAlgn="base" latinLnBrk="0" hangingPunct="0">
                        <a:lnSpc>
                          <a:spcPct val="8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800" b="1" i="0" u="none" strike="noStrike" cap="none" normalizeH="0" baseline="0" dirty="0" smtClean="0">
                          <a:ln>
                            <a:noFill/>
                          </a:ln>
                          <a:solidFill>
                            <a:srgbClr val="000000"/>
                          </a:solidFill>
                          <a:effectLst/>
                          <a:latin typeface="Arial" panose="020B0604020202020204" pitchFamily="34" charset="0"/>
                          <a:ea typeface="Droid Sans" charset="0"/>
                          <a:cs typeface="Droid Sans" charset="0"/>
                        </a:rPr>
                        <a:t>0.21</a:t>
                      </a:r>
                    </a:p>
                  </a:txBody>
                  <a:tcPr marL="90000" marR="90000" marT="135252" marB="46800"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gradFill rotWithShape="0">
                      <a:gsLst>
                        <a:gs pos="0">
                          <a:srgbClr val="F6F6F6"/>
                        </a:gs>
                        <a:gs pos="100000">
                          <a:srgbClr val="CACACA"/>
                        </a:gs>
                      </a:gsLst>
                      <a:lin ang="5400000" scaled="1"/>
                    </a:gra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82563" y="1189038"/>
            <a:ext cx="96869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2480" rIns="0" bIns="0" anchor="ctr"/>
          <a:lstStyle>
            <a:lvl1pPr marL="2159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Arial" panose="020B0604020202020204" pitchFamily="34" charset="0"/>
                <a:ea typeface="Droid Sans Fallback" charset="0"/>
                <a:cs typeface="Droid Sans Fallback" charset="0"/>
              </a:defRPr>
            </a:lvl9pPr>
          </a:lstStyle>
          <a:p>
            <a:pPr eaLnBrk="1" hangingPunct="1">
              <a:buSzPct val="45000"/>
              <a:buFont typeface="StarSymbol" charset="0"/>
              <a:buNone/>
            </a:pPr>
            <a:r>
              <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rPr>
              <a:t>Crypto Algorithm: Rapid </a:t>
            </a:r>
            <a:r>
              <a:rPr lang="en-US" altLang="en-US" sz="3200" dirty="0" smtClean="0">
                <a:solidFill>
                  <a:srgbClr val="000000"/>
                </a:solidFill>
                <a:latin typeface="Comic Sans MS" panose="030F0702030302020204" pitchFamily="66" charset="0"/>
                <a:ea typeface="Verdana" panose="020B0604030504040204" pitchFamily="34" charset="0"/>
                <a:cs typeface="Verdana" panose="020B0604030504040204" pitchFamily="34" charset="0"/>
              </a:rPr>
              <a:t>Authentication [4]</a:t>
            </a:r>
            <a:endParaRPr lang="en-US" altLang="en-US" sz="3200" dirty="0">
              <a:solidFill>
                <a:srgbClr val="000000"/>
              </a:solidFill>
              <a:latin typeface="Comic Sans MS" panose="030F0702030302020204" pitchFamily="66" charset="0"/>
              <a:ea typeface="Verdana" panose="020B0604030504040204" pitchFamily="34" charset="0"/>
              <a:cs typeface="Verdana" panose="020B0604030504040204" pitchFamily="34" charset="0"/>
            </a:endParaRPr>
          </a:p>
        </p:txBody>
      </p:sp>
      <p:sp>
        <p:nvSpPr>
          <p:cNvPr id="28674" name="Text Box 2"/>
          <p:cNvSpPr txBox="1">
            <a:spLocks noChangeArrowheads="1"/>
          </p:cNvSpPr>
          <p:nvPr/>
        </p:nvSpPr>
        <p:spPr bwMode="auto">
          <a:xfrm>
            <a:off x="196850" y="2051645"/>
            <a:ext cx="9667998" cy="5148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771525"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1pPr>
            <a:lvl2pPr marL="1143000"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Droid Sans Fallback" charset="0"/>
                <a:cs typeface="Droid Sans Fallback" charset="0"/>
              </a:defRPr>
            </a:lvl9pPr>
          </a:lstStyle>
          <a:p>
            <a:pPr marL="773112" indent="-342900" eaLnBrk="1" hangingPunct="1">
              <a:spcAft>
                <a:spcPts val="1425"/>
              </a:spcAft>
              <a:buFont typeface="Arial" panose="020B0604020202020204" pitchFamily="34" charset="0"/>
              <a:buChar char="•"/>
            </a:pPr>
            <a:r>
              <a:rPr lang="en-IN" altLang="en-US" sz="2000" dirty="0" smtClean="0">
                <a:solidFill>
                  <a:srgbClr val="0070C0"/>
                </a:solidFill>
                <a:latin typeface="Comic Sans MS" panose="030F0702030302020204" pitchFamily="66" charset="0"/>
                <a:cs typeface="Times New Roman" panose="02020603050405020304" pitchFamily="18" charset="0"/>
              </a:rPr>
              <a:t>Observation: </a:t>
            </a:r>
            <a:r>
              <a:rPr lang="en-IN" altLang="en-US" sz="2000" dirty="0" smtClean="0">
                <a:solidFill>
                  <a:srgbClr val="000000"/>
                </a:solidFill>
                <a:latin typeface="Comic Sans MS" panose="030F0702030302020204" pitchFamily="66" charset="0"/>
                <a:cs typeface="Times New Roman" panose="02020603050405020304" pitchFamily="18" charset="0"/>
              </a:rPr>
              <a:t>Aggregation of some signatures is a magnitude of times faster than their signature generation (e.g., RSA). </a:t>
            </a:r>
          </a:p>
          <a:p>
            <a:pPr marL="773112" indent="-342900" eaLnBrk="1" hangingPunct="1">
              <a:spcAft>
                <a:spcPts val="1425"/>
              </a:spcAft>
              <a:buFont typeface="Arial" panose="020B0604020202020204" pitchFamily="34" charset="0"/>
              <a:buChar char="•"/>
            </a:pPr>
            <a:r>
              <a:rPr lang="en-IN" altLang="en-US" sz="2000" dirty="0" smtClean="0">
                <a:solidFill>
                  <a:srgbClr val="0070C0"/>
                </a:solidFill>
                <a:latin typeface="Comic Sans MS" panose="030F0702030302020204" pitchFamily="66" charset="0"/>
                <a:cs typeface="Times New Roman" panose="02020603050405020304" pitchFamily="18" charset="0"/>
              </a:rPr>
              <a:t>IDEA: </a:t>
            </a:r>
            <a:r>
              <a:rPr lang="en-IN" altLang="en-US" sz="2000" dirty="0" smtClean="0">
                <a:solidFill>
                  <a:srgbClr val="000000"/>
                </a:solidFill>
                <a:latin typeface="Comic Sans MS" panose="030F0702030302020204" pitchFamily="66" charset="0"/>
                <a:cs typeface="Times New Roman" panose="02020603050405020304" pitchFamily="18" charset="0"/>
              </a:rPr>
              <a:t>Leverage structures in messages to pre-compute RSA signatures offline, then combine them with aggregation online.</a:t>
            </a:r>
          </a:p>
          <a:p>
            <a:pPr marL="773112" indent="-342900" eaLnBrk="1" hangingPunct="1">
              <a:spcAft>
                <a:spcPts val="1425"/>
              </a:spcAft>
              <a:buFont typeface="Arial" panose="020B0604020202020204" pitchFamily="34" charset="0"/>
              <a:buChar char="•"/>
            </a:pPr>
            <a:endParaRPr lang="en-IN" altLang="en-US" sz="2000" dirty="0" smtClean="0">
              <a:solidFill>
                <a:srgbClr val="000000"/>
              </a:solidFill>
              <a:latin typeface="Comic Sans MS" panose="030F0702030302020204" pitchFamily="66" charset="0"/>
              <a:cs typeface="Times New Roman" panose="02020603050405020304" pitchFamily="18" charset="0"/>
            </a:endParaRPr>
          </a:p>
          <a:p>
            <a:pPr marL="773112" indent="-342900" eaLnBrk="1" hangingPunct="1">
              <a:spcAft>
                <a:spcPts val="1425"/>
              </a:spcAft>
              <a:buFont typeface="Arial" panose="020B0604020202020204" pitchFamily="34" charset="0"/>
              <a:buChar char="•"/>
            </a:pPr>
            <a:r>
              <a:rPr lang="en-IN" altLang="en-US" sz="2000" dirty="0" smtClean="0">
                <a:solidFill>
                  <a:srgbClr val="000000"/>
                </a:solidFill>
                <a:latin typeface="Comic Sans MS" panose="030F0702030302020204" pitchFamily="66" charset="0"/>
                <a:cs typeface="Times New Roman" panose="02020603050405020304" pitchFamily="18" charset="0"/>
              </a:rPr>
              <a:t>Each </a:t>
            </a:r>
            <a:r>
              <a:rPr lang="en-IN" altLang="en-US" sz="2000" dirty="0">
                <a:solidFill>
                  <a:srgbClr val="000000"/>
                </a:solidFill>
                <a:latin typeface="Comic Sans MS" panose="030F0702030302020204" pitchFamily="66" charset="0"/>
                <a:cs typeface="Times New Roman" panose="02020603050405020304" pitchFamily="18" charset="0"/>
              </a:rPr>
              <a:t>message is divided into certain fixed </a:t>
            </a:r>
            <a:r>
              <a:rPr lang="en-IN" altLang="en-US" sz="2000" dirty="0" smtClean="0">
                <a:solidFill>
                  <a:srgbClr val="000000"/>
                </a:solidFill>
                <a:latin typeface="Comic Sans MS" panose="030F0702030302020204" pitchFamily="66" charset="0"/>
                <a:cs typeface="Times New Roman" panose="02020603050405020304" pitchFamily="18" charset="0"/>
              </a:rPr>
              <a:t>sub-messages (pre-structured)</a:t>
            </a:r>
            <a:endParaRPr lang="en-IN" altLang="en-US" sz="2000" dirty="0">
              <a:solidFill>
                <a:srgbClr val="000000"/>
              </a:solidFill>
              <a:latin typeface="Comic Sans MS" panose="030F0702030302020204" pitchFamily="66" charset="0"/>
              <a:cs typeface="Times New Roman" panose="02020603050405020304" pitchFamily="18" charset="0"/>
            </a:endParaRPr>
          </a:p>
          <a:p>
            <a:pPr marL="773112" indent="-342900" eaLnBrk="1" hangingPunct="1">
              <a:spcAft>
                <a:spcPts val="1425"/>
              </a:spcAft>
              <a:buFont typeface="Arial" panose="020B0604020202020204" pitchFamily="34" charset="0"/>
              <a:buChar char="•"/>
            </a:pPr>
            <a:r>
              <a:rPr lang="en-IN" altLang="en-US" sz="2000" dirty="0" smtClean="0">
                <a:solidFill>
                  <a:srgbClr val="FF0000"/>
                </a:solidFill>
                <a:latin typeface="Comic Sans MS" panose="030F0702030302020204" pitchFamily="66" charset="0"/>
                <a:cs typeface="Times New Roman" panose="02020603050405020304" pitchFamily="18" charset="0"/>
              </a:rPr>
              <a:t>Offline </a:t>
            </a:r>
            <a:r>
              <a:rPr lang="en-IN" altLang="en-US" sz="2000" dirty="0">
                <a:solidFill>
                  <a:srgbClr val="FF0000"/>
                </a:solidFill>
                <a:latin typeface="Comic Sans MS" panose="030F0702030302020204" pitchFamily="66" charset="0"/>
                <a:cs typeface="Times New Roman" panose="02020603050405020304" pitchFamily="18" charset="0"/>
              </a:rPr>
              <a:t>phase</a:t>
            </a:r>
            <a:r>
              <a:rPr lang="en-IN" altLang="en-US" sz="2000" dirty="0">
                <a:solidFill>
                  <a:srgbClr val="000000"/>
                </a:solidFill>
                <a:latin typeface="Comic Sans MS" panose="030F0702030302020204" pitchFamily="66" charset="0"/>
                <a:cs typeface="Times New Roman" panose="02020603050405020304" pitchFamily="18" charset="0"/>
              </a:rPr>
              <a:t>: </a:t>
            </a:r>
            <a:r>
              <a:rPr lang="en-IN" altLang="en-US" sz="2000" dirty="0" smtClean="0">
                <a:solidFill>
                  <a:srgbClr val="000000"/>
                </a:solidFill>
                <a:latin typeface="Comic Sans MS" panose="030F0702030302020204" pitchFamily="66" charset="0"/>
                <a:cs typeface="Times New Roman" panose="02020603050405020304" pitchFamily="18" charset="0"/>
              </a:rPr>
              <a:t>Pre-compute </a:t>
            </a:r>
            <a:r>
              <a:rPr lang="en-IN" altLang="en-US" sz="2000" dirty="0">
                <a:solidFill>
                  <a:srgbClr val="000000"/>
                </a:solidFill>
                <a:latin typeface="Comic Sans MS" panose="030F0702030302020204" pitchFamily="66" charset="0"/>
                <a:cs typeface="Times New Roman" panose="02020603050405020304" pitchFamily="18" charset="0"/>
              </a:rPr>
              <a:t>and store an RSA signature on each of the </a:t>
            </a:r>
            <a:r>
              <a:rPr lang="en-IN" altLang="en-US" sz="2000" dirty="0" smtClean="0">
                <a:solidFill>
                  <a:srgbClr val="000000"/>
                </a:solidFill>
                <a:latin typeface="Comic Sans MS" panose="030F0702030302020204" pitchFamily="66" charset="0"/>
                <a:cs typeface="Times New Roman" panose="02020603050405020304" pitchFamily="18" charset="0"/>
              </a:rPr>
              <a:t>sub-messages.</a:t>
            </a:r>
          </a:p>
          <a:p>
            <a:pPr marL="773112" indent="-342900" eaLnBrk="1" hangingPunct="1">
              <a:spcAft>
                <a:spcPts val="1425"/>
              </a:spcAft>
              <a:buFont typeface="Arial" panose="020B0604020202020204" pitchFamily="34" charset="0"/>
              <a:buChar char="•"/>
            </a:pPr>
            <a:r>
              <a:rPr lang="en-IN" altLang="en-US" sz="2000" dirty="0" smtClean="0">
                <a:solidFill>
                  <a:srgbClr val="FF0000"/>
                </a:solidFill>
                <a:latin typeface="Comic Sans MS" panose="030F0702030302020204" pitchFamily="66" charset="0"/>
                <a:cs typeface="Times New Roman" panose="02020603050405020304" pitchFamily="18" charset="0"/>
              </a:rPr>
              <a:t>Online </a:t>
            </a:r>
            <a:r>
              <a:rPr lang="en-IN" altLang="en-US" sz="2000" dirty="0">
                <a:solidFill>
                  <a:srgbClr val="FF0000"/>
                </a:solidFill>
                <a:latin typeface="Comic Sans MS" panose="030F0702030302020204" pitchFamily="66" charset="0"/>
                <a:cs typeface="Times New Roman" panose="02020603050405020304" pitchFamily="18" charset="0"/>
              </a:rPr>
              <a:t>Phase</a:t>
            </a:r>
            <a:r>
              <a:rPr lang="en-IN" altLang="en-US" sz="2000" dirty="0">
                <a:solidFill>
                  <a:srgbClr val="000000"/>
                </a:solidFill>
                <a:latin typeface="Comic Sans MS" panose="030F0702030302020204" pitchFamily="66" charset="0"/>
                <a:cs typeface="Times New Roman" panose="02020603050405020304" pitchFamily="18" charset="0"/>
              </a:rPr>
              <a:t>:  </a:t>
            </a:r>
            <a:r>
              <a:rPr lang="en-IN" altLang="en-US" sz="2000" dirty="0" smtClean="0">
                <a:solidFill>
                  <a:srgbClr val="000000"/>
                </a:solidFill>
                <a:latin typeface="Comic Sans MS" panose="030F0702030302020204" pitchFamily="66" charset="0"/>
                <a:cs typeface="Times New Roman" panose="02020603050405020304" pitchFamily="18" charset="0"/>
              </a:rPr>
              <a:t>The </a:t>
            </a:r>
            <a:r>
              <a:rPr lang="en-IN" altLang="en-US" sz="2000" dirty="0">
                <a:solidFill>
                  <a:srgbClr val="000000"/>
                </a:solidFill>
                <a:latin typeface="Comic Sans MS" panose="030F0702030302020204" pitchFamily="66" charset="0"/>
                <a:cs typeface="Times New Roman" panose="02020603050405020304" pitchFamily="18" charset="0"/>
              </a:rPr>
              <a:t>signer combines individual RSA signatures of relevant sub-messages via </a:t>
            </a:r>
            <a:r>
              <a:rPr lang="en-IN" altLang="en-US" sz="2000" b="1" dirty="0">
                <a:solidFill>
                  <a:srgbClr val="000000"/>
                </a:solidFill>
                <a:latin typeface="Comic Sans MS" panose="030F0702030302020204" pitchFamily="66" charset="0"/>
                <a:cs typeface="Times New Roman" panose="02020603050405020304" pitchFamily="18" charset="0"/>
              </a:rPr>
              <a:t>Condensed-RSA </a:t>
            </a:r>
            <a:r>
              <a:rPr lang="en-IN" altLang="en-US" sz="2000" dirty="0">
                <a:solidFill>
                  <a:srgbClr val="000000"/>
                </a:solidFill>
                <a:latin typeface="Comic Sans MS" panose="030F0702030302020204" pitchFamily="66" charset="0"/>
                <a:cs typeface="Times New Roman" panose="02020603050405020304" pitchFamily="18" charset="0"/>
              </a:rPr>
              <a:t>to sign a message.</a:t>
            </a:r>
          </a:p>
          <a:p>
            <a:pPr marL="773112" indent="-342900" eaLnBrk="1" hangingPunct="1">
              <a:spcAft>
                <a:spcPts val="1425"/>
              </a:spcAft>
              <a:buFont typeface="Arial" panose="020B0604020202020204" pitchFamily="34" charset="0"/>
              <a:buChar char="•"/>
            </a:pPr>
            <a:r>
              <a:rPr lang="en-IN" altLang="en-US" sz="2000" dirty="0">
                <a:solidFill>
                  <a:srgbClr val="000000"/>
                </a:solidFill>
                <a:latin typeface="Comic Sans MS" panose="030F0702030302020204" pitchFamily="66" charset="0"/>
                <a:cs typeface="Times New Roman" panose="02020603050405020304" pitchFamily="18" charset="0"/>
              </a:rPr>
              <a:t>The verification </a:t>
            </a:r>
            <a:r>
              <a:rPr lang="en-IN" altLang="en-US" sz="2000" dirty="0" smtClean="0">
                <a:solidFill>
                  <a:srgbClr val="000000"/>
                </a:solidFill>
                <a:latin typeface="Comic Sans MS" panose="030F0702030302020204" pitchFamily="66" charset="0"/>
                <a:cs typeface="Times New Roman" panose="02020603050405020304" pitchFamily="18" charset="0"/>
              </a:rPr>
              <a:t>is </a:t>
            </a:r>
            <a:r>
              <a:rPr lang="en-IN" altLang="en-US" sz="2000" dirty="0">
                <a:solidFill>
                  <a:srgbClr val="000000"/>
                </a:solidFill>
                <a:latin typeface="Comic Sans MS" panose="030F0702030302020204" pitchFamily="66" charset="0"/>
                <a:cs typeface="Times New Roman" panose="02020603050405020304" pitchFamily="18" charset="0"/>
              </a:rPr>
              <a:t>also efficient, as it requires a standard RSA signature verification plus a few modular multiplications.</a:t>
            </a:r>
          </a:p>
          <a:p>
            <a:pPr eaLnBrk="1" hangingPunct="1">
              <a:spcAft>
                <a:spcPts val="1425"/>
              </a:spcAft>
              <a:buFont typeface="Lucida Grande" charset="0"/>
              <a:buNone/>
            </a:pPr>
            <a:endParaRPr lang="en-US" altLang="en-US" sz="2000" dirty="0">
              <a:solidFill>
                <a:srgbClr val="000000"/>
              </a:solidFill>
              <a:latin typeface="Comic Sans MS" panose="030F0702030302020204" pitchFamily="66" charset="0"/>
              <a:cs typeface="Times New Roman" panose="02020603050405020304" pitchFamily="18" charset="0"/>
            </a:endParaRPr>
          </a:p>
        </p:txBody>
      </p:sp>
      <p:sp>
        <p:nvSpPr>
          <p:cNvPr id="28675" name="Text Box 3"/>
          <p:cNvSpPr txBox="1">
            <a:spLocks noChangeArrowheads="1"/>
          </p:cNvSpPr>
          <p:nvPr/>
        </p:nvSpPr>
        <p:spPr bwMode="auto">
          <a:xfrm>
            <a:off x="198438" y="7110413"/>
            <a:ext cx="94488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anim calcmode="lin" valueType="num">
                                      <p:cBhvr additive="base">
                                        <p:cTn id="11"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674">
                                            <p:txEl>
                                              <p:pRg st="3" end="3"/>
                                            </p:txEl>
                                          </p:spTgt>
                                        </p:tgtEl>
                                        <p:attrNameLst>
                                          <p:attrName>style.visibility</p:attrName>
                                        </p:attrNameLst>
                                      </p:cBhvr>
                                      <p:to>
                                        <p:strVal val="visible"/>
                                      </p:to>
                                    </p:set>
                                    <p:anim calcmode="lin" valueType="num">
                                      <p:cBhvr additive="base">
                                        <p:cTn id="17"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 calcmode="lin" valueType="num">
                                      <p:cBhvr additive="base">
                                        <p:cTn id="21"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74">
                                            <p:txEl>
                                              <p:pRg st="5" end="5"/>
                                            </p:txEl>
                                          </p:spTgt>
                                        </p:tgtEl>
                                        <p:attrNameLst>
                                          <p:attrName>style.visibility</p:attrName>
                                        </p:attrNameLst>
                                      </p:cBhvr>
                                      <p:to>
                                        <p:strVal val="visible"/>
                                      </p:to>
                                    </p:set>
                                    <p:anim calcmode="lin" valueType="num">
                                      <p:cBhvr additive="base">
                                        <p:cTn id="25" dur="5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74">
                                            <p:txEl>
                                              <p:pRg st="6" end="6"/>
                                            </p:txEl>
                                          </p:spTgt>
                                        </p:tgtEl>
                                        <p:attrNameLst>
                                          <p:attrName>style.visibility</p:attrName>
                                        </p:attrNameLst>
                                      </p:cBhvr>
                                      <p:to>
                                        <p:strVal val="visible"/>
                                      </p:to>
                                    </p:set>
                                    <p:anim calcmode="lin" valueType="num">
                                      <p:cBhvr additive="base">
                                        <p:cTn id="29" dur="500" fill="hold"/>
                                        <p:tgtEl>
                                          <p:spTgt spid="2867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Only"/>
</p:tagLst>
</file>

<file path=ppt/tags/tag1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Only"/>
</p:tagLst>
</file>

<file path=ppt/tags/tag1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Only"/>
  <p:tag name="COLORSETGROUPCLASSNAME" val="ColorSetGroup1"/>
  <p:tag name="FONTSETGROUPCLASSNAME" val="FontSetGroup1"/>
  <p:tag name="SHAPECLASSNAME" val="TitleBox"/>
  <p:tag name="SHAPECLASSPROTECTIONTYPE" val="0"/>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IELDS.INITIALIZED" val="1"/>
  <p:tag name="ML_1" val="RB_Si"/>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UBTITLE 3_SHAPECLASSPROTECTIONTYPE" val="0"/>
  <p:tag name="TIT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BOX 9_SHAPECLASSPROTECTIONTYPE" val="11"/>
  <p:tag name="TITLE 15_SHAPECLASSPROTECTIONTYPE" val="0"/>
  <p:tag name="FIELD.CHAPTER.CONTENT" val="Security &amp; Privacy @ Bosch"/>
  <p:tag name="FIELD.CHAPTER.VALUE" val="Security &amp; Privacy @ Bosch"/>
  <p:tag name="FIELD.CHAPTER.COMBOINDEX" val="-2"/>
  <p:tag name="FIELD.REM_ANL.COMBOINDEX" val="-2"/>
  <p:tag name="FIELD.DPT.COMBOINDEX" val="-2"/>
  <p:tag name="SHAPESETCLASSNAME" val="TitleOnly"/>
  <p:tag name="CONFIG" val="config01.xml"/>
  <p:tag name="PICTURE 16_SHAPECLASSPROTECTIONTYPE" val="15"/>
  <p:tag name="FIELD.DPT.CONTENT" val="J. Guajardo Merchan, A. Yavuz | CR/RTC3-NA "/>
  <p:tag name="FIELD.DPT.VALUE" val="J. Guajardo Merchan, A. Yavuz | CR/RTC3-NA  | "/>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MASKBeQik"/>
  <p:tag name="SHAPECLASSFILE" val="BEQIK_FR.png"/>
  <p:tag name="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Only"/>
</p:tagLst>
</file>

<file path=ppt/tags/tag1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Only"/>
</p:tagLst>
</file>

<file path=ppt/tags/tag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Only"/>
  <p:tag name="COLORSETGROUPCLASSNAME" val="ColorSetGroup1"/>
  <p:tag name="FONTSETGROUPCLASSNAME" val="FontSetGroup1"/>
  <p:tag name="SHAPECLASSNAME" val="TitleBox"/>
  <p:tag name="SHAPECLASSPROTECTIONTYPE" val="0"/>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IELDS.INITIALIZED" val="1"/>
  <p:tag name="COLORSETGROUPCLASSNAME" val="ColorSetGroup1"/>
  <p:tag name="COLORSETCLASSNAME" val="ColorSet1"/>
  <p:tag name="FONTSETGROUPCLASSNAME" val="FontSetGroup1"/>
  <p:tag name="STYLESETGROUPCLASSNAME" val="StyleSetGroup1"/>
  <p:tag name="MAPNAME" val="Map1"/>
  <p:tag name="CFG.LAYOUT" val="config01.xml"/>
  <p:tag name="MLI" val="1"/>
  <p:tag name="SUBTITLE 3_SHAPECLASSPROTECTIONTYPE" val="0"/>
  <p:tag name="TIT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BOX 9_SHAPECLASSPROTECTIONTYPE" val="11"/>
  <p:tag name="SHAPESETCLASSNAME" val="TitleOnly"/>
  <p:tag name="CONFIG" val="config01.xml"/>
  <p:tag name="TITLE 10_SHAPECLASSPROTECTIONTYPE" val="0"/>
  <p:tag name="PICTURE 12_SHAPECLASSPROTECTIONTYPE" val="15"/>
  <p:tag name="ML_1" val="RBNA_Pi_RTC"/>
  <p:tag name="ML_2" val="Bosch.mcr"/>
  <p:tag name="SHAPESETGROUPCLASSNAME" val="ShapeSetGroup2"/>
  <p:tag name="TEXTBOX 11_SHAPECLASSPROTECTIONTYPE" val="31"/>
  <p:tag name="PICTURE 14_SHAPECLASSPROTECTIONTYPE" val="15"/>
  <p:tag name="FIELD.DPT.COMBOINDEX" val="-2"/>
  <p:tag name="FIELD.CHAPTER.CONTENT" val="Visit Mr. Matthew Bass – February 2013"/>
  <p:tag name="FIELD.CHAPTER.VALUE" val="Visit Mr. Matthew Bass – February 2013"/>
  <p:tag name="FIELD.CHAPTER.COMBOINDEX" val="-2"/>
  <p:tag name="FIELD.REM_ANL.COMBOINDEX" val="-2"/>
  <p:tag name="FIELD.DPT.CONTENT" val=" A. Yavuz | CR/RTC3-NA "/>
  <p:tag name="FIELD.DPT.VALUE" val=" A. Yavuz | CR/RTC3-NA  | "/>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TitleOnly"/>
  <p:tag name="COLORSETGROUPCLASSNAME" val="ColorSetGroup1"/>
  <p:tag name="FONTSETGROUPCLASSNAME" val="FontSetGroup1"/>
  <p:tag name="SHAPECLASSNAME" val="MASKBeQik"/>
  <p:tag name="SHAPECLASSFILE" val="BEQIK_FR.png"/>
  <p:tag name="SHAPECLASSPROTECTIONTYPE" val="15"/>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2"/>
  <p:tag name="SHAPESETCLASSNAME" val="TitleOnly"/>
  <p:tag name="COLORSETGROUPCLASSNAME" val="ColorSetGroup1"/>
  <p:tag name="FONTSETGROUPCLASSNAME" val="FontSetGroup1"/>
  <p:tag name="SHAPECLASSNAME" val="tNavbar"/>
  <p:tag name="SHAPECLASSPROTECTIONTYPE" val="31"/>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AddNoteFont"/>
  <p:tag name="COLORSETCLASSNAME" val="ColorSet1"/>
  <p:tag name="SCRIPT" val="1"/>
  <p:tag name="FIELDS" val="REM_ANL;"/>
  <p:tag name="MLI" val="1"/>
  <p:tag name="COLORSETGROUPCLASSNAME" val="ColorSetGroup1"/>
  <p:tag name="FONTSETGROUPCLASSNAME" val="FontSetGroup1"/>
  <p:tag name="SHAPECLASSNAME" val="AddNoteBox"/>
  <p:tag name="SHAPECLASSPROTECTIONTYPE" val="11"/>
  <p:tag name="SHAPESETCLASSNAME" val="TitleOnly"/>
  <p:tag name="FONTSETCLASSNAME" val="FontSet2"/>
  <p:tag name="SHAPESETGROUPCLASSNAME" val="ShapeSetGroup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ONT" val="CopyrightfontRight"/>
  <p:tag name="COLORSETCLASSNAME" val="ColorSet1"/>
  <p:tag name="MLI" val="1"/>
  <p:tag name="COLORSETGROUPCLASSNAME" val="ColorSetGroup1"/>
  <p:tag name="FONTSETGROUPCLASSNAME" val="FontSetGroup1"/>
  <p:tag name="SHAPECLASSNAME" val="AuthorBox"/>
  <p:tag name="SHAPECLASSPROTECTIONTYPE" val="11"/>
  <p:tag name="SHAPESETCLASSNAME" val="TitleOnly"/>
  <p:tag name="FONTSETCLASSNAME" val="FontSet2"/>
  <p:tag name="SHAPESETGROUPCLASSNAME" val="ShapeSetGroup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IELDS.INITIALIZED" val="1"/>
  <p:tag name="ML_1" val="RB_Si"/>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UBTITLE 3_SHAPECLASSPROTECTIONTYPE" val="0"/>
  <p:tag name="TIT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BOX 9_SHAPECLASSPROTECTIONTYPE" val="11"/>
  <p:tag name="TITLE 15_SHAPECLASSPROTECTIONTYPE" val="0"/>
  <p:tag name="FIELD.CHAPTER.CONTENT" val="Security &amp; Privacy @ Bosch"/>
  <p:tag name="FIELD.CHAPTER.VALUE" val="Security &amp; Privacy @ Bosch"/>
  <p:tag name="FIELD.CHAPTER.COMBOINDEX" val="-2"/>
  <p:tag name="FIELD.REM_ANL.COMBOINDEX" val="-2"/>
  <p:tag name="FIELD.DPT.COMBOINDEX" val="-2"/>
  <p:tag name="SHAPESETCLASSNAME" val="TitleOnly"/>
  <p:tag name="CONFIG" val="config01.xml"/>
  <p:tag name="PICTURE 16_SHAPECLASSPROTECTIONTYPE" val="15"/>
  <p:tag name="FIELD.DPT.CONTENT" val="J. Guajardo Merchan, A. Yavuz | CR/RTC3-NA "/>
  <p:tag name="FIELD.DPT.VALUE" val="J. Guajardo Merchan, A. Yavuz | CR/RTC3-NA  | "/>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MASKBeQik"/>
  <p:tag name="SHAPECLASSFILE" val="BEQIK_FR.png"/>
  <p:tag name="SHAPECLASSPROTECTIONTYPE" val="15"/>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Verdana"/>
        <a:cs typeface="Verdana"/>
      </a:majorFont>
      <a:minorFont>
        <a:latin typeface="Arial"/>
        <a:ea typeface="Verdana"/>
        <a:cs typeface="Verdan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Verdana"/>
        <a:cs typeface="Verdana"/>
      </a:majorFont>
      <a:minorFont>
        <a:latin typeface="Arial"/>
        <a:ea typeface="Verdana"/>
        <a:cs typeface="Verdan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4545</TotalTime>
  <Words>2685</Words>
  <Application>Microsoft Office PowerPoint</Application>
  <PresentationFormat>Custom</PresentationFormat>
  <Paragraphs>360</Paragraphs>
  <Slides>27</Slides>
  <Notes>23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27</vt:i4>
      </vt:variant>
    </vt:vector>
  </HeadingPairs>
  <TitlesOfParts>
    <vt:vector size="43" baseType="lpstr">
      <vt:lpstr>BatangChe</vt:lpstr>
      <vt:lpstr>Arial</vt:lpstr>
      <vt:lpstr>Calibri</vt:lpstr>
      <vt:lpstr>Cambria Math</vt:lpstr>
      <vt:lpstr>Comic Sans MS</vt:lpstr>
      <vt:lpstr>DejaVu Sans</vt:lpstr>
      <vt:lpstr>Droid Sans</vt:lpstr>
      <vt:lpstr>Droid Sans Fallback</vt:lpstr>
      <vt:lpstr>Lucida Grande</vt:lpstr>
      <vt:lpstr>StarSymbol</vt:lpstr>
      <vt:lpstr>Symbol</vt:lpstr>
      <vt:lpstr>Times New Roman</vt:lpstr>
      <vt:lpstr>Verdana</vt:lpstr>
      <vt:lpstr>Wingdings</vt:lpstr>
      <vt:lpstr>Office Theme</vt:lpstr>
      <vt:lpstr>Office Theme</vt:lpstr>
      <vt:lpstr>PowerPoint Presentation</vt:lpstr>
      <vt:lpstr>Outline</vt:lpstr>
      <vt:lpstr>PowerPoint Presentation</vt:lpstr>
      <vt:lpstr>PowerPoint Presentation</vt:lpstr>
      <vt:lpstr>PowerPoint Presentation</vt:lpstr>
      <vt:lpstr>PowerPoint Presentation</vt:lpstr>
      <vt:lpstr>Limitations of existing approaches</vt:lpstr>
      <vt:lpstr>PowerPoint Presentation</vt:lpstr>
      <vt:lpstr>PowerPoint Presentation</vt:lpstr>
      <vt:lpstr>PowerPoint Presentation</vt:lpstr>
      <vt:lpstr>Rapid Authentication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Accelerated Authentication for Vehicular Networks</dc:title>
  <dc:creator>root</dc:creator>
  <cp:lastModifiedBy>Yavuz, Attila</cp:lastModifiedBy>
  <cp:revision>288</cp:revision>
  <cp:lastPrinted>1601-01-01T00:00:00Z</cp:lastPrinted>
  <dcterms:created xsi:type="dcterms:W3CDTF">2015-06-07T17:04:08Z</dcterms:created>
  <dcterms:modified xsi:type="dcterms:W3CDTF">2016-02-02T19:19:50Z</dcterms:modified>
</cp:coreProperties>
</file>