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25478177503261"/>
          <c:y val="8.0997141693869346E-2"/>
          <c:w val="0.8059785909114302"/>
          <c:h val="0.65323575394839084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0C-40FB-84CE-DE05BE5F3FE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70C-40FB-84CE-DE05BE5F3FE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0C-40FB-84CE-DE05BE5F3FE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15000</a:t>
                    </a:r>
                  </a:p>
                  <a:p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670512720496928"/>
                      <c:h val="7.7059014285504449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570C-40FB-84CE-DE05BE5F3FE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60000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570C-40FB-84CE-DE05BE5F3FE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40000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570C-40FB-84CE-DE05BE5F3F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Sheet3!$A$4:$A$16</c:f>
              <c:multiLvlStrCache>
                <c:ptCount val="3"/>
                <c:lvl>
                  <c:pt idx="0">
                    <c:v>PR01956</c:v>
                  </c:pt>
                  <c:pt idx="1">
                    <c:v>PR00882</c:v>
                  </c:pt>
                  <c:pt idx="2">
                    <c:v>SQ02223</c:v>
                  </c:pt>
                </c:lvl>
                <c:lvl>
                  <c:pt idx="0">
                    <c:v>Accounting</c:v>
                  </c:pt>
                  <c:pt idx="1">
                    <c:v>Accounting</c:v>
                  </c:pt>
                  <c:pt idx="2">
                    <c:v>Accounting</c:v>
                  </c:pt>
                </c:lvl>
                <c:lvl>
                  <c:pt idx="0">
                    <c:v>Male</c:v>
                  </c:pt>
                  <c:pt idx="1">
                    <c:v>Male</c:v>
                  </c:pt>
                  <c:pt idx="2">
                    <c:v>Female</c:v>
                  </c:pt>
                </c:lvl>
                <c:lvl>
                  <c:pt idx="0">
                    <c:v> Jamesy O'Ferris</c:v>
                  </c:pt>
                  <c:pt idx="1">
                    <c:v> Jill Shipsey</c:v>
                  </c:pt>
                  <c:pt idx="2">
                    <c:v> Pippy Shepperd</c:v>
                  </c:pt>
                </c:lvl>
              </c:multiLvlStrCache>
            </c:multiLvlStrRef>
          </c:cat>
          <c:val>
            <c:numRef>
              <c:f>Sheet3!$B$4:$B$16</c:f>
              <c:numCache>
                <c:formatCode>General</c:formatCode>
                <c:ptCount val="3"/>
                <c:pt idx="0">
                  <c:v>36547.58</c:v>
                </c:pt>
                <c:pt idx="1">
                  <c:v>52963.65</c:v>
                </c:pt>
                <c:pt idx="2">
                  <c:v>44845.33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0C-40FB-84CE-DE05BE5F3F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1"/>
        <c:overlap val="-27"/>
        <c:axId val="1895816720"/>
        <c:axId val="1895810480"/>
      </c:barChart>
      <c:catAx>
        <c:axId val="18958167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95810480"/>
        <c:crosses val="autoZero"/>
        <c:auto val="1"/>
        <c:lblAlgn val="ctr"/>
        <c:lblOffset val="100"/>
        <c:noMultiLvlLbl val="0"/>
      </c:catAx>
      <c:valAx>
        <c:axId val="189581048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816720"/>
        <c:crosses val="autoZero"/>
        <c:crossBetween val="between"/>
        <c:majorUnit val="1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31T21:54:57.389" idx="1">
    <p:pos x="5449" y="639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6764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rgbClr val="92D050"/>
                </a:solidFill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265269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00880" y="3711476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METHAB.A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312216176 / asunm1621312216176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B.COM (BANK MANAGEMENT)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SHRI SHANKARLAL SUNDARBAI SHASUN JAIN COLLEGE FOR WOMEN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CBC7848A-4A1A-41D1-A8B6-FB81C4C6AC4B}"/>
              </a:ext>
            </a:extLst>
          </p:cNvPr>
          <p:cNvGrpSpPr/>
          <p:nvPr/>
        </p:nvGrpSpPr>
        <p:grpSpPr>
          <a:xfrm>
            <a:off x="2057400" y="1427138"/>
            <a:ext cx="1743075" cy="1676400"/>
            <a:chOff x="742950" y="1104900"/>
            <a:chExt cx="1743075" cy="133350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EBE3FA3F-C1D5-4AA6-867A-6DF7529D3AA7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D25477D0-8449-48A9-AD61-8A6DCA2F60C1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rgbClr val="92D050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" y="192893"/>
            <a:ext cx="44958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39CBF8-E299-DC51-CA1E-B66E2BE78F02}"/>
              </a:ext>
            </a:extLst>
          </p:cNvPr>
          <p:cNvSpPr txBox="1"/>
          <p:nvPr/>
        </p:nvSpPr>
        <p:spPr>
          <a:xfrm>
            <a:off x="673510" y="846492"/>
            <a:ext cx="716771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000" b="1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000" b="1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algn="l"/>
            <a:r>
              <a:rPr lang="en-US" sz="2000" b="1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algn="l"/>
            <a:r>
              <a:rPr lang="en-US" sz="2000" b="1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Priya– Low Salary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Kaviya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High Salary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Mega – Medium Salary</a:t>
            </a:r>
            <a:endParaRPr lang="en-US" sz="1600" dirty="0"/>
          </a:p>
          <a:p>
            <a:pPr marL="342900" indent="-342900" algn="l">
              <a:buAutoNum type="arabicPeriod"/>
            </a:pPr>
            <a:endParaRPr lang="en-US" sz="2000" dirty="0">
              <a:solidFill>
                <a:srgbClr val="1C2B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000" dirty="0">
              <a:solidFill>
                <a:srgbClr val="1C2B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50802" y="98170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28326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Google Shape;208;p11">
            <a:extLst>
              <a:ext uri="{FF2B5EF4-FFF2-40B4-BE49-F238E27FC236}">
                <a16:creationId xmlns:a16="http://schemas.microsoft.com/office/drawing/2014/main" id="{1F6256F8-2580-4A7A-A68F-1A4FBFEEC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6354223"/>
              </p:ext>
            </p:extLst>
          </p:nvPr>
        </p:nvGraphicFramePr>
        <p:xfrm>
          <a:off x="848738" y="1014462"/>
          <a:ext cx="7819270" cy="5310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D92E9-6F82-6C87-284C-FF2FE7404539}"/>
              </a:ext>
            </a:extLst>
          </p:cNvPr>
          <p:cNvSpPr txBox="1"/>
          <p:nvPr/>
        </p:nvSpPr>
        <p:spPr>
          <a:xfrm>
            <a:off x="685800" y="1447800"/>
            <a:ext cx="6934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analysis of compensation within the accounts department, the results indicate a varied distribution of salaries among employees.</a:t>
            </a:r>
          </a:p>
          <a:p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the need to evaluate whether the compensation structure effectively correlates with employee performance and responsibilities.</a:t>
            </a:r>
            <a:endParaRPr lang="en-US" sz="2000" dirty="0"/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AE9ADBB-B548-B932-596B-BDC5BA0DD5F4}"/>
              </a:ext>
            </a:extLst>
          </p:cNvPr>
          <p:cNvSpPr/>
          <p:nvPr/>
        </p:nvSpPr>
        <p:spPr>
          <a:xfrm>
            <a:off x="8915400" y="4495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60FFD6F-BADB-C97F-34EA-4A951F79B815}"/>
              </a:ext>
            </a:extLst>
          </p:cNvPr>
          <p:cNvSpPr/>
          <p:nvPr/>
        </p:nvSpPr>
        <p:spPr>
          <a:xfrm>
            <a:off x="8727003" y="4819650"/>
            <a:ext cx="188397" cy="1675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432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00989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0907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9BAC1B-5395-588C-150E-F45DD0004BF0}"/>
              </a:ext>
            </a:extLst>
          </p:cNvPr>
          <p:cNvSpPr txBox="1"/>
          <p:nvPr/>
        </p:nvSpPr>
        <p:spPr>
          <a:xfrm>
            <a:off x="834072" y="1600199"/>
            <a:ext cx="586200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key challenges and objectives for the project, includes:</a:t>
            </a:r>
          </a:p>
          <a:p>
            <a:pPr algn="l"/>
            <a:r>
              <a:rPr lang="en-US" sz="24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assess the performance of these specific employees</a:t>
            </a:r>
            <a:endParaRPr lang="en-US" sz="2400" b="0" i="0" dirty="0">
              <a:solidFill>
                <a:srgbClr val="1C2B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Subjective and inconsistent evaluations</a:t>
            </a:r>
          </a:p>
          <a:p>
            <a:pPr algn="l"/>
            <a:r>
              <a:rPr lang="en-US" sz="24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data-driven insights</a:t>
            </a:r>
          </a:p>
          <a:p>
            <a:pPr algn="l"/>
            <a:r>
              <a:rPr lang="en-US" sz="24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Poor employee engagement</a:t>
            </a:r>
          </a:p>
          <a:p>
            <a:pPr algn="l"/>
            <a:r>
              <a:rPr lang="en-US" sz="24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Inadequate talent development</a:t>
            </a:r>
          </a:p>
          <a:p>
            <a:pPr algn="l"/>
            <a:r>
              <a:rPr lang="en-US" sz="24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accurate, unbiased, and actionable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533400"/>
            <a:ext cx="68675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7453" y="1485684"/>
            <a:ext cx="738974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Objective:</a:t>
            </a:r>
            <a:b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focuses on the accounts department, aiming to analyze the number of employees who receive high compensation </a:t>
            </a:r>
            <a:endParaRPr lang="en-US" sz="2000" b="0" i="0" dirty="0">
              <a:solidFill>
                <a:srgbClr val="1C2B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and integrate employee performance data from various sources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analytics framework to measure performance metrics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data visualizations and reports for insights and recommendations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employee improvement and training needs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user-friendly interface for HR and management to access analytics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899" y="474789"/>
            <a:ext cx="6286501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7D53F-570A-70C5-0499-C1A4F7E41FFA}"/>
              </a:ext>
            </a:extLst>
          </p:cNvPr>
          <p:cNvSpPr txBox="1"/>
          <p:nvPr/>
        </p:nvSpPr>
        <p:spPr>
          <a:xfrm>
            <a:off x="727703" y="1244687"/>
            <a:ext cx="597217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HR Department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Talent Acquisition Team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Development Team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Team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C2B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Management Team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Leads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Supervisors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Leaders</a:t>
            </a:r>
          </a:p>
          <a:p>
            <a:pPr algn="l"/>
            <a:endParaRPr lang="en-US" sz="2000" b="0" i="0" dirty="0">
              <a:solidFill>
                <a:srgbClr val="1C2B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Other Stakeholders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Development Providers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Improvement Coaches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Succession Planning Team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Workforce Analytics Team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0" y="1804987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6964" y="781050"/>
            <a:ext cx="1125283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8B27F-6B65-71E9-7ED3-5E9563732532}"/>
              </a:ext>
            </a:extLst>
          </p:cNvPr>
          <p:cNvSpPr txBox="1"/>
          <p:nvPr/>
        </p:nvSpPr>
        <p:spPr>
          <a:xfrm>
            <a:off x="595159" y="1517195"/>
            <a:ext cx="610091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000" b="1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comprehensive Employee Performance Analysis (EPA) system that leverages data analytics, AI, and machine learning to provide actionable insights and recommendations for improving employee performance.</a:t>
            </a:r>
          </a:p>
          <a:p>
            <a:endParaRPr lang="en-US" sz="2000" dirty="0">
              <a:solidFill>
                <a:srgbClr val="1C2B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Propositions:</a:t>
            </a:r>
          </a:p>
          <a:p>
            <a:endParaRPr lang="en-IN" sz="2000" dirty="0">
              <a:solidFill>
                <a:srgbClr val="1C2B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Data-Driven Decision Making</a:t>
            </a:r>
          </a:p>
          <a:p>
            <a:pPr algn="l"/>
            <a:r>
              <a:rPr lang="en-US" sz="200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Improved Employee Engagement</a:t>
            </a:r>
          </a:p>
          <a:p>
            <a:r>
              <a:rPr lang="en-US" sz="200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Graph Data Visualization</a:t>
            </a:r>
            <a:endParaRPr lang="en-US" sz="1600" dirty="0"/>
          </a:p>
          <a:p>
            <a:pPr algn="l"/>
            <a:r>
              <a:rPr lang="en-US" sz="200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Better Talent Management</a:t>
            </a:r>
          </a:p>
          <a:p>
            <a:r>
              <a:rPr lang="en-US" sz="200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Summary</a:t>
            </a:r>
            <a:endParaRPr lang="en-US" sz="1600" dirty="0"/>
          </a:p>
          <a:p>
            <a:pPr algn="l"/>
            <a:r>
              <a:rPr lang="en-US" sz="200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Streamlined Performance Management</a:t>
            </a:r>
          </a:p>
          <a:p>
            <a:pPr algn="l"/>
            <a:r>
              <a:rPr lang="en-US" sz="200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Competitive Advantage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FCC8CB-32CC-87FB-DD70-C35BCC93F3FB}"/>
              </a:ext>
            </a:extLst>
          </p:cNvPr>
          <p:cNvSpPr txBox="1"/>
          <p:nvPr/>
        </p:nvSpPr>
        <p:spPr>
          <a:xfrm>
            <a:off x="457200" y="1066800"/>
            <a:ext cx="869417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dirty="0">
                <a:solidFill>
                  <a:srgbClr val="1C2B33"/>
                </a:solidFill>
                <a:effectLst/>
                <a:latin typeface="var(--body-font-family)"/>
              </a:rPr>
              <a:t>Dataset Name:</a:t>
            </a:r>
            <a:r>
              <a:rPr lang="en-IN" sz="2000" b="0" i="0" dirty="0">
                <a:solidFill>
                  <a:srgbClr val="1C2B33"/>
                </a:solidFill>
                <a:effectLst/>
                <a:latin typeface="var(--body-font-family)"/>
              </a:rPr>
              <a:t> Employee Performance Dataset (EPD)</a:t>
            </a:r>
            <a:endParaRPr lang="en-IN" sz="2000" b="0" i="0" dirty="0">
              <a:solidFill>
                <a:srgbClr val="1C2B33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IN" sz="2000" b="1" i="0" dirty="0">
                <a:solidFill>
                  <a:srgbClr val="1C2B33"/>
                </a:solidFill>
                <a:effectLst/>
                <a:latin typeface="var(--body-font-family)"/>
              </a:rPr>
              <a:t>Description:</a:t>
            </a:r>
            <a:r>
              <a:rPr lang="en-IN" sz="2000" b="0" i="0" dirty="0">
                <a:solidFill>
                  <a:srgbClr val="1C2B33"/>
                </a:solidFill>
                <a:effectLst/>
                <a:latin typeface="var(--body-font-family)"/>
              </a:rPr>
              <a:t> A comprehensive dataset containing employee performance data,</a:t>
            </a:r>
          </a:p>
          <a:p>
            <a:pPr algn="l"/>
            <a:r>
              <a:rPr lang="en-IN" sz="2000" b="0" i="0" dirty="0">
                <a:solidFill>
                  <a:srgbClr val="1C2B33"/>
                </a:solidFill>
                <a:effectLst/>
                <a:latin typeface="var(--body-font-family)"/>
              </a:rPr>
              <a:t> HR metrics, and organizational information to support employee performance analysis and improvement.</a:t>
            </a:r>
          </a:p>
          <a:p>
            <a:pPr algn="l"/>
            <a:endParaRPr lang="en-IN" sz="2000" b="0" i="0" dirty="0">
              <a:solidFill>
                <a:srgbClr val="1C2B33"/>
              </a:solidFill>
              <a:effectLst/>
              <a:latin typeface="var(--body-font-family)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–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Employee_Dataset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Features – 26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of features used – 5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ID - Num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 – Male/Female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- Text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 - Num</a:t>
            </a:r>
            <a:endParaRPr lang="en-US" sz="1600" dirty="0"/>
          </a:p>
          <a:p>
            <a:pPr algn="l"/>
            <a:endParaRPr lang="en-IN" sz="2000" b="0" i="0" dirty="0">
              <a:solidFill>
                <a:srgbClr val="1C2B33"/>
              </a:solidFill>
              <a:effectLst/>
              <a:latin typeface="var(--body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3775" y="1668411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754933" y="1597547"/>
            <a:ext cx="5791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C2B33"/>
                </a:solidFill>
                <a:effectLst/>
                <a:latin typeface="var(--body-font-family)"/>
              </a:rPr>
              <a:t>Enhanced leadership effectiveness</a:t>
            </a:r>
            <a:endParaRPr lang="en-US" sz="2800" b="0" i="0" dirty="0">
              <a:solidFill>
                <a:srgbClr val="1C2B33"/>
              </a:solidFill>
              <a:effectLst/>
              <a:latin typeface="Optimisti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C2B33"/>
                </a:solidFill>
                <a:effectLst/>
                <a:latin typeface="var(--body-font-family)"/>
              </a:rPr>
              <a:t>Better talent management and succession planning</a:t>
            </a:r>
            <a:endParaRPr lang="en-US" sz="2800" b="0" i="0" dirty="0">
              <a:solidFill>
                <a:srgbClr val="1C2B33"/>
              </a:solidFill>
              <a:effectLst/>
              <a:latin typeface="Optimisti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C2B33"/>
                </a:solidFill>
                <a:effectLst/>
                <a:latin typeface="var(--body-font-family)"/>
              </a:rPr>
              <a:t>Data-driven decision-making for competitive advantage</a:t>
            </a:r>
          </a:p>
          <a:p>
            <a:pPr algn="l"/>
            <a:endParaRPr lang="en-US" sz="2800" b="0" i="0" dirty="0">
              <a:solidFill>
                <a:srgbClr val="1C2B33"/>
              </a:solidFill>
              <a:effectLst/>
              <a:latin typeface="var(--body-font-family)"/>
            </a:endParaRPr>
          </a:p>
          <a:p>
            <a:pPr algn="l"/>
            <a:r>
              <a:rPr lang="en-US" sz="2800" b="0" i="0" u="sng" dirty="0">
                <a:solidFill>
                  <a:srgbClr val="1C2B33"/>
                </a:solidFill>
                <a:effectLst/>
                <a:latin typeface="Optimistic"/>
              </a:rPr>
              <a:t>FOR EXAMPLE:</a:t>
            </a:r>
          </a:p>
          <a:p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 Level  =IFS(Z8&gt;=50,000,”HIGH’’,Z8&gt;=45,000,’’MEDIUM’’,Z8&gt;=40,000,’’LOW’’)</a:t>
            </a:r>
            <a:endParaRPr lang="en-US" sz="20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532</Words>
  <Application>Microsoft Office PowerPoint</Application>
  <PresentationFormat>Widescreen</PresentationFormat>
  <Paragraphs>124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Helvetica</vt:lpstr>
      <vt:lpstr>Optimistic</vt:lpstr>
      <vt:lpstr>Roboto</vt:lpstr>
      <vt:lpstr>Times New Roman</vt:lpstr>
      <vt:lpstr>Trebuchet MS</vt:lpstr>
      <vt:lpstr>var(--body-font-family)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27</cp:revision>
  <dcterms:created xsi:type="dcterms:W3CDTF">2024-03-29T15:07:22Z</dcterms:created>
  <dcterms:modified xsi:type="dcterms:W3CDTF">2024-08-31T16:48:25Z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