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256" r:id="rId3"/>
    <p:sldId id="400" r:id="rId5"/>
    <p:sldId id="527" r:id="rId6"/>
    <p:sldId id="528" r:id="rId7"/>
    <p:sldId id="529" r:id="rId8"/>
    <p:sldId id="530"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60" r:id="rId39"/>
    <p:sldId id="561" r:id="rId40"/>
    <p:sldId id="562" r:id="rId41"/>
  </p:sldIdLst>
  <p:sldSz cx="9144000" cy="6858000" type="screen4x3"/>
  <p:notesSz cx="6858000" cy="9947275"/>
  <p:defaultTextStyle>
    <a:defPPr>
      <a:defRPr lang="zh-CN"/>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ABDC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8544"/>
  </p:normalViewPr>
  <p:slideViewPr>
    <p:cSldViewPr showGuides="1">
      <p:cViewPr varScale="1">
        <p:scale>
          <a:sx n="72" d="100"/>
          <a:sy n="72" d="100"/>
        </p:scale>
        <p:origin x="13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3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9448800"/>
            <a:ext cx="2971800" cy="496888"/>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9448800"/>
            <a:ext cx="2971800" cy="496888"/>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83B4AF29-2841-4474-88D5-837728ECF430}" type="slidenum">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96888"/>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spcBef>
                <a:spcPct val="0"/>
              </a:spcBef>
              <a:buClrTx/>
              <a:buSzTx/>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6200" y="0"/>
            <a:ext cx="29718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SzTx/>
              <a:buFontTx/>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TextEdit="1"/>
          </p:cNvSpPr>
          <p:nvPr>
            <p:ph type="sldImg" idx="2"/>
          </p:nvPr>
        </p:nvSpPr>
        <p:spPr>
          <a:xfrm>
            <a:off x="942975" y="746125"/>
            <a:ext cx="4972050" cy="3730625"/>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914400" y="4724400"/>
            <a:ext cx="5029200" cy="447675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Rectangle 6"/>
          <p:cNvSpPr>
            <a:spLocks noGrp="1" noChangeArrowheads="1"/>
          </p:cNvSpPr>
          <p:nvPr>
            <p:ph type="ftr" sz="quarter" idx="4"/>
          </p:nvPr>
        </p:nvSpPr>
        <p:spPr bwMode="auto">
          <a:xfrm>
            <a:off x="0" y="9450388"/>
            <a:ext cx="2971800" cy="496888"/>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spcBef>
                <a:spcPct val="0"/>
              </a:spcBef>
              <a:buClrTx/>
              <a:buSzTx/>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6200" y="9450388"/>
            <a:ext cx="2971800" cy="49688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1480B433-58A2-4270-B222-3C3BAC0E259E}" type="slidenum">
              <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147" name="Rectangle 2"/>
          <p:cNvSpPr>
            <a:spLocks noTextEdit="1"/>
          </p:cNvSpPr>
          <p:nvPr>
            <p:ph type="sldImg"/>
          </p:nvPr>
        </p:nvSpPr>
        <p:spPr>
          <a:ln/>
        </p:spPr>
      </p:sp>
      <p:sp>
        <p:nvSpPr>
          <p:cNvPr id="614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5475" name="Rectangle 2"/>
          <p:cNvSpPr>
            <a:spLocks noTextEdit="1"/>
          </p:cNvSpPr>
          <p:nvPr>
            <p:ph type="sldImg"/>
          </p:nvPr>
        </p:nvSpPr>
        <p:spPr/>
      </p:sp>
      <p:sp>
        <p:nvSpPr>
          <p:cNvPr id="1054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7523" name="Rectangle 2"/>
          <p:cNvSpPr>
            <a:spLocks noTextEdit="1"/>
          </p:cNvSpPr>
          <p:nvPr>
            <p:ph type="sldImg"/>
          </p:nvPr>
        </p:nvSpPr>
        <p:spPr/>
      </p:sp>
      <p:sp>
        <p:nvSpPr>
          <p:cNvPr id="1075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9571" name="Rectangle 2"/>
          <p:cNvSpPr>
            <a:spLocks noTextEdit="1"/>
          </p:cNvSpPr>
          <p:nvPr>
            <p:ph type="sldImg"/>
          </p:nvPr>
        </p:nvSpPr>
        <p:spPr/>
      </p:sp>
      <p:sp>
        <p:nvSpPr>
          <p:cNvPr id="1095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1619" name="Rectangle 2"/>
          <p:cNvSpPr>
            <a:spLocks noTextEdit="1"/>
          </p:cNvSpPr>
          <p:nvPr>
            <p:ph type="sldImg"/>
          </p:nvPr>
        </p:nvSpPr>
        <p:spPr/>
      </p:sp>
      <p:sp>
        <p:nvSpPr>
          <p:cNvPr id="1116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4691" name="Rectangle 2"/>
          <p:cNvSpPr>
            <a:spLocks noTextEdit="1"/>
          </p:cNvSpPr>
          <p:nvPr>
            <p:ph type="sldImg"/>
          </p:nvPr>
        </p:nvSpPr>
        <p:spPr/>
      </p:sp>
      <p:sp>
        <p:nvSpPr>
          <p:cNvPr id="1146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6739" name="Rectangle 2"/>
          <p:cNvSpPr>
            <a:spLocks noTextEdit="1"/>
          </p:cNvSpPr>
          <p:nvPr>
            <p:ph type="sldImg"/>
          </p:nvPr>
        </p:nvSpPr>
        <p:spPr/>
      </p:sp>
      <p:sp>
        <p:nvSpPr>
          <p:cNvPr id="1167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8787" name="Rectangle 2"/>
          <p:cNvSpPr>
            <a:spLocks noTextEdit="1"/>
          </p:cNvSpPr>
          <p:nvPr>
            <p:ph type="sldImg"/>
          </p:nvPr>
        </p:nvSpPr>
        <p:spPr/>
      </p:sp>
      <p:sp>
        <p:nvSpPr>
          <p:cNvPr id="1187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0835" name="Rectangle 2"/>
          <p:cNvSpPr>
            <a:spLocks noTextEdit="1"/>
          </p:cNvSpPr>
          <p:nvPr>
            <p:ph type="sldImg"/>
          </p:nvPr>
        </p:nvSpPr>
        <p:spPr/>
      </p:sp>
      <p:sp>
        <p:nvSpPr>
          <p:cNvPr id="1208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1923" name="Rectangle 2"/>
          <p:cNvSpPr>
            <a:spLocks noTextEdit="1"/>
          </p:cNvSpPr>
          <p:nvPr>
            <p:ph type="sldImg"/>
          </p:nvPr>
        </p:nvSpPr>
        <p:spPr/>
      </p:sp>
      <p:sp>
        <p:nvSpPr>
          <p:cNvPr id="819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2883" name="Rectangle 2"/>
          <p:cNvSpPr>
            <a:spLocks noTextEdit="1"/>
          </p:cNvSpPr>
          <p:nvPr>
            <p:ph type="sldImg"/>
          </p:nvPr>
        </p:nvSpPr>
        <p:spPr/>
      </p:sp>
      <p:sp>
        <p:nvSpPr>
          <p:cNvPr id="1228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4931" name="Rectangle 2"/>
          <p:cNvSpPr>
            <a:spLocks noTextEdit="1"/>
          </p:cNvSpPr>
          <p:nvPr>
            <p:ph type="sldImg"/>
          </p:nvPr>
        </p:nvSpPr>
        <p:spPr/>
      </p:sp>
      <p:sp>
        <p:nvSpPr>
          <p:cNvPr id="1249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6979" name="Rectangle 2"/>
          <p:cNvSpPr>
            <a:spLocks noTextEdit="1"/>
          </p:cNvSpPr>
          <p:nvPr>
            <p:ph type="sldImg"/>
          </p:nvPr>
        </p:nvSpPr>
        <p:spPr/>
      </p:sp>
      <p:sp>
        <p:nvSpPr>
          <p:cNvPr id="1269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9027" name="Rectangle 2"/>
          <p:cNvSpPr>
            <a:spLocks noTextEdit="1"/>
          </p:cNvSpPr>
          <p:nvPr>
            <p:ph type="sldImg"/>
          </p:nvPr>
        </p:nvSpPr>
        <p:spPr/>
      </p:sp>
      <p:sp>
        <p:nvSpPr>
          <p:cNvPr id="1290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31075" name="Rectangle 2"/>
          <p:cNvSpPr>
            <a:spLocks noTextEdit="1"/>
          </p:cNvSpPr>
          <p:nvPr>
            <p:ph type="sldImg"/>
          </p:nvPr>
        </p:nvSpPr>
        <p:spPr/>
      </p:sp>
      <p:sp>
        <p:nvSpPr>
          <p:cNvPr id="1310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39267" name="Rectangle 2"/>
          <p:cNvSpPr>
            <a:spLocks noTextEdit="1"/>
          </p:cNvSpPr>
          <p:nvPr>
            <p:ph type="sldImg"/>
          </p:nvPr>
        </p:nvSpPr>
        <p:spPr/>
      </p:sp>
      <p:sp>
        <p:nvSpPr>
          <p:cNvPr id="1392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41315" name="Rectangle 2"/>
          <p:cNvSpPr>
            <a:spLocks noTextEdit="1"/>
          </p:cNvSpPr>
          <p:nvPr>
            <p:ph type="sldImg"/>
          </p:nvPr>
        </p:nvSpPr>
        <p:spPr/>
      </p:sp>
      <p:sp>
        <p:nvSpPr>
          <p:cNvPr id="1413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43363" name="Rectangle 2"/>
          <p:cNvSpPr>
            <a:spLocks noTextEdit="1"/>
          </p:cNvSpPr>
          <p:nvPr>
            <p:ph type="sldImg"/>
          </p:nvPr>
        </p:nvSpPr>
        <p:spPr/>
      </p:sp>
      <p:sp>
        <p:nvSpPr>
          <p:cNvPr id="1433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3971" name="Rectangle 2"/>
          <p:cNvSpPr>
            <a:spLocks noTextEdit="1"/>
          </p:cNvSpPr>
          <p:nvPr>
            <p:ph type="sldImg"/>
          </p:nvPr>
        </p:nvSpPr>
        <p:spPr/>
      </p:sp>
      <p:sp>
        <p:nvSpPr>
          <p:cNvPr id="839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6019" name="Rectangle 2"/>
          <p:cNvSpPr>
            <a:spLocks noTextEdit="1"/>
          </p:cNvSpPr>
          <p:nvPr>
            <p:ph type="sldImg"/>
          </p:nvPr>
        </p:nvSpPr>
        <p:spPr/>
      </p:sp>
      <p:sp>
        <p:nvSpPr>
          <p:cNvPr id="860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8067" name="Rectangle 2"/>
          <p:cNvSpPr>
            <a:spLocks noTextEdit="1"/>
          </p:cNvSpPr>
          <p:nvPr>
            <p:ph type="sldImg"/>
          </p:nvPr>
        </p:nvSpPr>
        <p:spPr/>
      </p:sp>
      <p:sp>
        <p:nvSpPr>
          <p:cNvPr id="880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886200" y="9450388"/>
            <a:ext cx="2971800" cy="496887"/>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7283" name="Rectangle 2"/>
          <p:cNvSpPr>
            <a:spLocks noTextEdit="1"/>
          </p:cNvSpPr>
          <p:nvPr>
            <p:ph type="sldImg"/>
          </p:nvPr>
        </p:nvSpPr>
        <p:spPr/>
      </p:sp>
      <p:sp>
        <p:nvSpPr>
          <p:cNvPr id="972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1"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9"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41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endParaRPr lang="zh-CN" altLang="en-US"/>
          </a:p>
        </p:txBody>
      </p:sp>
      <p:sp>
        <p:nvSpPr>
          <p:cNvPr id="41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DC92B75-5965-463A-B500-6B55DEDF0F9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C8312B-5AEE-485F-8BAE-D90712E43D3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75"/>
            <a:ext cx="2057400"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75"/>
            <a:ext cx="6019800" cy="5832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33375"/>
            <a:ext cx="82296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4313"/>
            <a:ext cx="4038600" cy="46815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6815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386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lnSpc>
                <a:spcPct val="100000"/>
              </a:lnSpc>
              <a:spcBef>
                <a:spcPct val="0"/>
              </a:spcBef>
              <a:buClrTx/>
              <a:buSzTx/>
              <a:buFontTx/>
              <a:buNone/>
              <a:defRPr kumimoji="0"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200">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D9BC76-6DF8-4F9A-8CAB-727C5806BA26}"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333375"/>
            <a:ext cx="8229600" cy="884238"/>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15"/>
          <p:cNvSpPr>
            <a:spLocks noGrp="1"/>
          </p:cNvSpPr>
          <p:nvPr>
            <p:ph type="body" idx="1"/>
          </p:nvPr>
        </p:nvSpPr>
        <p:spPr>
          <a:xfrm>
            <a:off x="457200" y="1484313"/>
            <a:ext cx="8229600" cy="468153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spcBef>
                <a:spcPct val="0"/>
              </a:spcBef>
              <a:buClrTx/>
              <a:buSzTx/>
              <a:buFontTx/>
              <a:buNone/>
              <a:defRPr kumimoji="0"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9E314F9-4247-466B-9973-D912ADCEB4B4}"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0" fontAlgn="base" hangingPunct="0">
        <a:spcBef>
          <a:spcPct val="0"/>
        </a:spcBef>
        <a:spcAft>
          <a:spcPct val="0"/>
        </a:spcAft>
        <a:defRPr kumimoji="1" sz="3600">
          <a:solidFill>
            <a:srgbClr val="7070FF"/>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kumimoji="1" sz="3600">
          <a:solidFill>
            <a:srgbClr val="7070FF"/>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kumimoji="1" sz="3600">
          <a:solidFill>
            <a:srgbClr val="7070FF"/>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kumimoji="1" sz="3600">
          <a:solidFill>
            <a:srgbClr val="7070FF"/>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kumimoji="1" sz="3600">
          <a:solidFill>
            <a:srgbClr val="7070FF"/>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kumimoji="1"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2667000" y="1828800"/>
            <a:ext cx="6324600" cy="2209800"/>
          </a:xfrm>
          <a:ln/>
        </p:spPr>
        <p:txBody>
          <a:bodyPr vert="horz" wrap="square" lIns="91440" tIns="45720" rIns="91440" bIns="45720" anchor="ctr"/>
          <a:p>
            <a:pPr eaLnBrk="1" hangingPunct="1"/>
            <a:r>
              <a:rPr kumimoji="1" lang="zh-CN" altLang="en-US" dirty="0">
                <a:solidFill>
                  <a:srgbClr val="FFFFFF"/>
                </a:solidFill>
                <a:latin typeface="黑体" panose="02010609060101010101" pitchFamily="49" charset="-122"/>
                <a:ea typeface="黑体" panose="02010609060101010101" pitchFamily="49" charset="-122"/>
                <a:cs typeface="+mj-cs"/>
              </a:rPr>
              <a:t>第五章 软件度量</a:t>
            </a:r>
            <a:endParaRPr kumimoji="1" lang="zh-CN" altLang="en-US" dirty="0">
              <a:solidFill>
                <a:srgbClr val="FFFFFF"/>
              </a:solidFill>
              <a:latin typeface="黑体" panose="02010609060101010101" pitchFamily="49" charset="-122"/>
              <a:ea typeface="黑体" panose="02010609060101010101" pitchFamily="49" charset="-122"/>
              <a:cs typeface="+mj-cs"/>
            </a:endParaRPr>
          </a:p>
        </p:txBody>
      </p:sp>
      <p:sp>
        <p:nvSpPr>
          <p:cNvPr id="5123" name="Rectangle 3"/>
          <p:cNvSpPr>
            <a:spLocks noGrp="1"/>
          </p:cNvSpPr>
          <p:nvPr>
            <p:ph type="subTitle" idx="1"/>
          </p:nvPr>
        </p:nvSpPr>
        <p:spPr>
          <a:xfrm>
            <a:off x="1857375" y="4267200"/>
            <a:ext cx="7134225" cy="1752600"/>
          </a:xfrm>
          <a:ln/>
        </p:spPr>
        <p:txBody>
          <a:bodyPr vert="horz" wrap="square" lIns="91440" tIns="45720" rIns="91440" bIns="45720" anchor="t"/>
          <a:p>
            <a:pPr eaLnBrk="1" hangingPunct="1">
              <a:lnSpc>
                <a:spcPct val="90000"/>
              </a:lnSpc>
              <a:buSzPct val="75000"/>
              <a:buFont typeface="Wingdings" panose="05000000000000000000" pitchFamily="2" charset="2"/>
            </a:pPr>
            <a:r>
              <a:rPr kumimoji="1" lang="zh-CN" altLang="en-US" dirty="0">
                <a:latin typeface="微软雅黑" panose="020B0503020204020204" pitchFamily="34" charset="-122"/>
                <a:ea typeface="微软雅黑" panose="020B0503020204020204" pitchFamily="34" charset="-122"/>
                <a:cs typeface="+mn-cs"/>
              </a:rPr>
              <a:t>主讲：张雷</a:t>
            </a:r>
            <a:endParaRPr kumimoji="1" lang="zh-CN" altLang="en-US" dirty="0">
              <a:latin typeface="微软雅黑" panose="020B0503020204020204" pitchFamily="34" charset="-122"/>
              <a:ea typeface="微软雅黑" panose="020B0503020204020204" pitchFamily="34" charset="-122"/>
              <a:cs typeface="+mn-cs"/>
            </a:endParaRPr>
          </a:p>
          <a:p>
            <a:pPr eaLnBrk="1" hangingPunct="1">
              <a:lnSpc>
                <a:spcPct val="90000"/>
              </a:lnSpc>
              <a:buSzPct val="75000"/>
              <a:buFont typeface="Wingdings" panose="05000000000000000000" pitchFamily="2" charset="2"/>
            </a:pPr>
            <a:r>
              <a:rPr kumimoji="1" lang="en-US" altLang="zh-CN" dirty="0">
                <a:latin typeface="+mn-lt"/>
                <a:ea typeface="+mn-ea"/>
                <a:cs typeface="+mn-cs"/>
              </a:rPr>
              <a:t>zlei@bupt.edu.cn;</a:t>
            </a:r>
            <a:endParaRPr kumimoji="1" lang="en-US" altLang="zh-CN" dirty="0">
              <a:latin typeface="+mn-lt"/>
              <a:ea typeface="+mn-ea"/>
              <a:cs typeface="+mn-cs"/>
            </a:endParaRPr>
          </a:p>
          <a:p>
            <a:pPr eaLnBrk="1" hangingPunct="1">
              <a:lnSpc>
                <a:spcPct val="90000"/>
              </a:lnSpc>
              <a:buSzPct val="75000"/>
              <a:buFont typeface="Wingdings" panose="05000000000000000000" pitchFamily="2" charset="2"/>
            </a:pPr>
            <a:r>
              <a:rPr kumimoji="1" lang="zh-CN" altLang="en-US" dirty="0">
                <a:latin typeface="微软雅黑" panose="020B0503020204020204" pitchFamily="34" charset="-122"/>
                <a:ea typeface="微软雅黑" panose="020B0503020204020204" pitchFamily="34" charset="-122"/>
                <a:cs typeface="+mn-cs"/>
              </a:rPr>
              <a:t>北京邮电大学计算机学院</a:t>
            </a:r>
            <a:endParaRPr kumimoji="1"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4211"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94212"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3 </a:t>
            </a:r>
            <a:r>
              <a:rPr kumimoji="1" lang="zh-CN" altLang="en-US" dirty="0">
                <a:latin typeface="黑体" panose="02010609060101010101" pitchFamily="49" charset="-122"/>
                <a:ea typeface="黑体" panose="02010609060101010101" pitchFamily="49" charset="-122"/>
                <a:cs typeface="+mj-cs"/>
              </a:rPr>
              <a:t>面向规模的度量</a:t>
            </a:r>
            <a:endParaRPr kumimoji="1" lang="zh-CN" altLang="en-US" dirty="0">
              <a:latin typeface="黑体" panose="02010609060101010101" pitchFamily="49" charset="-122"/>
              <a:ea typeface="黑体" panose="02010609060101010101" pitchFamily="49" charset="-122"/>
              <a:cs typeface="+mj-cs"/>
            </a:endParaRPr>
          </a:p>
        </p:txBody>
      </p:sp>
      <p:sp>
        <p:nvSpPr>
          <p:cNvPr id="33795" name="Rectangle 3"/>
          <p:cNvSpPr>
            <a:spLocks noGrp="1" noChangeArrowheads="1"/>
          </p:cNvSpPr>
          <p:nvPr>
            <p:ph idx="1"/>
          </p:nvPr>
        </p:nvSpPr>
        <p:spPr>
          <a:xfrm>
            <a:off x="457200" y="1484313"/>
            <a:ext cx="8229600" cy="44592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l"/>
              <a:defRPr/>
            </a:pPr>
            <a:r>
              <a:rPr kumimoji="1"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对于每一个项目，可以根据表格中列出的基本数据</a:t>
            </a:r>
            <a:r>
              <a:rPr kumimoji="1" lang="zh-CN" altLang="en-US" sz="36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计算简单的面向规模的生产率和质量的度量</a:t>
            </a:r>
            <a:r>
              <a:rPr kumimoji="1"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1"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生产率 ＝ </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KLOC</a:t>
            </a: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PM</a:t>
            </a: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（人月）</a:t>
            </a:r>
            <a:endPar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质量 ＝ 错误数／</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KLOC</a:t>
            </a:r>
            <a:endPar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成本 ＝ 元／</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LOC</a:t>
            </a:r>
            <a:endPar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文档 ＝ 文档页数／</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KLOC</a:t>
            </a:r>
            <a:endPar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6259"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96260"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3 </a:t>
            </a:r>
            <a:r>
              <a:rPr kumimoji="1" lang="zh-CN" altLang="en-US" dirty="0">
                <a:latin typeface="黑体" panose="02010609060101010101" pitchFamily="49" charset="-122"/>
                <a:ea typeface="黑体" panose="02010609060101010101" pitchFamily="49" charset="-122"/>
                <a:cs typeface="+mj-cs"/>
              </a:rPr>
              <a:t>面向规模的度量</a:t>
            </a:r>
            <a:endParaRPr kumimoji="1" lang="zh-CN" altLang="en-US" dirty="0">
              <a:latin typeface="黑体" panose="02010609060101010101" pitchFamily="49" charset="-122"/>
              <a:ea typeface="黑体" panose="02010609060101010101" pitchFamily="49" charset="-122"/>
              <a:cs typeface="+mj-cs"/>
            </a:endParaRPr>
          </a:p>
        </p:txBody>
      </p:sp>
      <p:sp>
        <p:nvSpPr>
          <p:cNvPr id="34819" name="Rectangle 3"/>
          <p:cNvSpPr>
            <a:spLocks noGrp="1" noChangeArrowheads="1"/>
          </p:cNvSpPr>
          <p:nvPr>
            <p:ph idx="1"/>
          </p:nvPr>
        </p:nvSpPr>
        <p:spPr>
          <a:xfrm>
            <a:off x="457200" y="1311275"/>
            <a:ext cx="8362950" cy="49482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defRPr/>
            </a:pPr>
            <a:r>
              <a:rPr kumimoji="1"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大多数争议是  </a:t>
            </a:r>
            <a:r>
              <a:rPr kumimoji="1"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是否使用</a:t>
            </a:r>
            <a:r>
              <a:rPr kumimoji="1"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代码行数（</a:t>
            </a:r>
            <a:r>
              <a:rPr kumimoji="1"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LOC</a:t>
            </a:r>
            <a:r>
              <a:rPr kumimoji="1"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1"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做为度量的依据。</a:t>
            </a:r>
            <a:endParaRPr kumimoji="1"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defRPr/>
            </a:pPr>
            <a:r>
              <a:rPr kumimoji="1"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支持者认为  </a:t>
            </a:r>
            <a:r>
              <a:rPr kumimoji="1"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LOC</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是所有软件开发项目的必然产物</a:t>
            </a:r>
            <a:r>
              <a:rPr kumimoji="1"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它能够很容易地被计算；现在许多既存的软件估算模型都是</a:t>
            </a:r>
            <a:r>
              <a:rPr kumimoji="1"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使用</a:t>
            </a:r>
            <a:r>
              <a:rPr kumimoji="1"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LOC</a:t>
            </a:r>
            <a:r>
              <a:rPr kumimoji="1"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或者</a:t>
            </a:r>
            <a:r>
              <a:rPr kumimoji="1"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KLOC</a:t>
            </a:r>
            <a:r>
              <a:rPr kumimoji="1"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做为关键输入的</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；而且大量</a:t>
            </a:r>
            <a:r>
              <a:rPr kumimoji="1"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以</a:t>
            </a:r>
            <a:r>
              <a:rPr kumimoji="1"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LOC</a:t>
            </a:r>
            <a:r>
              <a:rPr kumimoji="1"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为根据的文献和数据已经存在</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endPar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defRPr/>
            </a:pPr>
            <a:r>
              <a:rPr kumimoji="1"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反对者们认为  </a:t>
            </a:r>
            <a:r>
              <a:rPr kumimoji="1"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LOC</a:t>
            </a:r>
            <a:r>
              <a:rPr kumimoji="1"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度量与程序设计语言有关</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，它们不适用于设计很好且较短的程序，也</a:t>
            </a:r>
            <a:r>
              <a:rPr kumimoji="1"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不适合于非过程型语言</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。若在估算中使用，很难达到要求的详细程度</a:t>
            </a:r>
            <a:r>
              <a:rPr kumimoji="1"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（计划者必须在分析和设计远未完成之前就要估算出需要生产的</a:t>
            </a:r>
            <a:r>
              <a:rPr kumimoji="1" lang="en-US" altLang="zh-CN"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LOC</a:t>
            </a:r>
            <a:r>
              <a:rPr kumimoji="1"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endPar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1"/>
          <p:cNvSpPr>
            <a:spLocks noGrp="1"/>
          </p:cNvSpPr>
          <p:nvPr>
            <p:ph type="title"/>
          </p:nvPr>
        </p:nvSpPr>
        <p:spPr/>
        <p:txBody>
          <a:bodyPr vert="horz" wrap="square" lIns="91440" tIns="45720" rIns="91440" bIns="45720" anchor="ctr"/>
          <a:p>
            <a:endParaRPr kumimoji="1" lang="zh-CN" altLang="en-US" dirty="0">
              <a:latin typeface="黑体" panose="02010609060101010101" pitchFamily="49" charset="-122"/>
              <a:ea typeface="黑体" panose="02010609060101010101" pitchFamily="49" charset="-122"/>
              <a:cs typeface="+mj-cs"/>
            </a:endParaRPr>
          </a:p>
        </p:txBody>
      </p:sp>
      <p:sp>
        <p:nvSpPr>
          <p:cNvPr id="98307"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8308"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pic>
        <p:nvPicPr>
          <p:cNvPr id="98309" name="Picture 4"/>
          <p:cNvPicPr>
            <a:picLocks noGrp="1" noChangeAspect="1"/>
          </p:cNvPicPr>
          <p:nvPr>
            <p:ph idx="1"/>
          </p:nvPr>
        </p:nvPicPr>
        <p:blipFill>
          <a:blip r:embed="rId1"/>
          <a:srcRect/>
          <a:stretch>
            <a:fillRect/>
          </a:stretch>
        </p:blipFill>
        <p:spPr>
          <a:xfrm>
            <a:off x="1258888" y="1223963"/>
            <a:ext cx="6842125" cy="5370512"/>
          </a:xfrm>
        </p:spPr>
      </p:pic>
      <p:sp>
        <p:nvSpPr>
          <p:cNvPr id="98310" name="矩形 6"/>
          <p:cNvSpPr/>
          <p:nvPr/>
        </p:nvSpPr>
        <p:spPr>
          <a:xfrm>
            <a:off x="1258888" y="4508500"/>
            <a:ext cx="4465637" cy="576263"/>
          </a:xfrm>
          <a:prstGeom prst="rect">
            <a:avLst/>
          </a:prstGeom>
          <a:noFill/>
          <a:ln w="38100" cap="flat" cmpd="sng">
            <a:solidFill>
              <a:srgbClr val="FF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342900" lvl="0" indent="-342900" eaLnBrk="1" hangingPunct="1">
              <a:lnSpc>
                <a:spcPct val="90000"/>
              </a:lnSpc>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9331"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99332"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4 </a:t>
            </a:r>
            <a:r>
              <a:rPr kumimoji="1" lang="zh-CN" altLang="en-US" dirty="0">
                <a:latin typeface="黑体" panose="02010609060101010101" pitchFamily="49" charset="-122"/>
                <a:ea typeface="黑体" panose="02010609060101010101" pitchFamily="49" charset="-122"/>
                <a:cs typeface="+mj-cs"/>
              </a:rPr>
              <a:t>面向功能的度量</a:t>
            </a:r>
            <a:endParaRPr kumimoji="1" lang="zh-CN" altLang="en-US" dirty="0">
              <a:latin typeface="黑体" panose="02010609060101010101" pitchFamily="49" charset="-122"/>
              <a:ea typeface="黑体" panose="02010609060101010101" pitchFamily="49" charset="-122"/>
              <a:cs typeface="+mj-cs"/>
            </a:endParaRPr>
          </a:p>
        </p:txBody>
      </p:sp>
      <p:sp>
        <p:nvSpPr>
          <p:cNvPr id="35843"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面向功能的软件度量是对</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软件</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和</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软件开发过程</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的</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间接度量</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面向功能度量主要考虑</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程序的</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功能性</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”和“</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实用性</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而不是对</a:t>
            </a:r>
            <a:r>
              <a:rPr kumimoji="1" lang="en-US"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LOC</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计数</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该度量是一种叫做</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功能点</a:t>
            </a:r>
            <a:r>
              <a:rPr kumimoji="1" lang="en-US"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(FP)</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方法</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的生产率度量法，利用</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软件信息域</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中的</a:t>
            </a:r>
            <a:r>
              <a:rPr kumimoji="1" lang="zh-CN" altLang="en-US" sz="3200" b="1" i="0" u="none" strike="noStrike" kern="0" cap="none" spc="0" normalizeH="0" baseline="0" noProof="0" dirty="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一些计数</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和</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软件复杂性估计</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的</a:t>
            </a:r>
            <a:r>
              <a:rPr kumimoji="1" lang="zh-CN" altLang="en-US" sz="3200" b="1" i="0" u="none" strike="noStrike" kern="0" cap="none" spc="0" normalizeH="0" baseline="0" noProof="0" dirty="0" smtClean="0">
                <a:ln>
                  <a:noFill/>
                </a:ln>
                <a:solidFill>
                  <a:srgbClr val="FF66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经验关系式</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而导出</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功能点</a:t>
            </a:r>
            <a:r>
              <a:rPr kumimoji="1" lang="en-US"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FP</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endPar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1379"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01380"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4 </a:t>
            </a:r>
            <a:r>
              <a:rPr kumimoji="1" lang="zh-CN" altLang="en-US" dirty="0">
                <a:latin typeface="黑体" panose="02010609060101010101" pitchFamily="49" charset="-122"/>
                <a:ea typeface="黑体" panose="02010609060101010101" pitchFamily="49" charset="-122"/>
                <a:cs typeface="+mj-cs"/>
              </a:rPr>
              <a:t>面向功能的度量</a:t>
            </a:r>
            <a:endParaRPr kumimoji="1" lang="zh-CN" altLang="en-US" dirty="0">
              <a:latin typeface="黑体" panose="02010609060101010101" pitchFamily="49" charset="-122"/>
              <a:ea typeface="黑体" panose="02010609060101010101" pitchFamily="49" charset="-122"/>
              <a:cs typeface="+mj-cs"/>
            </a:endParaRPr>
          </a:p>
        </p:txBody>
      </p:sp>
      <p:pic>
        <p:nvPicPr>
          <p:cNvPr id="101381" name="Picture 4"/>
          <p:cNvPicPr>
            <a:picLocks noChangeAspect="1"/>
          </p:cNvPicPr>
          <p:nvPr>
            <p:ph idx="1"/>
          </p:nvPr>
        </p:nvPicPr>
        <p:blipFill>
          <a:blip r:embed="rId1"/>
          <a:srcRect/>
          <a:stretch>
            <a:fillRect/>
          </a:stretch>
        </p:blipFill>
        <p:spPr>
          <a:xfrm>
            <a:off x="1333500" y="1484313"/>
            <a:ext cx="6477000" cy="4681537"/>
          </a:xfrm>
        </p:spPr>
      </p:pic>
      <p:sp>
        <p:nvSpPr>
          <p:cNvPr id="101382" name="AutoShape 5"/>
          <p:cNvSpPr/>
          <p:nvPr/>
        </p:nvSpPr>
        <p:spPr>
          <a:xfrm>
            <a:off x="557213" y="1676400"/>
            <a:ext cx="990600" cy="762000"/>
          </a:xfrm>
          <a:prstGeom prst="wedgeRoundRectCallout">
            <a:avLst>
              <a:gd name="adj1" fmla="val 79005"/>
              <a:gd name="adj2" fmla="val 114792"/>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400" dirty="0"/>
              <a:t>面向不同应用的输入数</a:t>
            </a:r>
            <a:endParaRPr lang="zh-CN" altLang="en-US" sz="1400" dirty="0"/>
          </a:p>
        </p:txBody>
      </p:sp>
      <p:sp>
        <p:nvSpPr>
          <p:cNvPr id="101383" name="AutoShape 6"/>
          <p:cNvSpPr/>
          <p:nvPr/>
        </p:nvSpPr>
        <p:spPr>
          <a:xfrm>
            <a:off x="152400" y="2895600"/>
            <a:ext cx="1447800" cy="990600"/>
          </a:xfrm>
          <a:prstGeom prst="wedgeRoundRectCallout">
            <a:avLst>
              <a:gd name="adj1" fmla="val 63597"/>
              <a:gd name="adj2" fmla="val 33171"/>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400" dirty="0"/>
              <a:t>面向不同应用的输出</a:t>
            </a:r>
            <a:r>
              <a:rPr lang="en-US" altLang="zh-CN" sz="1400" dirty="0"/>
              <a:t>(</a:t>
            </a:r>
            <a:r>
              <a:rPr lang="zh-CN" altLang="en-US" sz="1400" dirty="0"/>
              <a:t>报告、屏幕信息、错误信息</a:t>
            </a:r>
            <a:r>
              <a:rPr lang="en-US" altLang="zh-CN" sz="1400" dirty="0"/>
              <a:t>)</a:t>
            </a:r>
            <a:r>
              <a:rPr lang="zh-CN" altLang="en-US" sz="1400" dirty="0"/>
              <a:t>数</a:t>
            </a:r>
            <a:endParaRPr lang="zh-CN" altLang="en-US" sz="1400" dirty="0"/>
          </a:p>
        </p:txBody>
      </p:sp>
      <p:sp>
        <p:nvSpPr>
          <p:cNvPr id="101384" name="AutoShape 7"/>
          <p:cNvSpPr/>
          <p:nvPr/>
        </p:nvSpPr>
        <p:spPr>
          <a:xfrm>
            <a:off x="228600" y="4038600"/>
            <a:ext cx="1219200" cy="533400"/>
          </a:xfrm>
          <a:prstGeom prst="wedgeRoundRectCallout">
            <a:avLst>
              <a:gd name="adj1" fmla="val 79426"/>
              <a:gd name="adj2" fmla="val -33630"/>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400" dirty="0"/>
              <a:t>不同即时查询的计数</a:t>
            </a:r>
            <a:endParaRPr lang="zh-CN" altLang="en-US" sz="1400" dirty="0"/>
          </a:p>
        </p:txBody>
      </p:sp>
      <p:sp>
        <p:nvSpPr>
          <p:cNvPr id="101385" name="AutoShape 8"/>
          <p:cNvSpPr/>
          <p:nvPr/>
        </p:nvSpPr>
        <p:spPr>
          <a:xfrm>
            <a:off x="76200" y="4724400"/>
            <a:ext cx="1447800" cy="1676400"/>
          </a:xfrm>
          <a:prstGeom prst="wedgeRoundRectCallout">
            <a:avLst>
              <a:gd name="adj1" fmla="val 69296"/>
              <a:gd name="adj2" fmla="val -57009"/>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400" dirty="0"/>
              <a:t>逻辑主文件</a:t>
            </a:r>
            <a:r>
              <a:rPr lang="en-US" altLang="zh-CN" sz="1400" dirty="0"/>
              <a:t>(</a:t>
            </a:r>
            <a:r>
              <a:rPr lang="zh-CN" altLang="en-US" sz="1400" dirty="0"/>
              <a:t>逻辑上的一组数据，可以是一个数据库的一部分，也可以是一个单独的文件</a:t>
            </a:r>
            <a:r>
              <a:rPr lang="en-US" altLang="zh-CN" sz="1400" dirty="0"/>
              <a:t>)</a:t>
            </a:r>
            <a:r>
              <a:rPr lang="zh-CN" altLang="en-US" sz="1400" dirty="0"/>
              <a:t>数。</a:t>
            </a:r>
            <a:endParaRPr lang="zh-CN" altLang="en-US" sz="1400" dirty="0"/>
          </a:p>
        </p:txBody>
      </p:sp>
      <p:sp>
        <p:nvSpPr>
          <p:cNvPr id="101386" name="AutoShape 9"/>
          <p:cNvSpPr/>
          <p:nvPr/>
        </p:nvSpPr>
        <p:spPr>
          <a:xfrm>
            <a:off x="3124200" y="5638800"/>
            <a:ext cx="1447800" cy="990600"/>
          </a:xfrm>
          <a:prstGeom prst="wedgeRoundRectCallout">
            <a:avLst>
              <a:gd name="adj1" fmla="val -74671"/>
              <a:gd name="adj2" fmla="val -115704"/>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400" dirty="0"/>
              <a:t>与系统中其他设备通过外部接口读写信息的次数</a:t>
            </a:r>
            <a:endParaRPr lang="zh-CN" altLang="en-US" sz="1400" dirty="0"/>
          </a:p>
        </p:txBody>
      </p:sp>
      <p:sp>
        <p:nvSpPr>
          <p:cNvPr id="101387" name="AutoShape 10"/>
          <p:cNvSpPr/>
          <p:nvPr/>
        </p:nvSpPr>
        <p:spPr>
          <a:xfrm>
            <a:off x="6156325" y="620713"/>
            <a:ext cx="1677988" cy="990600"/>
          </a:xfrm>
          <a:prstGeom prst="wedgeRoundRectCallout">
            <a:avLst>
              <a:gd name="adj1" fmla="val -59083"/>
              <a:gd name="adj2" fmla="val 142468"/>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400" dirty="0"/>
              <a:t>使用者自行拟定一些准则来确定一个系数，带有主观性。</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
          <p:cNvSpPr>
            <a:spLocks noGrp="1"/>
          </p:cNvSpPr>
          <p:nvPr>
            <p:ph type="title"/>
          </p:nvPr>
        </p:nvSpPr>
        <p:spPr/>
        <p:txBody>
          <a:bodyPr vert="horz" wrap="square" lIns="91440" tIns="45720" rIns="91440" bIns="45720" anchor="ctr"/>
          <a:p>
            <a:r>
              <a:rPr kumimoji="1" lang="en-US" altLang="zh-CN" dirty="0">
                <a:latin typeface="黑体" panose="02010609060101010101" pitchFamily="49" charset="-122"/>
                <a:ea typeface="黑体" panose="02010609060101010101" pitchFamily="49" charset="-122"/>
                <a:cs typeface="+mj-cs"/>
              </a:rPr>
              <a:t>4 </a:t>
            </a:r>
            <a:r>
              <a:rPr kumimoji="1" lang="zh-CN" altLang="en-US" dirty="0">
                <a:latin typeface="黑体" panose="02010609060101010101" pitchFamily="49" charset="-122"/>
                <a:ea typeface="黑体" panose="02010609060101010101" pitchFamily="49" charset="-122"/>
                <a:cs typeface="+mj-cs"/>
              </a:rPr>
              <a:t>面向功能的度量</a:t>
            </a:r>
            <a:endParaRPr kumimoji="1" lang="zh-CN" altLang="en-US" dirty="0">
              <a:latin typeface="黑体" panose="02010609060101010101" pitchFamily="49" charset="-122"/>
              <a:ea typeface="黑体" panose="02010609060101010101" pitchFamily="49" charset="-122"/>
              <a:cs typeface="+mj-cs"/>
            </a:endParaRPr>
          </a:p>
        </p:txBody>
      </p:sp>
      <p:sp>
        <p:nvSpPr>
          <p:cNvPr id="103427" name="内容占位符 2"/>
          <p:cNvSpPr>
            <a:spLocks noGrp="1"/>
          </p:cNvSpPr>
          <p:nvPr>
            <p:ph idx="1"/>
          </p:nvPr>
        </p:nvSpPr>
        <p:spPr/>
        <p:txBody>
          <a:bodyPr vert="horz" wrap="square" lIns="91440" tIns="45720" rIns="91440" bIns="45720" anchor="t"/>
          <a:p>
            <a:pPr>
              <a:buSzPct val="75000"/>
            </a:pPr>
            <a:r>
              <a:rPr kumimoji="1" lang="en-US" altLang="zh-CN" sz="2200" dirty="0">
                <a:latin typeface="微软雅黑" panose="020B0503020204020204" pitchFamily="34" charset="-122"/>
                <a:ea typeface="微软雅黑" panose="020B0503020204020204" pitchFamily="34" charset="-122"/>
                <a:cs typeface="+mn-cs"/>
              </a:rPr>
              <a:t>EI </a:t>
            </a:r>
            <a:r>
              <a:rPr kumimoji="1" lang="zh-CN" altLang="en-US" sz="2200" dirty="0">
                <a:latin typeface="微软雅黑" panose="020B0503020204020204" pitchFamily="34" charset="-122"/>
                <a:ea typeface="微软雅黑" panose="020B0503020204020204" pitchFamily="34" charset="-122"/>
                <a:cs typeface="+mn-cs"/>
              </a:rPr>
              <a:t>外部输入数：计算每个用户输入，即向软件提供面向应用的数据。该输入与查询不同，需分别计算。</a:t>
            </a:r>
            <a:endParaRPr kumimoji="1" lang="en-US" altLang="zh-CN" sz="2200" dirty="0">
              <a:latin typeface="微软雅黑" panose="020B0503020204020204" pitchFamily="34" charset="-122"/>
              <a:ea typeface="微软雅黑" panose="020B0503020204020204" pitchFamily="34" charset="-122"/>
              <a:cs typeface="+mn-cs"/>
            </a:endParaRPr>
          </a:p>
          <a:p>
            <a:pPr>
              <a:buSzPct val="75000"/>
            </a:pPr>
            <a:r>
              <a:rPr kumimoji="1" lang="en-US" altLang="zh-CN" sz="2200" dirty="0">
                <a:latin typeface="微软雅黑" panose="020B0503020204020204" pitchFamily="34" charset="-122"/>
                <a:ea typeface="微软雅黑" panose="020B0503020204020204" pitchFamily="34" charset="-122"/>
                <a:cs typeface="+mn-cs"/>
              </a:rPr>
              <a:t>EO </a:t>
            </a:r>
            <a:r>
              <a:rPr kumimoji="1" lang="zh-CN" altLang="en-US" sz="2200" dirty="0">
                <a:latin typeface="微软雅黑" panose="020B0503020204020204" pitchFamily="34" charset="-122"/>
                <a:ea typeface="微软雅黑" panose="020B0503020204020204" pitchFamily="34" charset="-122"/>
                <a:cs typeface="+mn-cs"/>
              </a:rPr>
              <a:t>外部输出数：计算每个用户的输出，即向软件提供面向应用的信息。输出指报表、屏幕信息、出错信息等。报表中的单个数据项不单独计算。</a:t>
            </a:r>
            <a:endParaRPr kumimoji="1" lang="en-US" altLang="zh-CN" sz="2200" dirty="0">
              <a:latin typeface="微软雅黑" panose="020B0503020204020204" pitchFamily="34" charset="-122"/>
              <a:ea typeface="微软雅黑" panose="020B0503020204020204" pitchFamily="34" charset="-122"/>
              <a:cs typeface="+mn-cs"/>
            </a:endParaRPr>
          </a:p>
          <a:p>
            <a:pPr>
              <a:buSzPct val="75000"/>
            </a:pPr>
            <a:r>
              <a:rPr kumimoji="1" lang="en-US" altLang="zh-CN" sz="2200" dirty="0">
                <a:latin typeface="微软雅黑" panose="020B0503020204020204" pitchFamily="34" charset="-122"/>
                <a:ea typeface="微软雅黑" panose="020B0503020204020204" pitchFamily="34" charset="-122"/>
                <a:cs typeface="+mn-cs"/>
              </a:rPr>
              <a:t>EQ </a:t>
            </a:r>
            <a:r>
              <a:rPr kumimoji="1" lang="zh-CN" altLang="en-US" sz="2200" dirty="0">
                <a:latin typeface="微软雅黑" panose="020B0503020204020204" pitchFamily="34" charset="-122"/>
                <a:ea typeface="微软雅黑" panose="020B0503020204020204" pitchFamily="34" charset="-122"/>
                <a:cs typeface="+mn-cs"/>
              </a:rPr>
              <a:t>外部查询数：一个查询等于一个联机输入，使软件以联机输出方式产生实时响应。每一个不同的查询都要计算和统计。</a:t>
            </a:r>
            <a:endParaRPr kumimoji="1" lang="en-US" altLang="zh-CN" sz="2200" dirty="0">
              <a:latin typeface="微软雅黑" panose="020B0503020204020204" pitchFamily="34" charset="-122"/>
              <a:ea typeface="微软雅黑" panose="020B0503020204020204" pitchFamily="34" charset="-122"/>
              <a:cs typeface="+mn-cs"/>
            </a:endParaRPr>
          </a:p>
          <a:p>
            <a:pPr>
              <a:buSzPct val="75000"/>
            </a:pPr>
            <a:r>
              <a:rPr kumimoji="1" lang="en-US" altLang="zh-CN" sz="2200" dirty="0">
                <a:latin typeface="微软雅黑" panose="020B0503020204020204" pitchFamily="34" charset="-122"/>
                <a:ea typeface="微软雅黑" panose="020B0503020204020204" pitchFamily="34" charset="-122"/>
                <a:cs typeface="+mn-cs"/>
              </a:rPr>
              <a:t>ILF </a:t>
            </a:r>
            <a:r>
              <a:rPr kumimoji="1" lang="zh-CN" altLang="en-US" sz="2200" dirty="0">
                <a:latin typeface="微软雅黑" panose="020B0503020204020204" pitchFamily="34" charset="-122"/>
                <a:ea typeface="微软雅黑" panose="020B0503020204020204" pitchFamily="34" charset="-122"/>
                <a:cs typeface="+mn-cs"/>
              </a:rPr>
              <a:t>内部逻辑文件：计算每个逻辑主文件，如数据的一个逻辑组合，可能是某个大型数据库的一部分或者一个独立的文件。</a:t>
            </a:r>
            <a:endParaRPr kumimoji="1" lang="en-US" altLang="zh-CN" sz="2200" dirty="0">
              <a:latin typeface="微软雅黑" panose="020B0503020204020204" pitchFamily="34" charset="-122"/>
              <a:ea typeface="微软雅黑" panose="020B0503020204020204" pitchFamily="34" charset="-122"/>
              <a:cs typeface="+mn-cs"/>
            </a:endParaRPr>
          </a:p>
          <a:p>
            <a:pPr>
              <a:buSzPct val="75000"/>
            </a:pPr>
            <a:r>
              <a:rPr kumimoji="1" lang="en-US" altLang="zh-CN" sz="2200" dirty="0">
                <a:latin typeface="微软雅黑" panose="020B0503020204020204" pitchFamily="34" charset="-122"/>
                <a:ea typeface="微软雅黑" panose="020B0503020204020204" pitchFamily="34" charset="-122"/>
                <a:cs typeface="+mn-cs"/>
              </a:rPr>
              <a:t>EIF </a:t>
            </a:r>
            <a:r>
              <a:rPr kumimoji="1" lang="zh-CN" altLang="en-US" sz="2200" dirty="0">
                <a:latin typeface="微软雅黑" panose="020B0503020204020204" pitchFamily="34" charset="-122"/>
                <a:ea typeface="微软雅黑" panose="020B0503020204020204" pitchFamily="34" charset="-122"/>
                <a:cs typeface="+mn-cs"/>
              </a:rPr>
              <a:t>外部接口文件：计算所有可读的接口，利用这些接口可以将信息从一个系统传送到另一个系统。</a:t>
            </a:r>
            <a:endParaRPr kumimoji="1" lang="zh-CN" altLang="en-US" sz="2200" dirty="0">
              <a:latin typeface="微软雅黑" panose="020B0503020204020204" pitchFamily="34" charset="-122"/>
              <a:ea typeface="微软雅黑" panose="020B0503020204020204" pitchFamily="34" charset="-122"/>
              <a:cs typeface="+mn-cs"/>
            </a:endParaRPr>
          </a:p>
        </p:txBody>
      </p:sp>
      <p:sp>
        <p:nvSpPr>
          <p:cNvPr id="103428"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3429"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4451"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04452"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4 </a:t>
            </a:r>
            <a:r>
              <a:rPr kumimoji="1" lang="zh-CN" altLang="en-US" dirty="0">
                <a:latin typeface="黑体" panose="02010609060101010101" pitchFamily="49" charset="-122"/>
                <a:ea typeface="黑体" panose="02010609060101010101" pitchFamily="49" charset="-122"/>
                <a:cs typeface="+mj-cs"/>
              </a:rPr>
              <a:t>面向功能的度量</a:t>
            </a:r>
            <a:endParaRPr kumimoji="1" lang="zh-CN" altLang="en-US" dirty="0">
              <a:latin typeface="黑体" panose="02010609060101010101" pitchFamily="49" charset="-122"/>
              <a:ea typeface="黑体" panose="02010609060101010101" pitchFamily="49" charset="-122"/>
              <a:cs typeface="+mj-cs"/>
            </a:endParaRPr>
          </a:p>
        </p:txBody>
      </p:sp>
      <p:sp>
        <p:nvSpPr>
          <p:cNvPr id="37891"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defRPr/>
            </a:pPr>
            <a:r>
              <a:rPr kumimoji="1"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计算功能点，使用如下的关系式</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endPar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FP </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总计数</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×( 0.65</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0.01×</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SUM </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Fi </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endPar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defRPr/>
            </a:pPr>
            <a:endParaRPr kumimoji="1" lang="en-US" altLang="zh-CN" sz="2800" b="1" i="1"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890905" marR="0" lvl="1" indent="-433705"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defRPr/>
            </a:pPr>
            <a:r>
              <a:rPr kumimoji="1" lang="en-US" altLang="zh-CN" sz="2400" b="1" i="1"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Fi</a:t>
            </a:r>
            <a:r>
              <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a:t>
            </a:r>
            <a:r>
              <a:rPr kumimoji="1" lang="en-US" altLang="zh-CN" sz="2400" b="1" i="1" u="none" strike="noStrike" kern="0" cap="none" spc="0" normalizeH="0" baseline="0" noProof="0" dirty="0" err="1"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i</a:t>
            </a:r>
            <a:r>
              <a:rPr kumimoji="1"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a:t>
            </a:r>
            <a:r>
              <a:rPr kumimoji="1" lang="en-US" altLang="zh-CN"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1..14</a:t>
            </a:r>
            <a:r>
              <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）是</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复杂性校正值</a:t>
            </a:r>
            <a:r>
              <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，它们应通过逐一回答下一页的提问来确定。</a:t>
            </a:r>
            <a:endPar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a:p>
            <a:pPr marL="890905" marR="0" lvl="1" indent="-433705"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defRPr/>
            </a:pPr>
            <a:r>
              <a:rPr kumimoji="1" lang="en-US" altLang="zh-CN" sz="2400" b="1" i="1"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Fi </a:t>
            </a:r>
            <a:r>
              <a:rPr kumimoji="1" lang="zh-CN" altLang="zh-CN"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的取值</a:t>
            </a:r>
            <a:r>
              <a:rPr kumimoji="1" lang="zh-CN" altLang="zh-CN"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0</a:t>
            </a:r>
            <a:r>
              <a:rPr kumimoji="1" lang="en-US" altLang="zh-CN"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..5</a:t>
            </a:r>
            <a:r>
              <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a:t>
            </a:r>
            <a:endPar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a:p>
            <a:pPr marL="890905" marR="0" lvl="1" indent="-433705"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0</a:t>
            </a:r>
            <a:r>
              <a:rPr kumimoji="1" lang="en-US" altLang="zh-CN"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没有影响	 </a:t>
            </a:r>
            <a:r>
              <a:rPr kumimoji="1"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1 </a:t>
            </a:r>
            <a:r>
              <a:rPr kumimoji="1" lang="en-US" altLang="zh-CN"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偶然的</a:t>
            </a:r>
            <a:endPar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a:p>
            <a:pPr marL="890905" marR="0" lvl="1" indent="-433705"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2</a:t>
            </a:r>
            <a:r>
              <a:rPr kumimoji="1" lang="en-US" altLang="zh-CN"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适中的	  </a:t>
            </a:r>
            <a:r>
              <a:rPr kumimoji="1" lang="en-US" altLang="zh-CN"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3</a:t>
            </a:r>
            <a:r>
              <a:rPr kumimoji="1" lang="en-US" altLang="zh-CN"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普通的</a:t>
            </a:r>
            <a:endPar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a:p>
            <a:pPr marL="890905" marR="0" lvl="1" indent="-433705"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4</a:t>
            </a:r>
            <a:r>
              <a:rPr kumimoji="1" lang="en-US" altLang="zh-CN"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重要的	  </a:t>
            </a:r>
            <a:r>
              <a:rPr kumimoji="1" lang="en-US" altLang="zh-CN"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5</a:t>
            </a:r>
            <a:r>
              <a:rPr kumimoji="1" lang="en-US" altLang="zh-CN"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极重要的</a:t>
            </a:r>
            <a:endPar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a:p>
            <a:pPr marL="890905" marR="0" lvl="1" indent="-433705"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defRPr/>
            </a:pPr>
            <a:r>
              <a:rPr kumimoji="1" lang="en-US" altLang="zh-CN" sz="2400" b="1" i="1"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SUM</a:t>
            </a:r>
            <a:r>
              <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a:t>
            </a:r>
            <a:r>
              <a:rPr kumimoji="1" lang="en-US" altLang="zh-CN" sz="2400" b="1" i="1"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Fi</a:t>
            </a:r>
            <a:r>
              <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）是求和函数。</a:t>
            </a:r>
            <a:endPar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6499"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06500"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4 </a:t>
            </a:r>
            <a:r>
              <a:rPr kumimoji="1" lang="zh-CN" altLang="en-US" dirty="0">
                <a:latin typeface="黑体" panose="02010609060101010101" pitchFamily="49" charset="-122"/>
                <a:ea typeface="黑体" panose="02010609060101010101" pitchFamily="49" charset="-122"/>
                <a:cs typeface="+mj-cs"/>
              </a:rPr>
              <a:t>面向功能的度量</a:t>
            </a:r>
            <a:endParaRPr kumimoji="1" lang="zh-CN" altLang="en-US" dirty="0">
              <a:latin typeface="黑体" panose="02010609060101010101" pitchFamily="49" charset="-122"/>
              <a:ea typeface="黑体" panose="02010609060101010101" pitchFamily="49" charset="-122"/>
              <a:cs typeface="+mj-cs"/>
            </a:endParaRPr>
          </a:p>
        </p:txBody>
      </p:sp>
      <p:sp>
        <p:nvSpPr>
          <p:cNvPr id="106501" name="Rectangle 3"/>
          <p:cNvSpPr>
            <a:spLocks noGrp="1"/>
          </p:cNvSpPr>
          <p:nvPr>
            <p:ph idx="1"/>
          </p:nvPr>
        </p:nvSpPr>
        <p:spPr>
          <a:xfrm>
            <a:off x="457200" y="1292225"/>
            <a:ext cx="8229600" cy="4954588"/>
          </a:xfrm>
        </p:spPr>
        <p:txBody>
          <a:bodyPr vert="horz" wrap="square" lIns="91440" tIns="45720" rIns="91440" bIns="45720" anchor="t"/>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1.</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系统是否需要</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可靠的备份</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和</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恢复</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2.</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是否需要</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数据通信</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3.</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是否有</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分布处理的功能</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4.</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是否</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性能成为关键</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3.</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系统是否</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运行在现有的高度实用化的操作环境中</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6.</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系统是否需要</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联机数据项</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7.</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联机数据项是否需要</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建立多重窗口显示和操作</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以处理输入处理</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8.</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主文件是否</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联机更新</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9.</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输入</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输出</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文件</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查询</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是否</a:t>
            </a:r>
            <a:r>
              <a:rPr kumimoji="1" lang="zh-CN" altLang="en-US" sz="2000" b="1" dirty="0">
                <a:solidFill>
                  <a:srgbClr val="006600"/>
                </a:solidFill>
                <a:latin typeface="微软雅黑" panose="020B0503020204020204" pitchFamily="34" charset="-122"/>
                <a:ea typeface="微软雅黑" panose="020B0503020204020204" pitchFamily="34" charset="-122"/>
                <a:cs typeface="+mn-cs"/>
              </a:rPr>
              <a:t>复杂</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10.</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内部处理过程</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是否</a:t>
            </a:r>
            <a:r>
              <a:rPr kumimoji="1" lang="zh-CN" altLang="en-US" sz="2000" b="1" dirty="0">
                <a:solidFill>
                  <a:srgbClr val="006600"/>
                </a:solidFill>
                <a:latin typeface="微软雅黑" panose="020B0503020204020204" pitchFamily="34" charset="-122"/>
                <a:ea typeface="微软雅黑" panose="020B0503020204020204" pitchFamily="34" charset="-122"/>
                <a:cs typeface="+mn-cs"/>
              </a:rPr>
              <a:t>复杂</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11.</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程序代码</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是否</a:t>
            </a:r>
            <a:r>
              <a:rPr kumimoji="1" lang="zh-CN" altLang="en-US" sz="2000" b="1" dirty="0">
                <a:solidFill>
                  <a:srgbClr val="006600"/>
                </a:solidFill>
                <a:latin typeface="微软雅黑" panose="020B0503020204020204" pitchFamily="34" charset="-122"/>
                <a:ea typeface="微软雅黑" panose="020B0503020204020204" pitchFamily="34" charset="-122"/>
                <a:cs typeface="+mn-cs"/>
              </a:rPr>
              <a:t>可复用</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12.</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设计中是否包括了</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转移</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和</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安装</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13.</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系统是否设计成可以</a:t>
            </a:r>
            <a:r>
              <a:rPr kumimoji="1" lang="zh-CN" altLang="en-US" sz="2000" b="1" dirty="0">
                <a:solidFill>
                  <a:srgbClr val="006600"/>
                </a:solidFill>
                <a:latin typeface="微软雅黑" panose="020B0503020204020204" pitchFamily="34" charset="-122"/>
                <a:ea typeface="微软雅黑" panose="020B0503020204020204" pitchFamily="34" charset="-122"/>
                <a:cs typeface="+mn-cs"/>
              </a:rPr>
              <a:t>重复安装在不同机构中</a:t>
            </a:r>
            <a:endParaRPr kumimoji="1" lang="zh-CN" altLang="en-US" sz="2000" b="1" dirty="0">
              <a:solidFill>
                <a:srgbClr val="0000FF"/>
              </a:solidFill>
              <a:latin typeface="微软雅黑" panose="020B0503020204020204" pitchFamily="34" charset="-122"/>
              <a:ea typeface="微软雅黑" panose="020B0503020204020204" pitchFamily="34" charset="-122"/>
              <a:cs typeface="+mn-cs"/>
            </a:endParaRPr>
          </a:p>
          <a:p>
            <a:pPr eaLnBrk="1" hangingPunct="1">
              <a:lnSpc>
                <a:spcPct val="90000"/>
              </a:lnSpc>
              <a:buClr>
                <a:schemeClr val="bg2"/>
              </a:buClr>
              <a:buSzPct val="75000"/>
              <a:buFont typeface="Wingdings" panose="05000000000000000000" pitchFamily="2" charset="2"/>
              <a:buNone/>
            </a:pPr>
            <a:r>
              <a:rPr kumimoji="1" lang="en-US" altLang="zh-CN" sz="2000" b="1" dirty="0">
                <a:solidFill>
                  <a:srgbClr val="CC3300"/>
                </a:solidFill>
                <a:latin typeface="微软雅黑" panose="020B0503020204020204" pitchFamily="34" charset="-122"/>
                <a:ea typeface="微软雅黑" panose="020B0503020204020204" pitchFamily="34" charset="-122"/>
                <a:cs typeface="+mn-cs"/>
              </a:rPr>
              <a:t>14.</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系统是否设计成</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易修改</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和</a:t>
            </a:r>
            <a:r>
              <a:rPr kumimoji="1" lang="zh-CN" altLang="en-US" sz="2000" b="1" dirty="0">
                <a:solidFill>
                  <a:srgbClr val="FF0000"/>
                </a:solidFill>
                <a:latin typeface="微软雅黑" panose="020B0503020204020204" pitchFamily="34" charset="-122"/>
                <a:ea typeface="微软雅黑" panose="020B0503020204020204" pitchFamily="34" charset="-122"/>
                <a:cs typeface="+mn-cs"/>
              </a:rPr>
              <a:t>易使用</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a:t>
            </a:r>
            <a:endParaRPr kumimoji="1" lang="zh-CN" altLang="en-US" sz="2000" dirty="0">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8547"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08548"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4 </a:t>
            </a:r>
            <a:r>
              <a:rPr kumimoji="1" lang="zh-CN" altLang="en-US" dirty="0">
                <a:latin typeface="黑体" panose="02010609060101010101" pitchFamily="49" charset="-122"/>
                <a:ea typeface="黑体" panose="02010609060101010101" pitchFamily="49" charset="-122"/>
                <a:cs typeface="+mj-cs"/>
              </a:rPr>
              <a:t>面向功能的度量</a:t>
            </a:r>
            <a:endParaRPr kumimoji="1" lang="zh-CN" altLang="en-US" dirty="0">
              <a:latin typeface="黑体" panose="02010609060101010101" pitchFamily="49" charset="-122"/>
              <a:ea typeface="黑体" panose="02010609060101010101" pitchFamily="49" charset="-122"/>
              <a:cs typeface="+mj-cs"/>
            </a:endParaRPr>
          </a:p>
        </p:txBody>
      </p:sp>
      <p:sp>
        <p:nvSpPr>
          <p:cNvPr id="39939"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一旦计算出</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功能点</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，就可仿照</a:t>
            </a:r>
            <a:r>
              <a:rPr kumimoji="1" lang="en-US"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LOC</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的方式</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度量软件的生产率、质量和其它属性：</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endParaRPr kumimoji="1"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en-US" altLang="zh-CN" sz="3200" b="1" i="0" u="none" strike="noStrike" kern="0" cap="none" spc="0" normalizeH="0" baseline="0" noProof="0" dirty="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生产率 ＝ </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FP</a:t>
            </a: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PM</a:t>
            </a: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（人月）</a:t>
            </a:r>
            <a:endPar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质量 ＝ 错误数／</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FP</a:t>
            </a:r>
            <a:endPar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成本 ＝ 元／</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FP</a:t>
            </a:r>
            <a:endPar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1" lang="zh-CN" altLang="en-US"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文档 ＝ 文档页数／</a:t>
            </a:r>
            <a:r>
              <a:rPr kumimoji="1" lang="en-US" altLang="zh-CN" sz="32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FP</a:t>
            </a:r>
            <a:endParaRPr kumimoji="1" lang="en-US"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0595"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10596"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4 </a:t>
            </a:r>
            <a:r>
              <a:rPr kumimoji="1" lang="zh-CN" altLang="en-US" dirty="0">
                <a:latin typeface="黑体" panose="02010609060101010101" pitchFamily="49" charset="-122"/>
                <a:ea typeface="黑体" panose="02010609060101010101" pitchFamily="49" charset="-122"/>
                <a:cs typeface="+mj-cs"/>
              </a:rPr>
              <a:t>面向功能的度量</a:t>
            </a:r>
            <a:endParaRPr kumimoji="1" lang="zh-CN" altLang="en-US" dirty="0">
              <a:latin typeface="黑体" panose="02010609060101010101" pitchFamily="49" charset="-122"/>
              <a:ea typeface="黑体" panose="02010609060101010101" pitchFamily="49" charset="-122"/>
              <a:cs typeface="+mj-cs"/>
            </a:endParaRPr>
          </a:p>
        </p:txBody>
      </p:sp>
      <p:sp>
        <p:nvSpPr>
          <p:cNvPr id="40963" name="Rectangle 3"/>
          <p:cNvSpPr>
            <a:spLocks noGrp="1" noChangeArrowheads="1"/>
          </p:cNvSpPr>
          <p:nvPr>
            <p:ph idx="1"/>
          </p:nvPr>
        </p:nvSpPr>
        <p:spPr>
          <a:xfrm>
            <a:off x="457200" y="1484313"/>
            <a:ext cx="8382000" cy="43830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功能点度量的支持者认为 </a:t>
            </a:r>
            <a:r>
              <a:rPr kumimoji="1" lang="en-US"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FP </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与程序设计语言无关</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，它所依据的是在项目评估</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早期</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就可能知道的数据。</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反对者认为这种方法需要某些“</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魔术手法</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FF6600"/>
              </a:buClr>
              <a:buSzPct val="80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rPr>
              <a:t> 在其计算中依赖的</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rPr>
              <a:t>是主观因素</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rPr>
              <a:t>而</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rPr>
              <a:t>不是客观实际</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rPr>
              <a:t>。</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endParaRPr>
          </a:p>
          <a:p>
            <a:pPr marL="742950" marR="0" lvl="1" indent="-285750" algn="l" defTabSz="914400" rtl="0" eaLnBrk="1" fontAlgn="base" latinLnBrk="0" hangingPunct="1">
              <a:lnSpc>
                <a:spcPct val="90000"/>
              </a:lnSpc>
              <a:spcBef>
                <a:spcPct val="20000"/>
              </a:spcBef>
              <a:spcAft>
                <a:spcPct val="0"/>
              </a:spcAft>
              <a:buClr>
                <a:srgbClr val="FF6600"/>
              </a:buClr>
              <a:buSzPct val="80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rPr>
              <a:t> </a:t>
            </a:r>
            <a:r>
              <a:rPr kumimoji="1" lang="zh-CN" altLang="en-US" sz="32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Times New Roman" panose="02020603050405020304" pitchFamily="18" charset="0"/>
                <a:ea typeface="楷体_GB2312" pitchFamily="49" charset="-122"/>
              </a:rPr>
              <a:t>信息域的数据事后很难收集</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rPr>
              <a:t>，而且</a:t>
            </a:r>
            <a:r>
              <a:rPr kumimoji="1" lang="en-US" altLang="zh-CN"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rPr>
              <a:t>FP</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rPr>
              <a:t>没有直接的物理意义，它只不过是一个数字。</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ln/>
        </p:spPr>
        <p:txBody>
          <a:bodyPr vert="horz" wrap="square" lIns="91440" tIns="45720" rIns="91440" bIns="45720" anchor="ctr"/>
          <a:p>
            <a:pPr/>
            <a:r>
              <a:rPr kumimoji="1" lang="zh-CN" altLang="en-US" dirty="0">
                <a:latin typeface="黑体" panose="02010609060101010101" pitchFamily="49" charset="-122"/>
                <a:ea typeface="黑体" panose="02010609060101010101" pitchFamily="49" charset="-122"/>
                <a:cs typeface="+mj-cs"/>
              </a:rPr>
              <a:t>回顾：</a:t>
            </a:r>
            <a:r>
              <a:rPr kumimoji="1" lang="en-US" altLang="zh-CN" dirty="0">
                <a:latin typeface="黑体" panose="02010609060101010101" pitchFamily="49" charset="-122"/>
                <a:ea typeface="黑体" panose="02010609060101010101" pitchFamily="49" charset="-122"/>
                <a:cs typeface="+mj-cs"/>
              </a:rPr>
              <a:t>CMM</a:t>
            </a:r>
            <a:r>
              <a:rPr kumimoji="1" lang="zh-CN" altLang="en-US" dirty="0">
                <a:latin typeface="黑体" panose="02010609060101010101" pitchFamily="49" charset="-122"/>
                <a:ea typeface="黑体" panose="02010609060101010101" pitchFamily="49" charset="-122"/>
                <a:cs typeface="+mj-cs"/>
              </a:rPr>
              <a:t>标准的组织结构</a:t>
            </a:r>
            <a:endParaRPr kumimoji="1" lang="zh-CN" altLang="en-US" dirty="0">
              <a:latin typeface="黑体" panose="02010609060101010101" pitchFamily="49" charset="-122"/>
              <a:ea typeface="黑体" panose="02010609060101010101" pitchFamily="49" charset="-122"/>
              <a:cs typeface="+mj-cs"/>
            </a:endParaRPr>
          </a:p>
        </p:txBody>
      </p:sp>
      <p:sp>
        <p:nvSpPr>
          <p:cNvPr id="9219" name="灯片编号占位符 3"/>
          <p:cNvSpPr txBox="1">
            <a:spLocks noGrp="1"/>
          </p:cNvSpPr>
          <p:nvPr>
            <p:ph type="sldNum" sz="quarter" idx="11"/>
          </p:nvPr>
        </p:nvSpPr>
        <p:spPr>
          <a:xfrm>
            <a:off x="6553200" y="6245225"/>
            <a:ext cx="2133600" cy="457200"/>
          </a:xfrm>
          <a:ln/>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220" name="日期占位符 4"/>
          <p:cNvSpPr txBox="1">
            <a:spLocks noGrp="1"/>
          </p:cNvSpPr>
          <p:nvPr>
            <p:ph type="dt" sz="half" idx="12"/>
          </p:nvPr>
        </p:nvSpPr>
        <p:spPr>
          <a:ln/>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graphicFrame>
        <p:nvGraphicFramePr>
          <p:cNvPr id="9221" name="Object 4"/>
          <p:cNvGraphicFramePr>
            <a:graphicFrameLocks noChangeAspect="1"/>
          </p:cNvGraphicFramePr>
          <p:nvPr/>
        </p:nvGraphicFramePr>
        <p:xfrm>
          <a:off x="182563" y="1252538"/>
          <a:ext cx="4816475" cy="4905375"/>
        </p:xfrm>
        <a:graphic>
          <a:graphicData uri="http://schemas.openxmlformats.org/presentationml/2006/ole">
            <mc:AlternateContent xmlns:mc="http://schemas.openxmlformats.org/markup-compatibility/2006">
              <mc:Choice xmlns:v="urn:schemas-microsoft-com:vml" Requires="v">
                <p:oleObj spid="_x0000_s3077" name="" r:id="rId1" imgW="4707255" imgH="5091430" progId="Visio.Drawing.11">
                  <p:embed/>
                </p:oleObj>
              </mc:Choice>
              <mc:Fallback>
                <p:oleObj name="" r:id="rId1" imgW="4707255" imgH="5091430" progId="Visio.Drawing.11">
                  <p:embed/>
                  <p:pic>
                    <p:nvPicPr>
                      <p:cNvPr id="0" name="图片 3076"/>
                      <p:cNvPicPr/>
                      <p:nvPr/>
                    </p:nvPicPr>
                    <p:blipFill>
                      <a:blip r:embed="rId2"/>
                      <a:stretch>
                        <a:fillRect/>
                      </a:stretch>
                    </p:blipFill>
                    <p:spPr>
                      <a:xfrm>
                        <a:off x="182563" y="1252538"/>
                        <a:ext cx="4816475" cy="4905375"/>
                      </a:xfrm>
                      <a:prstGeom prst="rect">
                        <a:avLst/>
                      </a:prstGeom>
                      <a:noFill/>
                      <a:ln w="38100">
                        <a:noFill/>
                        <a:miter/>
                      </a:ln>
                    </p:spPr>
                  </p:pic>
                </p:oleObj>
              </mc:Fallback>
            </mc:AlternateContent>
          </a:graphicData>
        </a:graphic>
      </p:graphicFrame>
      <p:graphicFrame>
        <p:nvGraphicFramePr>
          <p:cNvPr id="9222" name="Object 4"/>
          <p:cNvGraphicFramePr>
            <a:graphicFrameLocks noChangeAspect="1"/>
          </p:cNvGraphicFramePr>
          <p:nvPr/>
        </p:nvGraphicFramePr>
        <p:xfrm>
          <a:off x="4794885" y="1929765"/>
          <a:ext cx="4186238" cy="3551238"/>
        </p:xfrm>
        <a:graphic>
          <a:graphicData uri="http://schemas.openxmlformats.org/presentationml/2006/ole">
            <mc:AlternateContent xmlns:mc="http://schemas.openxmlformats.org/markup-compatibility/2006">
              <mc:Choice xmlns:v="urn:schemas-microsoft-com:vml" Requires="v">
                <p:oleObj spid="_x0000_s3076" name="" r:id="rId3" imgW="5836285" imgH="2653030" progId="Visio.Drawing.11">
                  <p:embed/>
                </p:oleObj>
              </mc:Choice>
              <mc:Fallback>
                <p:oleObj name="" r:id="rId3" imgW="5836285" imgH="2653030" progId="Visio.Drawing.11">
                  <p:embed/>
                  <p:pic>
                    <p:nvPicPr>
                      <p:cNvPr id="0" name="图片 3075"/>
                      <p:cNvPicPr/>
                      <p:nvPr/>
                    </p:nvPicPr>
                    <p:blipFill>
                      <a:blip r:embed="rId4"/>
                      <a:stretch>
                        <a:fillRect/>
                      </a:stretch>
                    </p:blipFill>
                    <p:spPr>
                      <a:xfrm>
                        <a:off x="4794885" y="1929765"/>
                        <a:ext cx="4186238" cy="3551238"/>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
          <p:cNvSpPr>
            <a:spLocks noGrp="1"/>
          </p:cNvSpPr>
          <p:nvPr>
            <p:ph type="title"/>
          </p:nvPr>
        </p:nvSpPr>
        <p:spPr/>
        <p:txBody>
          <a:bodyPr vert="horz" wrap="square" lIns="91440" tIns="45720" rIns="91440" bIns="45720" anchor="ctr"/>
          <a:p>
            <a:endParaRPr kumimoji="1" lang="zh-CN" altLang="en-US" dirty="0">
              <a:latin typeface="黑体" panose="02010609060101010101" pitchFamily="49" charset="-122"/>
              <a:ea typeface="黑体" panose="02010609060101010101" pitchFamily="49" charset="-122"/>
              <a:cs typeface="+mj-cs"/>
            </a:endParaRPr>
          </a:p>
        </p:txBody>
      </p:sp>
      <p:sp>
        <p:nvSpPr>
          <p:cNvPr id="112643"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2644"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pic>
        <p:nvPicPr>
          <p:cNvPr id="112645" name="Picture 4"/>
          <p:cNvPicPr>
            <a:picLocks noGrp="1" noChangeAspect="1"/>
          </p:cNvPicPr>
          <p:nvPr>
            <p:ph idx="1"/>
          </p:nvPr>
        </p:nvPicPr>
        <p:blipFill>
          <a:blip r:embed="rId1"/>
          <a:srcRect/>
          <a:stretch>
            <a:fillRect/>
          </a:stretch>
        </p:blipFill>
        <p:spPr>
          <a:xfrm>
            <a:off x="1236663" y="1247775"/>
            <a:ext cx="6840537" cy="5370513"/>
          </a:xfrm>
        </p:spPr>
      </p:pic>
      <p:sp>
        <p:nvSpPr>
          <p:cNvPr id="112646" name="矩形 6"/>
          <p:cNvSpPr/>
          <p:nvPr/>
        </p:nvSpPr>
        <p:spPr>
          <a:xfrm>
            <a:off x="2339975" y="2205038"/>
            <a:ext cx="4464050" cy="576262"/>
          </a:xfrm>
          <a:prstGeom prst="rect">
            <a:avLst/>
          </a:prstGeom>
          <a:noFill/>
          <a:ln w="38100" cap="flat" cmpd="sng">
            <a:solidFill>
              <a:srgbClr val="FF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342900" lvl="0" indent="-342900" eaLnBrk="1" hangingPunct="1">
              <a:lnSpc>
                <a:spcPct val="90000"/>
              </a:lnSpc>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3667"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13668"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5 </a:t>
            </a:r>
            <a:r>
              <a:rPr kumimoji="1" lang="zh-CN" altLang="en-US" dirty="0">
                <a:latin typeface="黑体" panose="02010609060101010101" pitchFamily="49" charset="-122"/>
                <a:ea typeface="黑体" panose="02010609060101010101" pitchFamily="49" charset="-122"/>
                <a:cs typeface="+mj-cs"/>
              </a:rPr>
              <a:t>软件质量度量</a:t>
            </a:r>
            <a:r>
              <a:rPr kumimoji="1" lang="en-US" altLang="zh-CN" dirty="0">
                <a:latin typeface="黑体" panose="02010609060101010101" pitchFamily="49" charset="-122"/>
                <a:ea typeface="黑体" panose="02010609060101010101" pitchFamily="49" charset="-122"/>
                <a:cs typeface="+mj-cs"/>
              </a:rPr>
              <a:t>--</a:t>
            </a:r>
            <a:r>
              <a:rPr kumimoji="1" lang="zh-CN" altLang="en-US" dirty="0">
                <a:latin typeface="黑体" panose="02010609060101010101" pitchFamily="49" charset="-122"/>
                <a:ea typeface="黑体" panose="02010609060101010101" pitchFamily="49" charset="-122"/>
                <a:cs typeface="+mj-cs"/>
              </a:rPr>
              <a:t>程序复杂性度量</a:t>
            </a:r>
            <a:endParaRPr kumimoji="1" lang="zh-CN" altLang="en-US" dirty="0">
              <a:latin typeface="黑体" panose="02010609060101010101" pitchFamily="49" charset="-122"/>
              <a:ea typeface="黑体" panose="02010609060101010101" pitchFamily="49" charset="-122"/>
              <a:cs typeface="+mj-cs"/>
            </a:endParaRPr>
          </a:p>
        </p:txBody>
      </p:sp>
      <p:sp>
        <p:nvSpPr>
          <p:cNvPr id="247811" name="Rectangle 3"/>
          <p:cNvSpPr>
            <a:spLocks noGrp="1" noChangeArrowheads="1"/>
          </p:cNvSpPr>
          <p:nvPr>
            <p:ph idx="1"/>
          </p:nvPr>
        </p:nvSpPr>
        <p:spPr>
          <a:xfrm>
            <a:off x="457200" y="1196975"/>
            <a:ext cx="8229600" cy="5400675"/>
          </a:xfrm>
        </p:spPr>
        <p:txBody>
          <a:bodyPr vert="horz" wrap="square" lIns="91440" tIns="45720" rIns="91440" bIns="45720" numCol="1" anchor="t" anchorCtr="0" compatLnSpc="1"/>
          <a:lstStyle/>
          <a:p>
            <a:pPr marL="342900" marR="0" lvl="0" indent="-34290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质量度量贯穿于软件工程的全过程中</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以及</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软件交付用户使用之后</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endParaRPr>
          </a:p>
          <a:p>
            <a:pPr marL="342900" marR="0" lvl="0" indent="-34290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在</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软件交付之前</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得到的度量可作为判断设计和测试质量好坏的依据。</a:t>
            </a:r>
            <a:r>
              <a:rPr kumimoji="1" lang="zh-CN" altLang="en-US" sz="3200" b="1" i="0" u="none" strike="noStrike" kern="0" cap="none" spc="0" normalizeH="0" baseline="0" noProof="0" dirty="0" smtClean="0">
                <a:ln>
                  <a:noFill/>
                </a:ln>
                <a:solidFill>
                  <a:schemeClr val="accent1">
                    <a:lumMod val="50000"/>
                  </a:schemeClr>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这一类度量包括</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程序复杂性、有效的模块和总的程序规模</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endParaRPr>
          </a:p>
          <a:p>
            <a:pPr marL="342900" marR="0" lvl="0" indent="-34290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在</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软件交付之后</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的度量则把注意力集中于还未发现的</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缺陷数</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和系统的可维护性方面。</a:t>
            </a:r>
            <a:endPar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5715"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15716"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5 </a:t>
            </a:r>
            <a:r>
              <a:rPr kumimoji="1" lang="zh-CN" altLang="en-US" dirty="0">
                <a:latin typeface="黑体" panose="02010609060101010101" pitchFamily="49" charset="-122"/>
                <a:ea typeface="黑体" panose="02010609060101010101" pitchFamily="49" charset="-122"/>
                <a:cs typeface="+mj-cs"/>
              </a:rPr>
              <a:t>程序复杂性度量</a:t>
            </a:r>
            <a:endParaRPr kumimoji="1" lang="zh-CN" altLang="en-US" dirty="0">
              <a:latin typeface="黑体" panose="02010609060101010101" pitchFamily="49" charset="-122"/>
              <a:ea typeface="黑体" panose="02010609060101010101" pitchFamily="49" charset="-122"/>
              <a:cs typeface="+mj-cs"/>
            </a:endParaRPr>
          </a:p>
        </p:txBody>
      </p:sp>
      <p:sp>
        <p:nvSpPr>
          <p:cNvPr id="249859"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FF0000"/>
                </a:solidFill>
                <a:effectLst/>
                <a:uLnTx/>
                <a:uFillTx/>
                <a:latin typeface="微软雅黑" panose="020B0503020204020204" pitchFamily="34" charset="-122"/>
                <a:ea typeface="黑体" panose="02010609060101010101" pitchFamily="49" charset="-122"/>
                <a:cs typeface="+mn-cs"/>
              </a:rPr>
              <a:t>程序复杂性</a:t>
            </a: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主要指</a:t>
            </a:r>
            <a:r>
              <a:rPr kumimoji="1" lang="zh-CN" altLang="en-US"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模块内程序的复杂性</a:t>
            </a: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a:t>
            </a:r>
            <a:endParaRPr kumimoji="1" lang="en-US" altLang="zh-CN"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它直接关联到软件开发费用的多少、开发周期的长短和软件内部潜伏错误的多少。</a:t>
            </a:r>
            <a:endPar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a:t>
            </a:r>
            <a:r>
              <a:rPr kumimoji="1"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1</a:t>
            </a: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）代码行度量法</a:t>
            </a:r>
            <a:endPar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a:t>
            </a:r>
            <a:r>
              <a:rPr kumimoji="1"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2</a:t>
            </a: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a:t>
            </a:r>
            <a:r>
              <a:rPr kumimoji="1"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McCabe</a:t>
            </a: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度量法</a:t>
            </a:r>
            <a:endParaRPr kumimoji="1"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a:t>
            </a:r>
            <a:r>
              <a:rPr kumimoji="1"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3</a:t>
            </a: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rPr>
              <a:t>）</a:t>
            </a:r>
            <a:r>
              <a:rPr kumimoji="1"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Halstead</a:t>
            </a:r>
            <a:r>
              <a:rPr kumimoji="1"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度量法</a:t>
            </a:r>
            <a:endPar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7763"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17764" name="Rectangle 2"/>
          <p:cNvSpPr>
            <a:spLocks noGrp="1"/>
          </p:cNvSpPr>
          <p:nvPr>
            <p:ph type="title"/>
          </p:nvPr>
        </p:nvSpPr>
        <p:spPr/>
        <p:txBody>
          <a:bodyPr vert="horz" wrap="square" lIns="91440" tIns="45720" rIns="91440" bIns="45720" anchor="ctr"/>
          <a:p>
            <a:pPr eaLnBrk="1" hangingPunct="1"/>
            <a:r>
              <a:rPr kumimoji="1" lang="zh-CN" altLang="en-US" dirty="0">
                <a:latin typeface="微软雅黑" panose="020B0503020204020204" pitchFamily="34" charset="-122"/>
                <a:ea typeface="微软雅黑" panose="020B0503020204020204" pitchFamily="34" charset="-122"/>
                <a:cs typeface="+mj-cs"/>
              </a:rPr>
              <a:t>程序复杂性</a:t>
            </a:r>
            <a:r>
              <a:rPr kumimoji="1" lang="en-US" altLang="zh-CN" dirty="0">
                <a:latin typeface="微软雅黑" panose="020B0503020204020204" pitchFamily="34" charset="-122"/>
                <a:ea typeface="微软雅黑" panose="020B0503020204020204" pitchFamily="34" charset="-122"/>
                <a:cs typeface="+mj-cs"/>
              </a:rPr>
              <a:t>--</a:t>
            </a:r>
            <a:r>
              <a:rPr kumimoji="1" lang="zh-CN" altLang="en-US" dirty="0">
                <a:latin typeface="微软雅黑" panose="020B0503020204020204" pitchFamily="34" charset="-122"/>
                <a:ea typeface="微软雅黑" panose="020B0503020204020204" pitchFamily="34" charset="-122"/>
                <a:cs typeface="+mj-cs"/>
              </a:rPr>
              <a:t>代码行度量法</a:t>
            </a:r>
            <a:endParaRPr kumimoji="1" lang="zh-CN" altLang="en-US" dirty="0">
              <a:latin typeface="微软雅黑" panose="020B0503020204020204" pitchFamily="34" charset="-122"/>
              <a:ea typeface="微软雅黑" panose="020B0503020204020204" pitchFamily="34" charset="-122"/>
              <a:cs typeface="+mj-cs"/>
            </a:endParaRPr>
          </a:p>
        </p:txBody>
      </p:sp>
      <p:sp>
        <p:nvSpPr>
          <p:cNvPr id="251907" name="Rectangle 3"/>
          <p:cNvSpPr>
            <a:spLocks noGrp="1" noChangeArrowheads="1"/>
          </p:cNvSpPr>
          <p:nvPr>
            <p:ph idx="1"/>
          </p:nvPr>
        </p:nvSpPr>
        <p:spPr>
          <a:xfrm>
            <a:off x="317500" y="1217613"/>
            <a:ext cx="8507413" cy="49482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源代码行数度量法基于两个前提：</a:t>
            </a:r>
            <a:endParaRPr kumimoji="1"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890905" marR="0" lvl="1" indent="-433705"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1"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程序复杂性随着程序规模的增加不均衡地增长；</a:t>
            </a:r>
            <a:endParaRPr kumimoji="1"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a:p>
            <a:pPr marL="890905" marR="0" lvl="1" indent="-433705"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1"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控制程序规模最好是采用分而治之的办法。</a:t>
            </a:r>
            <a:endParaRPr kumimoji="1"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a:p>
            <a:pPr marL="490855" marR="0" lvl="0" indent="-433705"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统计</a:t>
            </a:r>
            <a:r>
              <a:rPr kumimoji="1"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一个程序模块的源代码行数目</a:t>
            </a:r>
            <a:r>
              <a:rPr kumimoji="1"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，以</a:t>
            </a:r>
            <a:r>
              <a:rPr kumimoji="1"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源代码行数做为程序复杂性的度量。</a:t>
            </a:r>
            <a:endParaRPr kumimoji="1"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490855" marR="0" lvl="0" indent="-433705"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设每行代码的出错率为每</a:t>
            </a:r>
            <a:r>
              <a:rPr kumimoji="1" lang="en-US" altLang="zh-CN"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100</a:t>
            </a:r>
            <a:r>
              <a:rPr kumimoji="1"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行源程序中可能有的错误数目</a:t>
            </a:r>
            <a:r>
              <a:rPr kumimoji="1"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endParaRPr kumimoji="1"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490855" marR="0" lvl="0" indent="-433705"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Thayer</a:t>
            </a:r>
            <a:r>
              <a:rPr kumimoji="1"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曾指出，程序出错率的估算范围是从</a:t>
            </a:r>
            <a:r>
              <a:rPr kumimoji="1" lang="en-US" altLang="zh-CN" sz="2800" b="0" i="0" u="none" strike="noStrike" kern="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0.04</a:t>
            </a:r>
            <a:r>
              <a:rPr kumimoji="1" lang="zh-CN" altLang="en-US" sz="2800" b="0" i="0" u="none" strike="noStrike" kern="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1" lang="en-US" altLang="zh-CN" sz="2800" b="0" i="0" u="none" strike="noStrike" kern="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7</a:t>
            </a:r>
            <a:r>
              <a:rPr kumimoji="1" lang="zh-CN" altLang="en-US" sz="2800" b="0" i="0" u="none" strike="noStrike" kern="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％之间</a:t>
            </a:r>
            <a:r>
              <a:rPr kumimoji="1"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，每</a:t>
            </a:r>
            <a:r>
              <a:rPr kumimoji="1"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行代码的出错率与源程序行数之间不存在简单的</a:t>
            </a:r>
            <a:r>
              <a:rPr kumimoji="1"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线性关系</a:t>
            </a:r>
            <a:endParaRPr kumimoji="1" lang="zh-CN" altLang="en-US" sz="2800" b="0" i="0" u="none" strike="noStrike" kern="0" cap="none" spc="0" normalizeH="0" baseline="0" noProof="0" dirty="0">
              <a:ln>
                <a:noFill/>
              </a:ln>
              <a:solidFill>
                <a:srgbClr val="FF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890905" marR="0" lvl="1" indent="-433705"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endPar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9811"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19812" name="Rectangle 2"/>
          <p:cNvSpPr>
            <a:spLocks noGrp="1"/>
          </p:cNvSpPr>
          <p:nvPr>
            <p:ph type="title"/>
          </p:nvPr>
        </p:nvSpPr>
        <p:spPr/>
        <p:txBody>
          <a:bodyPr vert="horz" wrap="square" lIns="91440" tIns="45720" rIns="91440" bIns="45720" anchor="ctr"/>
          <a:p>
            <a:pPr eaLnBrk="1" hangingPunct="1"/>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a:t>
            </a:r>
            <a:r>
              <a:rPr kumimoji="1" lang="zh-CN" altLang="en-US" dirty="0">
                <a:latin typeface="黑体" panose="02010609060101010101" pitchFamily="49" charset="-122"/>
                <a:ea typeface="黑体" panose="02010609060101010101" pitchFamily="49" charset="-122"/>
                <a:cs typeface="+mj-cs"/>
              </a:rPr>
              <a:t>代码行度量法</a:t>
            </a:r>
            <a:endParaRPr kumimoji="1" lang="zh-CN" altLang="en-US" dirty="0">
              <a:latin typeface="黑体" panose="02010609060101010101" pitchFamily="49" charset="-122"/>
              <a:ea typeface="黑体" panose="02010609060101010101" pitchFamily="49" charset="-122"/>
              <a:cs typeface="+mj-cs"/>
            </a:endParaRPr>
          </a:p>
        </p:txBody>
      </p:sp>
      <p:sp>
        <p:nvSpPr>
          <p:cNvPr id="256003"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en-US" altLang="zh-CN" sz="3200" b="0" i="1" u="none" strike="noStrike" kern="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49" charset="-122"/>
                <a:cs typeface="+mn-cs"/>
              </a:rPr>
              <a:t>Lipow</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指出，对于</a:t>
            </a:r>
            <a:r>
              <a:rPr kumimoji="1" lang="zh-CN" altLang="en-US" sz="32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小程序</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，每行代码出错率为</a:t>
            </a:r>
            <a:r>
              <a:rPr kumimoji="1" lang="en-US" altLang="zh-CN" sz="32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1.3%</a:t>
            </a:r>
            <a:r>
              <a:rPr kumimoji="1" lang="zh-CN" altLang="en-US" sz="32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1" lang="en-US" altLang="zh-CN" sz="32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1.8</a:t>
            </a:r>
            <a:r>
              <a:rPr kumimoji="1" lang="zh-CN" altLang="en-US" sz="32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；对于</a:t>
            </a:r>
            <a:r>
              <a:rPr kumimoji="1" lang="zh-CN" altLang="en-US" sz="32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大程序</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，每行代码的出错率增加到</a:t>
            </a:r>
            <a:r>
              <a:rPr kumimoji="1" lang="en-US" altLang="zh-CN" sz="32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2.7</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1" lang="en-US" altLang="zh-CN" sz="32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3.2</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之间，这只是考虑了程序的可执行部分，没有包括程序中的说明部分。</a:t>
            </a:r>
            <a:endPar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en-US" altLang="zh-CN" sz="3200" b="0" i="1" u="none" strike="noStrike" kern="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49" charset="-122"/>
                <a:cs typeface="+mn-cs"/>
              </a:rPr>
              <a:t>Lipow</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及其他研究者得出一个结论：</a:t>
            </a:r>
            <a:r>
              <a:rPr kumimoji="1" lang="zh-CN" altLang="en-US" sz="3200" b="0" i="0" u="none" strike="noStrike" kern="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mn-cs"/>
              </a:rPr>
              <a:t>对于少于</a:t>
            </a:r>
            <a:r>
              <a:rPr kumimoji="1" lang="en-US" altLang="zh-CN" sz="3200" b="1" i="0" u="none" strike="noStrike" kern="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mn-cs"/>
              </a:rPr>
              <a:t>100</a:t>
            </a:r>
            <a:r>
              <a:rPr kumimoji="1" lang="zh-CN" altLang="en-US" sz="3200" b="0" i="0" u="none" strike="noStrike" kern="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mn-cs"/>
              </a:rPr>
              <a:t>个语句的小程序，源代码行数与出错率是线性相关的</a:t>
            </a:r>
            <a:r>
              <a:rPr kumimoji="1" lang="zh-CN" altLang="en-US" sz="3200" b="0" i="0" u="none" strike="noStrike" kern="0" cap="none" spc="0" normalizeH="0" baseline="0" noProof="0" dirty="0" smtClean="0">
                <a:ln>
                  <a:noFill/>
                </a:ln>
                <a:solidFill>
                  <a:srgbClr val="0033CC"/>
                </a:solidFill>
                <a:effectLst/>
                <a:uLnTx/>
                <a:uFillTx/>
                <a:latin typeface="Times New Roman" panose="02020603050405020304" pitchFamily="18" charset="0"/>
                <a:ea typeface="黑体" panose="02010609060101010101" pitchFamily="49" charset="-122"/>
                <a:cs typeface="+mn-cs"/>
              </a:rPr>
              <a:t>。随着程序的增大，出错率以非线性方式增长。</a:t>
            </a:r>
            <a:endParaRPr kumimoji="1" lang="zh-CN" altLang="en-US" sz="3200" b="0"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21859"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21860" name="Rectangle 2"/>
          <p:cNvSpPr>
            <a:spLocks noGrp="1"/>
          </p:cNvSpPr>
          <p:nvPr>
            <p:ph type="title"/>
          </p:nvPr>
        </p:nvSpPr>
        <p:spPr/>
        <p:txBody>
          <a:bodyPr vert="horz" wrap="square" lIns="91440" tIns="45720" rIns="91440" bIns="45720" anchor="ctr"/>
          <a:p>
            <a:pPr eaLnBrk="1" hangingPunct="1"/>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--McCabe</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258051"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450850" marR="0" lvl="0" indent="-4508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McCabe</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度量法，又称环路复杂性度量，是一种</a:t>
            </a:r>
            <a:r>
              <a:rPr kumimoji="1" lang="zh-CN" altLang="en-US"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基于程序控制流</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的复杂性度量方法。</a:t>
            </a:r>
            <a:endPar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450850" marR="0" lvl="0" indent="-4508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它</a:t>
            </a:r>
            <a:r>
              <a:rPr kumimoji="1" lang="zh-CN" altLang="en-US"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基于一个程序模块的程序图中环路的个数</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，因此计算它先要画出程序图。</a:t>
            </a:r>
            <a:endPar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450850" marR="0" lvl="0" indent="-4508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程序图是退化的程序流程图。流程图中每个处理都退化成一个结点，流线变成连接不同结点的有向弧。</a:t>
            </a:r>
            <a:endPar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灯片编号占位符 2"/>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23907" name="日期占位符 3"/>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pic>
        <p:nvPicPr>
          <p:cNvPr id="123908" name="Picture 2"/>
          <p:cNvPicPr>
            <a:picLocks noChangeAspect="1"/>
          </p:cNvPicPr>
          <p:nvPr/>
        </p:nvPicPr>
        <p:blipFill>
          <a:blip r:embed="rId1"/>
          <a:stretch>
            <a:fillRect/>
          </a:stretch>
        </p:blipFill>
        <p:spPr>
          <a:xfrm>
            <a:off x="0" y="0"/>
            <a:ext cx="9144000" cy="3832225"/>
          </a:xfrm>
          <a:prstGeom prst="rect">
            <a:avLst/>
          </a:prstGeom>
          <a:noFill/>
          <a:ln w="9525">
            <a:noFill/>
          </a:ln>
        </p:spPr>
      </p:pic>
      <p:pic>
        <p:nvPicPr>
          <p:cNvPr id="123909" name="Picture 3"/>
          <p:cNvPicPr>
            <a:picLocks noChangeAspect="1"/>
          </p:cNvPicPr>
          <p:nvPr/>
        </p:nvPicPr>
        <p:blipFill>
          <a:blip r:embed="rId2">
            <a:clrChange>
              <a:clrFrom>
                <a:srgbClr val="FFFFFF"/>
              </a:clrFrom>
              <a:clrTo>
                <a:srgbClr val="FFFFFF">
                  <a:alpha val="0"/>
                </a:srgbClr>
              </a:clrTo>
            </a:clrChange>
          </a:blip>
          <a:stretch>
            <a:fillRect/>
          </a:stretch>
        </p:blipFill>
        <p:spPr>
          <a:xfrm>
            <a:off x="0" y="3810000"/>
            <a:ext cx="9144000" cy="27432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25955"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25956" name="Rectangle 2"/>
          <p:cNvSpPr>
            <a:spLocks noGrp="1"/>
          </p:cNvSpPr>
          <p:nvPr>
            <p:ph type="title"/>
          </p:nvPr>
        </p:nvSpPr>
        <p:spPr/>
        <p:txBody>
          <a:bodyPr vert="horz" wrap="square" lIns="91440" tIns="45720" rIns="91440" bIns="45720" anchor="ctr"/>
          <a:p>
            <a:pPr eaLnBrk="1" hangingPunct="1"/>
            <a:r>
              <a:rPr kumimoji="1" lang="zh-CN" altLang="en-US" dirty="0">
                <a:latin typeface="黑体" panose="02010609060101010101" pitchFamily="49" charset="-122"/>
                <a:ea typeface="黑体" panose="02010609060101010101" pitchFamily="49" charset="-122"/>
                <a:cs typeface="+mj-cs"/>
              </a:rPr>
              <a:t>（</a:t>
            </a:r>
            <a:r>
              <a:rPr kumimoji="1" lang="en-US" altLang="zh-CN" dirty="0">
                <a:latin typeface="黑体" panose="02010609060101010101" pitchFamily="49" charset="-122"/>
                <a:ea typeface="黑体" panose="02010609060101010101" pitchFamily="49" charset="-122"/>
                <a:cs typeface="+mj-cs"/>
              </a:rPr>
              <a:t>2</a:t>
            </a:r>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--McCabe</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262147" name="Rectangle 3"/>
          <p:cNvSpPr>
            <a:spLocks noGrp="1" noChangeArrowheads="1"/>
          </p:cNvSpPr>
          <p:nvPr>
            <p:ph idx="1"/>
          </p:nvPr>
        </p:nvSpPr>
        <p:spPr>
          <a:xfrm>
            <a:off x="457200" y="1341438"/>
            <a:ext cx="8229600"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程序图仅描述程序内部的</a:t>
            </a:r>
            <a:r>
              <a:rPr kumimoji="1" lang="zh-CN" altLang="en-US" sz="2600" b="0" i="0" u="none" strike="noStrike" kern="0" cap="none" spc="0" normalizeH="0" baseline="0" noProof="0" dirty="0" smtClean="0">
                <a:ln>
                  <a:noFill/>
                </a:ln>
                <a:solidFill>
                  <a:srgbClr val="0033CC"/>
                </a:solidFill>
                <a:effectLst/>
                <a:uLnTx/>
                <a:uFillTx/>
                <a:latin typeface="Times New Roman" panose="02020603050405020304" pitchFamily="18" charset="0"/>
                <a:ea typeface="黑体" panose="02010609060101010101" pitchFamily="49" charset="-122"/>
                <a:cs typeface="+mn-cs"/>
              </a:rPr>
              <a:t>控制</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流程，</a:t>
            </a:r>
            <a:r>
              <a:rPr kumimoji="1" lang="zh-CN" altLang="en-US" sz="2600" b="0" i="0" u="none" strike="noStrike" kern="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mn-cs"/>
              </a:rPr>
              <a:t>完全不表现对数据的具体操作，以及分支和循环的具体条件</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endPar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26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计算环路复杂性的方法：</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根据图论，在一个强连通的有向图</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G</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中，环的个数由以下公式给出：</a:t>
            </a:r>
            <a:b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b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V</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G</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m</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n</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p</a:t>
            </a:r>
            <a:b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b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其中，</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V</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G</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是有向图</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G</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中环路个数，</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m</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是图</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G</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中弧数，</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n</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是图</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G</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中结点数，</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p</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是图</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G</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中的强连通分量个数。</a:t>
            </a:r>
            <a:endPar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在例示中，</a:t>
            </a:r>
            <a:r>
              <a:rPr kumimoji="1" lang="en-US" altLang="zh-CN" sz="2600" b="1" i="1"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n</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11</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m</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13</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p</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1</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，则有</a:t>
            </a:r>
            <a:b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b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V</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G</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m</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n</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p</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13</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11</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1</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3.</a:t>
            </a:r>
            <a:endParaRPr kumimoji="1"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26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等于程序图中弧所封闭的区域数。</a:t>
            </a:r>
            <a:endParaRPr kumimoji="1" lang="zh-CN" altLang="en-US" sz="26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28003"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28004" name="Rectangle 2"/>
          <p:cNvSpPr>
            <a:spLocks noGrp="1"/>
          </p:cNvSpPr>
          <p:nvPr>
            <p:ph type="title"/>
          </p:nvPr>
        </p:nvSpPr>
        <p:spPr/>
        <p:txBody>
          <a:bodyPr vert="horz" wrap="square" lIns="91440" tIns="45720" rIns="91440" bIns="45720" anchor="ctr"/>
          <a:p>
            <a:pPr eaLnBrk="1" hangingPunct="1"/>
            <a:r>
              <a:rPr kumimoji="1" lang="zh-CN" altLang="en-US" dirty="0">
                <a:latin typeface="黑体" panose="02010609060101010101" pitchFamily="49" charset="-122"/>
                <a:ea typeface="黑体" panose="02010609060101010101" pitchFamily="49" charset="-122"/>
                <a:cs typeface="+mj-cs"/>
              </a:rPr>
              <a:t>（</a:t>
            </a:r>
            <a:r>
              <a:rPr kumimoji="1" lang="en-US" altLang="zh-CN" dirty="0">
                <a:latin typeface="黑体" panose="02010609060101010101" pitchFamily="49" charset="-122"/>
                <a:ea typeface="黑体" panose="02010609060101010101" pitchFamily="49" charset="-122"/>
                <a:cs typeface="+mj-cs"/>
              </a:rPr>
              <a:t>2</a:t>
            </a:r>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--McCabe</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264195"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defRPr/>
            </a:pPr>
            <a:r>
              <a:rPr kumimoji="1" lang="zh-CN" altLang="en-US" sz="32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环路复杂度取决于程序控制结构的复杂度。当程序的分支数目或循环数目增加时其复杂度也增加。</a:t>
            </a:r>
            <a:r>
              <a:rPr kumimoji="1" lang="zh-CN" altLang="en-US"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环路复杂度与程序中覆盖的路径条数有关</a:t>
            </a:r>
            <a:r>
              <a:rPr kumimoji="1" lang="zh-CN" altLang="en-US" sz="32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1" lang="zh-CN" altLang="en-US" sz="32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defRPr/>
            </a:pP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环路复杂度是可加的。例如，</a:t>
            </a:r>
            <a:r>
              <a:rPr kumimoji="1" lang="zh-CN" altLang="en-US"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模块</a:t>
            </a:r>
            <a:r>
              <a:rPr kumimoji="1" lang="en-US" altLang="zh-CN"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A</a:t>
            </a: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的复杂度为</a:t>
            </a:r>
            <a:r>
              <a:rPr kumimoji="1" lang="en-US" altLang="zh-CN"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3</a:t>
            </a: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a:t>
            </a:r>
            <a:r>
              <a:rPr kumimoji="1" lang="zh-CN" altLang="en-US"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模块</a:t>
            </a:r>
            <a:r>
              <a:rPr kumimoji="1" lang="en-US" altLang="zh-CN"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B</a:t>
            </a: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的复杂度为 </a:t>
            </a:r>
            <a:r>
              <a:rPr kumimoji="1" lang="en-US" altLang="zh-CN"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4</a:t>
            </a: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，则</a:t>
            </a:r>
            <a:r>
              <a:rPr kumimoji="1" lang="zh-CN" altLang="en-US"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模块</a:t>
            </a:r>
            <a:r>
              <a:rPr kumimoji="1" lang="en-US" altLang="zh-CN"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A</a:t>
            </a: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与</a:t>
            </a:r>
            <a:r>
              <a:rPr kumimoji="1" lang="zh-CN" altLang="en-US"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模块</a:t>
            </a:r>
            <a:r>
              <a:rPr kumimoji="1" lang="en-US" altLang="zh-CN" sz="32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黑体" panose="02010609060101010101" pitchFamily="49" charset="-122"/>
                <a:cs typeface="+mn-cs"/>
              </a:rPr>
              <a:t>B</a:t>
            </a:r>
            <a:r>
              <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的复杂度是</a:t>
            </a:r>
            <a:r>
              <a:rPr kumimoji="1" lang="en-US" altLang="zh-CN" sz="3200" b="0" i="0" u="none" strike="noStrike" kern="0" cap="none" spc="0" normalizeH="0" baseline="0" noProof="0" dirty="0" smtClean="0">
                <a:ln>
                  <a:noFill/>
                </a:ln>
                <a:solidFill>
                  <a:schemeClr val="tx1"/>
                </a:solidFill>
                <a:effectLst/>
                <a:uLnTx/>
                <a:uFillTx/>
                <a:latin typeface="微软雅黑" panose="020B0503020204020204" pitchFamily="34" charset="-122"/>
                <a:ea typeface="黑体" panose="02010609060101010101" pitchFamily="49" charset="-122"/>
                <a:cs typeface="+mn-cs"/>
              </a:rPr>
              <a:t>7</a:t>
            </a:r>
            <a:r>
              <a:rPr kumimoji="1" lang="zh-CN" altLang="en-US" sz="32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1" lang="zh-CN" altLang="en-US" sz="32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0051"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30052" name="Rectangle 2"/>
          <p:cNvSpPr>
            <a:spLocks noGrp="1"/>
          </p:cNvSpPr>
          <p:nvPr>
            <p:ph type="title"/>
          </p:nvPr>
        </p:nvSpPr>
        <p:spPr/>
        <p:txBody>
          <a:bodyPr vert="horz" wrap="square" lIns="91440" tIns="45720" rIns="91440" bIns="45720" anchor="ctr"/>
          <a:p>
            <a:pPr eaLnBrk="1" hangingPunct="1"/>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--McCabe</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266243"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l"/>
              <a:defRPr/>
            </a:pPr>
            <a:r>
              <a:rPr kumimoji="1" lang="en-US" altLang="zh-CN" sz="3200" b="0" i="1"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McCabe</a:t>
            </a: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建议，</a:t>
            </a:r>
            <a:r>
              <a:rPr kumimoji="1" lang="zh-CN" altLang="en-US"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对于复杂度超过</a:t>
            </a:r>
            <a:r>
              <a:rPr kumimoji="1" lang="en-US" altLang="zh-CN"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10</a:t>
            </a:r>
            <a:r>
              <a:rPr kumimoji="1" lang="zh-CN" altLang="en-US"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的程序，应分成几个小程序，以减少程序中的错误。</a:t>
            </a:r>
            <a:endParaRPr kumimoji="1" lang="zh-CN" altLang="en-US"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l"/>
              <a:defRPr/>
            </a:pPr>
            <a:r>
              <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这种度量的缺点是：</a:t>
            </a:r>
            <a:endParaRPr kumimoji="1"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 对于不同种类的控制流的复杂性不能区分</a:t>
            </a:r>
            <a:endPar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 </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简单</a:t>
            </a:r>
            <a:r>
              <a:rPr kumimoji="1" lang="en-US" altLang="zh-CN"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IF</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语句</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与</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循环语句</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的复杂性同等看待</a:t>
            </a:r>
            <a:endPar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 </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嵌套</a:t>
            </a:r>
            <a:r>
              <a:rPr kumimoji="1" lang="en-US" altLang="zh-CN"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IF</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语句</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与</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简单</a:t>
            </a:r>
            <a:r>
              <a:rPr kumimoji="1" lang="en-US" altLang="zh-CN"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CASE</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语句</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的复杂性是一样的</a:t>
            </a:r>
            <a:endPar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 </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模块间接口</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当成</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一个简单分支</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一样处理</a:t>
            </a:r>
            <a:endPar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 一个</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具有</a:t>
            </a:r>
            <a:r>
              <a:rPr kumimoji="1" lang="en-US" altLang="zh-CN"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1000</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行的顺序程序</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与</a:t>
            </a:r>
            <a:r>
              <a:rPr kumimoji="1" lang="zh-CN" altLang="en-US" sz="2600" b="0" i="0" u="none" strike="noStrike" kern="0" cap="none" spc="0" normalizeH="0" baseline="0" noProof="0" dirty="0" smtClean="0">
                <a:ln>
                  <a:noFill/>
                </a:ln>
                <a:solidFill>
                  <a:srgbClr val="0066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rPr>
              <a:t>一行语句</a:t>
            </a:r>
            <a:r>
              <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rPr>
              <a:t>的复杂性相同</a:t>
            </a:r>
            <a:endParaRPr kumimoji="1"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0899"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80900"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 </a:t>
            </a:r>
            <a:r>
              <a:rPr kumimoji="1" lang="zh-CN" altLang="en-US" dirty="0">
                <a:latin typeface="黑体" panose="02010609060101010101" pitchFamily="49" charset="-122"/>
                <a:ea typeface="黑体" panose="02010609060101010101" pitchFamily="49" charset="-122"/>
                <a:cs typeface="+mj-cs"/>
              </a:rPr>
              <a:t>软件质量和效率度量</a:t>
            </a:r>
            <a:endParaRPr kumimoji="1" lang="zh-CN" altLang="en-US" dirty="0">
              <a:latin typeface="黑体" panose="02010609060101010101" pitchFamily="49" charset="-122"/>
              <a:ea typeface="黑体" panose="02010609060101010101" pitchFamily="49" charset="-122"/>
              <a:cs typeface="+mj-cs"/>
            </a:endParaRPr>
          </a:p>
        </p:txBody>
      </p:sp>
      <p:sp>
        <p:nvSpPr>
          <p:cNvPr id="80901" name="Rectangle 3"/>
          <p:cNvSpPr>
            <a:spLocks noGrp="1"/>
          </p:cNvSpPr>
          <p:nvPr>
            <p:ph idx="1"/>
          </p:nvPr>
        </p:nvSpPr>
        <p:spPr/>
        <p:txBody>
          <a:bodyPr vert="horz" wrap="square" lIns="91440" tIns="45720" rIns="91440" bIns="45720" anchor="t"/>
          <a:p>
            <a:pPr eaLnBrk="1" hangingPunct="1">
              <a:buSzPct val="75000"/>
            </a:pPr>
            <a:r>
              <a:rPr kumimoji="1" lang="zh-CN" altLang="en-US" sz="2400" dirty="0">
                <a:latin typeface="微软雅黑" panose="020B0503020204020204" pitchFamily="34" charset="-122"/>
                <a:ea typeface="微软雅黑" panose="020B0503020204020204" pitchFamily="34" charset="-122"/>
                <a:cs typeface="+mn-cs"/>
              </a:rPr>
              <a:t>度量是任何工程项目最基础的工作，软件工程也不例外。</a:t>
            </a:r>
            <a:endParaRPr kumimoji="1" lang="zh-CN" altLang="en-US" sz="2400" dirty="0">
              <a:latin typeface="微软雅黑" panose="020B0503020204020204" pitchFamily="34" charset="-122"/>
              <a:ea typeface="微软雅黑" panose="020B0503020204020204" pitchFamily="34" charset="-122"/>
              <a:cs typeface="+mn-cs"/>
            </a:endParaRPr>
          </a:p>
          <a:p>
            <a:pPr eaLnBrk="1" hangingPunct="1">
              <a:buSzPct val="75000"/>
            </a:pPr>
            <a:r>
              <a:rPr kumimoji="1" lang="en-US" altLang="zh-CN" sz="2400" dirty="0">
                <a:latin typeface="微软雅黑" panose="020B0503020204020204" pitchFamily="34" charset="-122"/>
                <a:ea typeface="微软雅黑" panose="020B0503020204020204" pitchFamily="34" charset="-122"/>
                <a:cs typeface="+mn-cs"/>
              </a:rPr>
              <a:t>Lord Kelvin</a:t>
            </a:r>
            <a:r>
              <a:rPr kumimoji="1" lang="zh-CN" altLang="en-US" sz="2400" dirty="0">
                <a:latin typeface="微软雅黑" panose="020B0503020204020204" pitchFamily="34" charset="-122"/>
                <a:ea typeface="微软雅黑" panose="020B0503020204020204" pitchFamily="34" charset="-122"/>
                <a:cs typeface="+mn-cs"/>
              </a:rPr>
              <a:t>：</a:t>
            </a:r>
            <a:r>
              <a:rPr kumimoji="1" lang="zh-CN" altLang="en-US" sz="2400" dirty="0">
                <a:solidFill>
                  <a:srgbClr val="C00000"/>
                </a:solidFill>
                <a:latin typeface="微软雅黑" panose="020B0503020204020204" pitchFamily="34" charset="-122"/>
                <a:ea typeface="微软雅黑" panose="020B0503020204020204" pitchFamily="34" charset="-122"/>
                <a:cs typeface="+mn-cs"/>
              </a:rPr>
              <a:t>如果谁能够度量他所说的事物并能用数字来表示它时，则说明他了解了它</a:t>
            </a:r>
            <a:r>
              <a:rPr kumimoji="1" lang="zh-CN" altLang="en-US" sz="2400" dirty="0">
                <a:latin typeface="微软雅黑" panose="020B0503020204020204" pitchFamily="34" charset="-122"/>
                <a:ea typeface="微软雅黑" panose="020B0503020204020204" pitchFamily="34" charset="-122"/>
                <a:cs typeface="+mn-cs"/>
              </a:rPr>
              <a:t>；但当他不能度量它，也不能用数字表示出来时，则说明他对那种事物的知识还比较贫乏、不足；这也可能是了解的开始，但在他的思想中很难达到科学的境地。</a:t>
            </a:r>
            <a:endParaRPr kumimoji="1" lang="zh-CN" altLang="en-US" sz="2400" dirty="0">
              <a:latin typeface="微软雅黑" panose="020B0503020204020204" pitchFamily="34" charset="-122"/>
              <a:ea typeface="微软雅黑" panose="020B0503020204020204" pitchFamily="34" charset="-122"/>
              <a:cs typeface="+mn-cs"/>
            </a:endParaRPr>
          </a:p>
          <a:p>
            <a:pPr eaLnBrk="1" hangingPunct="1">
              <a:buSzPct val="75000"/>
            </a:pPr>
            <a:r>
              <a:rPr kumimoji="1" lang="zh-CN" altLang="en-US" sz="2400" dirty="0">
                <a:latin typeface="微软雅黑" panose="020B0503020204020204" pitchFamily="34" charset="-122"/>
                <a:ea typeface="微软雅黑" panose="020B0503020204020204" pitchFamily="34" charset="-122"/>
                <a:cs typeface="+mn-cs"/>
              </a:rPr>
              <a:t>软件度量的范围涉及很广，在</a:t>
            </a:r>
            <a:r>
              <a:rPr kumimoji="1" lang="zh-CN" altLang="en-US" sz="2400" b="1" dirty="0">
                <a:solidFill>
                  <a:srgbClr val="0033CC"/>
                </a:solidFill>
                <a:latin typeface="微软雅黑" panose="020B0503020204020204" pitchFamily="34" charset="-122"/>
                <a:ea typeface="微软雅黑" panose="020B0503020204020204" pitchFamily="34" charset="-122"/>
                <a:cs typeface="+mn-cs"/>
              </a:rPr>
              <a:t>软件项目管理</a:t>
            </a:r>
            <a:r>
              <a:rPr kumimoji="1" lang="zh-CN" altLang="en-US" sz="2400" dirty="0">
                <a:latin typeface="微软雅黑" panose="020B0503020204020204" pitchFamily="34" charset="-122"/>
                <a:ea typeface="微软雅黑" panose="020B0503020204020204" pitchFamily="34" charset="-122"/>
                <a:cs typeface="+mn-cs"/>
              </a:rPr>
              <a:t>范围内，应主要关心</a:t>
            </a:r>
            <a:r>
              <a:rPr kumimoji="1" lang="zh-CN" altLang="en-US" sz="2400" b="1" dirty="0">
                <a:solidFill>
                  <a:srgbClr val="FF0000"/>
                </a:solidFill>
                <a:latin typeface="微软雅黑" panose="020B0503020204020204" pitchFamily="34" charset="-122"/>
                <a:ea typeface="黑体" panose="02010609060101010101" pitchFamily="49" charset="-122"/>
                <a:cs typeface="+mn-cs"/>
              </a:rPr>
              <a:t>生产率</a:t>
            </a:r>
            <a:r>
              <a:rPr kumimoji="1" lang="zh-CN" altLang="en-US" sz="2400" dirty="0">
                <a:latin typeface="微软雅黑" panose="020B0503020204020204" pitchFamily="34" charset="-122"/>
                <a:ea typeface="微软雅黑" panose="020B0503020204020204" pitchFamily="34" charset="-122"/>
                <a:cs typeface="+mn-cs"/>
              </a:rPr>
              <a:t>与</a:t>
            </a:r>
            <a:r>
              <a:rPr kumimoji="1" lang="zh-CN" altLang="en-US" sz="2400" b="1" dirty="0">
                <a:solidFill>
                  <a:srgbClr val="FF0000"/>
                </a:solidFill>
                <a:latin typeface="微软雅黑" panose="020B0503020204020204" pitchFamily="34" charset="-122"/>
                <a:ea typeface="黑体" panose="02010609060101010101" pitchFamily="49" charset="-122"/>
                <a:cs typeface="+mn-cs"/>
              </a:rPr>
              <a:t>质量</a:t>
            </a:r>
            <a:r>
              <a:rPr kumimoji="1" lang="zh-CN" altLang="en-US" sz="2400" dirty="0">
                <a:latin typeface="微软雅黑" panose="020B0503020204020204" pitchFamily="34" charset="-122"/>
                <a:ea typeface="微软雅黑" panose="020B0503020204020204" pitchFamily="34" charset="-122"/>
                <a:cs typeface="+mn-cs"/>
              </a:rPr>
              <a:t>的度量，即根据投入的工作量，对软件开发活动和开发成果的质量作出度量。</a:t>
            </a:r>
            <a:endParaRPr kumimoji="1" lang="zh-CN" altLang="en-US" sz="2400" dirty="0">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1"/>
          <p:cNvSpPr>
            <a:spLocks noGrp="1"/>
          </p:cNvSpPr>
          <p:nvPr>
            <p:ph type="title"/>
          </p:nvPr>
        </p:nvSpPr>
        <p:spPr/>
        <p:txBody>
          <a:bodyPr vert="horz" wrap="square" lIns="91440" tIns="45720" rIns="91440" bIns="45720" anchor="ctr"/>
          <a:p>
            <a:r>
              <a:rPr kumimoji="1" lang="zh-CN" altLang="en-US" dirty="0">
                <a:latin typeface="黑体" panose="02010609060101010101" pitchFamily="49" charset="-122"/>
                <a:ea typeface="黑体" panose="02010609060101010101" pitchFamily="49" charset="-122"/>
                <a:cs typeface="+mj-cs"/>
              </a:rPr>
              <a:t>（</a:t>
            </a:r>
            <a:r>
              <a:rPr kumimoji="1" lang="en-US" altLang="zh-CN" dirty="0">
                <a:latin typeface="黑体" panose="02010609060101010101" pitchFamily="49" charset="-122"/>
                <a:ea typeface="黑体" panose="02010609060101010101" pitchFamily="49" charset="-122"/>
                <a:cs typeface="+mj-cs"/>
              </a:rPr>
              <a:t>3</a:t>
            </a:r>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--Halstead</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132099" name="内容占位符 2"/>
          <p:cNvSpPr>
            <a:spLocks noGrp="1"/>
          </p:cNvSpPr>
          <p:nvPr>
            <p:ph idx="1"/>
          </p:nvPr>
        </p:nvSpPr>
        <p:spPr>
          <a:xfrm>
            <a:off x="457200" y="1217613"/>
            <a:ext cx="8229600" cy="4948237"/>
          </a:xfrm>
        </p:spPr>
        <p:txBody>
          <a:bodyPr vert="horz" wrap="square" lIns="91440" tIns="45720" rIns="91440" bIns="45720" anchor="t"/>
          <a:p>
            <a:pPr>
              <a:buSzPct val="75000"/>
              <a:buFont typeface="Wingdings" panose="05000000000000000000" pitchFamily="2" charset="2"/>
              <a:buChar char="l"/>
            </a:pPr>
            <a:r>
              <a:rPr kumimoji="1" lang="zh-CN" altLang="en-US" sz="2800" dirty="0">
                <a:solidFill>
                  <a:srgbClr val="FF0000"/>
                </a:solidFill>
                <a:latin typeface="微软雅黑" panose="020B0503020204020204" pitchFamily="34" charset="-122"/>
                <a:ea typeface="微软雅黑" panose="020B0503020204020204" pitchFamily="34" charset="-122"/>
                <a:cs typeface="+mn-cs"/>
              </a:rPr>
              <a:t>采用一组基本的度量值，这些度量值可以通过编码之后，或者提前到设计完成之后得到。</a:t>
            </a:r>
            <a:endParaRPr kumimoji="1" lang="en-US" altLang="zh-CN" sz="2800" dirty="0">
              <a:solidFill>
                <a:srgbClr val="FF0000"/>
              </a:solidFill>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rPr>
              <a:t>预测的</a:t>
            </a:r>
            <a:r>
              <a:rPr kumimoji="1" lang="en-US" altLang="zh-CN" dirty="0">
                <a:latin typeface="微软雅黑" panose="020B0503020204020204" pitchFamily="34" charset="-122"/>
                <a:ea typeface="微软雅黑" panose="020B0503020204020204" pitchFamily="34" charset="-122"/>
              </a:rPr>
              <a:t>Halstead</a:t>
            </a:r>
            <a:r>
              <a:rPr kumimoji="1" lang="zh-CN" altLang="en-US" dirty="0">
                <a:latin typeface="微软雅黑" panose="020B0503020204020204" pitchFamily="34" charset="-122"/>
                <a:ea typeface="微软雅黑" panose="020B0503020204020204" pitchFamily="34" charset="-122"/>
              </a:rPr>
              <a:t>长度：</a:t>
            </a:r>
            <a:endParaRPr kumimoji="1" lang="en-US" altLang="zh-CN" dirty="0">
              <a:latin typeface="微软雅黑" panose="020B0503020204020204" pitchFamily="34" charset="-122"/>
              <a:ea typeface="微软雅黑" panose="020B0503020204020204" pitchFamily="34" charset="-122"/>
            </a:endParaRPr>
          </a:p>
          <a:p>
            <a:pPr lvl="2">
              <a:buSzPct val="65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1 </a:t>
            </a:r>
            <a:r>
              <a:rPr kumimoji="1" lang="zh-CN" altLang="en-US" dirty="0">
                <a:latin typeface="微软雅黑" panose="020B0503020204020204" pitchFamily="34" charset="-122"/>
                <a:ea typeface="微软雅黑" panose="020B0503020204020204" pitchFamily="34" charset="-122"/>
              </a:rPr>
              <a:t>表示不同的操作符个数；</a:t>
            </a:r>
            <a:endParaRPr kumimoji="1" lang="en-US" altLang="zh-CN" dirty="0">
              <a:latin typeface="微软雅黑" panose="020B0503020204020204" pitchFamily="34" charset="-122"/>
              <a:ea typeface="微软雅黑" panose="020B0503020204020204" pitchFamily="34" charset="-122"/>
            </a:endParaRPr>
          </a:p>
          <a:p>
            <a:pPr lvl="2">
              <a:buSzPct val="65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2 </a:t>
            </a:r>
            <a:r>
              <a:rPr kumimoji="1" lang="zh-CN" altLang="en-US" dirty="0">
                <a:latin typeface="微软雅黑" panose="020B0503020204020204" pitchFamily="34" charset="-122"/>
                <a:ea typeface="微软雅黑" panose="020B0503020204020204" pitchFamily="34" charset="-122"/>
              </a:rPr>
              <a:t>表示不同操作数的个数；</a:t>
            </a:r>
            <a:endParaRPr kumimoji="1" lang="en-US" altLang="zh-CN" dirty="0">
              <a:latin typeface="微软雅黑" panose="020B0503020204020204" pitchFamily="34" charset="-122"/>
              <a:ea typeface="微软雅黑" panose="020B0503020204020204" pitchFamily="34" charset="-122"/>
            </a:endParaRPr>
          </a:p>
          <a:p>
            <a:pPr lvl="2">
              <a:buSzPct val="65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rPr>
              <a:t>则 </a:t>
            </a:r>
            <a:r>
              <a:rPr kumimoji="1" lang="en-US" altLang="zh-CN" dirty="0">
                <a:latin typeface="微软雅黑" panose="020B0503020204020204" pitchFamily="34" charset="-122"/>
                <a:ea typeface="微软雅黑" panose="020B0503020204020204" pitchFamily="34" charset="-122"/>
              </a:rPr>
              <a:t>H = n</a:t>
            </a:r>
            <a:r>
              <a:rPr kumimoji="1" lang="en-US" altLang="zh-CN" baseline="-25000" dirty="0">
                <a:latin typeface="微软雅黑" panose="020B0503020204020204" pitchFamily="34" charset="-122"/>
                <a:ea typeface="微软雅黑" panose="020B0503020204020204" pitchFamily="34" charset="-122"/>
              </a:rPr>
              <a:t>1</a:t>
            </a:r>
            <a:r>
              <a:rPr kumimoji="1" lang="en-US" altLang="zh-CN"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dirty="0">
                <a:latin typeface="微软雅黑" panose="020B0503020204020204" pitchFamily="34" charset="-122"/>
                <a:ea typeface="微软雅黑" panose="020B0503020204020204" pitchFamily="34" charset="-122"/>
              </a:rPr>
              <a:t> log</a:t>
            </a:r>
            <a:r>
              <a:rPr kumimoji="1" lang="en-US" altLang="zh-CN" baseline="-25000" dirty="0">
                <a:latin typeface="微软雅黑" panose="020B0503020204020204" pitchFamily="34" charset="-122"/>
                <a:ea typeface="微软雅黑" panose="020B0503020204020204" pitchFamily="34" charset="-122"/>
              </a:rPr>
              <a:t>2 </a:t>
            </a: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1 </a:t>
            </a:r>
            <a:r>
              <a:rPr kumimoji="1" lang="en-US" altLang="zh-CN" dirty="0">
                <a:latin typeface="微软雅黑" panose="020B0503020204020204" pitchFamily="34" charset="-122"/>
                <a:ea typeface="微软雅黑" panose="020B0503020204020204" pitchFamily="34" charset="-122"/>
              </a:rPr>
              <a:t>+ n</a:t>
            </a:r>
            <a:r>
              <a:rPr kumimoji="1" lang="en-US" altLang="zh-CN" baseline="-25000" dirty="0">
                <a:latin typeface="微软雅黑" panose="020B0503020204020204" pitchFamily="34" charset="-122"/>
                <a:ea typeface="微软雅黑" panose="020B0503020204020204" pitchFamily="34" charset="-122"/>
              </a:rPr>
              <a:t>2</a:t>
            </a:r>
            <a:r>
              <a:rPr kumimoji="1" lang="en-US" altLang="zh-CN"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dirty="0">
                <a:latin typeface="微软雅黑" panose="020B0503020204020204" pitchFamily="34" charset="-122"/>
                <a:ea typeface="微软雅黑" panose="020B0503020204020204" pitchFamily="34" charset="-122"/>
              </a:rPr>
              <a:t> log</a:t>
            </a:r>
            <a:r>
              <a:rPr kumimoji="1" lang="en-US" altLang="zh-CN" baseline="-25000" dirty="0">
                <a:latin typeface="微软雅黑" panose="020B0503020204020204" pitchFamily="34" charset="-122"/>
                <a:ea typeface="微软雅黑" panose="020B0503020204020204" pitchFamily="34" charset="-122"/>
              </a:rPr>
              <a:t>2 </a:t>
            </a: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2</a:t>
            </a:r>
            <a:endParaRPr kumimoji="1" lang="en-US" altLang="zh-CN"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rPr>
              <a:t>操作符包括：算术运算符、赋值符、数组操作符、逻辑运算符、分界符，关系运算符等</a:t>
            </a:r>
            <a:endParaRPr kumimoji="1" lang="en-US" altLang="zh-CN"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rPr>
              <a:t>操作数包括变量和常量</a:t>
            </a:r>
            <a:endParaRPr kumimoji="1" lang="zh-CN" altLang="en-US" dirty="0">
              <a:latin typeface="微软雅黑" panose="020B0503020204020204" pitchFamily="34" charset="-122"/>
              <a:ea typeface="微软雅黑" panose="020B0503020204020204" pitchFamily="34" charset="-122"/>
            </a:endParaRPr>
          </a:p>
        </p:txBody>
      </p:sp>
      <p:sp>
        <p:nvSpPr>
          <p:cNvPr id="132100"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2101"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
          <p:cNvSpPr>
            <a:spLocks noGrp="1"/>
          </p:cNvSpPr>
          <p:nvPr>
            <p:ph type="title"/>
          </p:nvPr>
        </p:nvSpPr>
        <p:spPr/>
        <p:txBody>
          <a:bodyPr vert="horz" wrap="square" lIns="91440" tIns="45720" rIns="91440" bIns="45720" anchor="ctr"/>
          <a:p>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--Halstead</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133123" name="内容占位符 2"/>
          <p:cNvSpPr>
            <a:spLocks noGrp="1"/>
          </p:cNvSpPr>
          <p:nvPr>
            <p:ph idx="1"/>
          </p:nvPr>
        </p:nvSpPr>
        <p:spPr/>
        <p:txBody>
          <a:bodyPr vert="horz" wrap="square" lIns="91440" tIns="45720" rIns="91440" bIns="45720" anchor="t"/>
          <a:p>
            <a:pPr>
              <a:buSzPct val="75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mn-cs"/>
              </a:rPr>
              <a:t>实际的 </a:t>
            </a:r>
            <a:r>
              <a:rPr kumimoji="1" lang="en-US" altLang="zh-CN" dirty="0">
                <a:latin typeface="微软雅黑" panose="020B0503020204020204" pitchFamily="34" charset="-122"/>
                <a:ea typeface="微软雅黑" panose="020B0503020204020204" pitchFamily="34" charset="-122"/>
                <a:cs typeface="+mn-cs"/>
              </a:rPr>
              <a:t>Halstead </a:t>
            </a:r>
            <a:r>
              <a:rPr kumimoji="1" lang="zh-CN" altLang="en-US" dirty="0">
                <a:latin typeface="微软雅黑" panose="020B0503020204020204" pitchFamily="34" charset="-122"/>
                <a:ea typeface="微软雅黑" panose="020B0503020204020204" pitchFamily="34" charset="-122"/>
                <a:cs typeface="+mn-cs"/>
              </a:rPr>
              <a:t>长度</a:t>
            </a:r>
            <a:endParaRPr kumimoji="1" lang="en-US" altLang="zh-CN" dirty="0">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为程序中实际的操作符总个数；</a:t>
            </a:r>
            <a:endParaRPr kumimoji="1" lang="en-US" altLang="zh-CN"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为程序中实际的操作数总个数；</a:t>
            </a:r>
            <a:endParaRPr kumimoji="1" lang="en-US" altLang="zh-CN"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rPr>
              <a:t>则 </a:t>
            </a:r>
            <a:r>
              <a:rPr kumimoji="1" lang="en-US" altLang="zh-CN" dirty="0">
                <a:latin typeface="微软雅黑" panose="020B0503020204020204" pitchFamily="34" charset="-122"/>
                <a:ea typeface="微软雅黑" panose="020B0503020204020204" pitchFamily="34" charset="-122"/>
              </a:rPr>
              <a:t>H = N</a:t>
            </a:r>
            <a:r>
              <a:rPr kumimoji="1" lang="en-US" altLang="zh-CN" baseline="-25000" dirty="0">
                <a:latin typeface="微软雅黑" panose="020B0503020204020204" pitchFamily="34" charset="-122"/>
                <a:ea typeface="微软雅黑" panose="020B0503020204020204" pitchFamily="34" charset="-122"/>
              </a:rPr>
              <a:t>1</a:t>
            </a: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2</a:t>
            </a:r>
            <a:endParaRPr kumimoji="1" lang="en-US" altLang="zh-CN" baseline="-25000" dirty="0">
              <a:latin typeface="微软雅黑" panose="020B0503020204020204" pitchFamily="34" charset="-122"/>
              <a:ea typeface="微软雅黑" panose="020B0503020204020204" pitchFamily="34" charset="-122"/>
            </a:endParaRPr>
          </a:p>
          <a:p>
            <a:pPr>
              <a:buSzPct val="75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mn-cs"/>
              </a:rPr>
              <a:t>程序的词汇表</a:t>
            </a:r>
            <a:endParaRPr kumimoji="1" lang="en-US" altLang="zh-CN" dirty="0">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rPr>
              <a:t>词汇表为不同的</a:t>
            </a:r>
            <a:r>
              <a:rPr kumimoji="1" lang="zh-CN" altLang="en-US" dirty="0">
                <a:solidFill>
                  <a:srgbClr val="FF0000"/>
                </a:solidFill>
                <a:latin typeface="微软雅黑" panose="020B0503020204020204" pitchFamily="34" charset="-122"/>
                <a:ea typeface="微软雅黑" panose="020B0503020204020204" pitchFamily="34" charset="-122"/>
              </a:rPr>
              <a:t>操作符种类数</a:t>
            </a:r>
            <a:r>
              <a:rPr kumimoji="1" lang="zh-CN" altLang="en-US" dirty="0">
                <a:latin typeface="微软雅黑" panose="020B0503020204020204" pitchFamily="34" charset="-122"/>
                <a:ea typeface="微软雅黑" panose="020B0503020204020204" pitchFamily="34" charset="-122"/>
              </a:rPr>
              <a:t>和不同的</a:t>
            </a:r>
            <a:r>
              <a:rPr kumimoji="1" lang="zh-CN" altLang="en-US" dirty="0">
                <a:solidFill>
                  <a:srgbClr val="FF0000"/>
                </a:solidFill>
                <a:latin typeface="微软雅黑" panose="020B0503020204020204" pitchFamily="34" charset="-122"/>
                <a:ea typeface="微软雅黑" panose="020B0503020204020204" pitchFamily="34" charset="-122"/>
              </a:rPr>
              <a:t>操作数种类数</a:t>
            </a:r>
            <a:r>
              <a:rPr kumimoji="1" lang="zh-CN" altLang="en-US" dirty="0">
                <a:latin typeface="微软雅黑" panose="020B0503020204020204" pitchFamily="34" charset="-122"/>
                <a:ea typeface="微软雅黑" panose="020B0503020204020204" pitchFamily="34" charset="-122"/>
              </a:rPr>
              <a:t>的总和，用</a:t>
            </a:r>
            <a:r>
              <a:rPr kumimoji="1" lang="en-US" altLang="zh-CN" dirty="0">
                <a:latin typeface="微软雅黑" panose="020B0503020204020204" pitchFamily="34" charset="-122"/>
                <a:ea typeface="微软雅黑" panose="020B0503020204020204" pitchFamily="34" charset="-122"/>
              </a:rPr>
              <a:t>n</a:t>
            </a:r>
            <a:r>
              <a:rPr kumimoji="1" lang="zh-CN" altLang="en-US" dirty="0">
                <a:latin typeface="微软雅黑" panose="020B0503020204020204" pitchFamily="34" charset="-122"/>
                <a:ea typeface="微软雅黑" panose="020B0503020204020204" pitchFamily="34" charset="-122"/>
              </a:rPr>
              <a:t>表示；</a:t>
            </a:r>
            <a:endParaRPr kumimoji="1" lang="en-US" altLang="zh-CN"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rPr>
              <a:t>则 </a:t>
            </a:r>
            <a:r>
              <a:rPr kumimoji="1" lang="en-US" altLang="zh-CN" dirty="0">
                <a:latin typeface="微软雅黑" panose="020B0503020204020204" pitchFamily="34" charset="-122"/>
                <a:ea typeface="微软雅黑" panose="020B0503020204020204" pitchFamily="34" charset="-122"/>
              </a:rPr>
              <a:t>n = n</a:t>
            </a:r>
            <a:r>
              <a:rPr kumimoji="1" lang="en-US" altLang="zh-CN" baseline="-25000" dirty="0">
                <a:latin typeface="微软雅黑" panose="020B0503020204020204" pitchFamily="34" charset="-122"/>
                <a:ea typeface="微软雅黑" panose="020B0503020204020204" pitchFamily="34" charset="-122"/>
              </a:rPr>
              <a:t>1 </a:t>
            </a:r>
            <a:r>
              <a:rPr kumimoji="1" lang="en-US" altLang="zh-CN" dirty="0">
                <a:latin typeface="微软雅黑" panose="020B0503020204020204" pitchFamily="34" charset="-122"/>
                <a:ea typeface="微软雅黑" panose="020B0503020204020204" pitchFamily="34" charset="-122"/>
              </a:rPr>
              <a:t>+ n</a:t>
            </a:r>
            <a:r>
              <a:rPr kumimoji="1" lang="en-US" altLang="zh-CN" baseline="-25000" dirty="0">
                <a:latin typeface="微软雅黑" panose="020B0503020204020204" pitchFamily="34" charset="-122"/>
                <a:ea typeface="微软雅黑" panose="020B0503020204020204" pitchFamily="34" charset="-122"/>
              </a:rPr>
              <a:t>2</a:t>
            </a:r>
            <a:endParaRPr kumimoji="1" lang="en-US" altLang="zh-CN" dirty="0">
              <a:latin typeface="微软雅黑" panose="020B0503020204020204" pitchFamily="34" charset="-122"/>
              <a:ea typeface="微软雅黑" panose="020B0503020204020204" pitchFamily="34" charset="-122"/>
            </a:endParaRPr>
          </a:p>
          <a:p>
            <a:pPr lvl="1">
              <a:buSzPct val="80000"/>
              <a:buChar char="•"/>
            </a:pPr>
            <a:endParaRPr kumimoji="1" lang="zh-CN" altLang="en-US" dirty="0">
              <a:latin typeface="微软雅黑" panose="020B0503020204020204" pitchFamily="34" charset="-122"/>
              <a:ea typeface="微软雅黑" panose="020B0503020204020204" pitchFamily="34" charset="-122"/>
            </a:endParaRPr>
          </a:p>
        </p:txBody>
      </p:sp>
      <p:sp>
        <p:nvSpPr>
          <p:cNvPr id="133124"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3125"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标题 1"/>
          <p:cNvSpPr>
            <a:spLocks noGrp="1"/>
          </p:cNvSpPr>
          <p:nvPr>
            <p:ph type="title"/>
          </p:nvPr>
        </p:nvSpPr>
        <p:spPr/>
        <p:txBody>
          <a:bodyPr vert="horz" wrap="square" lIns="91440" tIns="45720" rIns="91440" bIns="45720" anchor="ctr"/>
          <a:p>
            <a:r>
              <a:rPr kumimoji="1" lang="zh-CN" altLang="en-US" dirty="0">
                <a:latin typeface="黑体" panose="02010609060101010101" pitchFamily="49" charset="-122"/>
                <a:ea typeface="黑体" panose="02010609060101010101" pitchFamily="49" charset="-122"/>
                <a:cs typeface="+mj-cs"/>
              </a:rPr>
              <a:t>（</a:t>
            </a:r>
            <a:r>
              <a:rPr kumimoji="1" lang="en-US" altLang="zh-CN" dirty="0">
                <a:latin typeface="黑体" panose="02010609060101010101" pitchFamily="49" charset="-122"/>
                <a:ea typeface="黑体" panose="02010609060101010101" pitchFamily="49" charset="-122"/>
                <a:cs typeface="+mj-cs"/>
              </a:rPr>
              <a:t>3</a:t>
            </a:r>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--Halstead</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134147"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4148"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34149" name="文本框 5"/>
          <p:cNvSpPr txBox="1"/>
          <p:nvPr/>
        </p:nvSpPr>
        <p:spPr>
          <a:xfrm>
            <a:off x="457200" y="1412875"/>
            <a:ext cx="3744913" cy="427831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spcBef>
                <a:spcPct val="0"/>
              </a:spcBef>
              <a:buClrTx/>
              <a:buSzPct val="100000"/>
              <a:buNone/>
            </a:pPr>
            <a:r>
              <a:rPr lang="en-US" altLang="zh-CN" sz="1600" dirty="0"/>
              <a:t>Fortran 77 example</a:t>
            </a:r>
            <a:endParaRPr lang="en-US" altLang="zh-CN" sz="1600" dirty="0"/>
          </a:p>
          <a:p>
            <a:pPr marL="0" lvl="0" indent="0">
              <a:spcBef>
                <a:spcPct val="0"/>
              </a:spcBef>
              <a:buClrTx/>
              <a:buSzPct val="100000"/>
              <a:buNone/>
            </a:pPr>
            <a:endParaRPr lang="en-US" altLang="zh-CN" sz="1600" dirty="0"/>
          </a:p>
          <a:p>
            <a:pPr marL="0" lvl="0" indent="0">
              <a:spcBef>
                <a:spcPct val="0"/>
              </a:spcBef>
              <a:buClrTx/>
              <a:buSzPct val="100000"/>
              <a:buNone/>
            </a:pPr>
            <a:r>
              <a:rPr lang="en-US" altLang="zh-CN" sz="1600" dirty="0"/>
              <a:t>SUBROUTINE  SORT</a:t>
            </a:r>
            <a:r>
              <a:rPr lang="zh-CN" altLang="zh-CN" sz="1600" dirty="0"/>
              <a:t>（</a:t>
            </a:r>
            <a:r>
              <a:rPr lang="en-US" altLang="zh-CN" sz="1600" dirty="0"/>
              <a:t>X</a:t>
            </a:r>
            <a:r>
              <a:rPr lang="zh-CN" altLang="zh-CN" sz="1600" dirty="0"/>
              <a:t>，</a:t>
            </a:r>
            <a:r>
              <a:rPr lang="en-US" altLang="zh-CN" sz="1600" dirty="0"/>
              <a:t>N</a:t>
            </a:r>
            <a:r>
              <a:rPr lang="zh-CN" altLang="zh-CN" sz="1600" dirty="0"/>
              <a:t>）</a:t>
            </a:r>
            <a:br>
              <a:rPr lang="en-US" altLang="zh-CN" sz="1600" dirty="0"/>
            </a:br>
            <a:r>
              <a:rPr lang="en-US" altLang="zh-CN" sz="1600" dirty="0"/>
              <a:t>           DIMENSION  X</a:t>
            </a:r>
            <a:r>
              <a:rPr lang="zh-CN" altLang="zh-CN" sz="1600" dirty="0"/>
              <a:t>（</a:t>
            </a:r>
            <a:r>
              <a:rPr lang="en-US" altLang="zh-CN" sz="1600" dirty="0"/>
              <a:t>N</a:t>
            </a:r>
            <a:r>
              <a:rPr lang="zh-CN" altLang="zh-CN" sz="1600" dirty="0"/>
              <a:t>）</a:t>
            </a:r>
            <a:br>
              <a:rPr lang="en-US" altLang="zh-CN" sz="1600" dirty="0"/>
            </a:br>
            <a:r>
              <a:rPr lang="en-US" altLang="zh-CN" sz="1600" dirty="0"/>
              <a:t>           IF</a:t>
            </a:r>
            <a:r>
              <a:rPr lang="zh-CN" altLang="zh-CN" sz="1600" dirty="0"/>
              <a:t>（</a:t>
            </a:r>
            <a:r>
              <a:rPr lang="en-US" altLang="zh-CN" sz="1600" dirty="0"/>
              <a:t>N .LT. 2</a:t>
            </a:r>
            <a:r>
              <a:rPr lang="zh-CN" altLang="zh-CN" sz="1600" dirty="0"/>
              <a:t>）</a:t>
            </a:r>
            <a:r>
              <a:rPr lang="en-US" altLang="zh-CN" sz="1600" dirty="0"/>
              <a:t> RETURN</a:t>
            </a:r>
            <a:br>
              <a:rPr lang="en-US" altLang="zh-CN" sz="1600" dirty="0"/>
            </a:br>
            <a:r>
              <a:rPr lang="en-US" altLang="zh-CN" sz="1600" dirty="0"/>
              <a:t>           DO  20  I = 2, N</a:t>
            </a:r>
            <a:br>
              <a:rPr lang="en-US" altLang="zh-CN" sz="1600" dirty="0"/>
            </a:br>
            <a:r>
              <a:rPr lang="en-US" altLang="zh-CN" sz="1600" dirty="0"/>
              <a:t>              DO  10  J = 1, I</a:t>
            </a:r>
            <a:br>
              <a:rPr lang="en-US" altLang="zh-CN" sz="1600" dirty="0"/>
            </a:br>
            <a:r>
              <a:rPr lang="en-US" altLang="zh-CN" sz="1600" dirty="0"/>
              <a:t>                 IF </a:t>
            </a:r>
            <a:r>
              <a:rPr lang="zh-CN" altLang="zh-CN" sz="1600" dirty="0"/>
              <a:t>（</a:t>
            </a:r>
            <a:r>
              <a:rPr lang="en-US" altLang="zh-CN" sz="1600" dirty="0"/>
              <a:t>X</a:t>
            </a:r>
            <a:r>
              <a:rPr lang="zh-CN" altLang="zh-CN" sz="1600" dirty="0"/>
              <a:t>（</a:t>
            </a:r>
            <a:r>
              <a:rPr lang="en-US" altLang="zh-CN" sz="1600" dirty="0"/>
              <a:t>I</a:t>
            </a:r>
            <a:r>
              <a:rPr lang="zh-CN" altLang="zh-CN" sz="1600" dirty="0"/>
              <a:t>）</a:t>
            </a:r>
            <a:r>
              <a:rPr lang="en-US" altLang="zh-CN" sz="1600" dirty="0"/>
              <a:t>.GE. X</a:t>
            </a:r>
            <a:r>
              <a:rPr lang="zh-CN" altLang="zh-CN" sz="1600" dirty="0"/>
              <a:t>（</a:t>
            </a:r>
            <a:r>
              <a:rPr lang="en-US" altLang="zh-CN" sz="1600" dirty="0"/>
              <a:t>J</a:t>
            </a:r>
            <a:r>
              <a:rPr lang="zh-CN" altLang="zh-CN" sz="1600" dirty="0"/>
              <a:t>））</a:t>
            </a:r>
            <a:endParaRPr lang="zh-CN" altLang="zh-CN" sz="1600" dirty="0"/>
          </a:p>
          <a:p>
            <a:pPr marL="0" lvl="0" indent="0">
              <a:spcBef>
                <a:spcPct val="0"/>
              </a:spcBef>
              <a:buClrTx/>
              <a:buSzPct val="100000"/>
              <a:buNone/>
            </a:pPr>
            <a:r>
              <a:rPr lang="en-US" altLang="zh-CN" sz="1600" dirty="0"/>
              <a:t>                    GO TO 10</a:t>
            </a:r>
            <a:br>
              <a:rPr lang="en-US" altLang="zh-CN" sz="1600" dirty="0"/>
            </a:br>
            <a:r>
              <a:rPr lang="en-US" altLang="zh-CN" sz="1600" dirty="0"/>
              <a:t>                 SAVE = X</a:t>
            </a:r>
            <a:r>
              <a:rPr lang="zh-CN" altLang="zh-CN" sz="1600" dirty="0"/>
              <a:t>（</a:t>
            </a:r>
            <a:r>
              <a:rPr lang="en-US" altLang="zh-CN" sz="1600" dirty="0"/>
              <a:t>I</a:t>
            </a:r>
            <a:r>
              <a:rPr lang="zh-CN" altLang="zh-CN" sz="1600" dirty="0"/>
              <a:t>）</a:t>
            </a:r>
            <a:br>
              <a:rPr lang="en-US" altLang="zh-CN" sz="1600" dirty="0"/>
            </a:br>
            <a:r>
              <a:rPr lang="en-US" altLang="zh-CN" sz="1600" dirty="0"/>
              <a:t>                 X</a:t>
            </a:r>
            <a:r>
              <a:rPr lang="zh-CN" altLang="zh-CN" sz="1600" dirty="0"/>
              <a:t>（</a:t>
            </a:r>
            <a:r>
              <a:rPr lang="en-US" altLang="zh-CN" sz="1600" dirty="0"/>
              <a:t>I</a:t>
            </a:r>
            <a:r>
              <a:rPr lang="zh-CN" altLang="zh-CN" sz="1600" dirty="0"/>
              <a:t>）</a:t>
            </a:r>
            <a:r>
              <a:rPr lang="en-US" altLang="zh-CN" sz="1600" dirty="0"/>
              <a:t>= X</a:t>
            </a:r>
            <a:r>
              <a:rPr lang="zh-CN" altLang="zh-CN" sz="1600" dirty="0"/>
              <a:t>（</a:t>
            </a:r>
            <a:r>
              <a:rPr lang="en-US" altLang="zh-CN" sz="1600" dirty="0"/>
              <a:t>J</a:t>
            </a:r>
            <a:r>
              <a:rPr lang="zh-CN" altLang="zh-CN" sz="1600" dirty="0"/>
              <a:t>）</a:t>
            </a:r>
            <a:br>
              <a:rPr lang="en-US" altLang="zh-CN" sz="1600" dirty="0"/>
            </a:br>
            <a:r>
              <a:rPr lang="en-US" altLang="zh-CN" sz="1600" dirty="0"/>
              <a:t>                 X</a:t>
            </a:r>
            <a:r>
              <a:rPr lang="zh-CN" altLang="zh-CN" sz="1600" dirty="0"/>
              <a:t>（</a:t>
            </a:r>
            <a:r>
              <a:rPr lang="en-US" altLang="zh-CN" sz="1600" dirty="0"/>
              <a:t>J</a:t>
            </a:r>
            <a:r>
              <a:rPr lang="zh-CN" altLang="zh-CN" sz="1600" dirty="0"/>
              <a:t>）</a:t>
            </a:r>
            <a:r>
              <a:rPr lang="en-US" altLang="zh-CN" sz="1600" dirty="0"/>
              <a:t>= SAVE</a:t>
            </a:r>
            <a:br>
              <a:rPr lang="en-US" altLang="zh-CN" sz="1600" dirty="0"/>
            </a:br>
            <a:r>
              <a:rPr lang="en-US" altLang="zh-CN" sz="1600" dirty="0"/>
              <a:t>      10      CONTINUE</a:t>
            </a:r>
            <a:br>
              <a:rPr lang="en-US" altLang="zh-CN" sz="1600" dirty="0"/>
            </a:br>
            <a:r>
              <a:rPr lang="en-US" altLang="zh-CN" sz="1600" dirty="0"/>
              <a:t>      20   CONTINUE</a:t>
            </a:r>
            <a:br>
              <a:rPr lang="en-US" altLang="zh-CN" sz="1600" dirty="0"/>
            </a:br>
            <a:r>
              <a:rPr lang="en-US" altLang="zh-CN" sz="1600" dirty="0"/>
              <a:t>           RETURN</a:t>
            </a:r>
            <a:br>
              <a:rPr lang="en-US" altLang="zh-CN" sz="1600" dirty="0"/>
            </a:br>
            <a:r>
              <a:rPr lang="en-US" altLang="zh-CN" sz="1600" dirty="0"/>
              <a:t>           END</a:t>
            </a:r>
            <a:endParaRPr lang="zh-CN" altLang="zh-CN" sz="1600" dirty="0"/>
          </a:p>
          <a:p>
            <a:pPr marL="0" lvl="0" indent="0">
              <a:spcBef>
                <a:spcPct val="0"/>
              </a:spcBef>
              <a:buClrTx/>
              <a:buSzPct val="100000"/>
              <a:buNone/>
            </a:pPr>
            <a:endParaRPr lang="zh-CN" altLang="en-US" sz="1600" dirty="0"/>
          </a:p>
        </p:txBody>
      </p:sp>
      <p:graphicFrame>
        <p:nvGraphicFramePr>
          <p:cNvPr id="9" name="表格 8"/>
          <p:cNvGraphicFramePr>
            <a:graphicFrameLocks noGrp="1"/>
          </p:cNvGraphicFramePr>
          <p:nvPr/>
        </p:nvGraphicFramePr>
        <p:xfrm>
          <a:off x="4359275" y="1217613"/>
          <a:ext cx="3960813" cy="4217988"/>
        </p:xfrm>
        <a:graphic>
          <a:graphicData uri="http://schemas.openxmlformats.org/drawingml/2006/table">
            <a:tbl>
              <a:tblPr>
                <a:tableStyleId>{5C22544A-7EE6-4342-B048-85BDC9FD1C3A}</a:tableStyleId>
              </a:tblPr>
              <a:tblGrid>
                <a:gridCol w="1650339"/>
                <a:gridCol w="660135"/>
                <a:gridCol w="990204"/>
                <a:gridCol w="660135"/>
              </a:tblGrid>
              <a:tr h="34881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a:t>
                      </a:r>
                      <a:r>
                        <a:rPr lang="zh-CN" sz="1200" kern="100" dirty="0">
                          <a:effectLst/>
                        </a:rPr>
                        <a:t>运算符</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a:t>
                      </a:r>
                      <a:r>
                        <a:rPr lang="zh-CN" sz="1200" kern="100">
                          <a:effectLst/>
                        </a:rPr>
                        <a:t>计数</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a:t>
                      </a:r>
                      <a:r>
                        <a:rPr lang="zh-CN" sz="1200" kern="100">
                          <a:effectLst/>
                        </a:rPr>
                        <a:t>运算对象</a:t>
                      </a:r>
                      <a:r>
                        <a:rPr lang="en-US" sz="1200" kern="100">
                          <a:effectLst/>
                        </a:rPr>
                        <a:t>  </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a:t>
                      </a:r>
                      <a:r>
                        <a:rPr lang="zh-CN" sz="1200" kern="100">
                          <a:effectLst/>
                        </a:rPr>
                        <a:t>计数</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r>
              <a:tr h="34881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a:t>
                      </a:r>
                      <a:r>
                        <a:rPr lang="zh-CN" sz="1200" kern="100" dirty="0">
                          <a:effectLst/>
                        </a:rPr>
                        <a:t>可执行语句结束</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7  </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X</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6  </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r>
              <a:tr h="34881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a:t>
                      </a:r>
                      <a:r>
                        <a:rPr lang="zh-CN" sz="1200" kern="100" dirty="0">
                          <a:effectLst/>
                        </a:rPr>
                        <a:t>数组下标</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6 </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I </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5 </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r>
              <a:tr h="348817">
                <a:tc>
                  <a:txBody>
                    <a:bodyPr/>
                    <a:lstStyle/>
                    <a:p>
                      <a:pPr indent="288290"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a:t>
                      </a:r>
                      <a:r>
                        <a:rPr lang="zh-CN" sz="1200" kern="100" dirty="0">
                          <a:effectLst/>
                        </a:rPr>
                        <a:t>＝</a:t>
                      </a:r>
                      <a:r>
                        <a:rPr lang="en-US" sz="12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5</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J  </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4</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r>
              <a:tr h="34881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IF</a:t>
                      </a:r>
                      <a:r>
                        <a:rPr lang="zh-CN" sz="1200" kern="100" dirty="0">
                          <a:effectLst/>
                        </a:rPr>
                        <a:t>（</a:t>
                      </a:r>
                      <a:r>
                        <a:rPr lang="en-US" sz="1200" kern="100" dirty="0">
                          <a:effectLst/>
                        </a:rPr>
                        <a:t>  </a:t>
                      </a:r>
                      <a:r>
                        <a:rPr lang="zh-CN" sz="12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2</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N</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2</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r>
              <a:tr h="34881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DO  </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2</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2 </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2   </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r>
              <a:tr h="34881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a:t>
                      </a:r>
                      <a:r>
                        <a:rPr lang="zh-CN" sz="1200" kern="100">
                          <a:effectLst/>
                        </a:rPr>
                        <a:t>，</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2</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SAVE</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2</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r>
              <a:tr h="34881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a:t>
                      </a:r>
                      <a:r>
                        <a:rPr lang="zh-CN" sz="1200" kern="100">
                          <a:effectLst/>
                        </a:rPr>
                        <a:t>程序结束</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1  </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1 </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1</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r>
              <a:tr h="38099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.LT. </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1</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gridSpan="2">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a:t>
                      </a:r>
                      <a:endParaRPr lang="en-US" sz="1200" kern="100" dirty="0" smtClean="0">
                        <a:effectLst/>
                      </a:endParaRPr>
                    </a:p>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600" kern="100" dirty="0" smtClean="0">
                          <a:effectLst/>
                        </a:rPr>
                        <a:t>n2</a:t>
                      </a:r>
                      <a:r>
                        <a:rPr lang="zh-CN" sz="1200" kern="100" dirty="0">
                          <a:effectLst/>
                        </a:rPr>
                        <a:t>＝</a:t>
                      </a:r>
                      <a:r>
                        <a:rPr lang="en-US" sz="1200" kern="100" dirty="0">
                          <a:effectLst/>
                        </a:rPr>
                        <a:t>7  </a:t>
                      </a:r>
                      <a:r>
                        <a:rPr lang="en-US" sz="1600" kern="100" dirty="0">
                          <a:effectLst/>
                        </a:rPr>
                        <a:t>N2</a:t>
                      </a:r>
                      <a:r>
                        <a:rPr lang="zh-CN" sz="1200" kern="100" dirty="0">
                          <a:effectLst/>
                        </a:rPr>
                        <a:t>＝</a:t>
                      </a:r>
                      <a:r>
                        <a:rPr lang="en-US" sz="1200" kern="100" dirty="0">
                          <a:effectLst/>
                        </a:rPr>
                        <a:t>22</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hMerge="1">
                  <a:tcPr/>
                </a:tc>
              </a:tr>
              <a:tr h="34881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.GE. </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1</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gridSpan="2">
                  <a:txBody>
                    <a:bodyPr/>
                    <a:lstStyle/>
                    <a:p>
                      <a:pPr algn="just">
                        <a:spcAft>
                          <a:spcPts val="0"/>
                        </a:spcAft>
                      </a:pPr>
                      <a:r>
                        <a:rPr lang="zh-CN"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0" marR="0" marT="0" marB="0" anchor="ctr">
                    <a:solidFill>
                      <a:schemeClr val="bg2">
                        <a:lumMod val="20000"/>
                        <a:lumOff val="80000"/>
                      </a:schemeClr>
                    </a:solidFill>
                  </a:tcPr>
                </a:tc>
                <a:tc hMerge="1">
                  <a:tcPr/>
                </a:tc>
              </a:tr>
              <a:tr h="348817">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GO TO 10  </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a:effectLst/>
                        </a:rPr>
                        <a:t>  1</a:t>
                      </a:r>
                      <a:endParaRPr lang="zh-CN" sz="1600" kern="10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gridSpan="2">
                  <a:txBody>
                    <a:bodyPr/>
                    <a:lstStyle/>
                    <a:p>
                      <a:pPr algn="just">
                        <a:spcAft>
                          <a:spcPts val="0"/>
                        </a:spcAft>
                      </a:pPr>
                      <a:r>
                        <a:rPr lang="zh-CN"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0" marR="0" marT="0" marB="0" anchor="ctr">
                    <a:solidFill>
                      <a:schemeClr val="bg2">
                        <a:lumMod val="20000"/>
                        <a:lumOff val="80000"/>
                      </a:schemeClr>
                    </a:solidFill>
                  </a:tcPr>
                </a:tc>
                <a:tc hMerge="1">
                  <a:tcPr/>
                </a:tc>
              </a:tr>
              <a:tr h="348817">
                <a:tc gridSpan="2">
                  <a:txBody>
                    <a:bodyPr/>
                    <a:lstStyle/>
                    <a:p>
                      <a:pPr algn="just" fontAlgn="ctr">
                        <a:lnSpc>
                          <a:spcPts val="1500"/>
                        </a:lnSpc>
                        <a:spcAft>
                          <a:spcPts val="0"/>
                        </a:spcAft>
                        <a:tabLst>
                          <a:tab pos="609600" algn="l"/>
                          <a:tab pos="1219200" algn="l"/>
                          <a:tab pos="1828800" algn="l"/>
                          <a:tab pos="2438400" algn="l"/>
                          <a:tab pos="3048000" algn="l"/>
                          <a:tab pos="3657600" algn="l"/>
                          <a:tab pos="4267200" algn="l"/>
                          <a:tab pos="4876800" algn="l"/>
                        </a:tabLst>
                      </a:pPr>
                      <a:r>
                        <a:rPr lang="en-US" sz="1200" kern="100" dirty="0">
                          <a:effectLst/>
                        </a:rPr>
                        <a:t>     </a:t>
                      </a:r>
                      <a:r>
                        <a:rPr lang="en-US" sz="1600" kern="100" dirty="0">
                          <a:effectLst/>
                        </a:rPr>
                        <a:t>n1</a:t>
                      </a:r>
                      <a:r>
                        <a:rPr lang="zh-CN" sz="1200" kern="100" dirty="0">
                          <a:effectLst/>
                        </a:rPr>
                        <a:t>＝</a:t>
                      </a:r>
                      <a:r>
                        <a:rPr lang="en-US" sz="1200" kern="100" dirty="0">
                          <a:effectLst/>
                        </a:rPr>
                        <a:t>10    </a:t>
                      </a:r>
                      <a:r>
                        <a:rPr lang="en-US" sz="1600" kern="100" dirty="0">
                          <a:effectLst/>
                        </a:rPr>
                        <a:t>N1</a:t>
                      </a:r>
                      <a:r>
                        <a:rPr lang="zh-CN" sz="1200" kern="100" dirty="0">
                          <a:effectLst/>
                        </a:rPr>
                        <a:t>＝</a:t>
                      </a:r>
                      <a:r>
                        <a:rPr lang="en-US" sz="1200" kern="100" dirty="0">
                          <a:effectLst/>
                        </a:rPr>
                        <a:t>28   </a:t>
                      </a:r>
                      <a:endParaRPr lang="zh-CN" sz="1600" kern="100" dirty="0">
                        <a:effectLst/>
                        <a:latin typeface="Times New Roman" panose="02020603050405020304" pitchFamily="18" charset="0"/>
                        <a:ea typeface="宋体" panose="02010600030101010101" pitchFamily="2" charset="-122"/>
                      </a:endParaRPr>
                    </a:p>
                  </a:txBody>
                  <a:tcPr marL="17782" marR="17782" marT="0" marB="0">
                    <a:solidFill>
                      <a:schemeClr val="bg2">
                        <a:lumMod val="20000"/>
                        <a:lumOff val="80000"/>
                      </a:schemeClr>
                    </a:solidFill>
                  </a:tcPr>
                </a:tc>
                <a:tc hMerge="1">
                  <a:tcPr/>
                </a:tc>
                <a:tc gridSpan="2">
                  <a:txBody>
                    <a:bodyPr/>
                    <a:lstStyle/>
                    <a:p>
                      <a:pPr algn="just">
                        <a:spcAft>
                          <a:spcPts val="0"/>
                        </a:spcAft>
                      </a:pPr>
                      <a:r>
                        <a:rPr lang="zh-CN"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0" marR="0" marT="0" marB="0" anchor="ctr">
                    <a:solidFill>
                      <a:schemeClr val="bg2">
                        <a:lumMod val="20000"/>
                        <a:lumOff val="80000"/>
                      </a:schemeClr>
                    </a:solidFill>
                  </a:tcPr>
                </a:tc>
                <a:tc hMerge="1">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标题 1"/>
          <p:cNvSpPr>
            <a:spLocks noGrp="1"/>
          </p:cNvSpPr>
          <p:nvPr>
            <p:ph type="title"/>
          </p:nvPr>
        </p:nvSpPr>
        <p:spPr/>
        <p:txBody>
          <a:bodyPr vert="horz" wrap="square" lIns="91440" tIns="45720" rIns="91440" bIns="45720" anchor="ctr"/>
          <a:p>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--Halstead</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135171" name="内容占位符 2"/>
          <p:cNvSpPr>
            <a:spLocks noGrp="1"/>
          </p:cNvSpPr>
          <p:nvPr>
            <p:ph idx="1"/>
          </p:nvPr>
        </p:nvSpPr>
        <p:spPr/>
        <p:txBody>
          <a:bodyPr vert="horz" wrap="square" lIns="91440" tIns="45720" rIns="91440" bIns="45720" anchor="t"/>
          <a:p>
            <a:pPr>
              <a:buSzPct val="75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mn-cs"/>
              </a:rPr>
              <a:t>预测的词汇量</a:t>
            </a:r>
            <a:endParaRPr kumimoji="1" lang="en-US" altLang="zh-CN" dirty="0">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en-US" altLang="zh-CN" sz="2000" dirty="0">
                <a:latin typeface="微软雅黑" panose="020B0503020204020204" pitchFamily="34" charset="-122"/>
                <a:ea typeface="微软雅黑" panose="020B0503020204020204" pitchFamily="34" charset="-122"/>
              </a:rPr>
              <a:t>H = n</a:t>
            </a:r>
            <a:r>
              <a:rPr kumimoji="1" lang="en-US" altLang="zh-CN" sz="2000" baseline="-25000" dirty="0">
                <a:latin typeface="微软雅黑" panose="020B0503020204020204" pitchFamily="34" charset="-122"/>
                <a:ea typeface="微软雅黑" panose="020B0503020204020204" pitchFamily="34" charset="-122"/>
              </a:rPr>
              <a:t>1</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000" dirty="0">
                <a:latin typeface="微软雅黑" panose="020B0503020204020204" pitchFamily="34" charset="-122"/>
                <a:ea typeface="微软雅黑" panose="020B0503020204020204" pitchFamily="34" charset="-122"/>
              </a:rPr>
              <a:t> log</a:t>
            </a:r>
            <a:r>
              <a:rPr kumimoji="1" lang="en-US" altLang="zh-CN" sz="2000" baseline="-25000" dirty="0">
                <a:latin typeface="微软雅黑" panose="020B0503020204020204" pitchFamily="34" charset="-122"/>
                <a:ea typeface="微软雅黑" panose="020B0503020204020204" pitchFamily="34" charset="-122"/>
              </a:rPr>
              <a:t>2 </a:t>
            </a:r>
            <a:r>
              <a:rPr kumimoji="1" lang="en-US" altLang="zh-CN" sz="2000" dirty="0">
                <a:latin typeface="微软雅黑" panose="020B0503020204020204" pitchFamily="34" charset="-122"/>
                <a:ea typeface="微软雅黑" panose="020B0503020204020204" pitchFamily="34" charset="-122"/>
              </a:rPr>
              <a:t>n</a:t>
            </a:r>
            <a:r>
              <a:rPr kumimoji="1" lang="en-US" altLang="zh-CN" sz="2000" baseline="-25000" dirty="0">
                <a:latin typeface="微软雅黑" panose="020B0503020204020204" pitchFamily="34" charset="-122"/>
                <a:ea typeface="微软雅黑" panose="020B0503020204020204" pitchFamily="34" charset="-122"/>
              </a:rPr>
              <a:t>1</a:t>
            </a:r>
            <a:r>
              <a:rPr kumimoji="1" lang="en-US" altLang="zh-CN" sz="2000" dirty="0">
                <a:latin typeface="微软雅黑" panose="020B0503020204020204" pitchFamily="34" charset="-122"/>
                <a:ea typeface="微软雅黑" panose="020B0503020204020204" pitchFamily="34" charset="-122"/>
              </a:rPr>
              <a:t> + n</a:t>
            </a:r>
            <a:r>
              <a:rPr kumimoji="1" lang="en-US" altLang="zh-CN" sz="2000" baseline="-25000" dirty="0">
                <a:latin typeface="微软雅黑" panose="020B0503020204020204" pitchFamily="34" charset="-122"/>
                <a:ea typeface="微软雅黑" panose="020B0503020204020204" pitchFamily="34" charset="-122"/>
              </a:rPr>
              <a:t>2</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000" dirty="0">
                <a:latin typeface="微软雅黑" panose="020B0503020204020204" pitchFamily="34" charset="-122"/>
                <a:ea typeface="微软雅黑" panose="020B0503020204020204" pitchFamily="34" charset="-122"/>
              </a:rPr>
              <a:t> log</a:t>
            </a:r>
            <a:r>
              <a:rPr kumimoji="1" lang="en-US" altLang="zh-CN" sz="2000" baseline="-25000" dirty="0">
                <a:latin typeface="微软雅黑" panose="020B0503020204020204" pitchFamily="34" charset="-122"/>
                <a:ea typeface="微软雅黑" panose="020B0503020204020204" pitchFamily="34" charset="-122"/>
              </a:rPr>
              <a:t>2 </a:t>
            </a:r>
            <a:r>
              <a:rPr kumimoji="1" lang="en-US" altLang="zh-CN" sz="2000" dirty="0">
                <a:latin typeface="微软雅黑" panose="020B0503020204020204" pitchFamily="34" charset="-122"/>
                <a:ea typeface="微软雅黑" panose="020B0503020204020204" pitchFamily="34" charset="-122"/>
              </a:rPr>
              <a:t>n</a:t>
            </a:r>
            <a:r>
              <a:rPr kumimoji="1" lang="en-US" altLang="zh-CN" sz="2000" baseline="-25000" dirty="0">
                <a:latin typeface="微软雅黑" panose="020B0503020204020204" pitchFamily="34" charset="-122"/>
                <a:ea typeface="微软雅黑" panose="020B0503020204020204" pitchFamily="34" charset="-122"/>
              </a:rPr>
              <a:t>2</a:t>
            </a:r>
            <a:r>
              <a:rPr kumimoji="1" lang="en-US" altLang="zh-CN" sz="2000" dirty="0">
                <a:latin typeface="微软雅黑" panose="020B0503020204020204" pitchFamily="34" charset="-122"/>
                <a:ea typeface="微软雅黑" panose="020B0503020204020204" pitchFamily="34" charset="-122"/>
              </a:rPr>
              <a:t> = 10 </a:t>
            </a:r>
            <a:r>
              <a:rPr kumimoji="1"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000" dirty="0">
                <a:latin typeface="微软雅黑" panose="020B0503020204020204" pitchFamily="34" charset="-122"/>
                <a:ea typeface="微软雅黑" panose="020B0503020204020204" pitchFamily="34" charset="-122"/>
              </a:rPr>
              <a:t> log</a:t>
            </a:r>
            <a:r>
              <a:rPr kumimoji="1" lang="en-US" altLang="zh-CN" sz="2000" baseline="-25000" dirty="0">
                <a:latin typeface="微软雅黑" panose="020B0503020204020204" pitchFamily="34" charset="-122"/>
                <a:ea typeface="微软雅黑" panose="020B0503020204020204" pitchFamily="34" charset="-122"/>
              </a:rPr>
              <a:t>2 </a:t>
            </a:r>
            <a:r>
              <a:rPr kumimoji="1" lang="en-US" altLang="zh-CN" sz="2000" dirty="0">
                <a:latin typeface="微软雅黑" panose="020B0503020204020204" pitchFamily="34" charset="-122"/>
                <a:ea typeface="微软雅黑" panose="020B0503020204020204" pitchFamily="34" charset="-122"/>
              </a:rPr>
              <a:t>10 + 7 </a:t>
            </a:r>
            <a:r>
              <a:rPr kumimoji="1"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000" dirty="0">
                <a:latin typeface="微软雅黑" panose="020B0503020204020204" pitchFamily="34" charset="-122"/>
                <a:ea typeface="微软雅黑" panose="020B0503020204020204" pitchFamily="34" charset="-122"/>
              </a:rPr>
              <a:t> log</a:t>
            </a:r>
            <a:r>
              <a:rPr kumimoji="1" lang="en-US" altLang="zh-CN" sz="2000" baseline="-25000" dirty="0">
                <a:latin typeface="微软雅黑" panose="020B0503020204020204" pitchFamily="34" charset="-122"/>
                <a:ea typeface="微软雅黑" panose="020B0503020204020204" pitchFamily="34" charset="-122"/>
              </a:rPr>
              <a:t>2 </a:t>
            </a:r>
            <a:r>
              <a:rPr kumimoji="1" lang="en-US" altLang="zh-CN" sz="2000" dirty="0">
                <a:latin typeface="微软雅黑" panose="020B0503020204020204" pitchFamily="34" charset="-122"/>
                <a:ea typeface="微软雅黑" panose="020B0503020204020204" pitchFamily="34" charset="-122"/>
              </a:rPr>
              <a:t>7 = 52.87</a:t>
            </a:r>
            <a:endParaRPr kumimoji="1" lang="en-US" altLang="zh-CN" sz="2000" dirty="0">
              <a:latin typeface="微软雅黑" panose="020B0503020204020204" pitchFamily="34" charset="-122"/>
              <a:ea typeface="微软雅黑" panose="020B0503020204020204" pitchFamily="34" charset="-122"/>
            </a:endParaRPr>
          </a:p>
          <a:p>
            <a:pPr>
              <a:buSzPct val="75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mn-cs"/>
              </a:rPr>
              <a:t>实际的词汇量</a:t>
            </a:r>
            <a:endParaRPr kumimoji="1" lang="en-US" altLang="zh-CN" dirty="0">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en-US" altLang="zh-CN" sz="2000" dirty="0">
                <a:latin typeface="微软雅黑" panose="020B0503020204020204" pitchFamily="34" charset="-122"/>
                <a:ea typeface="微软雅黑" panose="020B0503020204020204" pitchFamily="34" charset="-122"/>
              </a:rPr>
              <a:t>N = N</a:t>
            </a:r>
            <a:r>
              <a:rPr kumimoji="1" lang="en-US" altLang="zh-CN" sz="2000" baseline="-25000" dirty="0">
                <a:latin typeface="微软雅黑" panose="020B0503020204020204" pitchFamily="34" charset="-122"/>
                <a:ea typeface="微软雅黑" panose="020B0503020204020204" pitchFamily="34" charset="-122"/>
              </a:rPr>
              <a:t>1</a:t>
            </a:r>
            <a:r>
              <a:rPr kumimoji="1" lang="en-US" altLang="zh-CN" sz="2000" dirty="0">
                <a:latin typeface="微软雅黑" panose="020B0503020204020204" pitchFamily="34" charset="-122"/>
                <a:ea typeface="微软雅黑" panose="020B0503020204020204" pitchFamily="34" charset="-122"/>
              </a:rPr>
              <a:t> + N</a:t>
            </a:r>
            <a:r>
              <a:rPr kumimoji="1" lang="en-US" altLang="zh-CN" sz="2000" baseline="-25000" dirty="0">
                <a:latin typeface="微软雅黑" panose="020B0503020204020204" pitchFamily="34" charset="-122"/>
                <a:ea typeface="微软雅黑" panose="020B0503020204020204" pitchFamily="34" charset="-122"/>
              </a:rPr>
              <a:t>2</a:t>
            </a:r>
            <a:r>
              <a:rPr kumimoji="1" lang="en-US" altLang="zh-CN" sz="2000" dirty="0">
                <a:latin typeface="微软雅黑" panose="020B0503020204020204" pitchFamily="34" charset="-122"/>
                <a:ea typeface="微软雅黑" panose="020B0503020204020204" pitchFamily="34" charset="-122"/>
              </a:rPr>
              <a:t> = 28 + 22 = 50</a:t>
            </a:r>
            <a:endParaRPr kumimoji="1" lang="en-US" altLang="zh-CN" sz="2000" dirty="0">
              <a:latin typeface="微软雅黑" panose="020B0503020204020204" pitchFamily="34" charset="-122"/>
              <a:ea typeface="微软雅黑" panose="020B0503020204020204" pitchFamily="34" charset="-122"/>
            </a:endParaRPr>
          </a:p>
          <a:p>
            <a:pPr>
              <a:buSzPct val="75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mn-cs"/>
              </a:rPr>
              <a:t>程序的词汇表</a:t>
            </a:r>
            <a:endParaRPr kumimoji="1" lang="en-US" altLang="zh-CN" dirty="0">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en-US" altLang="zh-CN" sz="2000" dirty="0">
                <a:latin typeface="微软雅黑" panose="020B0503020204020204" pitchFamily="34" charset="-122"/>
                <a:ea typeface="微软雅黑" panose="020B0503020204020204" pitchFamily="34" charset="-122"/>
              </a:rPr>
              <a:t>n = n</a:t>
            </a:r>
            <a:r>
              <a:rPr kumimoji="1" lang="en-US" altLang="zh-CN" sz="2000" baseline="-25000" dirty="0">
                <a:latin typeface="微软雅黑" panose="020B0503020204020204" pitchFamily="34" charset="-122"/>
                <a:ea typeface="微软雅黑" panose="020B0503020204020204" pitchFamily="34" charset="-122"/>
              </a:rPr>
              <a:t>1</a:t>
            </a:r>
            <a:r>
              <a:rPr kumimoji="1" lang="en-US" altLang="zh-CN" sz="2000" dirty="0">
                <a:latin typeface="微软雅黑" panose="020B0503020204020204" pitchFamily="34" charset="-122"/>
                <a:ea typeface="微软雅黑" panose="020B0503020204020204" pitchFamily="34" charset="-122"/>
              </a:rPr>
              <a:t> + n</a:t>
            </a:r>
            <a:r>
              <a:rPr kumimoji="1" lang="en-US" altLang="zh-CN" sz="2000" baseline="-25000" dirty="0">
                <a:latin typeface="微软雅黑" panose="020B0503020204020204" pitchFamily="34" charset="-122"/>
                <a:ea typeface="微软雅黑" panose="020B0503020204020204" pitchFamily="34" charset="-122"/>
              </a:rPr>
              <a:t>2</a:t>
            </a:r>
            <a:r>
              <a:rPr kumimoji="1" lang="en-US" altLang="zh-CN" sz="2000" dirty="0">
                <a:latin typeface="微软雅黑" panose="020B0503020204020204" pitchFamily="34" charset="-122"/>
                <a:ea typeface="微软雅黑" panose="020B0503020204020204" pitchFamily="34" charset="-122"/>
              </a:rPr>
              <a:t> = 10 + 7 = 17</a:t>
            </a:r>
            <a:endParaRPr kumimoji="1" lang="zh-CN" altLang="en-US" sz="2000" dirty="0">
              <a:latin typeface="微软雅黑" panose="020B0503020204020204" pitchFamily="34" charset="-122"/>
              <a:ea typeface="微软雅黑" panose="020B0503020204020204" pitchFamily="34" charset="-122"/>
            </a:endParaRPr>
          </a:p>
        </p:txBody>
      </p:sp>
      <p:sp>
        <p:nvSpPr>
          <p:cNvPr id="135172"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5173"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
          <p:cNvSpPr>
            <a:spLocks noGrp="1"/>
          </p:cNvSpPr>
          <p:nvPr>
            <p:ph type="title"/>
          </p:nvPr>
        </p:nvSpPr>
        <p:spPr/>
        <p:txBody>
          <a:bodyPr vert="horz" wrap="square" lIns="91440" tIns="45720" rIns="91440" bIns="45720" anchor="ctr"/>
          <a:p>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--Halstead</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136195" name="内容占位符 2"/>
          <p:cNvSpPr>
            <a:spLocks noGrp="1"/>
          </p:cNvSpPr>
          <p:nvPr>
            <p:ph idx="1"/>
          </p:nvPr>
        </p:nvSpPr>
        <p:spPr>
          <a:xfrm>
            <a:off x="323850" y="1484313"/>
            <a:ext cx="8362950" cy="4681537"/>
          </a:xfrm>
        </p:spPr>
        <p:txBody>
          <a:bodyPr vert="horz" wrap="square" lIns="91440" tIns="45720" rIns="91440" bIns="45720" anchor="t"/>
          <a:p>
            <a:pPr>
              <a:buSzPct val="75000"/>
              <a:buFont typeface="Wingdings" panose="05000000000000000000" pitchFamily="2" charset="2"/>
              <a:buChar char="l"/>
            </a:pPr>
            <a:r>
              <a:rPr kumimoji="1" lang="zh-CN" altLang="en-US" dirty="0">
                <a:solidFill>
                  <a:srgbClr val="FF0000"/>
                </a:solidFill>
                <a:latin typeface="微软雅黑" panose="020B0503020204020204" pitchFamily="34" charset="-122"/>
                <a:ea typeface="微软雅黑" panose="020B0503020204020204" pitchFamily="34" charset="-122"/>
                <a:cs typeface="+mn-cs"/>
              </a:rPr>
              <a:t>程序量 </a:t>
            </a:r>
            <a:r>
              <a:rPr kumimoji="1" lang="en-US" altLang="zh-CN" dirty="0">
                <a:solidFill>
                  <a:srgbClr val="FF0000"/>
                </a:solidFill>
                <a:latin typeface="微软雅黑" panose="020B0503020204020204" pitchFamily="34" charset="-122"/>
                <a:ea typeface="微软雅黑" panose="020B0503020204020204" pitchFamily="34" charset="-122"/>
                <a:cs typeface="+mn-cs"/>
              </a:rPr>
              <a:t>V</a:t>
            </a:r>
            <a:r>
              <a:rPr kumimoji="1" lang="zh-CN" altLang="en-US" dirty="0">
                <a:solidFill>
                  <a:srgbClr val="FF0000"/>
                </a:solidFill>
                <a:latin typeface="微软雅黑" panose="020B0503020204020204" pitchFamily="34" charset="-122"/>
                <a:ea typeface="微软雅黑" panose="020B0503020204020204" pitchFamily="34" charset="-122"/>
                <a:cs typeface="+mn-cs"/>
              </a:rPr>
              <a:t>，</a:t>
            </a:r>
            <a:r>
              <a:rPr kumimoji="1" lang="zh-CN" altLang="zh-CN" dirty="0">
                <a:solidFill>
                  <a:srgbClr val="FF0000"/>
                </a:solidFill>
                <a:latin typeface="微软雅黑" panose="020B0503020204020204" pitchFamily="34" charset="-122"/>
                <a:ea typeface="微软雅黑" panose="020B0503020204020204" pitchFamily="34" charset="-122"/>
                <a:cs typeface="+mn-cs"/>
              </a:rPr>
              <a:t>表明程序在“词汇上的复杂性”</a:t>
            </a:r>
            <a:endParaRPr kumimoji="1" lang="en-US" altLang="zh-CN" dirty="0">
              <a:solidFill>
                <a:srgbClr val="FF0000"/>
              </a:solidFill>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 V =  ( N</a:t>
            </a:r>
            <a:r>
              <a:rPr kumimoji="1" lang="en-US" altLang="zh-CN" baseline="-25000" dirty="0">
                <a:latin typeface="微软雅黑" panose="020B0503020204020204" pitchFamily="34" charset="-122"/>
                <a:ea typeface="微软雅黑" panose="020B0503020204020204" pitchFamily="34" charset="-122"/>
              </a:rPr>
              <a:t>1</a:t>
            </a:r>
            <a:r>
              <a:rPr kumimoji="1" lang="en-US" altLang="zh-CN" dirty="0">
                <a:latin typeface="微软雅黑" panose="020B0503020204020204" pitchFamily="34" charset="-122"/>
                <a:ea typeface="微软雅黑" panose="020B0503020204020204" pitchFamily="34" charset="-122"/>
              </a:rPr>
              <a:t> + N</a:t>
            </a:r>
            <a:r>
              <a:rPr kumimoji="1" lang="en-US" altLang="zh-CN" baseline="-25000" dirty="0">
                <a:latin typeface="微软雅黑" panose="020B0503020204020204" pitchFamily="34" charset="-122"/>
                <a:ea typeface="微软雅黑" panose="020B0503020204020204" pitchFamily="34" charset="-122"/>
              </a:rPr>
              <a:t>2</a:t>
            </a:r>
            <a:r>
              <a:rPr kumimoji="1" lang="en-US" altLang="zh-CN" dirty="0">
                <a:latin typeface="微软雅黑" panose="020B0503020204020204" pitchFamily="34" charset="-122"/>
                <a:ea typeface="微软雅黑" panose="020B0503020204020204" pitchFamily="34" charset="-122"/>
              </a:rPr>
              <a:t> ) </a:t>
            </a:r>
            <a:r>
              <a:rPr kumimoji="1" lang="en-US" altLang="zh-CN"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dirty="0">
                <a:latin typeface="微软雅黑" panose="020B0503020204020204" pitchFamily="34" charset="-122"/>
                <a:ea typeface="微软雅黑" panose="020B0503020204020204" pitchFamily="34" charset="-122"/>
              </a:rPr>
              <a:t> log</a:t>
            </a:r>
            <a:r>
              <a:rPr kumimoji="1" lang="en-US" altLang="zh-CN" baseline="-25000" dirty="0">
                <a:latin typeface="微软雅黑" panose="020B0503020204020204" pitchFamily="34" charset="-122"/>
                <a:ea typeface="微软雅黑" panose="020B0503020204020204" pitchFamily="34" charset="-122"/>
              </a:rPr>
              <a:t>2 </a:t>
            </a:r>
            <a:r>
              <a:rPr kumimoji="1" lang="en-US" altLang="zh-CN" dirty="0">
                <a:latin typeface="微软雅黑" panose="020B0503020204020204" pitchFamily="34" charset="-122"/>
                <a:ea typeface="微软雅黑" panose="020B0503020204020204" pitchFamily="34" charset="-122"/>
              </a:rPr>
              <a:t>( n</a:t>
            </a:r>
            <a:r>
              <a:rPr kumimoji="1" lang="en-US" altLang="zh-CN" baseline="-25000" dirty="0">
                <a:latin typeface="微软雅黑" panose="020B0503020204020204" pitchFamily="34" charset="-122"/>
                <a:ea typeface="微软雅黑" panose="020B0503020204020204" pitchFamily="34" charset="-122"/>
              </a:rPr>
              <a:t>1</a:t>
            </a:r>
            <a:r>
              <a:rPr kumimoji="1" lang="en-US" altLang="zh-CN" dirty="0">
                <a:latin typeface="微软雅黑" panose="020B0503020204020204" pitchFamily="34" charset="-122"/>
                <a:ea typeface="微软雅黑" panose="020B0503020204020204" pitchFamily="34" charset="-122"/>
              </a:rPr>
              <a:t> + n</a:t>
            </a:r>
            <a:r>
              <a:rPr kumimoji="1" lang="en-US" altLang="zh-CN" baseline="-25000" dirty="0">
                <a:latin typeface="微软雅黑" panose="020B0503020204020204" pitchFamily="34" charset="-122"/>
                <a:ea typeface="微软雅黑" panose="020B0503020204020204" pitchFamily="34" charset="-122"/>
              </a:rPr>
              <a:t>2</a:t>
            </a:r>
            <a:r>
              <a:rPr kumimoji="1" lang="en-US" altLang="zh-CN" dirty="0">
                <a:latin typeface="微软雅黑" panose="020B0503020204020204" pitchFamily="34" charset="-122"/>
                <a:ea typeface="微软雅黑" panose="020B0503020204020204" pitchFamily="34" charset="-122"/>
              </a:rPr>
              <a:t> )</a:t>
            </a:r>
            <a:endParaRPr kumimoji="1" lang="en-US" altLang="zh-CN"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 V</a:t>
            </a: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表示只有两个操作符的情况</a:t>
            </a:r>
            <a:endParaRPr kumimoji="1" lang="en-US" altLang="zh-CN"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rPr>
              <a:t>程序量比率：</a:t>
            </a:r>
            <a:r>
              <a:rPr kumimoji="1" lang="en-US" altLang="zh-CN" dirty="0">
                <a:latin typeface="微软雅黑" panose="020B0503020204020204" pitchFamily="34" charset="-122"/>
                <a:ea typeface="微软雅黑" panose="020B0503020204020204" pitchFamily="34" charset="-122"/>
              </a:rPr>
              <a:t>L = V*/V</a:t>
            </a:r>
            <a:endParaRPr kumimoji="1" lang="zh-CN" altLang="en-US"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针对前一页的例子：</a:t>
            </a:r>
            <a:endParaRPr kumimoji="1" lang="en-US" altLang="zh-CN" dirty="0">
              <a:latin typeface="微软雅黑" panose="020B0503020204020204" pitchFamily="34" charset="-122"/>
              <a:ea typeface="微软雅黑" panose="020B0503020204020204" pitchFamily="34" charset="-122"/>
            </a:endParaRPr>
          </a:p>
          <a:p>
            <a:pPr lvl="2">
              <a:buSzPct val="65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V = ( 28 + 22 ) </a:t>
            </a:r>
            <a:r>
              <a:rPr kumimoji="1" lang="en-US" altLang="zh-CN"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dirty="0">
                <a:latin typeface="微软雅黑" panose="020B0503020204020204" pitchFamily="34" charset="-122"/>
                <a:ea typeface="微软雅黑" panose="020B0503020204020204" pitchFamily="34" charset="-122"/>
              </a:rPr>
              <a:t> log</a:t>
            </a:r>
            <a:r>
              <a:rPr kumimoji="1" lang="en-US" altLang="zh-CN" baseline="-25000" dirty="0">
                <a:latin typeface="微软雅黑" panose="020B0503020204020204" pitchFamily="34" charset="-122"/>
                <a:ea typeface="微软雅黑" panose="020B0503020204020204" pitchFamily="34" charset="-122"/>
              </a:rPr>
              <a:t>2 </a:t>
            </a:r>
            <a:r>
              <a:rPr kumimoji="1" lang="en-US" altLang="zh-CN" dirty="0">
                <a:latin typeface="微软雅黑" panose="020B0503020204020204" pitchFamily="34" charset="-122"/>
                <a:ea typeface="微软雅黑" panose="020B0503020204020204" pitchFamily="34" charset="-122"/>
              </a:rPr>
              <a:t>( 10 + 7 ) = 204</a:t>
            </a:r>
            <a:endParaRPr kumimoji="1" lang="en-US" altLang="zh-CN" dirty="0">
              <a:latin typeface="微软雅黑" panose="020B0503020204020204" pitchFamily="34" charset="-122"/>
              <a:ea typeface="微软雅黑" panose="020B0503020204020204" pitchFamily="34" charset="-122"/>
            </a:endParaRPr>
          </a:p>
        </p:txBody>
      </p:sp>
      <p:sp>
        <p:nvSpPr>
          <p:cNvPr id="136196"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6197"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
          <p:cNvSpPr>
            <a:spLocks noGrp="1"/>
          </p:cNvSpPr>
          <p:nvPr>
            <p:ph type="title"/>
          </p:nvPr>
        </p:nvSpPr>
        <p:spPr/>
        <p:txBody>
          <a:bodyPr vert="horz" wrap="square" lIns="91440" tIns="45720" rIns="91440" bIns="45720" anchor="ctr"/>
          <a:p>
            <a:r>
              <a:rPr kumimoji="1" lang="zh-CN" altLang="en-US" dirty="0">
                <a:latin typeface="黑体" panose="02010609060101010101" pitchFamily="49" charset="-122"/>
                <a:ea typeface="黑体" panose="02010609060101010101" pitchFamily="49" charset="-122"/>
                <a:cs typeface="+mj-cs"/>
              </a:rPr>
              <a:t>程序复杂性</a:t>
            </a:r>
            <a:r>
              <a:rPr kumimoji="1" lang="en-US" altLang="zh-CN" dirty="0">
                <a:latin typeface="黑体" panose="02010609060101010101" pitchFamily="49" charset="-122"/>
                <a:ea typeface="黑体" panose="02010609060101010101" pitchFamily="49" charset="-122"/>
                <a:cs typeface="+mj-cs"/>
              </a:rPr>
              <a:t>--Halstead</a:t>
            </a:r>
            <a:r>
              <a:rPr kumimoji="1" lang="zh-CN" altLang="en-US" dirty="0">
                <a:latin typeface="黑体" panose="02010609060101010101" pitchFamily="49" charset="-122"/>
                <a:ea typeface="黑体" panose="02010609060101010101" pitchFamily="49" charset="-122"/>
                <a:cs typeface="+mj-cs"/>
              </a:rPr>
              <a:t>度量法</a:t>
            </a:r>
            <a:endParaRPr kumimoji="1" lang="zh-CN" altLang="en-US" dirty="0">
              <a:latin typeface="黑体" panose="02010609060101010101" pitchFamily="49" charset="-122"/>
              <a:ea typeface="黑体" panose="02010609060101010101" pitchFamily="49" charset="-122"/>
              <a:cs typeface="+mj-cs"/>
            </a:endParaRPr>
          </a:p>
        </p:txBody>
      </p:sp>
      <p:sp>
        <p:nvSpPr>
          <p:cNvPr id="137219" name="内容占位符 2"/>
          <p:cNvSpPr>
            <a:spLocks noGrp="1"/>
          </p:cNvSpPr>
          <p:nvPr>
            <p:ph idx="1"/>
          </p:nvPr>
        </p:nvSpPr>
        <p:spPr/>
        <p:txBody>
          <a:bodyPr vert="horz" wrap="square" lIns="91440" tIns="45720" rIns="91440" bIns="45720" anchor="t"/>
          <a:p>
            <a:pPr>
              <a:buSzPct val="75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mn-cs"/>
              </a:rPr>
              <a:t>程序员工作量 </a:t>
            </a:r>
            <a:r>
              <a:rPr kumimoji="1" lang="en-US" altLang="zh-CN" dirty="0">
                <a:solidFill>
                  <a:srgbClr val="FF0000"/>
                </a:solidFill>
                <a:latin typeface="微软雅黑" panose="020B0503020204020204" pitchFamily="34" charset="-122"/>
                <a:ea typeface="微软雅黑" panose="020B0503020204020204" pitchFamily="34" charset="-122"/>
                <a:cs typeface="+mn-cs"/>
              </a:rPr>
              <a:t>E</a:t>
            </a:r>
            <a:endParaRPr kumimoji="1" lang="en-US" altLang="zh-CN" dirty="0">
              <a:solidFill>
                <a:srgbClr val="FF0000"/>
              </a:solidFill>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E = V/L </a:t>
            </a:r>
            <a:r>
              <a:rPr kumimoji="1" lang="zh-CN" altLang="zh-CN" dirty="0">
                <a:latin typeface="微软雅黑" panose="020B0503020204020204" pitchFamily="34" charset="-122"/>
                <a:ea typeface="微软雅黑" panose="020B0503020204020204" pitchFamily="34" charset="-122"/>
              </a:rPr>
              <a:t>或</a:t>
            </a:r>
            <a:r>
              <a:rPr kumimoji="1" lang="en-US" altLang="zh-CN" dirty="0">
                <a:latin typeface="微软雅黑" panose="020B0503020204020204" pitchFamily="34" charset="-122"/>
                <a:ea typeface="微软雅黑" panose="020B0503020204020204" pitchFamily="34" charset="-122"/>
              </a:rPr>
              <a:t>E=H</a:t>
            </a:r>
            <a:r>
              <a:rPr kumimoji="1" lang="zh-CN" altLang="zh-CN"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log</a:t>
            </a:r>
            <a:r>
              <a:rPr kumimoji="1" lang="en-US" altLang="zh-CN" baseline="-25000" dirty="0">
                <a:latin typeface="微软雅黑" panose="020B0503020204020204" pitchFamily="34" charset="-122"/>
                <a:ea typeface="微软雅黑" panose="020B0503020204020204" pitchFamily="34" charset="-122"/>
              </a:rPr>
              <a:t>2</a:t>
            </a: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1</a:t>
            </a: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2</a:t>
            </a:r>
            <a:r>
              <a:rPr kumimoji="1" lang="en-US" altLang="zh-CN" dirty="0">
                <a:latin typeface="微软雅黑" panose="020B0503020204020204" pitchFamily="34" charset="-122"/>
                <a:ea typeface="微软雅黑" panose="020B0503020204020204" pitchFamily="34" charset="-122"/>
              </a:rPr>
              <a:t>)</a:t>
            </a:r>
            <a:r>
              <a:rPr kumimoji="1" lang="zh-CN" altLang="zh-CN"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1</a:t>
            </a:r>
            <a:r>
              <a:rPr kumimoji="1" lang="zh-CN" altLang="zh-CN"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2</a:t>
            </a:r>
            <a:r>
              <a:rPr kumimoji="1" lang="en-US" altLang="zh-CN" dirty="0">
                <a:latin typeface="微软雅黑" panose="020B0503020204020204" pitchFamily="34" charset="-122"/>
                <a:ea typeface="微软雅黑" panose="020B0503020204020204" pitchFamily="34" charset="-122"/>
              </a:rPr>
              <a:t>)/(2</a:t>
            </a:r>
            <a:r>
              <a:rPr kumimoji="1" lang="zh-CN" altLang="zh-CN"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n</a:t>
            </a:r>
            <a:r>
              <a:rPr kumimoji="1" lang="en-US" altLang="zh-CN" baseline="-25000" dirty="0">
                <a:latin typeface="微软雅黑" panose="020B0503020204020204" pitchFamily="34" charset="-122"/>
                <a:ea typeface="微软雅黑" panose="020B0503020204020204" pitchFamily="34" charset="-122"/>
              </a:rPr>
              <a:t>2</a:t>
            </a:r>
            <a:r>
              <a:rPr kumimoji="1" lang="en-US" altLang="zh-CN" dirty="0">
                <a:latin typeface="微软雅黑" panose="020B0503020204020204" pitchFamily="34" charset="-122"/>
                <a:ea typeface="微软雅黑" panose="020B0503020204020204" pitchFamily="34" charset="-122"/>
              </a:rPr>
              <a:t>)]</a:t>
            </a:r>
            <a:endParaRPr kumimoji="1" lang="en-US" altLang="zh-CN" dirty="0">
              <a:latin typeface="微软雅黑" panose="020B0503020204020204" pitchFamily="34" charset="-122"/>
              <a:ea typeface="微软雅黑" panose="020B0503020204020204" pitchFamily="34" charset="-122"/>
            </a:endParaRPr>
          </a:p>
          <a:p>
            <a:pPr>
              <a:buSzPct val="75000"/>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mn-cs"/>
              </a:rPr>
              <a:t>程序的潜在错误 </a:t>
            </a:r>
            <a:r>
              <a:rPr kumimoji="1" lang="en-US" altLang="zh-CN" dirty="0">
                <a:solidFill>
                  <a:srgbClr val="FF0000"/>
                </a:solidFill>
                <a:latin typeface="微软雅黑" panose="020B0503020204020204" pitchFamily="34" charset="-122"/>
                <a:ea typeface="微软雅黑" panose="020B0503020204020204" pitchFamily="34" charset="-122"/>
                <a:cs typeface="+mn-cs"/>
              </a:rPr>
              <a:t>B</a:t>
            </a:r>
            <a:endParaRPr kumimoji="1" lang="en-US" altLang="zh-CN" dirty="0">
              <a:solidFill>
                <a:srgbClr val="FF0000"/>
              </a:solidFill>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B = ( N</a:t>
            </a:r>
            <a:r>
              <a:rPr kumimoji="1" lang="en-US" altLang="zh-CN" baseline="-25000" dirty="0">
                <a:latin typeface="微软雅黑" panose="020B0503020204020204" pitchFamily="34" charset="-122"/>
                <a:ea typeface="微软雅黑" panose="020B0503020204020204" pitchFamily="34" charset="-122"/>
              </a:rPr>
              <a:t>1</a:t>
            </a:r>
            <a:r>
              <a:rPr kumimoji="1" lang="en-US" altLang="zh-CN" dirty="0">
                <a:latin typeface="微软雅黑" panose="020B0503020204020204" pitchFamily="34" charset="-122"/>
                <a:ea typeface="微软雅黑" panose="020B0503020204020204" pitchFamily="34" charset="-122"/>
              </a:rPr>
              <a:t> + N</a:t>
            </a:r>
            <a:r>
              <a:rPr kumimoji="1" lang="en-US" altLang="zh-CN" baseline="-25000" dirty="0">
                <a:latin typeface="微软雅黑" panose="020B0503020204020204" pitchFamily="34" charset="-122"/>
                <a:ea typeface="微软雅黑" panose="020B0503020204020204" pitchFamily="34" charset="-122"/>
              </a:rPr>
              <a:t>2</a:t>
            </a:r>
            <a:r>
              <a:rPr kumimoji="1" lang="en-US" altLang="zh-CN" dirty="0">
                <a:latin typeface="微软雅黑" panose="020B0503020204020204" pitchFamily="34" charset="-122"/>
                <a:ea typeface="微软雅黑" panose="020B0503020204020204" pitchFamily="34" charset="-122"/>
              </a:rPr>
              <a:t> ) </a:t>
            </a:r>
            <a:r>
              <a:rPr kumimoji="1" lang="en-US" altLang="zh-CN"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dirty="0">
                <a:latin typeface="微软雅黑" panose="020B0503020204020204" pitchFamily="34" charset="-122"/>
                <a:ea typeface="微软雅黑" panose="020B0503020204020204" pitchFamily="34" charset="-122"/>
              </a:rPr>
              <a:t> log</a:t>
            </a:r>
            <a:r>
              <a:rPr kumimoji="1" lang="en-US" altLang="zh-CN" baseline="-25000" dirty="0">
                <a:latin typeface="微软雅黑" panose="020B0503020204020204" pitchFamily="34" charset="-122"/>
                <a:ea typeface="微软雅黑" panose="020B0503020204020204" pitchFamily="34" charset="-122"/>
              </a:rPr>
              <a:t>2 </a:t>
            </a:r>
            <a:r>
              <a:rPr kumimoji="1" lang="en-US" altLang="zh-CN" dirty="0">
                <a:latin typeface="微软雅黑" panose="020B0503020204020204" pitchFamily="34" charset="-122"/>
                <a:ea typeface="微软雅黑" panose="020B0503020204020204" pitchFamily="34" charset="-122"/>
              </a:rPr>
              <a:t>( n</a:t>
            </a:r>
            <a:r>
              <a:rPr kumimoji="1" lang="en-US" altLang="zh-CN" baseline="-25000" dirty="0">
                <a:latin typeface="微软雅黑" panose="020B0503020204020204" pitchFamily="34" charset="-122"/>
                <a:ea typeface="微软雅黑" panose="020B0503020204020204" pitchFamily="34" charset="-122"/>
              </a:rPr>
              <a:t>1</a:t>
            </a:r>
            <a:r>
              <a:rPr kumimoji="1" lang="en-US" altLang="zh-CN" dirty="0">
                <a:latin typeface="微软雅黑" panose="020B0503020204020204" pitchFamily="34" charset="-122"/>
                <a:ea typeface="微软雅黑" panose="020B0503020204020204" pitchFamily="34" charset="-122"/>
              </a:rPr>
              <a:t> + n</a:t>
            </a:r>
            <a:r>
              <a:rPr kumimoji="1" lang="en-US" altLang="zh-CN" baseline="-25000" dirty="0">
                <a:latin typeface="微软雅黑" panose="020B0503020204020204" pitchFamily="34" charset="-122"/>
                <a:ea typeface="微软雅黑" panose="020B0503020204020204" pitchFamily="34" charset="-122"/>
              </a:rPr>
              <a:t>2</a:t>
            </a:r>
            <a:r>
              <a:rPr kumimoji="1" lang="en-US" altLang="zh-CN" dirty="0">
                <a:latin typeface="微软雅黑" panose="020B0503020204020204" pitchFamily="34" charset="-122"/>
                <a:ea typeface="微软雅黑" panose="020B0503020204020204" pitchFamily="34" charset="-122"/>
              </a:rPr>
              <a:t> )/3000 </a:t>
            </a:r>
            <a:endParaRPr kumimoji="1" lang="en-US" altLang="zh-CN" dirty="0">
              <a:latin typeface="微软雅黑" panose="020B0503020204020204" pitchFamily="34" charset="-122"/>
              <a:ea typeface="微软雅黑" panose="020B0503020204020204" pitchFamily="34" charset="-122"/>
            </a:endParaRPr>
          </a:p>
          <a:p>
            <a:pPr lvl="1">
              <a:buSzPct val="80000"/>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rPr>
              <a:t>B = V/3000</a:t>
            </a:r>
            <a:endParaRPr kumimoji="1" lang="en-US" altLang="zh-CN" dirty="0">
              <a:latin typeface="微软雅黑" panose="020B0503020204020204" pitchFamily="34" charset="-122"/>
              <a:ea typeface="微软雅黑" panose="020B0503020204020204" pitchFamily="34" charset="-122"/>
            </a:endParaRPr>
          </a:p>
          <a:p>
            <a:pPr>
              <a:buSzPct val="75000"/>
              <a:buFont typeface="Wingdings" panose="05000000000000000000" pitchFamily="2" charset="2"/>
              <a:buChar char="l"/>
            </a:pPr>
            <a:r>
              <a:rPr kumimoji="1" lang="zh-CN" altLang="zh-CN" sz="2400" b="1" dirty="0">
                <a:latin typeface="微软雅黑" panose="020B0503020204020204" pitchFamily="34" charset="-122"/>
                <a:ea typeface="微软雅黑" panose="020B0503020204020204" pitchFamily="34" charset="-122"/>
                <a:cs typeface="+mn-cs"/>
              </a:rPr>
              <a:t>一个程序对</a:t>
            </a:r>
            <a:r>
              <a:rPr kumimoji="1" lang="en-US" altLang="zh-CN" sz="2400" b="1" dirty="0">
                <a:latin typeface="微软雅黑" panose="020B0503020204020204" pitchFamily="34" charset="-122"/>
                <a:ea typeface="微软雅黑" panose="020B0503020204020204" pitchFamily="34" charset="-122"/>
                <a:cs typeface="+mn-cs"/>
              </a:rPr>
              <a:t>75</a:t>
            </a:r>
            <a:r>
              <a:rPr kumimoji="1" lang="zh-CN" altLang="zh-CN" sz="2400" b="1" dirty="0">
                <a:latin typeface="微软雅黑" panose="020B0503020204020204" pitchFamily="34" charset="-122"/>
                <a:ea typeface="微软雅黑" panose="020B0503020204020204" pitchFamily="34" charset="-122"/>
                <a:cs typeface="+mn-cs"/>
              </a:rPr>
              <a:t>个数据库</a:t>
            </a:r>
            <a:r>
              <a:rPr kumimoji="1" lang="zh-CN" altLang="en-US" sz="2400" b="1" dirty="0">
                <a:latin typeface="微软雅黑" panose="020B0503020204020204" pitchFamily="34" charset="-122"/>
                <a:ea typeface="微软雅黑" panose="020B0503020204020204" pitchFamily="34" charset="-122"/>
                <a:cs typeface="+mn-cs"/>
              </a:rPr>
              <a:t>表</a:t>
            </a:r>
            <a:r>
              <a:rPr kumimoji="1" lang="zh-CN" altLang="zh-CN" sz="2400" b="1" dirty="0">
                <a:latin typeface="微软雅黑" panose="020B0503020204020204" pitchFamily="34" charset="-122"/>
                <a:ea typeface="微软雅黑" panose="020B0503020204020204" pitchFamily="34" charset="-122"/>
                <a:cs typeface="+mn-cs"/>
              </a:rPr>
              <a:t>共访问</a:t>
            </a:r>
            <a:r>
              <a:rPr kumimoji="1" lang="en-US" altLang="zh-CN" sz="2400" b="1" dirty="0">
                <a:latin typeface="微软雅黑" panose="020B0503020204020204" pitchFamily="34" charset="-122"/>
                <a:ea typeface="微软雅黑" panose="020B0503020204020204" pitchFamily="34" charset="-122"/>
                <a:cs typeface="+mn-cs"/>
              </a:rPr>
              <a:t>1300</a:t>
            </a:r>
            <a:r>
              <a:rPr kumimoji="1" lang="zh-CN" altLang="zh-CN" sz="2400" b="1" dirty="0">
                <a:latin typeface="微软雅黑" panose="020B0503020204020204" pitchFamily="34" charset="-122"/>
                <a:ea typeface="微软雅黑" panose="020B0503020204020204" pitchFamily="34" charset="-122"/>
                <a:cs typeface="+mn-cs"/>
              </a:rPr>
              <a:t>次，对</a:t>
            </a:r>
            <a:r>
              <a:rPr kumimoji="1" lang="en-US" altLang="zh-CN" sz="2400" b="1" dirty="0">
                <a:latin typeface="微软雅黑" panose="020B0503020204020204" pitchFamily="34" charset="-122"/>
                <a:ea typeface="微软雅黑" panose="020B0503020204020204" pitchFamily="34" charset="-122"/>
                <a:cs typeface="+mn-cs"/>
              </a:rPr>
              <a:t>150</a:t>
            </a:r>
            <a:r>
              <a:rPr kumimoji="1" lang="zh-CN" altLang="zh-CN" sz="2400" b="1" dirty="0">
                <a:latin typeface="微软雅黑" panose="020B0503020204020204" pitchFamily="34" charset="-122"/>
                <a:ea typeface="微软雅黑" panose="020B0503020204020204" pitchFamily="34" charset="-122"/>
                <a:cs typeface="+mn-cs"/>
              </a:rPr>
              <a:t>个操作符共使用了</a:t>
            </a:r>
            <a:r>
              <a:rPr kumimoji="1" lang="en-US" altLang="zh-CN" sz="2400" b="1" dirty="0">
                <a:latin typeface="微软雅黑" panose="020B0503020204020204" pitchFamily="34" charset="-122"/>
                <a:ea typeface="微软雅黑" panose="020B0503020204020204" pitchFamily="34" charset="-122"/>
                <a:cs typeface="+mn-cs"/>
              </a:rPr>
              <a:t>1200</a:t>
            </a:r>
            <a:r>
              <a:rPr kumimoji="1" lang="zh-CN" altLang="zh-CN" sz="2400" b="1" dirty="0">
                <a:latin typeface="微软雅黑" panose="020B0503020204020204" pitchFamily="34" charset="-122"/>
                <a:ea typeface="微软雅黑" panose="020B0503020204020204" pitchFamily="34" charset="-122"/>
                <a:cs typeface="+mn-cs"/>
              </a:rPr>
              <a:t>次，那么预测该程序的错误数：</a:t>
            </a:r>
            <a:endParaRPr kumimoji="1" lang="zh-CN" altLang="zh-CN" sz="2400" b="1" dirty="0">
              <a:latin typeface="微软雅黑" panose="020B0503020204020204" pitchFamily="34" charset="-122"/>
              <a:ea typeface="微软雅黑" panose="020B0503020204020204" pitchFamily="34" charset="-122"/>
              <a:cs typeface="+mn-cs"/>
            </a:endParaRPr>
          </a:p>
          <a:p>
            <a:pPr lvl="1">
              <a:buSzPct val="80000"/>
              <a:buFont typeface="Wingdings" panose="05000000000000000000" pitchFamily="2" charset="2"/>
              <a:buChar char="l"/>
            </a:pPr>
            <a:r>
              <a:rPr kumimoji="1" lang="en-US" altLang="zh-CN" sz="2000" dirty="0">
                <a:latin typeface="微软雅黑" panose="020B0503020204020204" pitchFamily="34" charset="-122"/>
                <a:ea typeface="微软雅黑" panose="020B0503020204020204" pitchFamily="34" charset="-122"/>
              </a:rPr>
              <a:t>B = ( 1300 + 1200 ) </a:t>
            </a:r>
            <a:r>
              <a:rPr kumimoji="1"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000" dirty="0">
                <a:latin typeface="微软雅黑" panose="020B0503020204020204" pitchFamily="34" charset="-122"/>
                <a:ea typeface="微软雅黑" panose="020B0503020204020204" pitchFamily="34" charset="-122"/>
              </a:rPr>
              <a:t> log</a:t>
            </a:r>
            <a:r>
              <a:rPr kumimoji="1" lang="en-US" altLang="zh-CN" sz="2000" baseline="-25000" dirty="0">
                <a:latin typeface="微软雅黑" panose="020B0503020204020204" pitchFamily="34" charset="-122"/>
                <a:ea typeface="微软雅黑" panose="020B0503020204020204" pitchFamily="34" charset="-122"/>
              </a:rPr>
              <a:t>2 </a:t>
            </a:r>
            <a:r>
              <a:rPr kumimoji="1" lang="en-US" altLang="zh-CN" sz="2000" dirty="0">
                <a:latin typeface="微软雅黑" panose="020B0503020204020204" pitchFamily="34" charset="-122"/>
                <a:ea typeface="微软雅黑" panose="020B0503020204020204" pitchFamily="34" charset="-122"/>
              </a:rPr>
              <a:t>( 75 + 150 )</a:t>
            </a:r>
            <a:r>
              <a:rPr kumimoji="1" lang="zh-CN" altLang="zh-CN"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3000 = 6.5</a:t>
            </a:r>
            <a:endParaRPr kumimoji="1" lang="zh-CN" altLang="en-US" sz="2000" dirty="0">
              <a:latin typeface="微软雅黑" panose="020B0503020204020204" pitchFamily="34" charset="-122"/>
              <a:ea typeface="微软雅黑" panose="020B0503020204020204" pitchFamily="34" charset="-122"/>
            </a:endParaRPr>
          </a:p>
        </p:txBody>
      </p:sp>
      <p:sp>
        <p:nvSpPr>
          <p:cNvPr id="137220"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7221"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8243"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38244"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6 </a:t>
            </a:r>
            <a:r>
              <a:rPr kumimoji="1" lang="zh-CN" altLang="en-US" dirty="0">
                <a:latin typeface="黑体" panose="02010609060101010101" pitchFamily="49" charset="-122"/>
                <a:ea typeface="黑体" panose="02010609060101010101" pitchFamily="49" charset="-122"/>
                <a:cs typeface="+mj-cs"/>
              </a:rPr>
              <a:t>使用软件度量</a:t>
            </a:r>
            <a:endParaRPr kumimoji="1" lang="zh-CN" altLang="en-US" dirty="0">
              <a:latin typeface="黑体" panose="02010609060101010101" pitchFamily="49" charset="-122"/>
              <a:ea typeface="黑体" panose="02010609060101010101" pitchFamily="49" charset="-122"/>
              <a:cs typeface="+mj-cs"/>
            </a:endParaRPr>
          </a:p>
        </p:txBody>
      </p:sp>
      <p:sp>
        <p:nvSpPr>
          <p:cNvPr id="138245" name="Rectangle 3"/>
          <p:cNvSpPr>
            <a:spLocks noGrp="1"/>
          </p:cNvSpPr>
          <p:nvPr>
            <p:ph idx="1"/>
          </p:nvPr>
        </p:nvSpPr>
        <p:spPr>
          <a:xfrm>
            <a:off x="457200" y="1628775"/>
            <a:ext cx="8382000" cy="4238625"/>
          </a:xfrm>
        </p:spPr>
        <p:txBody>
          <a:bodyPr vert="horz" wrap="square" lIns="91440" tIns="45720" rIns="91440" bIns="45720" anchor="t"/>
          <a:p>
            <a:pPr eaLnBrk="1" hangingPunct="1">
              <a:lnSpc>
                <a:spcPct val="90000"/>
              </a:lnSpc>
              <a:buSzPct val="75000"/>
              <a:buFont typeface="Wingdings" panose="05000000000000000000" pitchFamily="2" charset="2"/>
              <a:buChar char="l"/>
            </a:pPr>
            <a:r>
              <a:rPr kumimoji="1" lang="en-US" altLang="zh-CN" sz="2800" dirty="0">
                <a:solidFill>
                  <a:srgbClr val="C00000"/>
                </a:solidFill>
                <a:latin typeface="微软雅黑" panose="020B0503020204020204" pitchFamily="34" charset="-122"/>
                <a:ea typeface="微软雅黑" panose="020B0503020204020204" pitchFamily="34" charset="-122"/>
                <a:cs typeface="+mn-cs"/>
              </a:rPr>
              <a:t>LOC/PM(FP/PM)</a:t>
            </a:r>
            <a:r>
              <a:rPr kumimoji="1" lang="zh-CN" altLang="en-US" sz="2800" dirty="0">
                <a:solidFill>
                  <a:srgbClr val="C00000"/>
                </a:solidFill>
                <a:latin typeface="微软雅黑" panose="020B0503020204020204" pitchFamily="34" charset="-122"/>
                <a:ea typeface="微软雅黑" panose="020B0503020204020204" pitchFamily="34" charset="-122"/>
                <a:cs typeface="+mn-cs"/>
              </a:rPr>
              <a:t>不能用来评价单个系统的性能，因为有许多因素都会影响生产率</a:t>
            </a:r>
            <a:r>
              <a:rPr kumimoji="1" lang="zh-CN" altLang="en-US" sz="2800" dirty="0">
                <a:latin typeface="微软雅黑" panose="020B0503020204020204" pitchFamily="34" charset="-122"/>
                <a:ea typeface="微软雅黑" panose="020B0503020204020204" pitchFamily="34" charset="-122"/>
                <a:cs typeface="+mn-cs"/>
              </a:rPr>
              <a:t>。</a:t>
            </a:r>
            <a:endParaRPr kumimoji="1" lang="zh-CN" altLang="en-US" sz="2800" dirty="0">
              <a:latin typeface="微软雅黑" panose="020B0503020204020204" pitchFamily="34" charset="-122"/>
              <a:ea typeface="微软雅黑" panose="020B0503020204020204" pitchFamily="34" charset="-122"/>
              <a:cs typeface="+mn-cs"/>
            </a:endParaRPr>
          </a:p>
          <a:p>
            <a:pPr lvl="1" eaLnBrk="1" hangingPunct="1">
              <a:lnSpc>
                <a:spcPct val="90000"/>
              </a:lnSpc>
              <a:buSzPct val="80000"/>
              <a:buFont typeface="Wingdings" panose="05000000000000000000" pitchFamily="2" charset="2"/>
              <a:buChar char="l"/>
            </a:pPr>
            <a:r>
              <a:rPr kumimoji="1" lang="zh-CN" altLang="en-US" sz="2400" dirty="0">
                <a:latin typeface="微软雅黑" panose="020B0503020204020204" pitchFamily="34" charset="-122"/>
                <a:ea typeface="微软雅黑" panose="020B0503020204020204" pitchFamily="34" charset="-122"/>
              </a:rPr>
              <a:t>人的因素：软件开发组织的规模和专长；（</a:t>
            </a:r>
            <a:r>
              <a:rPr kumimoji="1" lang="en-US" altLang="zh-CN" sz="2400" dirty="0">
                <a:latin typeface="微软雅黑" panose="020B0503020204020204" pitchFamily="34" charset="-122"/>
                <a:ea typeface="微软雅黑" panose="020B0503020204020204" pitchFamily="34" charset="-122"/>
              </a:rPr>
              <a:t>90%</a:t>
            </a:r>
            <a:r>
              <a:rPr kumimoji="1" lang="zh-CN" altLang="en-US" sz="2400" dirty="0">
                <a:latin typeface="微软雅黑" panose="020B0503020204020204" pitchFamily="34" charset="-122"/>
                <a:ea typeface="微软雅黑" panose="020B0503020204020204" pitchFamily="34" charset="-122"/>
              </a:rPr>
              <a:t>）</a:t>
            </a:r>
            <a:endParaRPr kumimoji="1" lang="zh-CN" altLang="en-US" sz="2400" dirty="0">
              <a:latin typeface="微软雅黑" panose="020B0503020204020204" pitchFamily="34" charset="-122"/>
              <a:ea typeface="微软雅黑" panose="020B0503020204020204" pitchFamily="34" charset="-122"/>
            </a:endParaRPr>
          </a:p>
          <a:p>
            <a:pPr lvl="1" eaLnBrk="1" hangingPunct="1">
              <a:lnSpc>
                <a:spcPct val="90000"/>
              </a:lnSpc>
              <a:buSzPct val="80000"/>
              <a:buFont typeface="Wingdings" panose="05000000000000000000" pitchFamily="2" charset="2"/>
              <a:buChar char="l"/>
            </a:pPr>
            <a:r>
              <a:rPr kumimoji="1" lang="zh-CN" altLang="en-US" sz="2400" dirty="0">
                <a:latin typeface="微软雅黑" panose="020B0503020204020204" pitchFamily="34" charset="-122"/>
                <a:ea typeface="微软雅黑" panose="020B0503020204020204" pitchFamily="34" charset="-122"/>
              </a:rPr>
              <a:t>问题因素：问题的复杂性和对设计限制，以及需求的变更次数；（</a:t>
            </a:r>
            <a:r>
              <a:rPr kumimoji="1" lang="en-US" altLang="zh-CN" sz="2400" dirty="0">
                <a:latin typeface="微软雅黑" panose="020B0503020204020204" pitchFamily="34" charset="-122"/>
                <a:ea typeface="微软雅黑" panose="020B0503020204020204" pitchFamily="34" charset="-122"/>
              </a:rPr>
              <a:t>40%</a:t>
            </a:r>
            <a:r>
              <a:rPr kumimoji="1" lang="zh-CN" altLang="en-US" sz="2400" dirty="0">
                <a:latin typeface="微软雅黑" panose="020B0503020204020204" pitchFamily="34" charset="-122"/>
                <a:ea typeface="微软雅黑" panose="020B0503020204020204" pitchFamily="34" charset="-122"/>
              </a:rPr>
              <a:t>）</a:t>
            </a:r>
            <a:endParaRPr kumimoji="1" lang="zh-CN" altLang="en-US" sz="2400" dirty="0">
              <a:latin typeface="微软雅黑" panose="020B0503020204020204" pitchFamily="34" charset="-122"/>
              <a:ea typeface="微软雅黑" panose="020B0503020204020204" pitchFamily="34" charset="-122"/>
            </a:endParaRPr>
          </a:p>
          <a:p>
            <a:pPr lvl="1" eaLnBrk="1" hangingPunct="1">
              <a:lnSpc>
                <a:spcPct val="90000"/>
              </a:lnSpc>
              <a:buSzPct val="80000"/>
              <a:buFont typeface="Wingdings" panose="05000000000000000000" pitchFamily="2" charset="2"/>
              <a:buChar char="l"/>
            </a:pPr>
            <a:r>
              <a:rPr kumimoji="1" lang="zh-CN" altLang="en-US" sz="2400" dirty="0">
                <a:latin typeface="微软雅黑" panose="020B0503020204020204" pitchFamily="34" charset="-122"/>
                <a:ea typeface="微软雅黑" panose="020B0503020204020204" pitchFamily="34" charset="-122"/>
              </a:rPr>
              <a:t>过程因素：使用的分析与设计技术、语言和</a:t>
            </a:r>
            <a:r>
              <a:rPr kumimoji="1" lang="en-US" altLang="zh-CN" sz="2400" dirty="0">
                <a:latin typeface="微软雅黑" panose="020B0503020204020204" pitchFamily="34" charset="-122"/>
                <a:ea typeface="微软雅黑" panose="020B0503020204020204" pitchFamily="34" charset="-122"/>
              </a:rPr>
              <a:t>CASE</a:t>
            </a:r>
            <a:r>
              <a:rPr kumimoji="1" lang="zh-CN" altLang="en-US" sz="2400" dirty="0">
                <a:latin typeface="微软雅黑" panose="020B0503020204020204" pitchFamily="34" charset="-122"/>
                <a:ea typeface="微软雅黑" panose="020B0503020204020204" pitchFamily="34" charset="-122"/>
              </a:rPr>
              <a:t>工具的有效性，及评审技术；（</a:t>
            </a:r>
            <a:r>
              <a:rPr kumimoji="1" lang="en-US" altLang="zh-CN" sz="2400" dirty="0">
                <a:latin typeface="微软雅黑" panose="020B0503020204020204" pitchFamily="34" charset="-122"/>
                <a:ea typeface="微软雅黑" panose="020B0503020204020204" pitchFamily="34" charset="-122"/>
              </a:rPr>
              <a:t>50%</a:t>
            </a:r>
            <a:r>
              <a:rPr kumimoji="1" lang="zh-CN" altLang="en-US" sz="2400" dirty="0">
                <a:latin typeface="微软雅黑" panose="020B0503020204020204" pitchFamily="34" charset="-122"/>
                <a:ea typeface="微软雅黑" panose="020B0503020204020204" pitchFamily="34" charset="-122"/>
              </a:rPr>
              <a:t>）</a:t>
            </a:r>
            <a:endParaRPr kumimoji="1" lang="zh-CN" altLang="en-US" sz="2400" dirty="0">
              <a:latin typeface="微软雅黑" panose="020B0503020204020204" pitchFamily="34" charset="-122"/>
              <a:ea typeface="微软雅黑" panose="020B0503020204020204" pitchFamily="34" charset="-122"/>
            </a:endParaRPr>
          </a:p>
          <a:p>
            <a:pPr lvl="1" eaLnBrk="1" hangingPunct="1">
              <a:lnSpc>
                <a:spcPct val="90000"/>
              </a:lnSpc>
              <a:buSzPct val="80000"/>
              <a:buFont typeface="Wingdings" panose="05000000000000000000" pitchFamily="2" charset="2"/>
              <a:buChar char="l"/>
            </a:pPr>
            <a:r>
              <a:rPr kumimoji="1" lang="zh-CN" altLang="en-US" sz="2400" dirty="0">
                <a:latin typeface="微软雅黑" panose="020B0503020204020204" pitchFamily="34" charset="-122"/>
                <a:ea typeface="微软雅黑" panose="020B0503020204020204" pitchFamily="34" charset="-122"/>
              </a:rPr>
              <a:t>产品因素：计算机系统的可靠性和性能需求；（</a:t>
            </a:r>
            <a:r>
              <a:rPr kumimoji="1" lang="en-US" altLang="zh-CN" sz="2400" dirty="0">
                <a:latin typeface="微软雅黑" panose="020B0503020204020204" pitchFamily="34" charset="-122"/>
                <a:ea typeface="微软雅黑" panose="020B0503020204020204" pitchFamily="34" charset="-122"/>
              </a:rPr>
              <a:t>140%</a:t>
            </a:r>
            <a:r>
              <a:rPr kumimoji="1" lang="zh-CN" altLang="en-US" sz="2400" dirty="0">
                <a:latin typeface="微软雅黑" panose="020B0503020204020204" pitchFamily="34" charset="-122"/>
                <a:ea typeface="微软雅黑" panose="020B0503020204020204" pitchFamily="34" charset="-122"/>
              </a:rPr>
              <a:t>）</a:t>
            </a:r>
            <a:endParaRPr kumimoji="1" lang="zh-CN" altLang="en-US" sz="2400" dirty="0">
              <a:latin typeface="微软雅黑" panose="020B0503020204020204" pitchFamily="34" charset="-122"/>
              <a:ea typeface="微软雅黑" panose="020B0503020204020204" pitchFamily="34" charset="-122"/>
            </a:endParaRPr>
          </a:p>
          <a:p>
            <a:pPr lvl="1" eaLnBrk="1" hangingPunct="1">
              <a:lnSpc>
                <a:spcPct val="90000"/>
              </a:lnSpc>
              <a:buSzPct val="80000"/>
              <a:buFont typeface="Wingdings" panose="05000000000000000000" pitchFamily="2" charset="2"/>
              <a:buChar char="l"/>
            </a:pPr>
            <a:r>
              <a:rPr kumimoji="1" lang="zh-CN" altLang="en-US" sz="2400" dirty="0">
                <a:latin typeface="微软雅黑" panose="020B0503020204020204" pitchFamily="34" charset="-122"/>
                <a:ea typeface="微软雅黑" panose="020B0503020204020204" pitchFamily="34" charset="-122"/>
              </a:rPr>
              <a:t>资源因素：</a:t>
            </a:r>
            <a:r>
              <a:rPr kumimoji="1" lang="en-US" altLang="zh-CN" sz="2400" dirty="0">
                <a:latin typeface="微软雅黑" panose="020B0503020204020204" pitchFamily="34" charset="-122"/>
                <a:ea typeface="微软雅黑" panose="020B0503020204020204" pitchFamily="34" charset="-122"/>
              </a:rPr>
              <a:t>CASE</a:t>
            </a:r>
            <a:r>
              <a:rPr kumimoji="1" lang="zh-CN" altLang="en-US" sz="2400" dirty="0">
                <a:latin typeface="微软雅黑" panose="020B0503020204020204" pitchFamily="34" charset="-122"/>
                <a:ea typeface="微软雅黑" panose="020B0503020204020204" pitchFamily="34" charset="-122"/>
              </a:rPr>
              <a:t>工具、硬件和软件资源的有效性。（</a:t>
            </a:r>
            <a:r>
              <a:rPr kumimoji="1" lang="en-US" altLang="zh-CN" sz="2400" dirty="0">
                <a:latin typeface="微软雅黑" panose="020B0503020204020204" pitchFamily="34" charset="-122"/>
                <a:ea typeface="微软雅黑" panose="020B0503020204020204" pitchFamily="34" charset="-122"/>
              </a:rPr>
              <a:t>40%</a:t>
            </a:r>
            <a:r>
              <a:rPr kumimoji="1" lang="zh-CN" altLang="en-US" sz="2400" dirty="0">
                <a:latin typeface="微软雅黑" panose="020B0503020204020204" pitchFamily="34" charset="-122"/>
                <a:ea typeface="微软雅黑" panose="020B0503020204020204" pitchFamily="34" charset="-122"/>
              </a:rPr>
              <a:t>）</a:t>
            </a:r>
            <a:endParaRPr kumimoji="1"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40291"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40292"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6 </a:t>
            </a:r>
            <a:r>
              <a:rPr kumimoji="1" lang="zh-CN" altLang="en-US" dirty="0">
                <a:latin typeface="黑体" panose="02010609060101010101" pitchFamily="49" charset="-122"/>
                <a:ea typeface="黑体" panose="02010609060101010101" pitchFamily="49" charset="-122"/>
                <a:cs typeface="+mj-cs"/>
              </a:rPr>
              <a:t>使用软件度量</a:t>
            </a:r>
            <a:endParaRPr kumimoji="1" lang="zh-CN" altLang="en-US" dirty="0">
              <a:latin typeface="黑体" panose="02010609060101010101" pitchFamily="49" charset="-122"/>
              <a:ea typeface="黑体" panose="02010609060101010101" pitchFamily="49" charset="-122"/>
              <a:cs typeface="+mj-cs"/>
            </a:endParaRPr>
          </a:p>
        </p:txBody>
      </p:sp>
      <p:sp>
        <p:nvSpPr>
          <p:cNvPr id="58371" name="Rectangle 3"/>
          <p:cNvSpPr>
            <a:spLocks noGrp="1" noChangeArrowheads="1"/>
          </p:cNvSpPr>
          <p:nvPr>
            <p:ph idx="1"/>
          </p:nvPr>
        </p:nvSpPr>
        <p:spPr>
          <a:xfrm>
            <a:off x="457200" y="1217613"/>
            <a:ext cx="8229600" cy="4648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功能点和</a:t>
            </a:r>
            <a:r>
              <a:rPr kumimoji="1"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LOC</a:t>
            </a: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已被公认是比较精确的软件开发工作量和成本预测工具</a:t>
            </a:r>
            <a:r>
              <a:rPr kumimoji="1"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1" lang="zh-CN" altLang="en-US"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使用软件度量建立</a:t>
            </a:r>
            <a:r>
              <a:rPr kumimoji="1"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项目基线</a:t>
            </a:r>
            <a:r>
              <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，管理部门能够建立改进软件工程过程的目标，从而评价项目的生产率和质量。</a:t>
            </a:r>
            <a:endParaRPr kumimoji="1"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1" lang="zh-CN" altLang="en-US"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建立基线：</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rPr>
              <a:t>根据历史经验，</a:t>
            </a:r>
            <a:r>
              <a:rPr kumimoji="1" lang="zh-CN" altLang="en-US" sz="2400" b="1" i="0" u="none" strike="noStrike" kern="0" cap="none" spc="0" normalizeH="0" baseline="0" noProof="0" dirty="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楷体_GB2312" pitchFamily="49" charset="-122"/>
              </a:rPr>
              <a:t>在软件工程过程的衔接处划出一条基线</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rPr>
              <a:t>，在此基线上</a:t>
            </a:r>
            <a:r>
              <a:rPr kumimoji="1"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rPr>
              <a:t>附有一些用于度量的经验目标信息</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rPr>
              <a:t>，作为工程过程评估的依据，判断工程过程的完成是否达到预想的要求。</a:t>
            </a:r>
            <a:endPar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rPr>
              <a:t>质量度量数据一旦收集到，软件开发组织就可以</a:t>
            </a:r>
            <a:r>
              <a:rPr kumimoji="1"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楷体_GB2312" pitchFamily="49" charset="-122"/>
              </a:rPr>
              <a:t>根据它们来调整其软件工程项目</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rPr>
              <a:t>，</a:t>
            </a:r>
            <a:r>
              <a:rPr kumimoji="1"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楷体_GB2312" pitchFamily="49" charset="-122"/>
              </a:rPr>
              <a:t>以消除那些对软件开发有重大影响的差错产生的根源</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rPr>
              <a:t>。</a:t>
            </a:r>
            <a:endPar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42339"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142340"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6 </a:t>
            </a:r>
            <a:r>
              <a:rPr kumimoji="1" lang="zh-CN" altLang="en-US" dirty="0">
                <a:latin typeface="黑体" panose="02010609060101010101" pitchFamily="49" charset="-122"/>
                <a:ea typeface="黑体" panose="02010609060101010101" pitchFamily="49" charset="-122"/>
                <a:cs typeface="+mj-cs"/>
              </a:rPr>
              <a:t>使用软件度量</a:t>
            </a:r>
            <a:endParaRPr kumimoji="1" lang="zh-CN" altLang="en-US" dirty="0">
              <a:latin typeface="黑体" panose="02010609060101010101" pitchFamily="49" charset="-122"/>
              <a:ea typeface="黑体" panose="02010609060101010101" pitchFamily="49" charset="-122"/>
              <a:cs typeface="+mj-cs"/>
            </a:endParaRPr>
          </a:p>
        </p:txBody>
      </p:sp>
      <p:sp>
        <p:nvSpPr>
          <p:cNvPr id="59395"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a:pPr>
            <a:r>
              <a:rPr kumimoji="1" lang="zh-CN" altLang="en-US" sz="36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rPr>
              <a:t>为了帮助计划、成本和工作量估算，基线的数据应当具有下列属性：</a:t>
            </a:r>
            <a:endParaRPr kumimoji="1"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cs typeface="+mn-cs"/>
            </a:endParaRPr>
          </a:p>
          <a:p>
            <a:pPr marL="809625" marR="0" lvl="1" indent="-352425" algn="l" defTabSz="914400" rtl="0" eaLnBrk="1" fontAlgn="base" latinLnBrk="0" hangingPunct="1">
              <a:lnSpc>
                <a:spcPct val="100000"/>
              </a:lnSpc>
              <a:spcBef>
                <a:spcPct val="20000"/>
              </a:spcBef>
              <a:spcAft>
                <a:spcPct val="0"/>
              </a:spcAft>
              <a:buClr>
                <a:srgbClr val="CC3300"/>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rPr>
              <a:t>数据必须合理、精确，应避免单纯根据以往项目进行</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a:ea typeface="楷体_GB2312" pitchFamily="49" charset="-122"/>
              </a:rPr>
              <a:t>“</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rPr>
              <a:t>盲目估算</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a:ea typeface="楷体_GB2312" pitchFamily="49" charset="-122"/>
              </a:rPr>
              <a:t>”</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rPr>
              <a:t>；</a:t>
            </a:r>
            <a:endPar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rgbClr val="CC3300"/>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rPr>
              <a:t> 应从尽可能多的项目中收集数据；</a:t>
            </a:r>
            <a:endPar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rgbClr val="CC3300"/>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rPr>
              <a:t> 数据必须一致；</a:t>
            </a:r>
            <a:endPar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rgbClr val="CC3300"/>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rPr>
              <a:t> 基线数据的应用必须与要做估算的工作类似。</a:t>
            </a:r>
            <a:endPar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2947"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82948"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1 </a:t>
            </a:r>
            <a:r>
              <a:rPr kumimoji="1" lang="zh-CN" altLang="en-US" dirty="0">
                <a:latin typeface="黑体" panose="02010609060101010101" pitchFamily="49" charset="-122"/>
                <a:ea typeface="黑体" panose="02010609060101010101" pitchFamily="49" charset="-122"/>
                <a:cs typeface="+mj-cs"/>
              </a:rPr>
              <a:t>为什么要进行度量</a:t>
            </a:r>
            <a:endParaRPr kumimoji="1" lang="zh-CN" altLang="en-US" dirty="0">
              <a:latin typeface="黑体" panose="02010609060101010101" pitchFamily="49" charset="-122"/>
              <a:ea typeface="黑体" panose="02010609060101010101" pitchFamily="49" charset="-122"/>
              <a:cs typeface="+mj-cs"/>
            </a:endParaRPr>
          </a:p>
        </p:txBody>
      </p:sp>
      <p:sp>
        <p:nvSpPr>
          <p:cNvPr id="28675"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450850" marR="0" lvl="0" indent="-45085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表明</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软件产品的质量</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450850" marR="0" lvl="0" indent="-45085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弄清</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软件开发人员的生产率</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定量管理</a:t>
            </a:r>
            <a:endPar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450850" marR="0" lvl="0" indent="-45085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给出</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使</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用了新的软件工程方法和工具</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所得到的（在生产率和质量两方面）的</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效益</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450850" marR="0" lvl="0" indent="-45085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建立</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项目估算</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的</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a:ea typeface="楷体_GB2312" pitchFamily="49" charset="-122"/>
                <a:cs typeface="+mn-cs"/>
              </a:rPr>
              <a:t>“</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基线</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a:ea typeface="楷体_GB2312" pitchFamily="49" charset="-122"/>
                <a:cs typeface="+mn-cs"/>
              </a:rPr>
              <a:t>”</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过程改进</a:t>
            </a:r>
            <a:endPar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450850" marR="0" lvl="0" indent="-450850" algn="l" defTabSz="914400" rtl="0" eaLnBrk="1" fontAlgn="base" latinLnBrk="0" hangingPunct="1">
              <a:lnSpc>
                <a:spcPct val="9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帮助</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调整对新的工具</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和</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附加培训的要求</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4995"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84996"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2 </a:t>
            </a:r>
            <a:r>
              <a:rPr kumimoji="1" lang="zh-CN" altLang="en-US" dirty="0">
                <a:latin typeface="黑体" panose="02010609060101010101" pitchFamily="49" charset="-122"/>
                <a:ea typeface="黑体" panose="02010609060101010101" pitchFamily="49" charset="-122"/>
                <a:cs typeface="+mj-cs"/>
              </a:rPr>
              <a:t>软件度量方式</a:t>
            </a:r>
            <a:endParaRPr kumimoji="1" lang="zh-CN" altLang="en-US" dirty="0">
              <a:latin typeface="黑体" panose="02010609060101010101" pitchFamily="49" charset="-122"/>
              <a:ea typeface="黑体" panose="02010609060101010101" pitchFamily="49" charset="-122"/>
              <a:cs typeface="+mj-cs"/>
            </a:endParaRPr>
          </a:p>
        </p:txBody>
      </p:sp>
      <p:sp>
        <p:nvSpPr>
          <p:cNvPr id="29699"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软件工程过程的直接度量包括</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所投入的成本</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和</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工作量</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软件产品的直接度量包括</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产生的代码行数</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1" lang="en-US"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LOC</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执行速度</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存储量大小</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在某种时间周期中所报告的</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差错数</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软件产品的间接度量包括</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功能性</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复杂性</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效率</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可靠性</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可维护性</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和</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许多其它的质量特性</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7043"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87044"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2 </a:t>
            </a:r>
            <a:r>
              <a:rPr kumimoji="1" lang="zh-CN" altLang="en-US" dirty="0">
                <a:latin typeface="黑体" panose="02010609060101010101" pitchFamily="49" charset="-122"/>
                <a:ea typeface="黑体" panose="02010609060101010101" pitchFamily="49" charset="-122"/>
                <a:cs typeface="+mj-cs"/>
              </a:rPr>
              <a:t>软件度量方式</a:t>
            </a:r>
            <a:endParaRPr kumimoji="1" lang="zh-CN" altLang="en-US" dirty="0">
              <a:latin typeface="黑体" panose="02010609060101010101" pitchFamily="49" charset="-122"/>
              <a:ea typeface="黑体" panose="02010609060101010101" pitchFamily="49" charset="-122"/>
              <a:cs typeface="+mj-cs"/>
            </a:endParaRPr>
          </a:p>
        </p:txBody>
      </p:sp>
      <p:pic>
        <p:nvPicPr>
          <p:cNvPr id="87045" name="Picture 4"/>
          <p:cNvPicPr>
            <a:picLocks noChangeAspect="1"/>
          </p:cNvPicPr>
          <p:nvPr>
            <p:ph idx="1"/>
          </p:nvPr>
        </p:nvPicPr>
        <p:blipFill>
          <a:blip r:embed="rId1"/>
          <a:srcRect/>
          <a:stretch>
            <a:fillRect/>
          </a:stretch>
        </p:blipFill>
        <p:spPr>
          <a:xfrm>
            <a:off x="1682750" y="1484313"/>
            <a:ext cx="5776913" cy="4681537"/>
          </a:xfrm>
        </p:spPr>
      </p:pic>
      <p:sp>
        <p:nvSpPr>
          <p:cNvPr id="87046" name="AutoShape 5"/>
          <p:cNvSpPr/>
          <p:nvPr/>
        </p:nvSpPr>
        <p:spPr>
          <a:xfrm>
            <a:off x="533400" y="2290763"/>
            <a:ext cx="1446213" cy="1066800"/>
          </a:xfrm>
          <a:prstGeom prst="wedgeRoundRectCallout">
            <a:avLst>
              <a:gd name="adj1" fmla="val 121458"/>
              <a:gd name="adj2" fmla="val 35417"/>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集中在软件工程过程的输出。</a:t>
            </a:r>
            <a:endParaRPr lang="zh-CN" altLang="en-US" sz="1800" dirty="0"/>
          </a:p>
        </p:txBody>
      </p:sp>
      <p:sp>
        <p:nvSpPr>
          <p:cNvPr id="87047" name="AutoShape 6"/>
          <p:cNvSpPr/>
          <p:nvPr/>
        </p:nvSpPr>
        <p:spPr>
          <a:xfrm>
            <a:off x="2057400" y="1600200"/>
            <a:ext cx="1295400" cy="1066800"/>
          </a:xfrm>
          <a:prstGeom prst="wedgeRoundRectCallout">
            <a:avLst>
              <a:gd name="adj1" fmla="val 80884"/>
              <a:gd name="adj2" fmla="val 42856"/>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软件满足用户要求的程度。</a:t>
            </a:r>
            <a:endParaRPr lang="zh-CN" altLang="en-US" sz="1800" dirty="0"/>
          </a:p>
        </p:txBody>
      </p:sp>
      <p:sp>
        <p:nvSpPr>
          <p:cNvPr id="87048" name="AutoShape 7"/>
          <p:cNvSpPr/>
          <p:nvPr/>
        </p:nvSpPr>
        <p:spPr>
          <a:xfrm>
            <a:off x="6781800" y="914400"/>
            <a:ext cx="1981200" cy="1066800"/>
          </a:xfrm>
          <a:prstGeom prst="wedgeRoundRectCallout">
            <a:avLst>
              <a:gd name="adj1" fmla="val -78528"/>
              <a:gd name="adj2" fmla="val 59671"/>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集中在软件的性能指标而不是软件开发全过程上。</a:t>
            </a:r>
            <a:endParaRPr lang="zh-CN" altLang="en-US" sz="1800" dirty="0"/>
          </a:p>
        </p:txBody>
      </p:sp>
      <p:sp>
        <p:nvSpPr>
          <p:cNvPr id="87049" name="AutoShape 8"/>
          <p:cNvSpPr/>
          <p:nvPr/>
        </p:nvSpPr>
        <p:spPr>
          <a:xfrm>
            <a:off x="7239000" y="2895600"/>
            <a:ext cx="1676400" cy="1219200"/>
          </a:xfrm>
          <a:prstGeom prst="wedgeRoundRectCallout">
            <a:avLst>
              <a:gd name="adj1" fmla="val -191574"/>
              <a:gd name="adj2" fmla="val 35287"/>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收集与直接度量有关的软件工程输出信息和质量信息。</a:t>
            </a:r>
            <a:endParaRPr lang="zh-CN" altLang="en-US" sz="1800" dirty="0"/>
          </a:p>
        </p:txBody>
      </p:sp>
      <p:sp>
        <p:nvSpPr>
          <p:cNvPr id="87050" name="AutoShape 9"/>
          <p:cNvSpPr/>
          <p:nvPr/>
        </p:nvSpPr>
        <p:spPr>
          <a:xfrm>
            <a:off x="228600" y="3733800"/>
            <a:ext cx="1295400" cy="1066800"/>
          </a:xfrm>
          <a:prstGeom prst="wedgeRoundRectCallout">
            <a:avLst>
              <a:gd name="adj1" fmla="val 116546"/>
              <a:gd name="adj2" fmla="val 22472"/>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提供直接度量的尺度。</a:t>
            </a:r>
            <a:endParaRPr lang="zh-CN" altLang="en-US" sz="1800" dirty="0"/>
          </a:p>
        </p:txBody>
      </p:sp>
      <p:sp>
        <p:nvSpPr>
          <p:cNvPr id="87051" name="AutoShape 10"/>
          <p:cNvSpPr/>
          <p:nvPr/>
        </p:nvSpPr>
        <p:spPr>
          <a:xfrm>
            <a:off x="6629400" y="4495800"/>
            <a:ext cx="2209800" cy="1600200"/>
          </a:xfrm>
          <a:prstGeom prst="wedgeRoundRectCallout">
            <a:avLst>
              <a:gd name="adj1" fmla="val -135778"/>
              <a:gd name="adj2" fmla="val -5458"/>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收集有关人们开发计算机软件所用方式的信息和人们理解有关工具和方法的效率的信息。</a:t>
            </a:r>
            <a:endParaRPr lang="zh-C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title"/>
          </p:nvPr>
        </p:nvSpPr>
        <p:spPr/>
        <p:txBody>
          <a:bodyPr vert="horz" wrap="square" lIns="91440" tIns="45720" rIns="91440" bIns="45720" anchor="ctr"/>
          <a:p>
            <a:endParaRPr kumimoji="1" lang="zh-CN" altLang="en-US" dirty="0">
              <a:latin typeface="黑体" panose="02010609060101010101" pitchFamily="49" charset="-122"/>
              <a:ea typeface="黑体" panose="02010609060101010101" pitchFamily="49" charset="-122"/>
              <a:cs typeface="+mj-cs"/>
            </a:endParaRPr>
          </a:p>
        </p:txBody>
      </p:sp>
      <p:sp>
        <p:nvSpPr>
          <p:cNvPr id="89091"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9092"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pic>
        <p:nvPicPr>
          <p:cNvPr id="89093" name="Picture 4"/>
          <p:cNvPicPr>
            <a:picLocks noGrp="1" noChangeAspect="1"/>
          </p:cNvPicPr>
          <p:nvPr>
            <p:ph idx="1"/>
          </p:nvPr>
        </p:nvPicPr>
        <p:blipFill>
          <a:blip r:embed="rId1"/>
          <a:srcRect/>
          <a:stretch>
            <a:fillRect/>
          </a:stretch>
        </p:blipFill>
        <p:spPr>
          <a:xfrm>
            <a:off x="1258888" y="1223963"/>
            <a:ext cx="6842125" cy="5370512"/>
          </a:xfrm>
        </p:spPr>
      </p:pic>
      <p:sp>
        <p:nvSpPr>
          <p:cNvPr id="89094" name="矩形 6"/>
          <p:cNvSpPr/>
          <p:nvPr/>
        </p:nvSpPr>
        <p:spPr>
          <a:xfrm>
            <a:off x="1258888" y="3644900"/>
            <a:ext cx="4465637" cy="576263"/>
          </a:xfrm>
          <a:prstGeom prst="rect">
            <a:avLst/>
          </a:prstGeom>
          <a:noFill/>
          <a:ln w="38100" cap="flat" cmpd="sng">
            <a:solidFill>
              <a:srgbClr val="FF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342900" lvl="0" indent="-342900" eaLnBrk="1" hangingPunct="1">
              <a:lnSpc>
                <a:spcPct val="90000"/>
              </a:lnSpc>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4"/>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0115" name="日期占位符 5"/>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90116" name="Rectangle 2"/>
          <p:cNvSpPr>
            <a:spLocks noGrp="1"/>
          </p:cNvSpPr>
          <p:nvPr>
            <p:ph type="title"/>
          </p:nvPr>
        </p:nvSpPr>
        <p:spPr/>
        <p:txBody>
          <a:bodyPr vert="horz" wrap="square" lIns="91440" tIns="45720" rIns="91440" bIns="45720" anchor="ctr"/>
          <a:p>
            <a:pPr eaLnBrk="1" hangingPunct="1"/>
            <a:r>
              <a:rPr kumimoji="1" lang="en-US" altLang="zh-CN" dirty="0">
                <a:latin typeface="黑体" panose="02010609060101010101" pitchFamily="49" charset="-122"/>
                <a:ea typeface="黑体" panose="02010609060101010101" pitchFamily="49" charset="-122"/>
                <a:cs typeface="+mj-cs"/>
              </a:rPr>
              <a:t>3 </a:t>
            </a:r>
            <a:r>
              <a:rPr kumimoji="1" lang="zh-CN" altLang="en-US" dirty="0">
                <a:latin typeface="黑体" panose="02010609060101010101" pitchFamily="49" charset="-122"/>
                <a:ea typeface="黑体" panose="02010609060101010101" pitchFamily="49" charset="-122"/>
                <a:cs typeface="+mj-cs"/>
              </a:rPr>
              <a:t>面向规模的度量</a:t>
            </a:r>
            <a:endParaRPr kumimoji="1" lang="zh-CN" altLang="en-US" dirty="0">
              <a:latin typeface="黑体" panose="02010609060101010101" pitchFamily="49" charset="-122"/>
              <a:ea typeface="黑体" panose="02010609060101010101" pitchFamily="49" charset="-122"/>
              <a:cs typeface="+mj-cs"/>
            </a:endParaRPr>
          </a:p>
        </p:txBody>
      </p:sp>
      <p:sp>
        <p:nvSpPr>
          <p:cNvPr id="31747" name="Rectangle 3"/>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10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面向规模的度量</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是对</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软件</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和</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软件开发过程</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的直接度量。</a:t>
            </a:r>
            <a:endPar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可以建立一个</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面向规模</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的</a:t>
            </a:r>
            <a:r>
              <a:rPr kumimoji="1"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数据表格</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来记录项目的某些信息。</a:t>
            </a:r>
            <a:endPar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bg2"/>
              </a:buClr>
              <a:buSzPct val="75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该表格</a:t>
            </a: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应</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列出</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在过去几年完成的每一个软件开发项目</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和</a:t>
            </a:r>
            <a:r>
              <a:rPr kumimoji="1"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关于这些项目的相应面向规模的数据</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1"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3"/>
          <p:cNvSpPr txBox="1">
            <a:spLocks noGrp="1"/>
          </p:cNvSpPr>
          <p:nvPr>
            <p:ph type="sldNum" sz="quarter" idx="11"/>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2163" name="日期占位符 4"/>
          <p:cNvSpPr txBox="1">
            <a:spLocks noGrp="1"/>
          </p:cNvSpPr>
          <p:nvPr>
            <p:ph type="dt" sz="half" idx="12"/>
          </p:nvPr>
        </p:nvSpPr>
        <p:spPr/>
        <p:txBody>
          <a:bodyPr anchor="b"/>
          <a:p>
            <a:pPr marL="0" indent="0" eaLnBrk="1" hangingPunct="1">
              <a:spcBef>
                <a:spcPct val="0"/>
              </a:spcBef>
              <a:buClrTx/>
              <a:buSzPct val="100000"/>
              <a:buNone/>
            </a:pPr>
            <a:fld id="{BB962C8B-B14F-4D97-AF65-F5344CB8AC3E}" type="datetime3">
              <a:rPr lang="zh-CN" altLang="en-US" sz="1200" dirty="0"/>
            </a:fld>
            <a:endParaRPr lang="zh-CN" altLang="en-US" sz="1200" dirty="0"/>
          </a:p>
        </p:txBody>
      </p:sp>
      <p:sp>
        <p:nvSpPr>
          <p:cNvPr id="92164" name="Rectangle 2"/>
          <p:cNvSpPr>
            <a:spLocks noGrp="1"/>
          </p:cNvSpPr>
          <p:nvPr>
            <p:ph type="title"/>
          </p:nvPr>
        </p:nvSpPr>
        <p:spPr/>
        <p:txBody>
          <a:bodyPr vert="horz" wrap="square" lIns="91440" tIns="45720" rIns="91440" bIns="45720" anchor="ctr"/>
          <a:p>
            <a:pPr eaLnBrk="1" hangingPunct="1"/>
            <a:r>
              <a:rPr lang="en-US" altLang="zh-CN" dirty="0"/>
              <a:t>3 </a:t>
            </a:r>
            <a:r>
              <a:rPr lang="zh-CN" altLang="en-US" dirty="0"/>
              <a:t>面向规模的度量</a:t>
            </a:r>
            <a:endParaRPr lang="zh-CN" altLang="en-US" dirty="0"/>
          </a:p>
        </p:txBody>
      </p:sp>
      <p:pic>
        <p:nvPicPr>
          <p:cNvPr id="92165" name="Picture 4"/>
          <p:cNvPicPr>
            <a:picLocks noChangeAspect="1"/>
          </p:cNvPicPr>
          <p:nvPr/>
        </p:nvPicPr>
        <p:blipFill>
          <a:blip r:embed="rId1"/>
          <a:stretch>
            <a:fillRect/>
          </a:stretch>
        </p:blipFill>
        <p:spPr>
          <a:xfrm>
            <a:off x="0" y="1412875"/>
            <a:ext cx="9144000" cy="4343400"/>
          </a:xfrm>
          <a:prstGeom prst="rect">
            <a:avLst/>
          </a:prstGeom>
          <a:noFill/>
          <a:ln w="9525">
            <a:noFill/>
          </a:ln>
        </p:spPr>
      </p:pic>
      <p:sp>
        <p:nvSpPr>
          <p:cNvPr id="92166" name="AutoShape 5"/>
          <p:cNvSpPr/>
          <p:nvPr/>
        </p:nvSpPr>
        <p:spPr>
          <a:xfrm rot="-5400000">
            <a:off x="2667000" y="3622675"/>
            <a:ext cx="228600" cy="1600200"/>
          </a:xfrm>
          <a:prstGeom prst="leftBrace">
            <a:avLst>
              <a:gd name="adj1" fmla="val 58333"/>
              <a:gd name="adj2" fmla="val 50000"/>
            </a:avLst>
          </a:prstGeom>
          <a:noFill/>
          <a:ln w="9525"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eaLnBrk="1" hangingPunct="1">
              <a:lnSpc>
                <a:spcPct val="90000"/>
              </a:lnSpc>
            </a:pPr>
            <a:endParaRPr lang="zh-CN" altLang="en-US" dirty="0"/>
          </a:p>
        </p:txBody>
      </p:sp>
      <p:sp>
        <p:nvSpPr>
          <p:cNvPr id="92167" name="AutoShape 6"/>
          <p:cNvSpPr/>
          <p:nvPr/>
        </p:nvSpPr>
        <p:spPr>
          <a:xfrm>
            <a:off x="1905000" y="5070475"/>
            <a:ext cx="2438400" cy="914400"/>
          </a:xfrm>
          <a:prstGeom prst="wedgeRoundRectCallout">
            <a:avLst>
              <a:gd name="adj1" fmla="val -14713"/>
              <a:gd name="adj2" fmla="val -107120"/>
              <a:gd name="adj3" fmla="val 16667"/>
            </a:avLst>
          </a:prstGeom>
          <a:solidFill>
            <a:srgbClr val="ABDCE7"/>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工作量和成本是针对软件开发全过程的，而不是仅针对编码。</a:t>
            </a:r>
            <a:endParaRPr lang="zh-CN" altLang="en-US" sz="1800" dirty="0"/>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defRPr kumimoji="1"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defRPr kumimoji="1"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E:\Program Files\Microsoft Office\Templates\Presentation Designs\Pixel.pot</Template>
  <TotalTime>0</TotalTime>
  <Words>5755</Words>
  <Application>WPS 演示</Application>
  <PresentationFormat>全屏显示(4:3)</PresentationFormat>
  <Paragraphs>524</Paragraphs>
  <Slides>38</Slides>
  <Notes>112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8" baseType="lpstr">
      <vt:lpstr>Arial</vt:lpstr>
      <vt:lpstr>宋体</vt:lpstr>
      <vt:lpstr>Wingdings</vt:lpstr>
      <vt:lpstr>黑体</vt:lpstr>
      <vt:lpstr>Times New Roman</vt:lpstr>
      <vt:lpstr>Arial Black</vt:lpstr>
      <vt:lpstr>微软雅黑</vt:lpstr>
      <vt:lpstr>楷体_GB2312</vt:lpstr>
      <vt:lpstr>Monotype Sorts</vt:lpstr>
      <vt:lpstr>华文琥珀</vt:lpstr>
      <vt:lpstr>华文新魏</vt:lpstr>
      <vt:lpstr>仿宋_GB2312</vt:lpstr>
      <vt:lpstr>新宋体</vt:lpstr>
      <vt:lpstr>Times New Roman</vt:lpstr>
      <vt:lpstr>Arial Unicode MS</vt:lpstr>
      <vt:lpstr>Wingdings</vt:lpstr>
      <vt:lpstr>仿宋</vt:lpstr>
      <vt:lpstr>Pixel</vt:lpstr>
      <vt:lpstr>Visio.Drawing.11</vt:lpstr>
      <vt:lpstr>Visio.Drawing.11</vt:lpstr>
      <vt:lpstr>PowerPoint 演示文稿</vt:lpstr>
      <vt:lpstr>PowerPoint 演示文稿</vt:lpstr>
      <vt:lpstr>4.3 软件质量和效率度量</vt:lpstr>
      <vt:lpstr>4.3.1 为什么要进行度量</vt:lpstr>
      <vt:lpstr>4.3.2 软件度量方式</vt:lpstr>
      <vt:lpstr>4.3.2 软件度量方式</vt:lpstr>
      <vt:lpstr>PowerPoint 演示文稿</vt:lpstr>
      <vt:lpstr>4.3.3 面向规模的度量</vt:lpstr>
      <vt:lpstr>4.3.3 面向规模的度量</vt:lpstr>
      <vt:lpstr>4.3.3 面向规模的度量</vt:lpstr>
      <vt:lpstr>4.3.3 面向规模的度量</vt:lpstr>
      <vt:lpstr>PowerPoint 演示文稿</vt:lpstr>
      <vt:lpstr>4.3.4 面向功能的度量</vt:lpstr>
      <vt:lpstr>4.3.4 面向功能的度量</vt:lpstr>
      <vt:lpstr>4.3.4 面向功能的度量</vt:lpstr>
      <vt:lpstr>4.3.4 面向功能的度量</vt:lpstr>
      <vt:lpstr>4.3.4 面向功能的度量</vt:lpstr>
      <vt:lpstr>4.3.4 面向功能的度量</vt:lpstr>
      <vt:lpstr>4.3.4 面向功能的度量</vt:lpstr>
      <vt:lpstr>PowerPoint 演示文稿</vt:lpstr>
      <vt:lpstr>4.3.5 软件质量度量</vt:lpstr>
      <vt:lpstr>4.3.5 程序复杂性度量</vt:lpstr>
      <vt:lpstr>代码行度量法</vt:lpstr>
      <vt:lpstr>代码行度量法</vt:lpstr>
      <vt:lpstr>程序复杂性--McCabe度量法</vt:lpstr>
      <vt:lpstr>PowerPoint 演示文稿</vt:lpstr>
      <vt:lpstr>（2）程序复杂性--McCabe度量法</vt:lpstr>
      <vt:lpstr>（2）程序复杂性--McCabe度量法</vt:lpstr>
      <vt:lpstr>程序复杂性--McCabe度量法</vt:lpstr>
      <vt:lpstr>（3）程序复杂性--Halstead度量法</vt:lpstr>
      <vt:lpstr>程序复杂性--Halstead度量法</vt:lpstr>
      <vt:lpstr>（3）程序复杂性--Halstead度量法</vt:lpstr>
      <vt:lpstr>程序复杂性--Halstead度量法</vt:lpstr>
      <vt:lpstr>程序复杂性--Halstead度量法</vt:lpstr>
      <vt:lpstr>程序复杂性--Halstead度量法</vt:lpstr>
      <vt:lpstr>4.3.6 使用软件度量</vt:lpstr>
      <vt:lpstr>4.3.6 使用软件度量</vt:lpstr>
      <vt:lpstr>4.3.6 使用软件度量</vt:lpstr>
    </vt:vector>
  </TitlesOfParts>
  <Company>北京邮电大学通信软件工程中心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软件项目管理</dc:title>
  <dc:creator>肖丁</dc:creator>
  <cp:lastModifiedBy>zlei</cp:lastModifiedBy>
  <cp:revision>223</cp:revision>
  <cp:lastPrinted>2015-10-22T23:15:34Z</cp:lastPrinted>
  <dcterms:created xsi:type="dcterms:W3CDTF">2002-05-26T07:27:09Z</dcterms:created>
  <dcterms:modified xsi:type="dcterms:W3CDTF">2018-11-18T09:16:27Z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