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3"/>
  </p:handoutMasterIdLst>
  <p:sldIdLst>
    <p:sldId id="256" r:id="rId3"/>
    <p:sldId id="257" r:id="rId5"/>
    <p:sldId id="258" r:id="rId6"/>
    <p:sldId id="259" r:id="rId7"/>
    <p:sldId id="260" r:id="rId8"/>
    <p:sldId id="261" r:id="rId9"/>
    <p:sldId id="262" r:id="rId10"/>
    <p:sldId id="263" r:id="rId11"/>
    <p:sldId id="264" r:id="rId12"/>
    <p:sldId id="336"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79" r:id="rId28"/>
    <p:sldId id="281" r:id="rId29"/>
    <p:sldId id="327" r:id="rId30"/>
    <p:sldId id="282" r:id="rId31"/>
    <p:sldId id="283" r:id="rId32"/>
    <p:sldId id="284" r:id="rId33"/>
    <p:sldId id="359" r:id="rId34"/>
    <p:sldId id="337" r:id="rId35"/>
    <p:sldId id="356" r:id="rId36"/>
    <p:sldId id="285" r:id="rId37"/>
    <p:sldId id="286" r:id="rId38"/>
    <p:sldId id="287" r:id="rId39"/>
    <p:sldId id="288" r:id="rId40"/>
    <p:sldId id="355" r:id="rId41"/>
    <p:sldId id="289" r:id="rId42"/>
    <p:sldId id="290" r:id="rId43"/>
    <p:sldId id="357" r:id="rId44"/>
    <p:sldId id="358" r:id="rId45"/>
    <p:sldId id="424" r:id="rId46"/>
    <p:sldId id="291" r:id="rId47"/>
    <p:sldId id="292" r:id="rId48"/>
    <p:sldId id="293" r:id="rId49"/>
    <p:sldId id="425" r:id="rId50"/>
    <p:sldId id="342" r:id="rId51"/>
    <p:sldId id="426" r:id="rId52"/>
    <p:sldId id="351" r:id="rId53"/>
    <p:sldId id="353" r:id="rId54"/>
    <p:sldId id="354" r:id="rId55"/>
    <p:sldId id="360" r:id="rId56"/>
    <p:sldId id="338" r:id="rId57"/>
    <p:sldId id="294" r:id="rId58"/>
    <p:sldId id="363" r:id="rId59"/>
    <p:sldId id="364" r:id="rId60"/>
    <p:sldId id="295" r:id="rId61"/>
    <p:sldId id="317" r:id="rId62"/>
    <p:sldId id="480" r:id="rId63"/>
    <p:sldId id="296" r:id="rId64"/>
    <p:sldId id="297" r:id="rId65"/>
    <p:sldId id="298" r:id="rId66"/>
    <p:sldId id="339" r:id="rId67"/>
    <p:sldId id="299" r:id="rId68"/>
    <p:sldId id="300" r:id="rId69"/>
    <p:sldId id="301" r:id="rId70"/>
    <p:sldId id="302" r:id="rId71"/>
    <p:sldId id="303" r:id="rId72"/>
    <p:sldId id="304" r:id="rId73"/>
    <p:sldId id="305" r:id="rId74"/>
    <p:sldId id="306" r:id="rId75"/>
    <p:sldId id="307" r:id="rId76"/>
    <p:sldId id="308" r:id="rId77"/>
    <p:sldId id="309" r:id="rId78"/>
    <p:sldId id="310" r:id="rId79"/>
    <p:sldId id="311" r:id="rId80"/>
    <p:sldId id="479" r:id="rId81"/>
    <p:sldId id="312" r:id="rId82"/>
    <p:sldId id="361" r:id="rId83"/>
    <p:sldId id="362" r:id="rId84"/>
    <p:sldId id="313" r:id="rId85"/>
    <p:sldId id="314" r:id="rId86"/>
    <p:sldId id="330" r:id="rId87"/>
    <p:sldId id="331" r:id="rId88"/>
    <p:sldId id="332" r:id="rId89"/>
    <p:sldId id="315" r:id="rId90"/>
    <p:sldId id="316" r:id="rId91"/>
    <p:sldId id="318" r:id="rId92"/>
    <p:sldId id="319" r:id="rId93"/>
    <p:sldId id="320" r:id="rId94"/>
    <p:sldId id="321" r:id="rId95"/>
    <p:sldId id="322" r:id="rId96"/>
    <p:sldId id="323" r:id="rId97"/>
    <p:sldId id="324" r:id="rId98"/>
    <p:sldId id="325" r:id="rId99"/>
    <p:sldId id="333" r:id="rId100"/>
    <p:sldId id="334" r:id="rId101"/>
    <p:sldId id="326" r:id="rId102"/>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黑体" panose="02010609060101010101" pitchFamily="49" charset="-122"/>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黑体" panose="02010609060101010101" pitchFamily="49" charset="-122"/>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黑体" panose="02010609060101010101" pitchFamily="49" charset="-122"/>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黑体" panose="02010609060101010101" pitchFamily="49" charset="-122"/>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黑体" panose="02010609060101010101" pitchFamily="49" charset="-122"/>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黑体" panose="02010609060101010101" pitchFamily="49" charset="-122"/>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黑体" panose="02010609060101010101" pitchFamily="49" charset="-122"/>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黑体" panose="02010609060101010101" pitchFamily="49" charset="-122"/>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4000" b="0" i="0" u="none" kern="1200" baseline="0">
        <a:solidFill>
          <a:schemeClr val="tx1"/>
        </a:solidFill>
        <a:latin typeface="黑体" panose="02010609060101010101" pitchFamily="49" charset="-122"/>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778" initials="3" lastIdx="9" clrIdx="0"/>
  <p:cmAuthor id="2" name="MsXiao" initials="M" lastIdx="2" clrIdx="1"/>
  <p:cmAuthor id="3" name="d xiao" initials="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411"/>
    <p:restoredTop sz="95826"/>
  </p:normalViewPr>
  <p:slideViewPr>
    <p:cSldViewPr showGuides="1">
      <p:cViewPr varScale="1">
        <p:scale>
          <a:sx n="68" d="100"/>
          <a:sy n="68" d="100"/>
        </p:scale>
        <p:origin x="12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44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7" Type="http://schemas.openxmlformats.org/officeDocument/2006/relationships/commentAuthors" Target="commentAuthors.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handoutMaster" Target="handoutMasters/handoutMaster1.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0-04-09T09:29:15.850" idx="1">
    <p:pos x="4583" y="2538"/>
    <p:text>如何考虑敏捷方法的质量特性</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0-04-09T09:39:18.915" idx="2">
    <p:pos x="3381" y="1878"/>
    <p:text>如何从软件开发的六个阶段来分别度量？
尺度度量是否只能针对程序？
二元度量的标准是什么？文档模板是否可作为评价标准之一？</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1-04-08T12:54:08.670" idx="2">
    <p:pos x="5465" y="1584"/>
    <p:text>有无基于面向对象编程的质量度量方法？</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1-04-01T12:53:22.041" idx="1">
    <p:pos x="3162" y="2283"/>
    <p:text>如何考虑子系统以及模块的可靠性？</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0-04-09T09:43:57.469" idx="5">
    <p:pos x="3665" y="3320"/>
    <p:text>目前的面向对象软件代码是否适合？</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0-04-09T09:45:07.388" idx="6">
    <p:pos x="4717" y="2496"/>
    <p:text>为什么？给出充分的理由</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0-04-09T09:47:40.923" idx="7">
    <p:pos x="1594" y="2346"/>
    <p:text>关键问题是如何预防？
软件开发本身就是预测性的，在测试之前很难保证软件差错。</p:text>
  </p:cm>
  <p:cm authorId="3" dt="2014-05-04T10:59:47.653" idx="1">
    <p:pos x="1594" y="2482"/>
    <p:text>前一个项目的差错，作为案例作用于后续类似的项目；或者作用于后续阶段</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0-04-09T09:49:00.343" idx="8">
    <p:pos x="5318" y="1594"/>
    <p:text>如何定义工程能力？CMM?</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0-04-09T09:51:43.160" idx="9">
    <p:pos x="3539" y="217"/>
    <p:text>如何定义？</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94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SzTx/>
              <a:buFontTx/>
              <a:buNone/>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944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944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944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EF04647-2FB6-4472-A706-36B3596AC816}"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SzTx/>
              <a:buFontTx/>
              <a:buNone/>
              <a:defRPr kumimoji="1"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kumimoji="1"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kumimoji="1"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08DCC7A-C4D2-4D12-B212-215EF7C20DD4}" type="slidenum">
              <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147" name="Rectangle 2"/>
          <p:cNvSpPr>
            <a:spLocks noTextEdit="1"/>
          </p:cNvSpPr>
          <p:nvPr>
            <p:ph type="sldImg"/>
          </p:nvPr>
        </p:nvSpPr>
        <p:spPr/>
      </p:sp>
      <p:sp>
        <p:nvSpPr>
          <p:cNvPr id="61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24579" name="Rectangle 2"/>
          <p:cNvSpPr>
            <a:spLocks noTextEdit="1"/>
          </p:cNvSpPr>
          <p:nvPr>
            <p:ph type="sldImg"/>
          </p:nvPr>
        </p:nvSpPr>
        <p:spPr/>
      </p:sp>
      <p:sp>
        <p:nvSpPr>
          <p:cNvPr id="245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26627" name="Rectangle 2"/>
          <p:cNvSpPr>
            <a:spLocks noTextEdit="1"/>
          </p:cNvSpPr>
          <p:nvPr>
            <p:ph type="sldImg"/>
          </p:nvPr>
        </p:nvSpPr>
        <p:spPr/>
      </p:sp>
      <p:sp>
        <p:nvSpPr>
          <p:cNvPr id="266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28675" name="Rectangle 2"/>
          <p:cNvSpPr>
            <a:spLocks noTextEdit="1"/>
          </p:cNvSpPr>
          <p:nvPr>
            <p:ph type="sldImg"/>
          </p:nvPr>
        </p:nvSpPr>
        <p:spPr/>
      </p:sp>
      <p:sp>
        <p:nvSpPr>
          <p:cNvPr id="286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0723" name="Rectangle 2"/>
          <p:cNvSpPr>
            <a:spLocks noTextEdit="1"/>
          </p:cNvSpPr>
          <p:nvPr>
            <p:ph type="sldImg"/>
          </p:nvPr>
        </p:nvSpPr>
        <p:spPr/>
      </p:sp>
      <p:sp>
        <p:nvSpPr>
          <p:cNvPr id="307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2771" name="Rectangle 2"/>
          <p:cNvSpPr>
            <a:spLocks noTextEdit="1"/>
          </p:cNvSpPr>
          <p:nvPr>
            <p:ph type="sldImg"/>
          </p:nvPr>
        </p:nvSpPr>
        <p:spPr/>
      </p:sp>
      <p:sp>
        <p:nvSpPr>
          <p:cNvPr id="327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4819" name="Rectangle 2"/>
          <p:cNvSpPr>
            <a:spLocks noTextEdit="1"/>
          </p:cNvSpPr>
          <p:nvPr>
            <p:ph type="sldImg"/>
          </p:nvPr>
        </p:nvSpPr>
        <p:spPr/>
      </p:sp>
      <p:sp>
        <p:nvSpPr>
          <p:cNvPr id="348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6867" name="Rectangle 2"/>
          <p:cNvSpPr>
            <a:spLocks noTextEdit="1"/>
          </p:cNvSpPr>
          <p:nvPr>
            <p:ph type="sldImg"/>
          </p:nvPr>
        </p:nvSpPr>
        <p:spPr/>
      </p:sp>
      <p:sp>
        <p:nvSpPr>
          <p:cNvPr id="368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8915" name="Rectangle 2"/>
          <p:cNvSpPr>
            <a:spLocks noTextEdit="1"/>
          </p:cNvSpPr>
          <p:nvPr>
            <p:ph type="sldImg"/>
          </p:nvPr>
        </p:nvSpPr>
        <p:spPr/>
      </p:sp>
      <p:sp>
        <p:nvSpPr>
          <p:cNvPr id="389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0963" name="Rectangle 2"/>
          <p:cNvSpPr>
            <a:spLocks noTextEdit="1"/>
          </p:cNvSpPr>
          <p:nvPr>
            <p:ph type="sldImg"/>
          </p:nvPr>
        </p:nvSpPr>
        <p:spPr/>
      </p:sp>
      <p:sp>
        <p:nvSpPr>
          <p:cNvPr id="409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3011" name="Rectangle 2"/>
          <p:cNvSpPr>
            <a:spLocks noTextEdit="1"/>
          </p:cNvSpPr>
          <p:nvPr>
            <p:ph type="sldImg"/>
          </p:nvPr>
        </p:nvSpPr>
        <p:spPr/>
      </p:sp>
      <p:sp>
        <p:nvSpPr>
          <p:cNvPr id="430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5059" name="Rectangle 2"/>
          <p:cNvSpPr>
            <a:spLocks noTextEdit="1"/>
          </p:cNvSpPr>
          <p:nvPr>
            <p:ph type="sldImg"/>
          </p:nvPr>
        </p:nvSpPr>
        <p:spPr/>
      </p:sp>
      <p:sp>
        <p:nvSpPr>
          <p:cNvPr id="4506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7107" name="Rectangle 2"/>
          <p:cNvSpPr>
            <a:spLocks noTextEdit="1"/>
          </p:cNvSpPr>
          <p:nvPr>
            <p:ph type="sldImg"/>
          </p:nvPr>
        </p:nvSpPr>
        <p:spPr/>
      </p:sp>
      <p:sp>
        <p:nvSpPr>
          <p:cNvPr id="471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9155" name="Rectangle 2"/>
          <p:cNvSpPr>
            <a:spLocks noTextEdit="1"/>
          </p:cNvSpPr>
          <p:nvPr>
            <p:ph type="sldImg"/>
          </p:nvPr>
        </p:nvSpPr>
        <p:spPr/>
      </p:sp>
      <p:sp>
        <p:nvSpPr>
          <p:cNvPr id="491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1203" name="Rectangle 2"/>
          <p:cNvSpPr>
            <a:spLocks noTextEdit="1"/>
          </p:cNvSpPr>
          <p:nvPr>
            <p:ph type="sldImg"/>
          </p:nvPr>
        </p:nvSpPr>
        <p:spPr/>
      </p:sp>
      <p:sp>
        <p:nvSpPr>
          <p:cNvPr id="512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3251" name="Rectangle 2"/>
          <p:cNvSpPr>
            <a:spLocks noTextEdit="1"/>
          </p:cNvSpPr>
          <p:nvPr>
            <p:ph type="sldImg"/>
          </p:nvPr>
        </p:nvSpPr>
        <p:spPr/>
      </p:sp>
      <p:sp>
        <p:nvSpPr>
          <p:cNvPr id="5325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5299" name="Rectangle 2"/>
          <p:cNvSpPr>
            <a:spLocks noTextEdit="1"/>
          </p:cNvSpPr>
          <p:nvPr>
            <p:ph type="sldImg"/>
          </p:nvPr>
        </p:nvSpPr>
        <p:spPr/>
      </p:sp>
      <p:sp>
        <p:nvSpPr>
          <p:cNvPr id="553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7347" name="Rectangle 2"/>
          <p:cNvSpPr>
            <a:spLocks noTextEdit="1"/>
          </p:cNvSpPr>
          <p:nvPr>
            <p:ph type="sldImg"/>
          </p:nvPr>
        </p:nvSpPr>
        <p:spPr/>
      </p:sp>
      <p:sp>
        <p:nvSpPr>
          <p:cNvPr id="573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9395" name="Rectangle 2"/>
          <p:cNvSpPr>
            <a:spLocks noTextEdit="1"/>
          </p:cNvSpPr>
          <p:nvPr>
            <p:ph type="sldImg"/>
          </p:nvPr>
        </p:nvSpPr>
        <p:spPr/>
      </p:sp>
      <p:sp>
        <p:nvSpPr>
          <p:cNvPr id="593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1443" name="Rectangle 2"/>
          <p:cNvSpPr>
            <a:spLocks noTextEdit="1"/>
          </p:cNvSpPr>
          <p:nvPr>
            <p:ph type="sldImg"/>
          </p:nvPr>
        </p:nvSpPr>
        <p:spPr/>
      </p:sp>
      <p:sp>
        <p:nvSpPr>
          <p:cNvPr id="614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3491" name="Rectangle 2"/>
          <p:cNvSpPr>
            <a:spLocks noTextEdit="1"/>
          </p:cNvSpPr>
          <p:nvPr>
            <p:ph type="sldImg"/>
          </p:nvPr>
        </p:nvSpPr>
        <p:spPr/>
      </p:sp>
      <p:sp>
        <p:nvSpPr>
          <p:cNvPr id="634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243" name="Rectangle 2"/>
          <p:cNvSpPr>
            <a:spLocks noTextEdit="1"/>
          </p:cNvSpPr>
          <p:nvPr>
            <p:ph type="sldImg"/>
          </p:nvPr>
        </p:nvSpPr>
        <p:spPr/>
      </p:sp>
      <p:sp>
        <p:nvSpPr>
          <p:cNvPr id="102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5539" name="Rectangle 2"/>
          <p:cNvSpPr>
            <a:spLocks noTextEdit="1"/>
          </p:cNvSpPr>
          <p:nvPr>
            <p:ph type="sldImg"/>
          </p:nvPr>
        </p:nvSpPr>
        <p:spPr/>
      </p:sp>
      <p:sp>
        <p:nvSpPr>
          <p:cNvPr id="655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70659" name="Rectangle 2"/>
          <p:cNvSpPr>
            <a:spLocks noTextEdit="1"/>
          </p:cNvSpPr>
          <p:nvPr>
            <p:ph type="sldImg"/>
          </p:nvPr>
        </p:nvSpPr>
        <p:spPr/>
      </p:sp>
      <p:sp>
        <p:nvSpPr>
          <p:cNvPr id="7066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72707" name="Rectangle 2"/>
          <p:cNvSpPr>
            <a:spLocks noTextEdit="1"/>
          </p:cNvSpPr>
          <p:nvPr>
            <p:ph type="sldImg"/>
          </p:nvPr>
        </p:nvSpPr>
        <p:spPr/>
      </p:sp>
      <p:sp>
        <p:nvSpPr>
          <p:cNvPr id="727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74755" name="Rectangle 2"/>
          <p:cNvSpPr>
            <a:spLocks noTextEdit="1"/>
          </p:cNvSpPr>
          <p:nvPr>
            <p:ph type="sldImg"/>
          </p:nvPr>
        </p:nvSpPr>
        <p:spPr/>
      </p:sp>
      <p:sp>
        <p:nvSpPr>
          <p:cNvPr id="747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76803" name="Rectangle 2"/>
          <p:cNvSpPr>
            <a:spLocks noTextEdit="1"/>
          </p:cNvSpPr>
          <p:nvPr>
            <p:ph type="sldImg"/>
          </p:nvPr>
        </p:nvSpPr>
        <p:spPr/>
      </p:sp>
      <p:sp>
        <p:nvSpPr>
          <p:cNvPr id="768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78851" name="Rectangle 2"/>
          <p:cNvSpPr>
            <a:spLocks noTextEdit="1"/>
          </p:cNvSpPr>
          <p:nvPr>
            <p:ph type="sldImg"/>
          </p:nvPr>
        </p:nvSpPr>
        <p:spPr/>
      </p:sp>
      <p:sp>
        <p:nvSpPr>
          <p:cNvPr id="7885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1923" name="Rectangle 2"/>
          <p:cNvSpPr>
            <a:spLocks noTextEdit="1"/>
          </p:cNvSpPr>
          <p:nvPr>
            <p:ph type="sldImg"/>
          </p:nvPr>
        </p:nvSpPr>
        <p:spPr/>
      </p:sp>
      <p:sp>
        <p:nvSpPr>
          <p:cNvPr id="819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3971" name="Rectangle 2"/>
          <p:cNvSpPr>
            <a:spLocks noTextEdit="1"/>
          </p:cNvSpPr>
          <p:nvPr>
            <p:ph type="sldImg"/>
          </p:nvPr>
        </p:nvSpPr>
        <p:spPr/>
      </p:sp>
      <p:sp>
        <p:nvSpPr>
          <p:cNvPr id="839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8067" name="Rectangle 2"/>
          <p:cNvSpPr>
            <a:spLocks noTextEdit="1"/>
          </p:cNvSpPr>
          <p:nvPr>
            <p:ph type="sldImg"/>
          </p:nvPr>
        </p:nvSpPr>
        <p:spPr/>
      </p:sp>
      <p:sp>
        <p:nvSpPr>
          <p:cNvPr id="880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2291" name="Rectangle 2"/>
          <p:cNvSpPr>
            <a:spLocks noTextEdit="1"/>
          </p:cNvSpPr>
          <p:nvPr>
            <p:ph type="sldImg"/>
          </p:nvPr>
        </p:nvSpPr>
        <p:spPr/>
      </p:sp>
      <p:sp>
        <p:nvSpPr>
          <p:cNvPr id="122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90115" name="Rectangle 2"/>
          <p:cNvSpPr>
            <a:spLocks noTextEdit="1"/>
          </p:cNvSpPr>
          <p:nvPr>
            <p:ph type="sldImg"/>
          </p:nvPr>
        </p:nvSpPr>
        <p:spPr/>
      </p:sp>
      <p:sp>
        <p:nvSpPr>
          <p:cNvPr id="901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92163" name="Rectangle 2"/>
          <p:cNvSpPr>
            <a:spLocks noTextEdit="1"/>
          </p:cNvSpPr>
          <p:nvPr>
            <p:ph type="sldImg"/>
          </p:nvPr>
        </p:nvSpPr>
        <p:spPr/>
      </p:sp>
      <p:sp>
        <p:nvSpPr>
          <p:cNvPr id="921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94211" name="Rectangle 2"/>
          <p:cNvSpPr>
            <a:spLocks noTextEdit="1"/>
          </p:cNvSpPr>
          <p:nvPr>
            <p:ph type="sldImg"/>
          </p:nvPr>
        </p:nvSpPr>
        <p:spPr/>
      </p:sp>
      <p:sp>
        <p:nvSpPr>
          <p:cNvPr id="942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96259" name="Rectangle 2"/>
          <p:cNvSpPr>
            <a:spLocks noTextEdit="1"/>
          </p:cNvSpPr>
          <p:nvPr>
            <p:ph type="sldImg"/>
          </p:nvPr>
        </p:nvSpPr>
        <p:spPr/>
      </p:sp>
      <p:sp>
        <p:nvSpPr>
          <p:cNvPr id="9626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0355" name="Rectangle 2"/>
          <p:cNvSpPr>
            <a:spLocks noTextEdit="1"/>
          </p:cNvSpPr>
          <p:nvPr>
            <p:ph type="sldImg"/>
          </p:nvPr>
        </p:nvSpPr>
        <p:spPr/>
      </p:sp>
      <p:sp>
        <p:nvSpPr>
          <p:cNvPr id="1003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2403" name="Rectangle 2"/>
          <p:cNvSpPr>
            <a:spLocks noTextEdit="1"/>
          </p:cNvSpPr>
          <p:nvPr>
            <p:ph type="sldImg"/>
          </p:nvPr>
        </p:nvSpPr>
        <p:spPr/>
      </p:sp>
      <p:sp>
        <p:nvSpPr>
          <p:cNvPr id="1024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5475" name="Rectangle 2"/>
          <p:cNvSpPr>
            <a:spLocks noTextEdit="1"/>
          </p:cNvSpPr>
          <p:nvPr>
            <p:ph type="sldImg"/>
          </p:nvPr>
        </p:nvSpPr>
        <p:spPr/>
      </p:sp>
      <p:sp>
        <p:nvSpPr>
          <p:cNvPr id="1054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7523" name="Rectangle 2"/>
          <p:cNvSpPr>
            <a:spLocks noTextEdit="1"/>
          </p:cNvSpPr>
          <p:nvPr>
            <p:ph type="sldImg"/>
          </p:nvPr>
        </p:nvSpPr>
        <p:spPr/>
      </p:sp>
      <p:sp>
        <p:nvSpPr>
          <p:cNvPr id="1075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9571" name="Rectangle 2"/>
          <p:cNvSpPr>
            <a:spLocks noTextEdit="1"/>
          </p:cNvSpPr>
          <p:nvPr>
            <p:ph type="sldImg"/>
          </p:nvPr>
        </p:nvSpPr>
        <p:spPr/>
      </p:sp>
      <p:sp>
        <p:nvSpPr>
          <p:cNvPr id="1095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11619" name="Rectangle 2"/>
          <p:cNvSpPr>
            <a:spLocks noTextEdit="1"/>
          </p:cNvSpPr>
          <p:nvPr>
            <p:ph type="sldImg"/>
          </p:nvPr>
        </p:nvSpPr>
        <p:spPr/>
      </p:sp>
      <p:sp>
        <p:nvSpPr>
          <p:cNvPr id="1116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4339" name="Rectangle 2"/>
          <p:cNvSpPr>
            <a:spLocks noTextEdit="1"/>
          </p:cNvSpPr>
          <p:nvPr>
            <p:ph type="sldImg"/>
          </p:nvPr>
        </p:nvSpPr>
        <p:spPr/>
      </p:sp>
      <p:sp>
        <p:nvSpPr>
          <p:cNvPr id="143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13667" name="Rectangle 2"/>
          <p:cNvSpPr>
            <a:spLocks noTextEdit="1"/>
          </p:cNvSpPr>
          <p:nvPr>
            <p:ph type="sldImg"/>
          </p:nvPr>
        </p:nvSpPr>
        <p:spPr/>
      </p:sp>
      <p:sp>
        <p:nvSpPr>
          <p:cNvPr id="1136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15715" name="Rectangle 2"/>
          <p:cNvSpPr>
            <a:spLocks noTextEdit="1"/>
          </p:cNvSpPr>
          <p:nvPr>
            <p:ph type="sldImg"/>
          </p:nvPr>
        </p:nvSpPr>
        <p:spPr/>
      </p:sp>
      <p:sp>
        <p:nvSpPr>
          <p:cNvPr id="1157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17763" name="Rectangle 2"/>
          <p:cNvSpPr>
            <a:spLocks noTextEdit="1"/>
          </p:cNvSpPr>
          <p:nvPr>
            <p:ph type="sldImg"/>
          </p:nvPr>
        </p:nvSpPr>
        <p:spPr/>
      </p:sp>
      <p:sp>
        <p:nvSpPr>
          <p:cNvPr id="1177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19811" name="Rectangle 2"/>
          <p:cNvSpPr>
            <a:spLocks noTextEdit="1"/>
          </p:cNvSpPr>
          <p:nvPr>
            <p:ph type="sldImg"/>
          </p:nvPr>
        </p:nvSpPr>
        <p:spPr/>
      </p:sp>
      <p:sp>
        <p:nvSpPr>
          <p:cNvPr id="1198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21859" name="Rectangle 2"/>
          <p:cNvSpPr>
            <a:spLocks noTextEdit="1"/>
          </p:cNvSpPr>
          <p:nvPr>
            <p:ph type="sldImg"/>
          </p:nvPr>
        </p:nvSpPr>
        <p:spPr/>
      </p:sp>
      <p:sp>
        <p:nvSpPr>
          <p:cNvPr id="12186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23907" name="Rectangle 2"/>
          <p:cNvSpPr>
            <a:spLocks noTextEdit="1"/>
          </p:cNvSpPr>
          <p:nvPr>
            <p:ph type="sldImg"/>
          </p:nvPr>
        </p:nvSpPr>
        <p:spPr/>
      </p:sp>
      <p:sp>
        <p:nvSpPr>
          <p:cNvPr id="1239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25955" name="Rectangle 2"/>
          <p:cNvSpPr>
            <a:spLocks noTextEdit="1"/>
          </p:cNvSpPr>
          <p:nvPr>
            <p:ph type="sldImg"/>
          </p:nvPr>
        </p:nvSpPr>
        <p:spPr/>
      </p:sp>
      <p:sp>
        <p:nvSpPr>
          <p:cNvPr id="1259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28003" name="Rectangle 2"/>
          <p:cNvSpPr>
            <a:spLocks noTextEdit="1"/>
          </p:cNvSpPr>
          <p:nvPr>
            <p:ph type="sldImg"/>
          </p:nvPr>
        </p:nvSpPr>
        <p:spPr/>
      </p:sp>
      <p:sp>
        <p:nvSpPr>
          <p:cNvPr id="1280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30051" name="Rectangle 2"/>
          <p:cNvSpPr>
            <a:spLocks noTextEdit="1"/>
          </p:cNvSpPr>
          <p:nvPr>
            <p:ph type="sldImg"/>
          </p:nvPr>
        </p:nvSpPr>
        <p:spPr/>
      </p:sp>
      <p:sp>
        <p:nvSpPr>
          <p:cNvPr id="13005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32099" name="Rectangle 2"/>
          <p:cNvSpPr>
            <a:spLocks noTextEdit="1"/>
          </p:cNvSpPr>
          <p:nvPr>
            <p:ph type="sldImg"/>
          </p:nvPr>
        </p:nvSpPr>
        <p:spPr/>
      </p:sp>
      <p:sp>
        <p:nvSpPr>
          <p:cNvPr id="1321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6387" name="Rectangle 2"/>
          <p:cNvSpPr>
            <a:spLocks noTextEdit="1"/>
          </p:cNvSpPr>
          <p:nvPr>
            <p:ph type="sldImg"/>
          </p:nvPr>
        </p:nvSpPr>
        <p:spPr/>
      </p:sp>
      <p:sp>
        <p:nvSpPr>
          <p:cNvPr id="163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34147" name="Rectangle 2"/>
          <p:cNvSpPr>
            <a:spLocks noTextEdit="1"/>
          </p:cNvSpPr>
          <p:nvPr>
            <p:ph type="sldImg"/>
          </p:nvPr>
        </p:nvSpPr>
        <p:spPr/>
      </p:sp>
      <p:sp>
        <p:nvSpPr>
          <p:cNvPr id="1341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36195" name="Rectangle 2"/>
          <p:cNvSpPr>
            <a:spLocks noTextEdit="1"/>
          </p:cNvSpPr>
          <p:nvPr>
            <p:ph type="sldImg"/>
          </p:nvPr>
        </p:nvSpPr>
        <p:spPr/>
      </p:sp>
      <p:sp>
        <p:nvSpPr>
          <p:cNvPr id="1361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38243" name="Rectangle 2"/>
          <p:cNvSpPr>
            <a:spLocks noTextEdit="1"/>
          </p:cNvSpPr>
          <p:nvPr>
            <p:ph type="sldImg"/>
          </p:nvPr>
        </p:nvSpPr>
        <p:spPr/>
      </p:sp>
      <p:sp>
        <p:nvSpPr>
          <p:cNvPr id="1382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40291" name="Rectangle 2"/>
          <p:cNvSpPr>
            <a:spLocks noTextEdit="1"/>
          </p:cNvSpPr>
          <p:nvPr>
            <p:ph type="sldImg"/>
          </p:nvPr>
        </p:nvSpPr>
        <p:spPr/>
      </p:sp>
      <p:sp>
        <p:nvSpPr>
          <p:cNvPr id="1402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42339" name="Rectangle 2"/>
          <p:cNvSpPr>
            <a:spLocks noTextEdit="1"/>
          </p:cNvSpPr>
          <p:nvPr>
            <p:ph type="sldImg"/>
          </p:nvPr>
        </p:nvSpPr>
        <p:spPr/>
      </p:sp>
      <p:sp>
        <p:nvSpPr>
          <p:cNvPr id="1423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44387" name="Rectangle 2"/>
          <p:cNvSpPr>
            <a:spLocks noTextEdit="1"/>
          </p:cNvSpPr>
          <p:nvPr>
            <p:ph type="sldImg"/>
          </p:nvPr>
        </p:nvSpPr>
        <p:spPr/>
      </p:sp>
      <p:sp>
        <p:nvSpPr>
          <p:cNvPr id="1443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46435" name="Rectangle 2"/>
          <p:cNvSpPr>
            <a:spLocks noTextEdit="1"/>
          </p:cNvSpPr>
          <p:nvPr>
            <p:ph type="sldImg"/>
          </p:nvPr>
        </p:nvSpPr>
        <p:spPr/>
      </p:sp>
      <p:sp>
        <p:nvSpPr>
          <p:cNvPr id="1464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48483" name="Rectangle 2"/>
          <p:cNvSpPr>
            <a:spLocks noTextEdit="1"/>
          </p:cNvSpPr>
          <p:nvPr>
            <p:ph type="sldImg"/>
          </p:nvPr>
        </p:nvSpPr>
        <p:spPr/>
      </p:sp>
      <p:sp>
        <p:nvSpPr>
          <p:cNvPr id="1484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50531" name="Rectangle 2"/>
          <p:cNvSpPr>
            <a:spLocks noTextEdit="1"/>
          </p:cNvSpPr>
          <p:nvPr>
            <p:ph type="sldImg"/>
          </p:nvPr>
        </p:nvSpPr>
        <p:spPr/>
      </p:sp>
      <p:sp>
        <p:nvSpPr>
          <p:cNvPr id="1505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52579" name="Rectangle 2"/>
          <p:cNvSpPr>
            <a:spLocks noTextEdit="1"/>
          </p:cNvSpPr>
          <p:nvPr>
            <p:ph type="sldImg"/>
          </p:nvPr>
        </p:nvSpPr>
        <p:spPr/>
      </p:sp>
      <p:sp>
        <p:nvSpPr>
          <p:cNvPr id="1525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8435" name="Rectangle 2"/>
          <p:cNvSpPr>
            <a:spLocks noTextEdit="1"/>
          </p:cNvSpPr>
          <p:nvPr>
            <p:ph type="sldImg"/>
          </p:nvPr>
        </p:nvSpPr>
        <p:spPr/>
      </p:sp>
      <p:sp>
        <p:nvSpPr>
          <p:cNvPr id="184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56675" name="Rectangle 2"/>
          <p:cNvSpPr>
            <a:spLocks noTextEdit="1"/>
          </p:cNvSpPr>
          <p:nvPr>
            <p:ph type="sldImg"/>
          </p:nvPr>
        </p:nvSpPr>
        <p:spPr/>
      </p:sp>
      <p:sp>
        <p:nvSpPr>
          <p:cNvPr id="1566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58723" name="Rectangle 2"/>
          <p:cNvSpPr>
            <a:spLocks noTextEdit="1"/>
          </p:cNvSpPr>
          <p:nvPr>
            <p:ph type="sldImg"/>
          </p:nvPr>
        </p:nvSpPr>
        <p:spPr/>
      </p:sp>
      <p:sp>
        <p:nvSpPr>
          <p:cNvPr id="1587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60771" name="Rectangle 2"/>
          <p:cNvSpPr>
            <a:spLocks noTextEdit="1"/>
          </p:cNvSpPr>
          <p:nvPr>
            <p:ph type="sldImg"/>
          </p:nvPr>
        </p:nvSpPr>
        <p:spPr/>
      </p:sp>
      <p:sp>
        <p:nvSpPr>
          <p:cNvPr id="1607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62819" name="Rectangle 2"/>
          <p:cNvSpPr>
            <a:spLocks noTextEdit="1"/>
          </p:cNvSpPr>
          <p:nvPr>
            <p:ph type="sldImg"/>
          </p:nvPr>
        </p:nvSpPr>
        <p:spPr/>
      </p:sp>
      <p:sp>
        <p:nvSpPr>
          <p:cNvPr id="1628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64867" name="Rectangle 2"/>
          <p:cNvSpPr>
            <a:spLocks noTextEdit="1"/>
          </p:cNvSpPr>
          <p:nvPr>
            <p:ph type="sldImg"/>
          </p:nvPr>
        </p:nvSpPr>
        <p:spPr/>
      </p:sp>
      <p:sp>
        <p:nvSpPr>
          <p:cNvPr id="1648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66915" name="Rectangle 2"/>
          <p:cNvSpPr>
            <a:spLocks noTextEdit="1"/>
          </p:cNvSpPr>
          <p:nvPr>
            <p:ph type="sldImg"/>
          </p:nvPr>
        </p:nvSpPr>
        <p:spPr/>
      </p:sp>
      <p:sp>
        <p:nvSpPr>
          <p:cNvPr id="1669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68963" name="Rectangle 2"/>
          <p:cNvSpPr>
            <a:spLocks noTextEdit="1"/>
          </p:cNvSpPr>
          <p:nvPr>
            <p:ph type="sldImg"/>
          </p:nvPr>
        </p:nvSpPr>
        <p:spPr/>
      </p:sp>
      <p:sp>
        <p:nvSpPr>
          <p:cNvPr id="1689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71011" name="Rectangle 2"/>
          <p:cNvSpPr>
            <a:spLocks noTextEdit="1"/>
          </p:cNvSpPr>
          <p:nvPr>
            <p:ph type="sldImg"/>
          </p:nvPr>
        </p:nvSpPr>
        <p:spPr/>
      </p:sp>
      <p:sp>
        <p:nvSpPr>
          <p:cNvPr id="1710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73059" name="Rectangle 2"/>
          <p:cNvSpPr>
            <a:spLocks noTextEdit="1"/>
          </p:cNvSpPr>
          <p:nvPr>
            <p:ph type="sldImg"/>
          </p:nvPr>
        </p:nvSpPr>
        <p:spPr/>
      </p:sp>
      <p:sp>
        <p:nvSpPr>
          <p:cNvPr id="17306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75107" name="Rectangle 2"/>
          <p:cNvSpPr>
            <a:spLocks noTextEdit="1"/>
          </p:cNvSpPr>
          <p:nvPr>
            <p:ph type="sldImg"/>
          </p:nvPr>
        </p:nvSpPr>
        <p:spPr/>
      </p:sp>
      <p:sp>
        <p:nvSpPr>
          <p:cNvPr id="1751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20483" name="Rectangle 2"/>
          <p:cNvSpPr>
            <a:spLocks noTextEdit="1"/>
          </p:cNvSpPr>
          <p:nvPr>
            <p:ph type="sldImg"/>
          </p:nvPr>
        </p:nvSpPr>
        <p:spPr/>
      </p:sp>
      <p:sp>
        <p:nvSpPr>
          <p:cNvPr id="204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77155" name="Rectangle 2"/>
          <p:cNvSpPr>
            <a:spLocks noTextEdit="1"/>
          </p:cNvSpPr>
          <p:nvPr>
            <p:ph type="sldImg"/>
          </p:nvPr>
        </p:nvSpPr>
        <p:spPr/>
      </p:sp>
      <p:sp>
        <p:nvSpPr>
          <p:cNvPr id="1771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79203" name="Rectangle 2"/>
          <p:cNvSpPr>
            <a:spLocks noTextEdit="1"/>
          </p:cNvSpPr>
          <p:nvPr>
            <p:ph type="sldImg"/>
          </p:nvPr>
        </p:nvSpPr>
        <p:spPr/>
      </p:sp>
      <p:sp>
        <p:nvSpPr>
          <p:cNvPr id="1792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81251" name="Rectangle 2"/>
          <p:cNvSpPr>
            <a:spLocks noTextEdit="1"/>
          </p:cNvSpPr>
          <p:nvPr>
            <p:ph type="sldImg"/>
          </p:nvPr>
        </p:nvSpPr>
        <p:spPr/>
      </p:sp>
      <p:sp>
        <p:nvSpPr>
          <p:cNvPr id="18125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83299" name="Rectangle 2"/>
          <p:cNvSpPr>
            <a:spLocks noTextEdit="1"/>
          </p:cNvSpPr>
          <p:nvPr>
            <p:ph type="sldImg"/>
          </p:nvPr>
        </p:nvSpPr>
        <p:spPr/>
      </p:sp>
      <p:sp>
        <p:nvSpPr>
          <p:cNvPr id="1833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85347" name="Rectangle 2"/>
          <p:cNvSpPr>
            <a:spLocks noTextEdit="1"/>
          </p:cNvSpPr>
          <p:nvPr>
            <p:ph type="sldImg"/>
          </p:nvPr>
        </p:nvSpPr>
        <p:spPr/>
      </p:sp>
      <p:sp>
        <p:nvSpPr>
          <p:cNvPr id="1853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87395" name="Rectangle 2"/>
          <p:cNvSpPr>
            <a:spLocks noTextEdit="1"/>
          </p:cNvSpPr>
          <p:nvPr>
            <p:ph type="sldImg"/>
          </p:nvPr>
        </p:nvSpPr>
        <p:spPr/>
      </p:sp>
      <p:sp>
        <p:nvSpPr>
          <p:cNvPr id="1873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89443" name="Rectangle 2"/>
          <p:cNvSpPr>
            <a:spLocks noTextEdit="1"/>
          </p:cNvSpPr>
          <p:nvPr>
            <p:ph type="sldImg"/>
          </p:nvPr>
        </p:nvSpPr>
        <p:spPr/>
      </p:sp>
      <p:sp>
        <p:nvSpPr>
          <p:cNvPr id="1894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91491" name="Rectangle 2"/>
          <p:cNvSpPr>
            <a:spLocks noTextEdit="1"/>
          </p:cNvSpPr>
          <p:nvPr>
            <p:ph type="sldImg"/>
          </p:nvPr>
        </p:nvSpPr>
        <p:spPr/>
      </p:sp>
      <p:sp>
        <p:nvSpPr>
          <p:cNvPr id="1914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22531" name="Rectangle 2"/>
          <p:cNvSpPr>
            <a:spLocks noTextEdit="1"/>
          </p:cNvSpPr>
          <p:nvPr>
            <p:ph type="sldImg"/>
          </p:nvPr>
        </p:nvSpPr>
        <p:spPr/>
      </p:sp>
      <p:sp>
        <p:nvSpPr>
          <p:cNvPr id="225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927100"/>
            <a:ext cx="8991600" cy="4495800"/>
            <a:chOff x="0" y="584"/>
            <a:chExt cx="5664" cy="2832"/>
          </a:xfrm>
        </p:grpSpPr>
        <p:sp>
          <p:nvSpPr>
            <p:cNvPr id="12" name="AutoShape 3"/>
            <p:cNvSpPr>
              <a:spLocks noChangeArrowheads="1"/>
            </p:cNvSpPr>
            <p:nvPr/>
          </p:nvSpPr>
          <p:spPr bwMode="auto">
            <a:xfrm>
              <a:off x="432" y="1304"/>
              <a:ext cx="4656" cy="2112"/>
            </a:xfrm>
            <a:prstGeom prst="roundRect">
              <a:avLst>
                <a:gd name="adj" fmla="val 1666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a:solidFill>
                    <a:schemeClr val="tx1"/>
                  </a:solidFill>
                  <a:latin typeface="黑体" panose="02010609060101010101" pitchFamily="49" charset="-122"/>
                  <a:ea typeface="黑体" panose="02010609060101010101" pitchFamily="49" charset="-122"/>
                </a:defRPr>
              </a:lvl1pPr>
              <a:lvl2pPr marL="742950" indent="-285750" eaLnBrk="0" hangingPunct="0">
                <a:defRPr sz="4000">
                  <a:solidFill>
                    <a:schemeClr val="tx1"/>
                  </a:solidFill>
                  <a:latin typeface="黑体" panose="02010609060101010101" pitchFamily="49" charset="-122"/>
                  <a:ea typeface="黑体" panose="02010609060101010101" pitchFamily="49" charset="-122"/>
                </a:defRPr>
              </a:lvl2pPr>
              <a:lvl3pPr marL="1143000" indent="-228600" eaLnBrk="0" hangingPunct="0">
                <a:defRPr sz="4000">
                  <a:solidFill>
                    <a:schemeClr val="tx1"/>
                  </a:solidFill>
                  <a:latin typeface="黑体" panose="02010609060101010101" pitchFamily="49" charset="-122"/>
                  <a:ea typeface="黑体" panose="02010609060101010101" pitchFamily="49" charset="-122"/>
                </a:defRPr>
              </a:lvl3pPr>
              <a:lvl4pPr marL="1600200" indent="-228600" eaLnBrk="0" hangingPunct="0">
                <a:defRPr sz="4000">
                  <a:solidFill>
                    <a:schemeClr val="tx1"/>
                  </a:solidFill>
                  <a:latin typeface="黑体" panose="02010609060101010101" pitchFamily="49" charset="-122"/>
                  <a:ea typeface="黑体" panose="02010609060101010101" pitchFamily="49" charset="-122"/>
                </a:defRPr>
              </a:lvl4pPr>
              <a:lvl5pPr marL="2057400" indent="-228600" eaLnBrk="0" hangingPunct="0">
                <a:defRPr sz="4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4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4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4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4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Rectangle 4"/>
            <p:cNvSpPr>
              <a:spLocks noChangeArrowheads="1"/>
            </p:cNvSpPr>
            <p:nvPr/>
          </p:nvSpPr>
          <p:spPr bwMode="blackWhite">
            <a:xfrm>
              <a:off x="144" y="584"/>
              <a:ext cx="4512" cy="624"/>
            </a:xfrm>
            <a:prstGeom prst="rect">
              <a:avLst/>
            </a:prstGeom>
            <a:solidFill>
              <a:schemeClr val="bg1"/>
            </a:solidFill>
            <a:ln w="57150">
              <a:solidFill>
                <a:schemeClr val="bg2"/>
              </a:solidFill>
              <a:miter lim="800000"/>
            </a:ln>
          </p:spPr>
          <p:txBody>
            <a:bodyPr wrap="none" anchor="ctr"/>
            <a:lstStyle>
              <a:lvl1pPr eaLnBrk="0" hangingPunct="0">
                <a:defRPr sz="4000">
                  <a:solidFill>
                    <a:schemeClr val="tx1"/>
                  </a:solidFill>
                  <a:latin typeface="黑体" panose="02010609060101010101" pitchFamily="49" charset="-122"/>
                  <a:ea typeface="黑体" panose="02010609060101010101" pitchFamily="49" charset="-122"/>
                </a:defRPr>
              </a:lvl1pPr>
              <a:lvl2pPr marL="742950" indent="-285750" eaLnBrk="0" hangingPunct="0">
                <a:defRPr sz="4000">
                  <a:solidFill>
                    <a:schemeClr val="tx1"/>
                  </a:solidFill>
                  <a:latin typeface="黑体" panose="02010609060101010101" pitchFamily="49" charset="-122"/>
                  <a:ea typeface="黑体" panose="02010609060101010101" pitchFamily="49" charset="-122"/>
                </a:defRPr>
              </a:lvl2pPr>
              <a:lvl3pPr marL="1143000" indent="-228600" eaLnBrk="0" hangingPunct="0">
                <a:defRPr sz="4000">
                  <a:solidFill>
                    <a:schemeClr val="tx1"/>
                  </a:solidFill>
                  <a:latin typeface="黑体" panose="02010609060101010101" pitchFamily="49" charset="-122"/>
                  <a:ea typeface="黑体" panose="02010609060101010101" pitchFamily="49" charset="-122"/>
                </a:defRPr>
              </a:lvl3pPr>
              <a:lvl4pPr marL="1600200" indent="-228600" eaLnBrk="0" hangingPunct="0">
                <a:defRPr sz="4000">
                  <a:solidFill>
                    <a:schemeClr val="tx1"/>
                  </a:solidFill>
                  <a:latin typeface="黑体" panose="02010609060101010101" pitchFamily="49" charset="-122"/>
                  <a:ea typeface="黑体" panose="02010609060101010101" pitchFamily="49" charset="-122"/>
                </a:defRPr>
              </a:lvl4pPr>
              <a:lvl5pPr marL="2057400" indent="-228600" eaLnBrk="0" hangingPunct="0">
                <a:defRPr sz="4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4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4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4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4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8" name="AutoShape 5"/>
            <p:cNvSpPr/>
            <p:nvPr userDrawn="1"/>
          </p:nvSpPr>
          <p:spPr>
            <a:xfrm>
              <a:off x="0" y="872"/>
              <a:ext cx="5664" cy="1152"/>
            </a:xfrm>
            <a:custGeom>
              <a:avLst/>
              <a:gdLst>
                <a:gd name="txL" fmla="*/ 0 w 4917"/>
                <a:gd name="txT" fmla="*/ 0 h 1000"/>
                <a:gd name="txR" fmla="*/ 2459 w 4917"/>
                <a:gd name="txB" fmla="*/ 1000 h 1000"/>
              </a:gdLst>
              <a:ahLst/>
              <a:cxnLst>
                <a:cxn ang="0">
                  <a:pos x="0" y="0"/>
                </a:cxn>
                <a:cxn ang="0">
                  <a:pos x="174583" y="0"/>
                </a:cxn>
                <a:cxn ang="0">
                  <a:pos x="194383" y="19826"/>
                </a:cxn>
                <a:cxn ang="0">
                  <a:pos x="174622" y="39587"/>
                </a:cxn>
                <a:cxn ang="0">
                  <a:pos x="0" y="39587"/>
                </a:cxn>
              </a:cxnLst>
              <a:rect l="txL" t="txT" r="txR" b="txB"/>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alpha val="100000"/>
              </a:schemeClr>
            </a:solidFill>
            <a:ln w="9525">
              <a:noFill/>
            </a:ln>
          </p:spPr>
          <p:txBody>
            <a:bodyPr/>
            <a:p>
              <a:endParaRPr lang="zh-CN" altLang="en-US"/>
            </a:p>
          </p:txBody>
        </p:sp>
        <p:sp>
          <p:nvSpPr>
            <p:cNvPr id="2059" name="Line 6"/>
            <p:cNvSpPr/>
            <p:nvPr userDrawn="1"/>
          </p:nvSpPr>
          <p:spPr>
            <a:xfrm>
              <a:off x="0" y="1928"/>
              <a:ext cx="5232" cy="0"/>
            </a:xfrm>
            <a:prstGeom prst="line">
              <a:avLst/>
            </a:prstGeom>
            <a:ln w="50800" cap="flat" cmpd="sng">
              <a:solidFill>
                <a:schemeClr val="bg1"/>
              </a:solidFill>
              <a:prstDash val="solid"/>
              <a:headEnd type="none" w="med" len="med"/>
              <a:tailEnd type="none" w="med" len="med"/>
            </a:ln>
          </p:spPr>
        </p:sp>
      </p:grpSp>
      <p:sp>
        <p:nvSpPr>
          <p:cNvPr id="84999" name="Rectangle 7"/>
          <p:cNvSpPr>
            <a:spLocks noGrp="1" noChangeArrowheads="1"/>
          </p:cNvSpPr>
          <p:nvPr>
            <p:ph type="ctrTitle"/>
          </p:nvPr>
        </p:nvSpPr>
        <p:spPr>
          <a:xfrm>
            <a:off x="228600" y="1427163"/>
            <a:ext cx="8077200" cy="1609725"/>
          </a:xfrm>
        </p:spPr>
        <p:txBody>
          <a:bodyPr/>
          <a:lstStyle>
            <a:lvl1pPr>
              <a:defRPr sz="4600"/>
            </a:lvl1pPr>
          </a:lstStyle>
          <a:p>
            <a:r>
              <a:rPr lang="zh-CN" altLang="en-US"/>
              <a:t>单击此处编辑母版标题样式</a:t>
            </a:r>
            <a:endParaRPr lang="zh-CN" altLang="en-US"/>
          </a:p>
        </p:txBody>
      </p:sp>
      <p:sp>
        <p:nvSpPr>
          <p:cNvPr id="85000" name="Rectangle 8"/>
          <p:cNvSpPr>
            <a:spLocks noGrp="1" noChangeArrowheads="1"/>
          </p:cNvSpPr>
          <p:nvPr>
            <p:ph type="subTitle" idx="1"/>
          </p:nvPr>
        </p:nvSpPr>
        <p:spPr>
          <a:xfrm>
            <a:off x="1066800" y="3441700"/>
            <a:ext cx="6629400" cy="1676400"/>
          </a:xfrm>
        </p:spPr>
        <p:txBody>
          <a:bodyPr/>
          <a:lstStyle>
            <a:lvl1pPr marL="0" indent="0">
              <a:buFont typeface="Wingdings" panose="05000000000000000000" pitchFamily="2" charset="2"/>
              <a:buNone/>
              <a:defRPr/>
            </a:lvl1pPr>
          </a:lstStyle>
          <a:p>
            <a:r>
              <a:rPr lang="zh-CN" altLang="en-US"/>
              <a:t>单击此处编辑母版副标题样式</a:t>
            </a:r>
            <a:endParaRPr lang="zh-CN" altLang="en-US"/>
          </a:p>
        </p:txBody>
      </p:sp>
      <p:sp>
        <p:nvSpPr>
          <p:cNvPr id="16" name="Rectangle 9"/>
          <p:cNvSpPr>
            <a:spLocks noGrp="1" noChangeArrowheads="1"/>
          </p:cNvSpPr>
          <p:nvPr>
            <p:ph type="dt" sz="half" idx="2"/>
          </p:nvPr>
        </p:nvSpPr>
        <p:spPr bwMode="auto">
          <a:xfrm>
            <a:off x="457200" y="6248400"/>
            <a:ext cx="2133600" cy="471488"/>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64E0BE0-7F7D-4806-AD26-CB89E7D5755D}"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7" name="Rectangle 10"/>
          <p:cNvSpPr>
            <a:spLocks noGrp="1" noChangeArrowheads="1"/>
          </p:cNvSpPr>
          <p:nvPr>
            <p:ph type="ftr" sz="quarter" idx="3"/>
          </p:nvPr>
        </p:nvSpPr>
        <p:spPr bwMode="auto">
          <a:xfrm>
            <a:off x="3124200" y="6253163"/>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8" name="Rectangle 11"/>
          <p:cNvSpPr>
            <a:spLocks noGrp="1" noChangeArrowheads="1"/>
          </p:cNvSpPr>
          <p:nvPr>
            <p:ph type="sldNum" sz="quarter" idx="4"/>
          </p:nvPr>
        </p:nvSpPr>
        <p:spPr bwMode="auto">
          <a:xfrm>
            <a:off x="6553200" y="6248400"/>
            <a:ext cx="2133600" cy="471488"/>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8500446-4D11-4EE2-89A6-8FF052C2802A}"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95263" y="228600"/>
            <a:ext cx="6102350"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609600" y="1600200"/>
            <a:ext cx="79248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l"/>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600200"/>
            <a:ext cx="79248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l"/>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09600" y="1600200"/>
            <a:ext cx="79248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l"/>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0" y="152400"/>
            <a:ext cx="8686800" cy="6096000"/>
            <a:chOff x="0" y="96"/>
            <a:chExt cx="5472" cy="3840"/>
          </a:xfrm>
        </p:grpSpPr>
        <p:sp>
          <p:nvSpPr>
            <p:cNvPr id="1032"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a:solidFill>
                    <a:schemeClr val="tx1"/>
                  </a:solidFill>
                  <a:latin typeface="黑体" panose="02010609060101010101" pitchFamily="49" charset="-122"/>
                  <a:ea typeface="黑体" panose="02010609060101010101" pitchFamily="49" charset="-122"/>
                </a:defRPr>
              </a:lvl1pPr>
              <a:lvl2pPr marL="742950" indent="-285750" eaLnBrk="0" hangingPunct="0">
                <a:defRPr sz="4000">
                  <a:solidFill>
                    <a:schemeClr val="tx1"/>
                  </a:solidFill>
                  <a:latin typeface="黑体" panose="02010609060101010101" pitchFamily="49" charset="-122"/>
                  <a:ea typeface="黑体" panose="02010609060101010101" pitchFamily="49" charset="-122"/>
                </a:defRPr>
              </a:lvl2pPr>
              <a:lvl3pPr marL="1143000" indent="-228600" eaLnBrk="0" hangingPunct="0">
                <a:defRPr sz="4000">
                  <a:solidFill>
                    <a:schemeClr val="tx1"/>
                  </a:solidFill>
                  <a:latin typeface="黑体" panose="02010609060101010101" pitchFamily="49" charset="-122"/>
                  <a:ea typeface="黑体" panose="02010609060101010101" pitchFamily="49" charset="-122"/>
                </a:defRPr>
              </a:lvl3pPr>
              <a:lvl4pPr marL="1600200" indent="-228600" eaLnBrk="0" hangingPunct="0">
                <a:defRPr sz="4000">
                  <a:solidFill>
                    <a:schemeClr val="tx1"/>
                  </a:solidFill>
                  <a:latin typeface="黑体" panose="02010609060101010101" pitchFamily="49" charset="-122"/>
                  <a:ea typeface="黑体" panose="02010609060101010101" pitchFamily="49" charset="-122"/>
                </a:defRPr>
              </a:lvl4pPr>
              <a:lvl5pPr marL="2057400" indent="-228600" eaLnBrk="0" hangingPunct="0">
                <a:defRPr sz="4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l"/>
                <a:defRPr sz="4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l"/>
                <a:defRPr sz="4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l"/>
                <a:defRPr sz="4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l"/>
                <a:defRPr sz="4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AutoShape 4"/>
            <p:cNvSpPr/>
            <p:nvPr/>
          </p:nvSpPr>
          <p:spPr>
            <a:xfrm>
              <a:off x="0" y="96"/>
              <a:ext cx="5376" cy="768"/>
            </a:xfrm>
            <a:custGeom>
              <a:avLst/>
              <a:gdLst>
                <a:gd name="txL" fmla="*/ 0 w 7000"/>
                <a:gd name="txT" fmla="*/ 0 h 1000"/>
                <a:gd name="txR" fmla="*/ 3500 w 7000"/>
                <a:gd name="txB" fmla="*/ 1000 h 1000"/>
              </a:gdLst>
              <a:ahLst/>
              <a:cxnLst>
                <a:cxn ang="0">
                  <a:pos x="0" y="0"/>
                </a:cxn>
                <a:cxn ang="0">
                  <a:pos x="7" y="0"/>
                </a:cxn>
                <a:cxn ang="0">
                  <a:pos x="8" y="2"/>
                </a:cxn>
                <a:cxn ang="0">
                  <a:pos x="7" y="2"/>
                </a:cxn>
                <a:cxn ang="0">
                  <a:pos x="0" y="2"/>
                </a:cxn>
              </a:cxnLst>
              <a:rect l="txL" t="txT" r="txR" b="txB"/>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alpha val="100000"/>
              </a:schemeClr>
            </a:solidFill>
            <a:ln w="9525">
              <a:noFill/>
            </a:ln>
          </p:spPr>
          <p:txBody>
            <a:bodyPr/>
            <a:p>
              <a:endParaRPr lang="zh-CN" altLang="en-US"/>
            </a:p>
          </p:txBody>
        </p:sp>
        <p:sp>
          <p:nvSpPr>
            <p:cNvPr id="1034" name="Line 5"/>
            <p:cNvSpPr/>
            <p:nvPr/>
          </p:nvSpPr>
          <p:spPr>
            <a:xfrm>
              <a:off x="0" y="768"/>
              <a:ext cx="5088" cy="0"/>
            </a:xfrm>
            <a:prstGeom prst="line">
              <a:avLst/>
            </a:prstGeom>
            <a:ln w="38100" cap="flat" cmpd="sng">
              <a:solidFill>
                <a:schemeClr val="bg1"/>
              </a:solidFill>
              <a:prstDash val="solid"/>
              <a:headEnd type="none" w="med" len="med"/>
              <a:tailEnd type="none" w="med" len="med"/>
            </a:ln>
          </p:spPr>
        </p:sp>
      </p:grpSp>
      <p:sp>
        <p:nvSpPr>
          <p:cNvPr id="1027" name="Rectangle 6"/>
          <p:cNvSpPr>
            <a:spLocks noGrp="1"/>
          </p:cNvSpPr>
          <p:nvPr>
            <p:ph type="title"/>
          </p:nvPr>
        </p:nvSpPr>
        <p:spPr>
          <a:xfrm>
            <a:off x="195263" y="228600"/>
            <a:ext cx="8015287" cy="914400"/>
          </a:xfrm>
          <a:prstGeom prst="rect">
            <a:avLst/>
          </a:prstGeom>
          <a:noFill/>
          <a:ln w="9525">
            <a:noFill/>
          </a:ln>
        </p:spPr>
        <p:txBody>
          <a:bodyPr anchor="ctr"/>
          <a:p>
            <a:pPr lvl="0"/>
            <a:r>
              <a:rPr lang="zh-CN" altLang="en-US" dirty="0"/>
              <a:t>单击此处编辑母版标题样式</a:t>
            </a:r>
            <a:endParaRPr lang="zh-CN" altLang="en-US" dirty="0"/>
          </a:p>
        </p:txBody>
      </p:sp>
      <p:sp>
        <p:nvSpPr>
          <p:cNvPr id="1028" name="Rectangle 7"/>
          <p:cNvSpPr>
            <a:spLocks noGrp="1"/>
          </p:cNvSpPr>
          <p:nvPr>
            <p:ph type="body" idx="1"/>
          </p:nvPr>
        </p:nvSpPr>
        <p:spPr>
          <a:xfrm>
            <a:off x="609600" y="1600200"/>
            <a:ext cx="7924800" cy="4419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3976" name="Rectangle 8"/>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sz="120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3977" name="Rectangle 9"/>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spcBef>
                <a:spcPct val="0"/>
              </a:spcBef>
              <a:buClrTx/>
              <a:buSzTx/>
              <a:buFontTx/>
              <a:buNone/>
              <a:defRPr sz="12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3978" name="Rectangle 10"/>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Black" panose="020B0A040201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081401-378E-45BE-9A3E-62636FB62B30}" type="slidenum">
              <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comments" Target="../comments/comment3.xml"/><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comments" Target="../comments/comment4.xml"/><Relationship Id="rId5" Type="http://schemas.openxmlformats.org/officeDocument/2006/relationships/notesSlide" Target="../notesSlides/notesSlide38.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98.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p:txBody>
          <a:bodyPr vert="horz" wrap="square" lIns="91440" tIns="45720" rIns="91440" bIns="45720" anchor="ctr"/>
          <a:p>
            <a:pPr eaLnBrk="1" hangingPunct="1"/>
            <a:r>
              <a:rPr lang="zh-CN" altLang="en-US" dirty="0">
                <a:latin typeface="+mj-lt"/>
                <a:ea typeface="+mj-ea"/>
                <a:cs typeface="+mj-cs"/>
              </a:rPr>
              <a:t>第六章 软件质量管理</a:t>
            </a:r>
            <a:endParaRPr lang="zh-CN" altLang="en-US" dirty="0">
              <a:latin typeface="+mj-lt"/>
              <a:ea typeface="+mj-ea"/>
              <a:cs typeface="+mj-cs"/>
            </a:endParaRPr>
          </a:p>
        </p:txBody>
      </p:sp>
      <p:sp>
        <p:nvSpPr>
          <p:cNvPr id="5123" name="Rectangle 3"/>
          <p:cNvSpPr>
            <a:spLocks noGrp="1"/>
          </p:cNvSpPr>
          <p:nvPr>
            <p:ph type="subTitle" idx="1"/>
          </p:nvPr>
        </p:nvSpPr>
        <p:spPr/>
        <p:txBody>
          <a:bodyPr vert="horz" wrap="square" lIns="91440" tIns="45720" rIns="91440" bIns="45720" anchor="t"/>
          <a:p>
            <a:pPr eaLnBrk="1" hangingPunct="1">
              <a:lnSpc>
                <a:spcPct val="90000"/>
              </a:lnSpc>
              <a:buSzPct val="80000"/>
              <a:buFont typeface="Wingdings" panose="05000000000000000000" pitchFamily="2" charset="2"/>
            </a:pPr>
            <a:r>
              <a:rPr lang="zh-CN" altLang="en-US" dirty="0">
                <a:latin typeface="微软雅黑" panose="020B0503020204020204" pitchFamily="34" charset="-122"/>
                <a:ea typeface="微软雅黑" panose="020B0503020204020204" pitchFamily="34" charset="-122"/>
                <a:cs typeface="+mn-cs"/>
              </a:rPr>
              <a:t>主讲：张雷</a:t>
            </a:r>
            <a:endParaRPr lang="zh-CN" altLang="en-US" dirty="0">
              <a:latin typeface="微软雅黑" panose="020B0503020204020204" pitchFamily="34" charset="-122"/>
              <a:ea typeface="微软雅黑" panose="020B0503020204020204" pitchFamily="34" charset="-122"/>
              <a:cs typeface="+mn-cs"/>
            </a:endParaRPr>
          </a:p>
          <a:p>
            <a:pPr eaLnBrk="1" hangingPunct="1">
              <a:lnSpc>
                <a:spcPct val="90000"/>
              </a:lnSpc>
              <a:buSzPct val="80000"/>
              <a:buFont typeface="Wingdings" panose="05000000000000000000" pitchFamily="2" charset="2"/>
            </a:pPr>
            <a:r>
              <a:rPr lang="en-US" altLang="zh-CN" dirty="0">
                <a:latin typeface="+mn-lt"/>
                <a:ea typeface="+mn-ea"/>
                <a:cs typeface="+mn-cs"/>
              </a:rPr>
              <a:t>zlei@bupt.edu.cn;</a:t>
            </a:r>
            <a:endParaRPr lang="en-US" altLang="zh-CN" dirty="0">
              <a:latin typeface="+mn-lt"/>
              <a:ea typeface="+mn-ea"/>
              <a:cs typeface="+mn-cs"/>
            </a:endParaRPr>
          </a:p>
          <a:p>
            <a:pPr eaLnBrk="1" hangingPunct="1">
              <a:lnSpc>
                <a:spcPct val="90000"/>
              </a:lnSpc>
              <a:buSzPct val="80000"/>
              <a:buFont typeface="Wingdings" panose="05000000000000000000" pitchFamily="2" charset="2"/>
            </a:pPr>
            <a:r>
              <a:rPr lang="zh-CN" altLang="en-US" dirty="0">
                <a:latin typeface="微软雅黑" panose="020B0503020204020204" pitchFamily="34" charset="-122"/>
                <a:ea typeface="微软雅黑" panose="020B0503020204020204" pitchFamily="34" charset="-122"/>
                <a:cs typeface="+mn-cs"/>
              </a:rPr>
              <a:t>北京邮电大学计算机学院</a:t>
            </a:r>
            <a:endParaRPr lang="zh-CN" altLang="en-US" dirty="0">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871A9C9-FDE6-44F7-8909-3F15FFEA53D9}"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2355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3556" name="Rectangle 2"/>
          <p:cNvSpPr>
            <a:spLocks noGrp="1"/>
          </p:cNvSpPr>
          <p:nvPr>
            <p:ph type="title"/>
          </p:nvPr>
        </p:nvSpPr>
        <p:spPr/>
        <p:txBody>
          <a:bodyPr vert="horz" wrap="square" lIns="91440" tIns="45720" rIns="91440" bIns="45720" anchor="ctr"/>
          <a:p>
            <a:pPr eaLnBrk="1" hangingPunct="1"/>
            <a:r>
              <a:rPr lang="zh-CN" altLang="en-US" dirty="0"/>
              <a:t>提纲</a:t>
            </a:r>
            <a:endParaRPr lang="zh-CN" altLang="en-US" dirty="0"/>
          </a:p>
        </p:txBody>
      </p:sp>
      <p:sp>
        <p:nvSpPr>
          <p:cNvPr id="23557" name="Rectangle 3"/>
          <p:cNvSpPr>
            <a:spLocks noGrp="1" noChangeArrowheads="1"/>
          </p:cNvSpPr>
          <p:nvPr>
            <p:ph idx="1"/>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6</a:t>
            </a:r>
            <a:r>
              <a:rPr kumimoji="0" lang="en-US" altLang="zh-CN"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 </a:t>
            </a:r>
            <a:r>
              <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软件质量概念</a:t>
            </a:r>
            <a:endPar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6</a:t>
            </a:r>
            <a:r>
              <a:rPr kumimoji="0" lang="en-US" altLang="zh-CN" sz="4000"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.2 </a:t>
            </a:r>
            <a:r>
              <a:rPr kumimoji="0" lang="zh-CN" altLang="en-US" sz="4000"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软件质量特性</a:t>
            </a:r>
            <a:endParaRPr kumimoji="0" lang="zh-CN" altLang="en-US" sz="4000"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6</a:t>
            </a:r>
            <a:r>
              <a:rPr kumimoji="0" lang="en-US" altLang="zh-CN"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.3 </a:t>
            </a:r>
            <a:r>
              <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软件质量度量</a:t>
            </a:r>
            <a:endPar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6</a:t>
            </a:r>
            <a:r>
              <a:rPr kumimoji="0" lang="en-US" altLang="zh-CN"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.4 </a:t>
            </a:r>
            <a:r>
              <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软件质量管理</a:t>
            </a:r>
            <a:endPar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6</a:t>
            </a:r>
            <a:r>
              <a:rPr kumimoji="0" lang="en-US" altLang="zh-CN"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.5 </a:t>
            </a:r>
            <a:r>
              <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软件质量保证</a:t>
            </a:r>
            <a:endPar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75119C6-1B2A-43E1-9117-DCE4963C828C}"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25603"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5604"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25605" name="Rectangle 3"/>
          <p:cNvSpPr>
            <a:spLocks noGrp="1"/>
          </p:cNvSpPr>
          <p:nvPr>
            <p:ph idx="1"/>
          </p:nvPr>
        </p:nvSpPr>
        <p:spPr/>
        <p:txBody>
          <a:bodyPr vert="horz" wrap="square" lIns="91440" tIns="45720" rIns="91440" bIns="45720" anchor="t"/>
          <a:p>
            <a:pPr eaLnBrk="1" hangingPunct="1"/>
            <a:r>
              <a:rPr lang="zh-CN" altLang="en-US" dirty="0"/>
              <a:t>软件质量是各种特性（属性）的复杂组合，</a:t>
            </a:r>
            <a:r>
              <a:rPr lang="zh-CN" altLang="zh-CN" dirty="0"/>
              <a:t>反映了软件的本质</a:t>
            </a:r>
            <a:r>
              <a:rPr lang="zh-CN" altLang="en-US" dirty="0"/>
              <a:t>。</a:t>
            </a:r>
            <a:endParaRPr lang="en-US" altLang="zh-CN" dirty="0"/>
          </a:p>
          <a:p>
            <a:pPr eaLnBrk="1" hangingPunct="1"/>
            <a:r>
              <a:rPr lang="zh-CN" altLang="en-US" dirty="0"/>
              <a:t>为了</a:t>
            </a:r>
            <a:r>
              <a:rPr lang="zh-CN" altLang="en-US" b="1" dirty="0">
                <a:ea typeface="黑体" panose="02010609060101010101" pitchFamily="49" charset="-122"/>
              </a:rPr>
              <a:t>评价</a:t>
            </a:r>
            <a:r>
              <a:rPr lang="zh-CN" altLang="en-US" dirty="0"/>
              <a:t>软件质量，等价于定义一些列软件质量特性，以及软件质量</a:t>
            </a:r>
            <a:r>
              <a:rPr lang="zh-CN" altLang="en-US" b="1" dirty="0">
                <a:ea typeface="黑体" panose="02010609060101010101" pitchFamily="49" charset="-122"/>
              </a:rPr>
              <a:t>评价准则</a:t>
            </a:r>
            <a:r>
              <a:rPr lang="zh-CN" altLang="en-US" dirty="0"/>
              <a:t>。</a:t>
            </a:r>
            <a:endParaRPr lang="en-US" altLang="zh-CN" dirty="0"/>
          </a:p>
          <a:p>
            <a:pPr eaLnBrk="1" hangingPunct="1"/>
            <a:r>
              <a:rPr lang="zh-CN" altLang="en-US" dirty="0"/>
              <a:t>两类质量特性：</a:t>
            </a:r>
            <a:endParaRPr lang="en-US" altLang="zh-CN" dirty="0"/>
          </a:p>
          <a:p>
            <a:pPr lvl="1" eaLnBrk="1" hangingPunct="1"/>
            <a:r>
              <a:rPr lang="zh-CN" altLang="en-US" dirty="0"/>
              <a:t>直接度量：缺陷数、错误数等</a:t>
            </a:r>
            <a:endParaRPr lang="en-US" altLang="zh-CN" dirty="0"/>
          </a:p>
          <a:p>
            <a:pPr lvl="1" eaLnBrk="1" hangingPunct="1"/>
            <a:r>
              <a:rPr lang="zh-CN" altLang="en-US" dirty="0"/>
              <a:t>间接度量：可靠性、效率等</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4EFA035-B510-4DCC-8F83-3780940085E3}"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2765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7652"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27653" name="Rectangle 3"/>
          <p:cNvSpPr>
            <a:spLocks noGrp="1"/>
          </p:cNvSpPr>
          <p:nvPr>
            <p:ph idx="1"/>
          </p:nvPr>
        </p:nvSpPr>
        <p:spPr>
          <a:xfrm>
            <a:off x="539750" y="1557338"/>
            <a:ext cx="7918450" cy="4538662"/>
          </a:xfrm>
        </p:spPr>
        <p:txBody>
          <a:bodyPr vert="horz" wrap="square" lIns="91440" tIns="45720" rIns="91440" bIns="45720" anchor="t"/>
          <a:p>
            <a:pPr eaLnBrk="1" hangingPunct="1">
              <a:lnSpc>
                <a:spcPct val="95000"/>
              </a:lnSpc>
            </a:pPr>
            <a:r>
              <a:rPr lang="zh-CN" altLang="en-US" sz="2900" b="1" dirty="0">
                <a:latin typeface="黑体" panose="02010609060101010101" pitchFamily="49" charset="-122"/>
                <a:ea typeface="黑体" panose="02010609060101010101" pitchFamily="49" charset="-122"/>
              </a:rPr>
              <a:t>软件质量模型</a:t>
            </a:r>
            <a:r>
              <a:rPr lang="zh-CN" altLang="en-US" sz="2900" dirty="0">
                <a:latin typeface="宋体" panose="02010600030101010101" pitchFamily="2" charset="-122"/>
              </a:rPr>
              <a:t>的共同特点就是将软件质量特性定义成</a:t>
            </a:r>
            <a:r>
              <a:rPr lang="zh-CN" altLang="en-US" sz="2900" dirty="0">
                <a:latin typeface="华文新魏" pitchFamily="2" charset="-122"/>
                <a:ea typeface="华文新魏" pitchFamily="2" charset="-122"/>
              </a:rPr>
              <a:t>分层模型</a:t>
            </a:r>
            <a:r>
              <a:rPr lang="zh-CN" altLang="en-US" sz="2900" dirty="0">
                <a:latin typeface="宋体" panose="02010600030101010101" pitchFamily="2" charset="-122"/>
              </a:rPr>
              <a:t>；</a:t>
            </a:r>
            <a:endParaRPr lang="zh-CN" altLang="en-US" sz="2900" dirty="0">
              <a:latin typeface="宋体" panose="02010600030101010101" pitchFamily="2" charset="-122"/>
            </a:endParaRPr>
          </a:p>
          <a:p>
            <a:pPr eaLnBrk="1" hangingPunct="1">
              <a:lnSpc>
                <a:spcPct val="95000"/>
              </a:lnSpc>
            </a:pPr>
            <a:r>
              <a:rPr lang="zh-CN" altLang="en-US" sz="2900" dirty="0">
                <a:latin typeface="宋体" panose="02010600030101010101" pitchFamily="2" charset="-122"/>
              </a:rPr>
              <a:t>最基本的叫做基本质量特性，它可以由一些子质量特性定义和度量。</a:t>
            </a:r>
            <a:endParaRPr lang="zh-CN" altLang="en-US" sz="2900" dirty="0">
              <a:latin typeface="宋体" panose="02010600030101010101" pitchFamily="2" charset="-122"/>
            </a:endParaRPr>
          </a:p>
          <a:p>
            <a:pPr eaLnBrk="1" hangingPunct="1">
              <a:lnSpc>
                <a:spcPct val="95000"/>
              </a:lnSpc>
            </a:pPr>
            <a:r>
              <a:rPr lang="zh-CN" altLang="en-US" sz="2900" dirty="0">
                <a:latin typeface="宋体" panose="02010600030101010101" pitchFamily="2" charset="-122"/>
              </a:rPr>
              <a:t>二次特性在必要时又可由它的一些子质量特性定义和度量。</a:t>
            </a:r>
            <a:endParaRPr lang="zh-CN" altLang="en-US" sz="2900" dirty="0">
              <a:latin typeface="宋体" panose="02010600030101010101" pitchFamily="2" charset="-122"/>
            </a:endParaRPr>
          </a:p>
          <a:p>
            <a:pPr lvl="1" eaLnBrk="1" hangingPunct="1">
              <a:lnSpc>
                <a:spcPct val="95000"/>
              </a:lnSpc>
            </a:pPr>
            <a:r>
              <a:rPr lang="en-US" altLang="zh-CN" sz="2500" dirty="0">
                <a:latin typeface="宋体" panose="02010600030101010101" pitchFamily="2" charset="-122"/>
              </a:rPr>
              <a:t>1976</a:t>
            </a:r>
            <a:r>
              <a:rPr lang="zh-CN" altLang="en-US" sz="2500" dirty="0">
                <a:latin typeface="宋体" panose="02010600030101010101" pitchFamily="2" charset="-122"/>
              </a:rPr>
              <a:t>年  </a:t>
            </a:r>
            <a:r>
              <a:rPr lang="en-US" altLang="zh-CN" sz="2500" dirty="0">
                <a:latin typeface="宋体" panose="02010600030101010101" pitchFamily="2" charset="-122"/>
              </a:rPr>
              <a:t>Boehm</a:t>
            </a:r>
            <a:r>
              <a:rPr lang="zh-CN" altLang="en-US" sz="2500" dirty="0">
                <a:latin typeface="宋体" panose="02010600030101010101" pitchFamily="2" charset="-122"/>
              </a:rPr>
              <a:t>质量模型</a:t>
            </a:r>
            <a:endParaRPr lang="zh-CN" altLang="en-US" sz="2500" dirty="0">
              <a:latin typeface="宋体" panose="02010600030101010101" pitchFamily="2" charset="-122"/>
            </a:endParaRPr>
          </a:p>
          <a:p>
            <a:pPr lvl="1" eaLnBrk="1" hangingPunct="1">
              <a:lnSpc>
                <a:spcPct val="95000"/>
              </a:lnSpc>
            </a:pPr>
            <a:r>
              <a:rPr lang="en-US" altLang="zh-CN" sz="2500" dirty="0">
                <a:latin typeface="宋体" panose="02010600030101010101" pitchFamily="2" charset="-122"/>
              </a:rPr>
              <a:t>1979</a:t>
            </a:r>
            <a:r>
              <a:rPr lang="zh-CN" altLang="en-US" sz="2500" dirty="0">
                <a:latin typeface="宋体" panose="02010600030101010101" pitchFamily="2" charset="-122"/>
              </a:rPr>
              <a:t>年  </a:t>
            </a:r>
            <a:r>
              <a:rPr lang="en-US" altLang="zh-CN" sz="2500" dirty="0">
                <a:latin typeface="宋体" panose="02010600030101010101" pitchFamily="2" charset="-122"/>
              </a:rPr>
              <a:t>McCall</a:t>
            </a:r>
            <a:r>
              <a:rPr lang="zh-CN" altLang="en-US" sz="2500" dirty="0">
                <a:latin typeface="宋体" panose="02010600030101010101" pitchFamily="2" charset="-122"/>
              </a:rPr>
              <a:t>质量模型</a:t>
            </a:r>
            <a:endParaRPr lang="zh-CN" altLang="en-US" sz="2500" dirty="0">
              <a:latin typeface="宋体" panose="02010600030101010101" pitchFamily="2" charset="-122"/>
            </a:endParaRPr>
          </a:p>
          <a:p>
            <a:pPr lvl="1" eaLnBrk="1" hangingPunct="1">
              <a:lnSpc>
                <a:spcPct val="95000"/>
              </a:lnSpc>
            </a:pPr>
            <a:r>
              <a:rPr lang="en-US" altLang="zh-CN" sz="2500" dirty="0">
                <a:latin typeface="宋体" panose="02010600030101010101" pitchFamily="2" charset="-122"/>
              </a:rPr>
              <a:t>1985</a:t>
            </a:r>
            <a:r>
              <a:rPr lang="zh-CN" altLang="en-US" sz="2500" dirty="0">
                <a:latin typeface="宋体" panose="02010600030101010101" pitchFamily="2" charset="-122"/>
              </a:rPr>
              <a:t>年  </a:t>
            </a:r>
            <a:r>
              <a:rPr lang="en-US" altLang="zh-CN" sz="2500" dirty="0">
                <a:latin typeface="宋体" panose="02010600030101010101" pitchFamily="2" charset="-122"/>
              </a:rPr>
              <a:t>ISO</a:t>
            </a:r>
            <a:r>
              <a:rPr lang="zh-CN" altLang="en-US" sz="2500" dirty="0">
                <a:latin typeface="宋体" panose="02010600030101010101" pitchFamily="2" charset="-122"/>
              </a:rPr>
              <a:t>质量模型</a:t>
            </a:r>
            <a:endParaRPr lang="zh-CN" altLang="en-US" sz="2500" dirty="0">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F18C381-8CD6-4DB4-8834-09CE8CBBC5FD}"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2969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9700"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29701" name="Rectangle 3"/>
          <p:cNvSpPr>
            <a:spLocks noGrp="1"/>
          </p:cNvSpPr>
          <p:nvPr>
            <p:ph idx="1"/>
          </p:nvPr>
        </p:nvSpPr>
        <p:spPr/>
        <p:txBody>
          <a:bodyPr vert="horz" wrap="square" lIns="91440" tIns="45720" rIns="91440" bIns="45720" anchor="t"/>
          <a:p>
            <a:pPr eaLnBrk="1" hangingPunct="1"/>
            <a:r>
              <a:rPr lang="en-US" altLang="zh-CN" sz="4000" dirty="0">
                <a:latin typeface="宋体" panose="02010600030101010101" pitchFamily="2" charset="-122"/>
              </a:rPr>
              <a:t>Boehm</a:t>
            </a:r>
            <a:r>
              <a:rPr lang="zh-CN" altLang="en-US" sz="4000" dirty="0">
                <a:latin typeface="宋体" panose="02010600030101010101" pitchFamily="2" charset="-122"/>
              </a:rPr>
              <a:t>软件质量模型</a:t>
            </a:r>
            <a:endParaRPr lang="zh-CN" altLang="en-US" sz="4000" dirty="0">
              <a:latin typeface="宋体" panose="02010600030101010101" pitchFamily="2" charset="-122"/>
            </a:endParaRPr>
          </a:p>
          <a:p>
            <a:pPr eaLnBrk="1" hangingPunct="1"/>
            <a:r>
              <a:rPr lang="zh-CN" altLang="en-US" sz="4000" dirty="0">
                <a:latin typeface="宋体" panose="02010600030101010101" pitchFamily="2" charset="-122"/>
              </a:rPr>
              <a:t>三个层次：</a:t>
            </a:r>
            <a:endParaRPr lang="zh-CN" altLang="en-US" sz="4000" dirty="0">
              <a:latin typeface="宋体" panose="02010600030101010101" pitchFamily="2" charset="-122"/>
            </a:endParaRPr>
          </a:p>
          <a:p>
            <a:pPr lvl="1" eaLnBrk="1" hangingPunct="1"/>
            <a:r>
              <a:rPr lang="zh-CN" altLang="en-US" sz="3600" dirty="0">
                <a:latin typeface="宋体" panose="02010600030101010101" pitchFamily="2" charset="-122"/>
              </a:rPr>
              <a:t>软件质量要素（特性）</a:t>
            </a:r>
            <a:endParaRPr lang="zh-CN" altLang="en-US" sz="3600" dirty="0">
              <a:latin typeface="宋体" panose="02010600030101010101" pitchFamily="2" charset="-122"/>
            </a:endParaRPr>
          </a:p>
          <a:p>
            <a:pPr lvl="1" eaLnBrk="1" hangingPunct="1"/>
            <a:r>
              <a:rPr lang="zh-CN" altLang="en-US" sz="3600" dirty="0">
                <a:latin typeface="宋体" panose="02010600030101010101" pitchFamily="2" charset="-122"/>
              </a:rPr>
              <a:t>软件质量评价准则</a:t>
            </a:r>
            <a:endParaRPr lang="zh-CN" altLang="en-US" sz="3600" dirty="0">
              <a:latin typeface="宋体" panose="02010600030101010101" pitchFamily="2" charset="-122"/>
            </a:endParaRPr>
          </a:p>
          <a:p>
            <a:pPr lvl="1" eaLnBrk="1" hangingPunct="1"/>
            <a:r>
              <a:rPr lang="zh-CN" altLang="en-US" sz="3600" dirty="0">
                <a:latin typeface="宋体" panose="02010600030101010101" pitchFamily="2" charset="-122"/>
              </a:rPr>
              <a:t>软件质量度量</a:t>
            </a:r>
            <a:endParaRPr lang="zh-CN" altLang="en-US" sz="3600" dirty="0">
              <a:latin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E4722A9-54DC-43E3-B8C6-FBDD2179AFA1}"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174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1748"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31749" name="Rectangle 3"/>
          <p:cNvSpPr>
            <a:spLocks noGrp="1"/>
          </p:cNvSpPr>
          <p:nvPr>
            <p:ph idx="1"/>
          </p:nvPr>
        </p:nvSpPr>
        <p:spPr/>
        <p:txBody>
          <a:bodyPr vert="horz" wrap="square" lIns="91440" tIns="45720" rIns="91440" bIns="45720" anchor="t"/>
          <a:p>
            <a:pPr marL="590550" indent="-590550" eaLnBrk="1" hangingPunct="1">
              <a:lnSpc>
                <a:spcPct val="90000"/>
              </a:lnSpc>
            </a:pPr>
            <a:r>
              <a:rPr lang="en-US" altLang="zh-CN" sz="2900" dirty="0"/>
              <a:t>Boehm</a:t>
            </a:r>
            <a:r>
              <a:rPr lang="zh-CN" altLang="en-US" sz="2900" dirty="0"/>
              <a:t>第一层：</a:t>
            </a:r>
            <a:r>
              <a:rPr lang="en-US" altLang="zh-CN" sz="2900" dirty="0"/>
              <a:t>6</a:t>
            </a:r>
            <a:r>
              <a:rPr lang="zh-CN" altLang="en-US" sz="2900" dirty="0"/>
              <a:t>个软件质量要素（特性）</a:t>
            </a:r>
            <a:endParaRPr lang="zh-CN" altLang="en-US" sz="2900" dirty="0"/>
          </a:p>
          <a:p>
            <a:pPr marL="590550" indent="-590550" eaLnBrk="1" hangingPunct="1">
              <a:lnSpc>
                <a:spcPct val="90000"/>
              </a:lnSpc>
              <a:buFont typeface="Wingdings" panose="05000000000000000000" pitchFamily="2" charset="2"/>
              <a:buAutoNum type="arabicPeriod"/>
            </a:pPr>
            <a:r>
              <a:rPr lang="zh-CN" altLang="en-US" sz="2900" dirty="0">
                <a:ea typeface="华文琥珀" pitchFamily="2" charset="-122"/>
              </a:rPr>
              <a:t>功能性</a:t>
            </a:r>
            <a:r>
              <a:rPr lang="zh-CN" altLang="en-US" sz="2900" dirty="0"/>
              <a:t>：</a:t>
            </a:r>
            <a:r>
              <a:rPr lang="zh-CN" altLang="en-US" sz="2900" dirty="0">
                <a:ea typeface="_x000B__x000C_"/>
              </a:rPr>
              <a:t>软件所实现的功能满足用户需求的程度．功能性反映了所开发的软件满足用户</a:t>
            </a:r>
            <a:r>
              <a:rPr lang="zh-CN" altLang="en-US" sz="2900" dirty="0"/>
              <a:t>陈</a:t>
            </a:r>
            <a:r>
              <a:rPr lang="zh-CN" altLang="en-US" sz="2900" dirty="0">
                <a:ea typeface="_x000B__x000C_"/>
              </a:rPr>
              <a:t>述或</a:t>
            </a:r>
            <a:r>
              <a:rPr lang="zh-CN" altLang="en-US" sz="2900" dirty="0"/>
              <a:t>隐含</a:t>
            </a:r>
            <a:r>
              <a:rPr lang="zh-CN" altLang="en-US" sz="2900" dirty="0">
                <a:ea typeface="_x000B__x000C_"/>
              </a:rPr>
              <a:t>的需求的程度，即用户要求的功能是否全部实现了。</a:t>
            </a:r>
            <a:endParaRPr lang="zh-CN" altLang="en-US" sz="2900" dirty="0">
              <a:ea typeface="_x000B__x000C_"/>
            </a:endParaRPr>
          </a:p>
          <a:p>
            <a:pPr marL="590550" indent="-590550" eaLnBrk="1" hangingPunct="1">
              <a:lnSpc>
                <a:spcPct val="90000"/>
              </a:lnSpc>
              <a:buFont typeface="Wingdings" panose="05000000000000000000" pitchFamily="2" charset="2"/>
              <a:buAutoNum type="arabicPeriod"/>
            </a:pPr>
            <a:r>
              <a:rPr lang="zh-CN" altLang="en-US" sz="2900" dirty="0">
                <a:ea typeface="华文琥珀" pitchFamily="2" charset="-122"/>
              </a:rPr>
              <a:t>可靠性</a:t>
            </a:r>
            <a:r>
              <a:rPr lang="zh-CN" altLang="en-US" sz="2900" dirty="0">
                <a:ea typeface="_x000B__x000C_"/>
              </a:rPr>
              <a:t>：在规定的时间和条件下，软件所能维持其性能水平的程度。可靠性对某些软件是重要的质量要求，它除了反映软件满足用户需求正常运行的程度</a:t>
            </a:r>
            <a:r>
              <a:rPr lang="zh-CN" altLang="en-US" sz="2900" dirty="0"/>
              <a:t>外</a:t>
            </a:r>
            <a:r>
              <a:rPr lang="zh-CN" altLang="en-US" sz="2900" dirty="0">
                <a:ea typeface="_x000B__x000C_"/>
              </a:rPr>
              <a:t>，</a:t>
            </a:r>
            <a:r>
              <a:rPr lang="zh-CN" altLang="en-US" sz="2900" dirty="0"/>
              <a:t>还</a:t>
            </a:r>
            <a:r>
              <a:rPr lang="zh-CN" altLang="en-US" sz="2900" dirty="0">
                <a:ea typeface="_x000B__x000C_"/>
              </a:rPr>
              <a:t>反映了</a:t>
            </a:r>
            <a:r>
              <a:rPr lang="zh-CN" altLang="en-US" sz="2900" dirty="0">
                <a:ea typeface="华文新魏" pitchFamily="2" charset="-122"/>
              </a:rPr>
              <a:t>在故障发生时能继续运行</a:t>
            </a:r>
            <a:r>
              <a:rPr lang="zh-CN" altLang="en-US" sz="2900" dirty="0">
                <a:ea typeface="_x000B__x000C_"/>
              </a:rPr>
              <a:t>的程度。</a:t>
            </a:r>
            <a:endParaRPr lang="zh-CN" altLang="en-US" sz="2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5F053F0-535C-47A5-A1B8-77F27C7277C2}"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379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3796"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33797" name="Rectangle 3"/>
          <p:cNvSpPr>
            <a:spLocks noGrp="1"/>
          </p:cNvSpPr>
          <p:nvPr>
            <p:ph idx="1"/>
          </p:nvPr>
        </p:nvSpPr>
        <p:spPr>
          <a:xfrm>
            <a:off x="539750" y="1700213"/>
            <a:ext cx="7848600" cy="4392612"/>
          </a:xfrm>
        </p:spPr>
        <p:txBody>
          <a:bodyPr vert="horz" wrap="square" lIns="91440" tIns="45720" rIns="91440" bIns="45720" anchor="t"/>
          <a:p>
            <a:pPr marL="514350" indent="-514350" eaLnBrk="1" hangingPunct="1">
              <a:lnSpc>
                <a:spcPct val="90000"/>
              </a:lnSpc>
              <a:buFont typeface="Wingdings" panose="05000000000000000000" pitchFamily="2" charset="2"/>
              <a:buAutoNum type="arabicPeriod" startAt="3"/>
            </a:pPr>
            <a:r>
              <a:rPr lang="zh-CN" altLang="en-US" sz="2900" dirty="0">
                <a:solidFill>
                  <a:srgbClr val="FF0000"/>
                </a:solidFill>
                <a:latin typeface="微软雅黑" panose="020B0503020204020204" pitchFamily="34" charset="-122"/>
                <a:ea typeface="微软雅黑" panose="020B0503020204020204" pitchFamily="34" charset="-122"/>
              </a:rPr>
              <a:t>易使用性：</a:t>
            </a:r>
            <a:r>
              <a:rPr lang="zh-CN" altLang="en-US" sz="2900" dirty="0">
                <a:latin typeface="微软雅黑" panose="020B0503020204020204" pitchFamily="34" charset="-122"/>
                <a:ea typeface="微软雅黑" panose="020B0503020204020204" pitchFamily="34" charset="-122"/>
              </a:rPr>
              <a:t>对于一个软件，用户学习、操作、准备输入和理解输出时，所做努力的程度。易使用性反映了与用户的友善性，即用户在使用本软件时是否方便。</a:t>
            </a:r>
            <a:endParaRPr lang="zh-CN" altLang="en-US" sz="2900" dirty="0">
              <a:latin typeface="微软雅黑" panose="020B0503020204020204" pitchFamily="34" charset="-122"/>
              <a:ea typeface="微软雅黑" panose="020B0503020204020204" pitchFamily="34" charset="-122"/>
            </a:endParaRPr>
          </a:p>
          <a:p>
            <a:pPr marL="514350" indent="-514350" eaLnBrk="1" hangingPunct="1">
              <a:lnSpc>
                <a:spcPct val="90000"/>
              </a:lnSpc>
              <a:buFont typeface="Wingdings" panose="05000000000000000000" pitchFamily="2" charset="2"/>
              <a:buAutoNum type="arabicPeriod" startAt="4"/>
            </a:pPr>
            <a:r>
              <a:rPr lang="zh-CN" altLang="en-US" sz="2900" dirty="0">
                <a:solidFill>
                  <a:srgbClr val="FF0000"/>
                </a:solidFill>
                <a:latin typeface="微软雅黑" panose="020B0503020204020204" pitchFamily="34" charset="-122"/>
                <a:ea typeface="微软雅黑" panose="020B0503020204020204" pitchFamily="34" charset="-122"/>
              </a:rPr>
              <a:t>效率：</a:t>
            </a:r>
            <a:r>
              <a:rPr lang="zh-CN" altLang="en-US" sz="2900" dirty="0">
                <a:latin typeface="宋体" panose="02010600030101010101" pitchFamily="2" charset="-122"/>
                <a:ea typeface="_x000B__x000C_"/>
              </a:rPr>
              <a:t>在指定的条件下，用软件实现某种功能所需计算机资源（包括时间）的有效程度。效率反映了在完成功能要求时，有没有浪费资源，此外</a:t>
            </a:r>
            <a:r>
              <a:rPr lang="zh-CN" altLang="en-US" sz="2900" dirty="0">
                <a:solidFill>
                  <a:srgbClr val="FF0000"/>
                </a:solidFill>
                <a:latin typeface="微软雅黑" panose="020B0503020204020204" pitchFamily="34" charset="-122"/>
                <a:ea typeface="微软雅黑" panose="020B0503020204020204" pitchFamily="34" charset="-122"/>
              </a:rPr>
              <a:t>资源</a:t>
            </a:r>
            <a:r>
              <a:rPr lang="zh-CN" altLang="en-US" sz="2900" dirty="0">
                <a:latin typeface="宋体" panose="02010600030101010101" pitchFamily="2" charset="-122"/>
                <a:ea typeface="_x000B__x000C_"/>
              </a:rPr>
              <a:t>这个术语有比较广泛的含义，它包括了</a:t>
            </a:r>
            <a:r>
              <a:rPr lang="zh-CN" altLang="en-US" sz="2900" b="1" dirty="0">
                <a:latin typeface="宋体" panose="02010600030101010101" pitchFamily="2" charset="-122"/>
                <a:ea typeface="_x000B__x000C_"/>
              </a:rPr>
              <a:t>内存、外存</a:t>
            </a:r>
            <a:r>
              <a:rPr lang="zh-CN" altLang="en-US" sz="2900" dirty="0">
                <a:latin typeface="宋体" panose="02010600030101010101" pitchFamily="2" charset="-122"/>
                <a:ea typeface="_x000B__x000C_"/>
              </a:rPr>
              <a:t>的使用，</a:t>
            </a:r>
            <a:r>
              <a:rPr lang="en-US" altLang="zh-CN" sz="2900" b="1" dirty="0">
                <a:latin typeface="宋体" panose="02010600030101010101" pitchFamily="2" charset="-122"/>
                <a:ea typeface="_x000B__x000C_"/>
              </a:rPr>
              <a:t>I/O</a:t>
            </a:r>
            <a:r>
              <a:rPr lang="zh-CN" altLang="en-US" sz="2900" b="1" dirty="0">
                <a:latin typeface="宋体" panose="02010600030101010101" pitchFamily="2" charset="-122"/>
                <a:ea typeface="_x000B__x000C_"/>
              </a:rPr>
              <a:t>通道能力及处理时间</a:t>
            </a:r>
            <a:r>
              <a:rPr lang="zh-CN" altLang="en-US" sz="2900" dirty="0">
                <a:latin typeface="宋体" panose="02010600030101010101" pitchFamily="2" charset="-122"/>
                <a:ea typeface="_x000B__x000C_"/>
              </a:rPr>
              <a:t>。</a:t>
            </a:r>
            <a:endParaRPr lang="zh-CN" altLang="en-US" sz="2900" dirty="0">
              <a:latin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1CD4176-84C4-4F7D-BA64-7CFF5AD9093F}"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5843"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5844"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35845" name="Rectangle 3"/>
          <p:cNvSpPr>
            <a:spLocks noGrp="1"/>
          </p:cNvSpPr>
          <p:nvPr>
            <p:ph idx="1"/>
          </p:nvPr>
        </p:nvSpPr>
        <p:spPr>
          <a:xfrm>
            <a:off x="611188" y="1628775"/>
            <a:ext cx="7842250" cy="4464050"/>
          </a:xfrm>
        </p:spPr>
        <p:txBody>
          <a:bodyPr vert="horz" wrap="square" lIns="91440" tIns="45720" rIns="91440" bIns="45720" anchor="t"/>
          <a:p>
            <a:pPr marL="609600" indent="-609600" eaLnBrk="1" hangingPunct="1">
              <a:buFont typeface="Wingdings" panose="05000000000000000000" pitchFamily="2" charset="2"/>
              <a:buAutoNum type="arabicPeriod" startAt="5"/>
            </a:pPr>
            <a:r>
              <a:rPr lang="zh-CN" altLang="en-US" sz="2900" dirty="0">
                <a:solidFill>
                  <a:srgbClr val="FF0000"/>
                </a:solidFill>
                <a:latin typeface="微软雅黑" panose="020B0503020204020204" pitchFamily="34" charset="-122"/>
                <a:ea typeface="微软雅黑" panose="020B0503020204020204" pitchFamily="34" charset="-122"/>
              </a:rPr>
              <a:t>可维护性：</a:t>
            </a:r>
            <a:r>
              <a:rPr lang="zh-CN" altLang="en-US" sz="2900" dirty="0">
                <a:latin typeface="微软雅黑" panose="020B0503020204020204" pitchFamily="34" charset="-122"/>
                <a:ea typeface="微软雅黑" panose="020B0503020204020204" pitchFamily="34" charset="-122"/>
              </a:rPr>
              <a:t>在一个可运行软件中，为了满足用户需求、环境改变或软件错误发生时，进行相应修改所做的努力程度。</a:t>
            </a:r>
            <a:endParaRPr lang="zh-CN" altLang="en-US" sz="2900" dirty="0">
              <a:latin typeface="微软雅黑" panose="020B0503020204020204" pitchFamily="34" charset="-122"/>
              <a:ea typeface="微软雅黑" panose="020B0503020204020204" pitchFamily="34" charset="-122"/>
            </a:endParaRPr>
          </a:p>
          <a:p>
            <a:pPr marL="990600" lvl="1" indent="-533400" eaLnBrk="1" hangingPunct="1">
              <a:buFont typeface="Wingdings" panose="05000000000000000000" pitchFamily="2" charset="2"/>
              <a:buAutoNum type="circleNumDbPlain"/>
            </a:pPr>
            <a:r>
              <a:rPr lang="zh-CN" altLang="en-US" sz="2500" dirty="0">
                <a:ea typeface="黑体" panose="02010609060101010101" pitchFamily="49" charset="-122"/>
              </a:rPr>
              <a:t>可维护性反映了对软件系统进行相应修改的容易程度。</a:t>
            </a:r>
            <a:endParaRPr lang="zh-CN" altLang="en-US" sz="2500" dirty="0">
              <a:ea typeface="黑体" panose="02010609060101010101" pitchFamily="49" charset="-122"/>
            </a:endParaRPr>
          </a:p>
          <a:p>
            <a:pPr marL="990600" lvl="1" indent="-533400" eaLnBrk="1" hangingPunct="1">
              <a:buFont typeface="Wingdings" panose="05000000000000000000" pitchFamily="2" charset="2"/>
              <a:buAutoNum type="circleNumDbPlain"/>
            </a:pPr>
            <a:r>
              <a:rPr lang="zh-CN" altLang="en-US" sz="2500" dirty="0">
                <a:ea typeface="黑体" panose="02010609060101010101" pitchFamily="49" charset="-122"/>
              </a:rPr>
              <a:t>它是一个易理解、易测试和易修改的软件，以便纠正或增加新的功能，或允许在不同软件环境上进行操作。</a:t>
            </a:r>
            <a:endParaRPr lang="zh-CN" altLang="en-US" sz="2500" dirty="0">
              <a:ea typeface="黑体" panose="02010609060101010101" pitchFamily="49" charset="-122"/>
            </a:endParaRPr>
          </a:p>
          <a:p>
            <a:pPr marL="609600" indent="-609600" eaLnBrk="1" hangingPunct="1">
              <a:buFont typeface="Wingdings" panose="05000000000000000000" pitchFamily="2" charset="2"/>
              <a:buAutoNum type="arabicPeriod" startAt="6"/>
            </a:pPr>
            <a:r>
              <a:rPr lang="zh-CN" altLang="en-US" sz="2900" dirty="0">
                <a:solidFill>
                  <a:srgbClr val="FF0000"/>
                </a:solidFill>
                <a:latin typeface="微软雅黑" panose="020B0503020204020204" pitchFamily="34" charset="-122"/>
                <a:ea typeface="微软雅黑" panose="020B0503020204020204" pitchFamily="34" charset="-122"/>
              </a:rPr>
              <a:t>可移植性：</a:t>
            </a:r>
            <a:r>
              <a:rPr lang="zh-CN" altLang="en-US" sz="2900" dirty="0">
                <a:ea typeface="_x000B__x000C_"/>
              </a:rPr>
              <a:t>从一个计算机系统或环境转移到另一个计算机系统或环境的容易程度。</a:t>
            </a:r>
            <a:endParaRPr lang="zh-CN" altLang="en-US" sz="2900" dirty="0">
              <a:ea typeface="_x000B__x000C_"/>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AF2A0F4-C614-40AF-AC6D-F84EBEAA26A6}"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789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7892"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37893" name="Rectangle 3"/>
          <p:cNvSpPr>
            <a:spLocks noGrp="1"/>
          </p:cNvSpPr>
          <p:nvPr>
            <p:ph idx="1"/>
          </p:nvPr>
        </p:nvSpPr>
        <p:spPr/>
        <p:txBody>
          <a:bodyPr vert="horz" wrap="square" lIns="91440" tIns="45720" rIns="91440" bIns="45720" anchor="t"/>
          <a:p>
            <a:pPr eaLnBrk="1" hangingPunct="1">
              <a:lnSpc>
                <a:spcPct val="90000"/>
              </a:lnSpc>
            </a:pPr>
            <a:r>
              <a:rPr lang="en-US" altLang="zh-CN" sz="2900" dirty="0"/>
              <a:t>Boehm</a:t>
            </a:r>
            <a:r>
              <a:rPr lang="zh-CN" altLang="en-US" sz="2900" dirty="0"/>
              <a:t>第二层：</a:t>
            </a:r>
            <a:r>
              <a:rPr lang="en-US" altLang="zh-CN" sz="2900" dirty="0"/>
              <a:t>22</a:t>
            </a:r>
            <a:r>
              <a:rPr lang="zh-CN" altLang="en-US" sz="2900" dirty="0"/>
              <a:t>个软件质量评价准则</a:t>
            </a:r>
            <a:endParaRPr lang="zh-CN" altLang="en-US" sz="2900" dirty="0"/>
          </a:p>
          <a:p>
            <a:pPr eaLnBrk="1" hangingPunct="1">
              <a:lnSpc>
                <a:spcPct val="90000"/>
              </a:lnSpc>
              <a:buFont typeface="Wingdings" panose="05000000000000000000" pitchFamily="2" charset="2"/>
              <a:buChar char="Ø"/>
            </a:pPr>
            <a:r>
              <a:rPr lang="zh-CN" altLang="en-US" sz="2500" dirty="0">
                <a:ea typeface="华文新魏" pitchFamily="2" charset="-122"/>
              </a:rPr>
              <a:t>精确性</a:t>
            </a:r>
            <a:r>
              <a:rPr lang="zh-CN" altLang="en-US" sz="2500" dirty="0"/>
              <a:t>：</a:t>
            </a:r>
            <a:r>
              <a:rPr lang="zh-CN" altLang="en-US" sz="2500" dirty="0">
                <a:ea typeface="_x000B__x000C_"/>
              </a:rPr>
              <a:t>在计算和输出时所需精度的软件属性；</a:t>
            </a:r>
            <a:endParaRPr lang="zh-CN" altLang="en-US" sz="2500" dirty="0">
              <a:ea typeface="_x000B__x000C_"/>
            </a:endParaRPr>
          </a:p>
          <a:p>
            <a:pPr eaLnBrk="1" hangingPunct="1">
              <a:lnSpc>
                <a:spcPct val="90000"/>
              </a:lnSpc>
              <a:buFont typeface="Wingdings" panose="05000000000000000000" pitchFamily="2" charset="2"/>
              <a:buChar char="Ø"/>
            </a:pPr>
            <a:r>
              <a:rPr lang="zh-CN" altLang="en-US" sz="2500" dirty="0">
                <a:ea typeface="华文新魏" pitchFamily="2" charset="-122"/>
              </a:rPr>
              <a:t>健壮性</a:t>
            </a:r>
            <a:r>
              <a:rPr lang="zh-CN" altLang="en-US" sz="2500" dirty="0"/>
              <a:t>：</a:t>
            </a:r>
            <a:r>
              <a:rPr lang="zh-CN" altLang="en-US" sz="2500" dirty="0">
                <a:ea typeface="_x000B__x000C_"/>
              </a:rPr>
              <a:t>在发生意外时，能继续执行和恢复系统的软件属性；</a:t>
            </a:r>
            <a:endParaRPr lang="zh-CN" altLang="en-US" sz="2500" dirty="0">
              <a:ea typeface="_x000B__x000C_"/>
            </a:endParaRPr>
          </a:p>
          <a:p>
            <a:pPr eaLnBrk="1" hangingPunct="1">
              <a:lnSpc>
                <a:spcPct val="90000"/>
              </a:lnSpc>
              <a:buFont typeface="Wingdings" panose="05000000000000000000" pitchFamily="2" charset="2"/>
              <a:buChar char="Ø"/>
            </a:pPr>
            <a:r>
              <a:rPr lang="zh-CN" altLang="en-US" sz="2500" dirty="0">
                <a:ea typeface="华文新魏" pitchFamily="2" charset="-122"/>
              </a:rPr>
              <a:t>安全性</a:t>
            </a:r>
            <a:r>
              <a:rPr lang="zh-CN" altLang="en-US" sz="2500" dirty="0"/>
              <a:t>：</a:t>
            </a:r>
            <a:r>
              <a:rPr lang="zh-CN" altLang="en-US" sz="2500" dirty="0">
                <a:ea typeface="_x000B__x000C_"/>
              </a:rPr>
              <a:t>防止软件受到意外或蓄意的存取、使用、修改、毁坏或泄密的软件属性；</a:t>
            </a:r>
            <a:endParaRPr lang="zh-CN" altLang="en-US" sz="2500" dirty="0">
              <a:ea typeface="_x000B__x000C_"/>
            </a:endParaRPr>
          </a:p>
          <a:p>
            <a:pPr eaLnBrk="1" hangingPunct="1">
              <a:lnSpc>
                <a:spcPct val="90000"/>
              </a:lnSpc>
              <a:buFont typeface="Wingdings" panose="05000000000000000000" pitchFamily="2" charset="2"/>
              <a:buChar char="Ø"/>
            </a:pPr>
            <a:r>
              <a:rPr lang="zh-CN" altLang="en-US" sz="2500" dirty="0">
                <a:ea typeface="_x000B__x000C_"/>
              </a:rPr>
              <a:t>以及</a:t>
            </a:r>
            <a:r>
              <a:rPr lang="zh-CN" altLang="en-US" sz="2500" dirty="0"/>
              <a:t>：</a:t>
            </a:r>
            <a:r>
              <a:rPr lang="zh-CN" altLang="en-US" sz="2500" dirty="0">
                <a:ea typeface="华文新魏" pitchFamily="2" charset="-122"/>
              </a:rPr>
              <a:t>通信有效性、处理有效性、设备有效性、可操作性、培训性、完备性、一致性、可追踪性、可见性、硬件系统无关性、软件系统无关性、可扩充性、公用性、模块性、清晰性、自描述性、简单性、结构性、产品文件完备性。</a:t>
            </a:r>
            <a:endParaRPr lang="zh-CN" altLang="en-US" sz="2500" dirty="0">
              <a:ea typeface="华文新魏"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34A9FA2-97CD-4A3A-827F-A4A2C14570DC}"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993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9940"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pic>
        <p:nvPicPr>
          <p:cNvPr id="21511" name="Picture 7"/>
          <p:cNvPicPr>
            <a:picLocks noChangeAspect="1" noChangeArrowheads="1"/>
          </p:cNvPicPr>
          <p:nvPr/>
        </p:nvPicPr>
        <p:blipFill>
          <a:blip r:embed="rId1"/>
          <a:srcRect/>
          <a:stretch>
            <a:fillRect/>
          </a:stretch>
        </p:blipFill>
        <p:spPr bwMode="auto">
          <a:xfrm>
            <a:off x="638175" y="1700213"/>
            <a:ext cx="7372350" cy="4133850"/>
          </a:xfrm>
          <a:prstGeom prst="rect">
            <a:avLst/>
          </a:prstGeom>
          <a:noFill/>
          <a:ln w="9525" cap="flat" cmpd="sng" algn="ctr">
            <a:solidFill>
              <a:schemeClr val="tx1"/>
            </a:solidFill>
            <a:prstDash val="solid"/>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A59E0CB-99E0-4C28-AD35-757F2A23E930}"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198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1988"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41989" name="Rectangle 3"/>
          <p:cNvSpPr>
            <a:spLocks noGrp="1"/>
          </p:cNvSpPr>
          <p:nvPr>
            <p:ph idx="1"/>
          </p:nvPr>
        </p:nvSpPr>
        <p:spPr/>
        <p:txBody>
          <a:bodyPr vert="horz" wrap="square" lIns="91440" tIns="45720" rIns="91440" bIns="45720" anchor="t"/>
          <a:p>
            <a:pPr eaLnBrk="1" hangingPunct="1">
              <a:lnSpc>
                <a:spcPct val="90000"/>
              </a:lnSpc>
            </a:pPr>
            <a:r>
              <a:rPr lang="en-US" altLang="zh-CN" sz="2900" dirty="0"/>
              <a:t>Boehm</a:t>
            </a:r>
            <a:r>
              <a:rPr lang="zh-CN" altLang="en-US" sz="2900" dirty="0"/>
              <a:t>第三层：软件质量度量</a:t>
            </a:r>
            <a:endParaRPr lang="zh-CN" altLang="en-US" sz="2900" dirty="0"/>
          </a:p>
          <a:p>
            <a:pPr eaLnBrk="1" hangingPunct="1">
              <a:lnSpc>
                <a:spcPct val="90000"/>
              </a:lnSpc>
            </a:pPr>
            <a:r>
              <a:rPr lang="zh-CN" altLang="en-US" sz="2900" dirty="0">
                <a:ea typeface="_x000B__x000C_"/>
              </a:rPr>
              <a:t>根据软件的需求分析、概要设计、详细设计、实现、组装测试、确认测试和维护与使用七个阶段，制定了针对每一个阶段的</a:t>
            </a:r>
            <a:r>
              <a:rPr lang="zh-CN" altLang="en-US" sz="2900" dirty="0">
                <a:ea typeface="华文新魏" pitchFamily="2" charset="-122"/>
              </a:rPr>
              <a:t>问卷表</a:t>
            </a:r>
            <a:r>
              <a:rPr lang="zh-CN" altLang="en-US" sz="2900" dirty="0">
                <a:ea typeface="_x000B__x000C_"/>
              </a:rPr>
              <a:t>，以此实现软件开发过程的质量控制。</a:t>
            </a:r>
            <a:endParaRPr lang="zh-CN" altLang="en-US" sz="2900" dirty="0">
              <a:ea typeface="_x000B__x000C_"/>
            </a:endParaRPr>
          </a:p>
          <a:p>
            <a:pPr eaLnBrk="1" hangingPunct="1">
              <a:lnSpc>
                <a:spcPct val="90000"/>
              </a:lnSpc>
            </a:pPr>
            <a:r>
              <a:rPr lang="zh-CN" altLang="en-US" sz="2900" dirty="0">
                <a:ea typeface="_x000B__x000C_"/>
              </a:rPr>
              <a:t>对于企业来说，不管是定制，还是外购软件后的二次开发，</a:t>
            </a:r>
            <a:r>
              <a:rPr lang="zh-CN" altLang="en-US" sz="2900" dirty="0">
                <a:solidFill>
                  <a:srgbClr val="FF0000"/>
                </a:solidFill>
                <a:latin typeface="微软雅黑" panose="020B0503020204020204" pitchFamily="34" charset="-122"/>
                <a:ea typeface="微软雅黑" panose="020B0503020204020204" pitchFamily="34" charset="-122"/>
              </a:rPr>
              <a:t>了解和监控软件开发过程每一个环节的进展情况、产品水平</a:t>
            </a:r>
            <a:r>
              <a:rPr lang="zh-CN" altLang="en-US" sz="2900" dirty="0">
                <a:ea typeface="_x000B__x000C_"/>
              </a:rPr>
              <a:t>都是至关重要的，因为软件质量的高低，很大程度上取决于</a:t>
            </a:r>
            <a:r>
              <a:rPr lang="zh-CN" altLang="en-US" sz="2900" dirty="0"/>
              <a:t>用户的参与程度</a:t>
            </a:r>
            <a:r>
              <a:rPr lang="zh-CN" altLang="en-US" sz="2900" dirty="0">
                <a:ea typeface="_x000B__x000C_"/>
              </a:rPr>
              <a:t>。</a:t>
            </a:r>
            <a:endParaRPr lang="zh-CN" altLang="en-US" sz="2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C275050-5E63-47C2-84A5-E5E0C08D8E9C}"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17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172" name="Rectangle 2"/>
          <p:cNvSpPr>
            <a:spLocks noGrp="1"/>
          </p:cNvSpPr>
          <p:nvPr>
            <p:ph type="title"/>
          </p:nvPr>
        </p:nvSpPr>
        <p:spPr/>
        <p:txBody>
          <a:bodyPr vert="horz" wrap="square" lIns="91440" tIns="45720" rIns="91440" bIns="45720" anchor="ctr"/>
          <a:p>
            <a:pPr eaLnBrk="1" hangingPunct="1"/>
            <a:r>
              <a:rPr lang="zh-CN" altLang="en-US" dirty="0"/>
              <a:t>提纲</a:t>
            </a:r>
            <a:endParaRPr lang="zh-CN" altLang="en-US" dirty="0"/>
          </a:p>
        </p:txBody>
      </p:sp>
      <p:sp>
        <p:nvSpPr>
          <p:cNvPr id="4101" name="Rectangle 3"/>
          <p:cNvSpPr>
            <a:spLocks noGrp="1" noChangeArrowheads="1"/>
          </p:cNvSpPr>
          <p:nvPr>
            <p:ph idx="1"/>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6</a:t>
            </a:r>
            <a:r>
              <a:rPr kumimoji="0" lang="en-US" altLang="zh-CN" sz="4000" b="0"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.1 </a:t>
            </a:r>
            <a:r>
              <a:rPr kumimoji="0" lang="zh-CN" altLang="en-US" sz="4000" b="0"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软件质量概念</a:t>
            </a:r>
            <a:endParaRPr kumimoji="0" lang="zh-CN" altLang="en-US" sz="4000" b="0"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6</a:t>
            </a:r>
            <a:r>
              <a:rPr kumimoji="0" lang="en-US" altLang="zh-CN"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.2 </a:t>
            </a:r>
            <a:r>
              <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软件质量特性</a:t>
            </a:r>
            <a:endPar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6</a:t>
            </a:r>
            <a:r>
              <a:rPr kumimoji="0" lang="en-US" altLang="zh-CN"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.3 </a:t>
            </a:r>
            <a:r>
              <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软件质量度量</a:t>
            </a:r>
            <a:endPar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6.4 </a:t>
            </a:r>
            <a:r>
              <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软件质量管理</a:t>
            </a:r>
            <a:endPar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6</a:t>
            </a:r>
            <a:r>
              <a:rPr kumimoji="0" lang="en-US" altLang="zh-CN"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.5 </a:t>
            </a:r>
            <a:r>
              <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软件质量保证</a:t>
            </a:r>
            <a:endPar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E6DA303-91CC-43B1-88E9-8E35FCFDE133}"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403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4036"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44037" name="Rectangle 3"/>
          <p:cNvSpPr>
            <a:spLocks noGrp="1"/>
          </p:cNvSpPr>
          <p:nvPr>
            <p:ph idx="1"/>
          </p:nvPr>
        </p:nvSpPr>
        <p:spPr>
          <a:xfrm>
            <a:off x="609600" y="1600200"/>
            <a:ext cx="7924800" cy="2251075"/>
          </a:xfrm>
        </p:spPr>
        <p:txBody>
          <a:bodyPr vert="horz" wrap="square" lIns="91440" tIns="45720" rIns="91440" bIns="45720" anchor="t"/>
          <a:p>
            <a:pPr marL="590550" indent="-590550" eaLnBrk="1" hangingPunct="1"/>
            <a:r>
              <a:rPr lang="zh-CN" altLang="en-US" sz="2500" dirty="0"/>
              <a:t>应用</a:t>
            </a:r>
            <a:r>
              <a:rPr lang="en-US" altLang="zh-CN" sz="2500" dirty="0"/>
              <a:t>Boehm</a:t>
            </a:r>
            <a:r>
              <a:rPr lang="zh-CN" altLang="en-US" sz="2500" dirty="0"/>
              <a:t>模型进行软件质量评价要注意：</a:t>
            </a:r>
            <a:endParaRPr lang="zh-CN" altLang="en-US" sz="2500" dirty="0"/>
          </a:p>
          <a:p>
            <a:pPr marL="590550" indent="-590550" eaLnBrk="1" hangingPunct="1">
              <a:buFont typeface="Wingdings" panose="05000000000000000000" pitchFamily="2" charset="2"/>
              <a:buAutoNum type="arabicPeriod"/>
            </a:pPr>
            <a:r>
              <a:rPr lang="zh-CN" altLang="en-US" sz="2500" dirty="0">
                <a:ea typeface="_x000B__x000C_"/>
              </a:rPr>
              <a:t>不同</a:t>
            </a:r>
            <a:r>
              <a:rPr lang="zh-CN" altLang="en-US" sz="2500" dirty="0">
                <a:ea typeface="华文琥珀" pitchFamily="2" charset="-122"/>
              </a:rPr>
              <a:t>类型</a:t>
            </a:r>
            <a:r>
              <a:rPr lang="zh-CN" altLang="en-US" sz="2500" dirty="0">
                <a:ea typeface="_x000B__x000C_"/>
              </a:rPr>
              <a:t>的软件（系统软件、控制软件、管理软件、</a:t>
            </a:r>
            <a:r>
              <a:rPr lang="en-US" altLang="zh-CN" sz="2500" dirty="0">
                <a:ea typeface="_x000B__x000C_"/>
              </a:rPr>
              <a:t>CAD</a:t>
            </a:r>
            <a:r>
              <a:rPr lang="zh-CN" altLang="en-US" sz="2500" dirty="0">
                <a:ea typeface="_x000B__x000C_"/>
              </a:rPr>
              <a:t>软件、教育软件、网络软件）及不同</a:t>
            </a:r>
            <a:r>
              <a:rPr lang="zh-CN" altLang="en-US" sz="2500" dirty="0">
                <a:ea typeface="华文琥珀" pitchFamily="2" charset="-122"/>
              </a:rPr>
              <a:t>规模</a:t>
            </a:r>
            <a:r>
              <a:rPr lang="zh-CN" altLang="en-US" sz="2500" dirty="0">
                <a:ea typeface="_x000B__x000C_"/>
              </a:rPr>
              <a:t>的软件，对于质量要求、评价准则、度量问题的侧重点有所不同应加以区别。</a:t>
            </a:r>
            <a:endParaRPr lang="zh-CN" altLang="en-US" sz="2500" dirty="0">
              <a:ea typeface="_x000B__x000C_"/>
            </a:endParaRPr>
          </a:p>
          <a:p>
            <a:pPr marL="590550" indent="-590550" eaLnBrk="1" hangingPunct="1">
              <a:buNone/>
            </a:pPr>
            <a:endParaRPr lang="zh-CN" altLang="en-US" sz="2500" dirty="0"/>
          </a:p>
          <a:p>
            <a:pPr marL="590550" indent="-590550" eaLnBrk="1" hangingPunct="1"/>
            <a:endParaRPr lang="en-US" altLang="zh-CN" sz="2500" dirty="0"/>
          </a:p>
        </p:txBody>
      </p:sp>
      <p:pic>
        <p:nvPicPr>
          <p:cNvPr id="44038" name="Picture 4" descr="tmp"/>
          <p:cNvPicPr>
            <a:picLocks noChangeAspect="1"/>
          </p:cNvPicPr>
          <p:nvPr/>
        </p:nvPicPr>
        <p:blipFill>
          <a:blip r:embed="rId1"/>
          <a:stretch>
            <a:fillRect/>
          </a:stretch>
        </p:blipFill>
        <p:spPr>
          <a:xfrm>
            <a:off x="990600" y="3962400"/>
            <a:ext cx="7162800" cy="179387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ADBBFDB-8CF4-433C-8872-14A53472DD0F}"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6083"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6084"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46085" name="Rectangle 3"/>
          <p:cNvSpPr>
            <a:spLocks noGrp="1"/>
          </p:cNvSpPr>
          <p:nvPr>
            <p:ph idx="1"/>
          </p:nvPr>
        </p:nvSpPr>
        <p:spPr/>
        <p:txBody>
          <a:bodyPr vert="horz" wrap="square" lIns="91440" tIns="45720" rIns="91440" bIns="45720" anchor="t"/>
          <a:p>
            <a:pPr marL="590550" indent="-590550" eaLnBrk="1" hangingPunct="1">
              <a:lnSpc>
                <a:spcPct val="90000"/>
              </a:lnSpc>
              <a:buFont typeface="Wingdings" panose="05000000000000000000" pitchFamily="2" charset="2"/>
              <a:buAutoNum type="arabicPeriod" startAt="2"/>
            </a:pPr>
            <a:r>
              <a:rPr lang="zh-CN" altLang="en-US" sz="2900" dirty="0">
                <a:ea typeface="_x000B__x000C_"/>
              </a:rPr>
              <a:t>在需求分析、概要设计、详细设计及其实现阶段，主要评价</a:t>
            </a:r>
            <a:r>
              <a:rPr lang="zh-CN" altLang="en-US" sz="2900" dirty="0">
                <a:solidFill>
                  <a:srgbClr val="FF0000"/>
                </a:solidFill>
                <a:latin typeface="微软雅黑" panose="020B0503020204020204" pitchFamily="34" charset="-122"/>
                <a:ea typeface="微软雅黑" panose="020B0503020204020204" pitchFamily="34" charset="-122"/>
              </a:rPr>
              <a:t>软件需求是否完备，设计是否完全反映了需求以及编码是否简洁、清晰</a:t>
            </a:r>
            <a:r>
              <a:rPr lang="zh-CN" altLang="en-US" sz="2900" dirty="0">
                <a:ea typeface="_x000B__x000C_"/>
              </a:rPr>
              <a:t>。而且，每一个阶段都存在一份特定的</a:t>
            </a:r>
            <a:r>
              <a:rPr lang="zh-CN" altLang="en-US" sz="2900" u="sng" dirty="0">
                <a:solidFill>
                  <a:srgbClr val="0000CC"/>
                </a:solidFill>
                <a:latin typeface="微软雅黑" panose="020B0503020204020204" pitchFamily="34" charset="-122"/>
                <a:ea typeface="微软雅黑" panose="020B0503020204020204" pitchFamily="34" charset="-122"/>
              </a:rPr>
              <a:t>度量工作表</a:t>
            </a:r>
            <a:r>
              <a:rPr lang="zh-CN" altLang="en-US" sz="2900" dirty="0">
                <a:ea typeface="_x000B__x000C_"/>
              </a:rPr>
              <a:t>，它由特定的</a:t>
            </a:r>
            <a:r>
              <a:rPr lang="zh-CN" altLang="en-US" sz="2900" u="sng" dirty="0">
                <a:solidFill>
                  <a:srgbClr val="0000CC"/>
                </a:solidFill>
                <a:latin typeface="微软雅黑" panose="020B0503020204020204" pitchFamily="34" charset="-122"/>
                <a:ea typeface="微软雅黑" panose="020B0503020204020204" pitchFamily="34" charset="-122"/>
              </a:rPr>
              <a:t>度量元素</a:t>
            </a:r>
            <a:r>
              <a:rPr lang="zh-CN" altLang="en-US" sz="2900" dirty="0">
                <a:ea typeface="_x000B__x000C_"/>
              </a:rPr>
              <a:t>组成，根据度量元</a:t>
            </a:r>
            <a:r>
              <a:rPr lang="zh-CN" altLang="en-US" sz="2900" dirty="0"/>
              <a:t>素</a:t>
            </a:r>
            <a:r>
              <a:rPr lang="zh-CN" altLang="en-US" sz="2900" dirty="0">
                <a:ea typeface="_x000B__x000C_"/>
              </a:rPr>
              <a:t>的得分就可逐步得到</a:t>
            </a:r>
            <a:r>
              <a:rPr lang="zh-CN" altLang="en-US" sz="2900" u="sng" dirty="0">
                <a:solidFill>
                  <a:srgbClr val="0000CC"/>
                </a:solidFill>
                <a:latin typeface="微软雅黑" panose="020B0503020204020204" pitchFamily="34" charset="-122"/>
                <a:ea typeface="微软雅黑" panose="020B0503020204020204" pitchFamily="34" charset="-122"/>
              </a:rPr>
              <a:t>度量准则</a:t>
            </a:r>
            <a:r>
              <a:rPr lang="zh-CN" altLang="en-US" sz="2900" dirty="0">
                <a:solidFill>
                  <a:srgbClr val="0000CC"/>
                </a:solidFill>
                <a:latin typeface="微软雅黑" panose="020B0503020204020204" pitchFamily="34" charset="-122"/>
                <a:ea typeface="微软雅黑" panose="020B0503020204020204" pitchFamily="34" charset="-122"/>
              </a:rPr>
              <a:t>及</a:t>
            </a:r>
            <a:r>
              <a:rPr lang="zh-CN" altLang="en-US" sz="2900" u="sng" dirty="0">
                <a:solidFill>
                  <a:srgbClr val="0000CC"/>
                </a:solidFill>
                <a:latin typeface="微软雅黑" panose="020B0503020204020204" pitchFamily="34" charset="-122"/>
                <a:ea typeface="微软雅黑" panose="020B0503020204020204" pitchFamily="34" charset="-122"/>
              </a:rPr>
              <a:t>质量要素</a:t>
            </a:r>
            <a:r>
              <a:rPr lang="zh-CN" altLang="en-US" sz="2900" dirty="0">
                <a:ea typeface="_x000B__x000C_"/>
              </a:rPr>
              <a:t>的得分，并在此基础上做出评价。</a:t>
            </a:r>
            <a:endParaRPr lang="zh-CN" altLang="en-US" sz="2900" dirty="0">
              <a:ea typeface="_x000B__x000C_"/>
            </a:endParaRPr>
          </a:p>
          <a:p>
            <a:pPr marL="590550" indent="-590550" eaLnBrk="1" hangingPunct="1">
              <a:lnSpc>
                <a:spcPct val="90000"/>
              </a:lnSpc>
              <a:buFont typeface="Wingdings" panose="05000000000000000000" pitchFamily="2" charset="2"/>
              <a:buAutoNum type="arabicPeriod" startAt="2"/>
            </a:pPr>
            <a:r>
              <a:rPr lang="zh-CN" altLang="en-US" sz="2900" dirty="0">
                <a:ea typeface="_x000B__x000C_"/>
              </a:rPr>
              <a:t>对软件各阶段都进行质量度量的根本目的是以此</a:t>
            </a:r>
            <a:r>
              <a:rPr lang="zh-CN" altLang="en-US" sz="2900" dirty="0">
                <a:solidFill>
                  <a:srgbClr val="C00000"/>
                </a:solidFill>
                <a:latin typeface="微软雅黑" panose="020B0503020204020204" pitchFamily="34" charset="-122"/>
                <a:ea typeface="微软雅黑" panose="020B0503020204020204" pitchFamily="34" charset="-122"/>
              </a:rPr>
              <a:t>控制软件成本、开发进度，改善软件开发的效率和质量</a:t>
            </a:r>
            <a:r>
              <a:rPr lang="zh-CN" altLang="en-US" sz="2900" dirty="0"/>
              <a:t>。</a:t>
            </a:r>
            <a:endParaRPr lang="zh-CN" altLang="en-US" sz="2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32B37C8-C647-4E23-A5C9-1146FA6F6CE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813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8132"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48133" name="Rectangle 3"/>
          <p:cNvSpPr>
            <a:spLocks noGrp="1"/>
          </p:cNvSpPr>
          <p:nvPr>
            <p:ph idx="1"/>
          </p:nvPr>
        </p:nvSpPr>
        <p:spPr/>
        <p:txBody>
          <a:bodyPr vert="horz" wrap="square" lIns="91440" tIns="45720" rIns="91440" bIns="45720" anchor="t"/>
          <a:p>
            <a:pPr eaLnBrk="1" hangingPunct="1"/>
            <a:r>
              <a:rPr lang="en-US" altLang="zh-CN" sz="3600" dirty="0">
                <a:latin typeface="宋体" panose="02010600030101010101" pitchFamily="2" charset="-122"/>
              </a:rPr>
              <a:t>McCall</a:t>
            </a:r>
            <a:r>
              <a:rPr lang="zh-CN" altLang="en-US" sz="3600" dirty="0">
                <a:latin typeface="宋体" panose="02010600030101010101" pitchFamily="2" charset="-122"/>
              </a:rPr>
              <a:t>质量模型</a:t>
            </a:r>
            <a:endParaRPr lang="zh-CN" altLang="en-US" sz="3600" dirty="0">
              <a:latin typeface="宋体" panose="02010600030101010101" pitchFamily="2" charset="-122"/>
            </a:endParaRPr>
          </a:p>
          <a:p>
            <a:pPr eaLnBrk="1" hangingPunct="1"/>
            <a:r>
              <a:rPr lang="zh-CN" altLang="en-US" sz="3600" dirty="0">
                <a:latin typeface="宋体" panose="02010600030101010101" pitchFamily="2" charset="-122"/>
              </a:rPr>
              <a:t>也是三层次模型：</a:t>
            </a:r>
            <a:endParaRPr lang="zh-CN" altLang="en-US" sz="3600" dirty="0">
              <a:latin typeface="宋体" panose="02010600030101010101" pitchFamily="2" charset="-122"/>
            </a:endParaRPr>
          </a:p>
          <a:p>
            <a:pPr lvl="1" eaLnBrk="1" hangingPunct="1">
              <a:buFont typeface="Wingdings" panose="05000000000000000000" pitchFamily="2" charset="2"/>
              <a:buChar char="Ø"/>
            </a:pPr>
            <a:r>
              <a:rPr lang="en-US" altLang="zh-CN" sz="3200" dirty="0">
                <a:latin typeface="宋体" panose="02010600030101010101" pitchFamily="2" charset="-122"/>
              </a:rPr>
              <a:t>11</a:t>
            </a:r>
            <a:r>
              <a:rPr lang="zh-CN" altLang="en-US" sz="3200" dirty="0">
                <a:latin typeface="宋体" panose="02010600030101010101" pitchFamily="2" charset="-122"/>
              </a:rPr>
              <a:t>个面向软件产品的</a:t>
            </a:r>
            <a:r>
              <a:rPr lang="zh-CN" altLang="en-US" sz="3200" dirty="0">
                <a:latin typeface="华文琥珀" pitchFamily="2" charset="-122"/>
                <a:ea typeface="华文琥珀" pitchFamily="2" charset="-122"/>
              </a:rPr>
              <a:t>运行</a:t>
            </a:r>
            <a:r>
              <a:rPr lang="zh-CN" altLang="en-US" sz="3200" dirty="0">
                <a:latin typeface="宋体" panose="02010600030101010101" pitchFamily="2" charset="-122"/>
              </a:rPr>
              <a:t>、</a:t>
            </a:r>
            <a:r>
              <a:rPr lang="zh-CN" altLang="en-US" sz="3200" dirty="0">
                <a:latin typeface="华文琥珀" pitchFamily="2" charset="-122"/>
                <a:ea typeface="华文琥珀" pitchFamily="2" charset="-122"/>
              </a:rPr>
              <a:t>修正和转移</a:t>
            </a:r>
            <a:r>
              <a:rPr lang="zh-CN" altLang="en-US" sz="3200" dirty="0">
                <a:latin typeface="宋体" panose="02010600030101010101" pitchFamily="2" charset="-122"/>
              </a:rPr>
              <a:t>的反映软件质量的特性；</a:t>
            </a:r>
            <a:endParaRPr lang="zh-CN" altLang="en-US" sz="3200" dirty="0">
              <a:latin typeface="宋体" panose="02010600030101010101" pitchFamily="2" charset="-122"/>
            </a:endParaRPr>
          </a:p>
          <a:p>
            <a:pPr lvl="1" eaLnBrk="1" hangingPunct="1">
              <a:buFont typeface="Wingdings" panose="05000000000000000000" pitchFamily="2" charset="2"/>
              <a:buChar char="Ø"/>
            </a:pPr>
            <a:r>
              <a:rPr lang="zh-CN" altLang="en-US" sz="3200" dirty="0">
                <a:latin typeface="宋体" panose="02010600030101010101" pitchFamily="2" charset="-122"/>
              </a:rPr>
              <a:t>用作评价规则的软件属性；</a:t>
            </a:r>
            <a:endParaRPr lang="zh-CN" altLang="en-US" sz="3200" dirty="0">
              <a:latin typeface="宋体" panose="02010600030101010101" pitchFamily="2" charset="-122"/>
            </a:endParaRPr>
          </a:p>
          <a:p>
            <a:pPr lvl="1" eaLnBrk="1" hangingPunct="1">
              <a:buFont typeface="Wingdings" panose="05000000000000000000" pitchFamily="2" charset="2"/>
              <a:buChar char="Ø"/>
            </a:pPr>
            <a:r>
              <a:rPr lang="zh-CN" altLang="en-US" sz="3200" dirty="0">
                <a:latin typeface="宋体" panose="02010600030101010101" pitchFamily="2" charset="-122"/>
              </a:rPr>
              <a:t>观察软件质量的软件属性度量。</a:t>
            </a:r>
            <a:endParaRPr lang="zh-CN" altLang="en-US" sz="3200" dirty="0">
              <a:latin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BC2D838-00E2-40B4-A77D-9D6445D5698F}"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017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50180"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pic>
        <p:nvPicPr>
          <p:cNvPr id="2" name="Picture 6"/>
          <p:cNvPicPr>
            <a:picLocks noChangeAspect="1" noChangeArrowheads="1"/>
          </p:cNvPicPr>
          <p:nvPr/>
        </p:nvPicPr>
        <p:blipFill>
          <a:blip r:embed="rId1"/>
          <a:srcRect/>
          <a:stretch>
            <a:fillRect/>
          </a:stretch>
        </p:blipFill>
        <p:spPr bwMode="auto">
          <a:xfrm>
            <a:off x="611188" y="1655763"/>
            <a:ext cx="7529513" cy="3994150"/>
          </a:xfrm>
          <a:prstGeom prst="rect">
            <a:avLst/>
          </a:prstGeom>
          <a:noFill/>
          <a:ln w="9525" cap="flat" cmpd="sng" algn="ctr">
            <a:solidFill>
              <a:schemeClr val="tx1"/>
            </a:solidFill>
            <a:prstDash val="solid"/>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EF9CBAF-8B47-4F9D-AD09-3EC2B493C9BF}"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222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52228"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graphicFrame>
        <p:nvGraphicFramePr>
          <p:cNvPr id="34912" name="Group 96"/>
          <p:cNvGraphicFramePr>
            <a:graphicFrameLocks noGrp="1"/>
          </p:cNvGraphicFramePr>
          <p:nvPr>
            <p:ph type="tbl" idx="1"/>
          </p:nvPr>
        </p:nvGraphicFramePr>
        <p:xfrm>
          <a:off x="468313" y="1484313"/>
          <a:ext cx="8135938" cy="4533904"/>
        </p:xfrm>
        <a:graphic>
          <a:graphicData uri="http://schemas.openxmlformats.org/drawingml/2006/table">
            <a:tbl>
              <a:tblPr/>
              <a:tblGrid>
                <a:gridCol w="1046162"/>
                <a:gridCol w="7089775"/>
              </a:tblGrid>
              <a:tr h="330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正确性</a:t>
                      </a:r>
                      <a:endParaRPr kumimoji="0" lang="zh-CN" altLang="en-US" sz="14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rPr>
                        <a:t>在预定环境下，软件满足设计规格说明及用户预期目标的程度。它要求软件没有错误。</a:t>
                      </a:r>
                      <a:endParaRPr kumimoji="0" lang="zh-CN" altLang="en-US" sz="14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rPr>
                        <a:t>可靠性</a:t>
                      </a:r>
                      <a:endParaRPr kumimoji="0" lang="zh-CN" altLang="en-US" sz="14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rPr>
                        <a:t>软件按照设计要求，在规定时间和条件下不出故障，持续运行的程度。</a:t>
                      </a:r>
                      <a:endParaRPr kumimoji="0" lang="zh-CN" altLang="en-US" sz="14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rPr>
                        <a:t>效率</a:t>
                      </a:r>
                      <a:endParaRPr kumimoji="0" lang="zh-CN" altLang="en-US" sz="14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为了完成预定功能，软件系统所需的计算机资源的多少。</a:t>
                      </a:r>
                      <a:endParaRPr kumimoji="0" lang="zh-CN" altLang="en-US" sz="14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完整性</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为了某一目的而保护数据，避免它受到偶然的、或有意的破坏、改动或遗失的能力。</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可使用性</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对于一个软件系统，用户学习、使用软件及为程序准备输入和解释输出所需工作量的大小。</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可维护性</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为满足用户新的要求，或当环境发生了变化，或运行中发现了新的错误时，对一个已投入运行的软件进行相应诊断和修改所需工作量的大小。</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可测试性</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测试软件已确保其能够执行预定功能所需工作量的大小。</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灵活性</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修改或改进一个已投入运行的软件所需工作量的大小。</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可移植性</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将一个软件系统从一个计算机或环境移植到另一个计算机系统或环境中运行时所需工作量的大小。</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复用性</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一个软件（或软件的部件）能再次用于其他应用（该应用的功能与此软件或软件部件的所完成的功能有联系）的程度。</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互操作性</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连接一个软件和其他系统所需工作量的大小。</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2CF747-5841-4245-A17A-2EBB56435BFE}"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427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54276"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54277" name="Rectangle 3"/>
          <p:cNvSpPr>
            <a:spLocks noGrp="1"/>
          </p:cNvSpPr>
          <p:nvPr>
            <p:ph idx="1"/>
          </p:nvPr>
        </p:nvSpPr>
        <p:spPr>
          <a:xfrm>
            <a:off x="609600" y="1600200"/>
            <a:ext cx="7924800" cy="666750"/>
          </a:xfrm>
        </p:spPr>
        <p:txBody>
          <a:bodyPr vert="horz" wrap="square" lIns="91440" tIns="45720" rIns="91440" bIns="45720" anchor="t"/>
          <a:p>
            <a:pPr eaLnBrk="1" hangingPunct="1">
              <a:lnSpc>
                <a:spcPct val="90000"/>
              </a:lnSpc>
            </a:pPr>
            <a:r>
              <a:rPr lang="en-US" altLang="zh-CN" sz="3600" dirty="0">
                <a:latin typeface="宋体" panose="02010600030101010101" pitchFamily="2" charset="-122"/>
              </a:rPr>
              <a:t>McCall</a:t>
            </a:r>
            <a:r>
              <a:rPr lang="zh-CN" altLang="en-US" sz="3600" dirty="0">
                <a:latin typeface="宋体" panose="02010600030101010101" pitchFamily="2" charset="-122"/>
              </a:rPr>
              <a:t>质量模型的三层次框架</a:t>
            </a:r>
            <a:endParaRPr lang="zh-CN" altLang="en-US" sz="3600" dirty="0">
              <a:latin typeface="宋体" panose="02010600030101010101" pitchFamily="2" charset="-122"/>
            </a:endParaRPr>
          </a:p>
        </p:txBody>
      </p:sp>
      <p:sp>
        <p:nvSpPr>
          <p:cNvPr id="54278" name="Rectangle 4"/>
          <p:cNvSpPr/>
          <p:nvPr/>
        </p:nvSpPr>
        <p:spPr>
          <a:xfrm>
            <a:off x="3124200" y="2667000"/>
            <a:ext cx="1295400" cy="381000"/>
          </a:xfrm>
          <a:prstGeom prst="rect">
            <a:avLst/>
          </a:prstGeom>
          <a:solidFill>
            <a:schemeClr val="accent1">
              <a:alpha val="50195"/>
            </a:scheme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特性</a:t>
            </a:r>
            <a:endParaRPr lang="zh-CN" altLang="en-US" sz="1800" dirty="0"/>
          </a:p>
        </p:txBody>
      </p:sp>
      <p:sp>
        <p:nvSpPr>
          <p:cNvPr id="54279" name="Oval 5"/>
          <p:cNvSpPr/>
          <p:nvPr/>
        </p:nvSpPr>
        <p:spPr>
          <a:xfrm>
            <a:off x="2590800" y="3581400"/>
            <a:ext cx="914400" cy="914400"/>
          </a:xfrm>
          <a:prstGeom prst="ellipse">
            <a:avLst/>
          </a:prstGeom>
          <a:solidFill>
            <a:schemeClr val="accent1">
              <a:alpha val="50195"/>
            </a:schemeClr>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评价</a:t>
            </a:r>
            <a:endParaRPr lang="zh-CN" altLang="en-US" sz="1800" dirty="0"/>
          </a:p>
          <a:p>
            <a:pPr marL="0" lvl="0" indent="0" algn="ctr" eaLnBrk="1" hangingPunct="1">
              <a:spcBef>
                <a:spcPct val="0"/>
              </a:spcBef>
              <a:buClrTx/>
              <a:buSzPct val="100000"/>
              <a:buNone/>
            </a:pPr>
            <a:r>
              <a:rPr lang="zh-CN" altLang="en-US" sz="1800" dirty="0"/>
              <a:t>准则</a:t>
            </a:r>
            <a:endParaRPr lang="zh-CN" altLang="en-US" sz="1800" dirty="0"/>
          </a:p>
        </p:txBody>
      </p:sp>
      <p:sp>
        <p:nvSpPr>
          <p:cNvPr id="54280" name="Oval 6"/>
          <p:cNvSpPr/>
          <p:nvPr/>
        </p:nvSpPr>
        <p:spPr>
          <a:xfrm>
            <a:off x="3352800" y="3581400"/>
            <a:ext cx="914400" cy="914400"/>
          </a:xfrm>
          <a:prstGeom prst="ellipse">
            <a:avLst/>
          </a:prstGeom>
          <a:solidFill>
            <a:schemeClr val="accent1">
              <a:alpha val="50195"/>
            </a:schemeClr>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评价</a:t>
            </a:r>
            <a:endParaRPr lang="zh-CN" altLang="en-US" sz="1800" dirty="0"/>
          </a:p>
          <a:p>
            <a:pPr marL="0" lvl="0" indent="0" algn="ctr" eaLnBrk="1" hangingPunct="1">
              <a:spcBef>
                <a:spcPct val="0"/>
              </a:spcBef>
              <a:buClrTx/>
              <a:buSzPct val="100000"/>
              <a:buNone/>
            </a:pPr>
            <a:r>
              <a:rPr lang="zh-CN" altLang="en-US" sz="1800" dirty="0"/>
              <a:t>准则</a:t>
            </a:r>
            <a:endParaRPr lang="zh-CN" altLang="en-US" sz="1800" dirty="0"/>
          </a:p>
        </p:txBody>
      </p:sp>
      <p:sp>
        <p:nvSpPr>
          <p:cNvPr id="54281" name="Oval 7"/>
          <p:cNvSpPr/>
          <p:nvPr/>
        </p:nvSpPr>
        <p:spPr>
          <a:xfrm>
            <a:off x="4114800" y="3581400"/>
            <a:ext cx="914400" cy="914400"/>
          </a:xfrm>
          <a:prstGeom prst="ellipse">
            <a:avLst/>
          </a:prstGeom>
          <a:solidFill>
            <a:schemeClr val="accent1">
              <a:alpha val="50195"/>
            </a:schemeClr>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评价</a:t>
            </a:r>
            <a:endParaRPr lang="zh-CN" altLang="en-US" sz="1800" dirty="0"/>
          </a:p>
          <a:p>
            <a:pPr marL="0" lvl="0" indent="0" algn="ctr" eaLnBrk="1" hangingPunct="1">
              <a:spcBef>
                <a:spcPct val="0"/>
              </a:spcBef>
              <a:buClrTx/>
              <a:buSzPct val="100000"/>
              <a:buNone/>
            </a:pPr>
            <a:r>
              <a:rPr lang="zh-CN" altLang="en-US" sz="1800" dirty="0"/>
              <a:t>准则</a:t>
            </a:r>
            <a:endParaRPr lang="zh-CN" altLang="en-US" sz="1800" dirty="0"/>
          </a:p>
        </p:txBody>
      </p:sp>
      <p:sp>
        <p:nvSpPr>
          <p:cNvPr id="54282" name="Rectangle 8"/>
          <p:cNvSpPr/>
          <p:nvPr/>
        </p:nvSpPr>
        <p:spPr>
          <a:xfrm>
            <a:off x="2286000" y="5410200"/>
            <a:ext cx="838200" cy="457200"/>
          </a:xfrm>
          <a:prstGeom prst="rect">
            <a:avLst/>
          </a:prstGeom>
          <a:solidFill>
            <a:schemeClr val="accent1">
              <a:alpha val="50195"/>
            </a:scheme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度量</a:t>
            </a:r>
            <a:endParaRPr lang="zh-CN" altLang="en-US" sz="1800" dirty="0"/>
          </a:p>
        </p:txBody>
      </p:sp>
      <p:sp>
        <p:nvSpPr>
          <p:cNvPr id="54283" name="Rectangle 9"/>
          <p:cNvSpPr/>
          <p:nvPr/>
        </p:nvSpPr>
        <p:spPr>
          <a:xfrm>
            <a:off x="3429000" y="5410200"/>
            <a:ext cx="838200" cy="457200"/>
          </a:xfrm>
          <a:prstGeom prst="rect">
            <a:avLst/>
          </a:prstGeom>
          <a:solidFill>
            <a:schemeClr val="accent1">
              <a:alpha val="50195"/>
            </a:scheme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度量</a:t>
            </a:r>
            <a:endParaRPr lang="zh-CN" altLang="en-US" sz="1800" dirty="0"/>
          </a:p>
        </p:txBody>
      </p:sp>
      <p:sp>
        <p:nvSpPr>
          <p:cNvPr id="54284" name="Rectangle 10"/>
          <p:cNvSpPr/>
          <p:nvPr/>
        </p:nvSpPr>
        <p:spPr>
          <a:xfrm>
            <a:off x="4572000" y="5410200"/>
            <a:ext cx="838200" cy="457200"/>
          </a:xfrm>
          <a:prstGeom prst="rect">
            <a:avLst/>
          </a:prstGeom>
          <a:solidFill>
            <a:schemeClr val="accent1">
              <a:alpha val="50195"/>
            </a:scheme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t>度量</a:t>
            </a:r>
            <a:endParaRPr lang="zh-CN" altLang="en-US" sz="1800" dirty="0"/>
          </a:p>
        </p:txBody>
      </p:sp>
      <p:sp>
        <p:nvSpPr>
          <p:cNvPr id="54285" name="Line 11"/>
          <p:cNvSpPr/>
          <p:nvPr/>
        </p:nvSpPr>
        <p:spPr>
          <a:xfrm flipH="1">
            <a:off x="3124200" y="3048000"/>
            <a:ext cx="152400" cy="533400"/>
          </a:xfrm>
          <a:prstGeom prst="line">
            <a:avLst/>
          </a:prstGeom>
          <a:ln w="9525" cap="flat" cmpd="sng">
            <a:solidFill>
              <a:schemeClr val="tx1"/>
            </a:solidFill>
            <a:prstDash val="solid"/>
            <a:headEnd type="none" w="med" len="med"/>
            <a:tailEnd type="none" w="med" len="med"/>
          </a:ln>
        </p:spPr>
      </p:sp>
      <p:sp>
        <p:nvSpPr>
          <p:cNvPr id="54286" name="Line 12"/>
          <p:cNvSpPr/>
          <p:nvPr/>
        </p:nvSpPr>
        <p:spPr>
          <a:xfrm>
            <a:off x="3810000" y="3048000"/>
            <a:ext cx="0" cy="533400"/>
          </a:xfrm>
          <a:prstGeom prst="line">
            <a:avLst/>
          </a:prstGeom>
          <a:ln w="9525" cap="flat" cmpd="sng">
            <a:solidFill>
              <a:schemeClr val="tx1"/>
            </a:solidFill>
            <a:prstDash val="solid"/>
            <a:headEnd type="none" w="med" len="med"/>
            <a:tailEnd type="none" w="med" len="med"/>
          </a:ln>
        </p:spPr>
      </p:sp>
      <p:sp>
        <p:nvSpPr>
          <p:cNvPr id="54287" name="Line 13"/>
          <p:cNvSpPr/>
          <p:nvPr/>
        </p:nvSpPr>
        <p:spPr>
          <a:xfrm>
            <a:off x="4267200" y="3048000"/>
            <a:ext cx="304800" cy="533400"/>
          </a:xfrm>
          <a:prstGeom prst="line">
            <a:avLst/>
          </a:prstGeom>
          <a:ln w="9525" cap="flat" cmpd="sng">
            <a:solidFill>
              <a:schemeClr val="tx1"/>
            </a:solidFill>
            <a:prstDash val="solid"/>
            <a:headEnd type="none" w="med" len="med"/>
            <a:tailEnd type="none" w="med" len="med"/>
          </a:ln>
        </p:spPr>
      </p:sp>
      <p:sp>
        <p:nvSpPr>
          <p:cNvPr id="54288" name="Line 14"/>
          <p:cNvSpPr/>
          <p:nvPr/>
        </p:nvSpPr>
        <p:spPr>
          <a:xfrm flipH="1">
            <a:off x="2667000" y="4495800"/>
            <a:ext cx="381000" cy="914400"/>
          </a:xfrm>
          <a:prstGeom prst="line">
            <a:avLst/>
          </a:prstGeom>
          <a:ln w="9525" cap="flat" cmpd="sng">
            <a:solidFill>
              <a:schemeClr val="tx1"/>
            </a:solidFill>
            <a:prstDash val="solid"/>
            <a:headEnd type="none" w="med" len="med"/>
            <a:tailEnd type="none" w="med" len="med"/>
          </a:ln>
        </p:spPr>
      </p:sp>
      <p:sp>
        <p:nvSpPr>
          <p:cNvPr id="54289" name="Line 15"/>
          <p:cNvSpPr/>
          <p:nvPr/>
        </p:nvSpPr>
        <p:spPr>
          <a:xfrm>
            <a:off x="4572000" y="4495800"/>
            <a:ext cx="457200" cy="914400"/>
          </a:xfrm>
          <a:prstGeom prst="line">
            <a:avLst/>
          </a:prstGeom>
          <a:ln w="9525" cap="flat" cmpd="sng">
            <a:solidFill>
              <a:schemeClr val="tx1"/>
            </a:solidFill>
            <a:prstDash val="solid"/>
            <a:headEnd type="none" w="med" len="med"/>
            <a:tailEnd type="none" w="med" len="med"/>
          </a:ln>
        </p:spPr>
      </p:sp>
      <p:sp>
        <p:nvSpPr>
          <p:cNvPr id="54290" name="Line 16"/>
          <p:cNvSpPr/>
          <p:nvPr/>
        </p:nvSpPr>
        <p:spPr>
          <a:xfrm>
            <a:off x="3810000" y="4495800"/>
            <a:ext cx="0" cy="914400"/>
          </a:xfrm>
          <a:prstGeom prst="line">
            <a:avLst/>
          </a:prstGeom>
          <a:ln w="9525" cap="flat" cmpd="sng">
            <a:solidFill>
              <a:schemeClr val="tx1"/>
            </a:solidFill>
            <a:prstDash val="solid"/>
            <a:headEnd type="none" w="med" len="med"/>
            <a:tailEnd type="none" w="med" len="med"/>
          </a:ln>
        </p:spPr>
      </p:sp>
      <p:sp>
        <p:nvSpPr>
          <p:cNvPr id="54291" name="Text Box 17"/>
          <p:cNvSpPr txBox="1"/>
          <p:nvPr/>
        </p:nvSpPr>
        <p:spPr>
          <a:xfrm>
            <a:off x="4876800" y="2590800"/>
            <a:ext cx="3352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dirty="0"/>
              <a:t>面向管理观点的产品质量</a:t>
            </a:r>
            <a:endParaRPr lang="zh-CN" altLang="en-US" sz="1800" dirty="0"/>
          </a:p>
        </p:txBody>
      </p:sp>
      <p:sp>
        <p:nvSpPr>
          <p:cNvPr id="54292" name="Text Box 18"/>
          <p:cNvSpPr txBox="1"/>
          <p:nvPr/>
        </p:nvSpPr>
        <p:spPr>
          <a:xfrm>
            <a:off x="5334000" y="3733800"/>
            <a:ext cx="28956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dirty="0"/>
              <a:t>决定产品质量的软件属性</a:t>
            </a:r>
            <a:endParaRPr lang="zh-CN" altLang="en-US" sz="1800" dirty="0"/>
          </a:p>
        </p:txBody>
      </p:sp>
      <p:sp>
        <p:nvSpPr>
          <p:cNvPr id="54293" name="Text Box 19"/>
          <p:cNvSpPr txBox="1"/>
          <p:nvPr/>
        </p:nvSpPr>
        <p:spPr>
          <a:xfrm>
            <a:off x="5715000" y="5334000"/>
            <a:ext cx="2590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dirty="0"/>
              <a:t>定量化地度量软件属性</a:t>
            </a:r>
            <a:endParaRPr lang="zh-CN" alt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E06A779-A008-4BDA-AF48-1EB1AF06A580}"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6323"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56324"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56325" name="Rectangle 3"/>
          <p:cNvSpPr>
            <a:spLocks noGrp="1"/>
          </p:cNvSpPr>
          <p:nvPr>
            <p:ph idx="1"/>
          </p:nvPr>
        </p:nvSpPr>
        <p:spPr/>
        <p:txBody>
          <a:bodyPr vert="horz" wrap="square" lIns="91440" tIns="45720" rIns="91440" bIns="45720" anchor="t"/>
          <a:p>
            <a:pPr eaLnBrk="1" hangingPunct="1"/>
            <a:r>
              <a:rPr lang="zh-CN" altLang="en-US" dirty="0"/>
              <a:t>对各个质量特性的直接度量是很困难的，</a:t>
            </a:r>
            <a:r>
              <a:rPr lang="en-US" altLang="zh-CN" dirty="0"/>
              <a:t>McCall</a:t>
            </a:r>
            <a:r>
              <a:rPr lang="zh-CN" altLang="en-US" dirty="0"/>
              <a:t>定义了下列软件属性：</a:t>
            </a:r>
            <a:endParaRPr lang="zh-CN" altLang="en-US" dirty="0"/>
          </a:p>
          <a:p>
            <a:pPr eaLnBrk="1" hangingPunct="1"/>
            <a:r>
              <a:rPr lang="zh-CN" altLang="en-US" sz="2500" b="1" dirty="0">
                <a:latin typeface="楷体_GB2312" pitchFamily="49" charset="-122"/>
                <a:ea typeface="楷体_GB2312" pitchFamily="49" charset="-122"/>
              </a:rPr>
              <a:t>可跟踪性、完备性、一致性、安全性、容错性、准确性、简单性、执行效率、存储效率、存取控制、存取审查、操作性、易训练性、简明性、模块独立性、自描述性、结构性、文档完备性、通用性、可扩充性、可修改性、自检性、机器独立性、软件系统独立性、通信共享性、</a:t>
            </a:r>
            <a:r>
              <a:rPr lang="en-US" altLang="zh-CN" sz="2500" b="1" dirty="0">
                <a:latin typeface="楷体_GB2312" pitchFamily="49" charset="-122"/>
                <a:ea typeface="楷体_GB2312" pitchFamily="49" charset="-122"/>
              </a:rPr>
              <a:t>I/O</a:t>
            </a:r>
            <a:r>
              <a:rPr lang="zh-CN" altLang="en-US" sz="2500" b="1" dirty="0">
                <a:latin typeface="楷体_GB2312" pitchFamily="49" charset="-122"/>
                <a:ea typeface="楷体_GB2312" pitchFamily="49" charset="-122"/>
              </a:rPr>
              <a:t>容量、</a:t>
            </a:r>
            <a:r>
              <a:rPr lang="en-US" altLang="zh-CN" sz="2500" b="1" dirty="0">
                <a:latin typeface="楷体_GB2312" pitchFamily="49" charset="-122"/>
                <a:ea typeface="楷体_GB2312" pitchFamily="49" charset="-122"/>
              </a:rPr>
              <a:t>I/O</a:t>
            </a:r>
            <a:r>
              <a:rPr lang="zh-CN" altLang="en-US" sz="2500" b="1" dirty="0">
                <a:latin typeface="楷体_GB2312" pitchFamily="49" charset="-122"/>
                <a:ea typeface="楷体_GB2312" pitchFamily="49" charset="-122"/>
              </a:rPr>
              <a:t>速率、通信性。</a:t>
            </a:r>
            <a:endParaRPr lang="zh-CN" altLang="en-US" sz="2500" b="1" dirty="0">
              <a:latin typeface="楷体_GB2312" pitchFamily="49" charset="-122"/>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78D0253-97C3-456F-AA80-A95689AC7874}"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8371" name="灯片编号占位符 3"/>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pic>
        <p:nvPicPr>
          <p:cNvPr id="58372" name="图片 4"/>
          <p:cNvPicPr>
            <a:picLocks noChangeAspect="1"/>
          </p:cNvPicPr>
          <p:nvPr/>
        </p:nvPicPr>
        <p:blipFill>
          <a:blip r:embed="rId1"/>
          <a:stretch>
            <a:fillRect/>
          </a:stretch>
        </p:blipFill>
        <p:spPr>
          <a:xfrm>
            <a:off x="971550" y="436563"/>
            <a:ext cx="6481763" cy="5811837"/>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305D629-E736-4672-B91B-FF4B1F0C44D6}"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041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60420"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60421" name="Rectangle 3"/>
          <p:cNvSpPr>
            <a:spLocks noGrp="1"/>
          </p:cNvSpPr>
          <p:nvPr>
            <p:ph idx="1"/>
          </p:nvPr>
        </p:nvSpPr>
        <p:spPr/>
        <p:txBody>
          <a:bodyPr vert="horz" wrap="square" lIns="91440" tIns="45720" rIns="91440" bIns="45720" anchor="t"/>
          <a:p>
            <a:pPr eaLnBrk="1" hangingPunct="1">
              <a:lnSpc>
                <a:spcPct val="90000"/>
              </a:lnSpc>
            </a:pPr>
            <a:r>
              <a:rPr lang="en-US" altLang="zh-CN" sz="2900" dirty="0">
                <a:latin typeface="宋体" panose="02010600030101010101" pitchFamily="2" charset="-122"/>
              </a:rPr>
              <a:t>ISO</a:t>
            </a:r>
            <a:r>
              <a:rPr lang="zh-CN" altLang="en-US" sz="2900" dirty="0">
                <a:latin typeface="宋体" panose="02010600030101010101" pitchFamily="2" charset="-122"/>
              </a:rPr>
              <a:t>质量模型</a:t>
            </a:r>
            <a:endParaRPr lang="zh-CN" altLang="en-US" sz="2900" dirty="0">
              <a:latin typeface="宋体" panose="02010600030101010101" pitchFamily="2" charset="-122"/>
            </a:endParaRPr>
          </a:p>
          <a:p>
            <a:pPr eaLnBrk="1" hangingPunct="1">
              <a:lnSpc>
                <a:spcPct val="90000"/>
              </a:lnSpc>
            </a:pPr>
            <a:r>
              <a:rPr lang="zh-CN" altLang="en-US" sz="2900" dirty="0">
                <a:latin typeface="宋体" panose="02010600030101010101" pitchFamily="2" charset="-122"/>
              </a:rPr>
              <a:t>由三层模型组成：</a:t>
            </a:r>
            <a:endParaRPr lang="zh-CN" altLang="en-US" sz="2900" dirty="0">
              <a:latin typeface="宋体" panose="02010600030101010101" pitchFamily="2" charset="-122"/>
            </a:endParaRPr>
          </a:p>
          <a:p>
            <a:pPr lvl="1" eaLnBrk="1" hangingPunct="1">
              <a:lnSpc>
                <a:spcPct val="90000"/>
              </a:lnSpc>
              <a:buFont typeface="Wingdings" panose="05000000000000000000" pitchFamily="2" charset="2"/>
              <a:buChar char="Ø"/>
            </a:pPr>
            <a:r>
              <a:rPr lang="zh-CN" altLang="en-US" sz="2500" dirty="0">
                <a:latin typeface="宋体" panose="02010600030101010101" pitchFamily="2" charset="-122"/>
              </a:rPr>
              <a:t>高层：软件质量需求评价准则（</a:t>
            </a:r>
            <a:r>
              <a:rPr lang="en-US" altLang="zh-CN" sz="2500" dirty="0">
                <a:latin typeface="宋体" panose="02010600030101010101" pitchFamily="2" charset="-122"/>
              </a:rPr>
              <a:t>SQRC</a:t>
            </a:r>
            <a:r>
              <a:rPr lang="zh-CN" altLang="en-US" sz="2500" dirty="0">
                <a:latin typeface="宋体" panose="02010600030101010101" pitchFamily="2" charset="-122"/>
              </a:rPr>
              <a:t>）</a:t>
            </a:r>
            <a:endParaRPr lang="zh-CN" altLang="en-US" sz="2500" dirty="0">
              <a:latin typeface="宋体" panose="02010600030101010101" pitchFamily="2" charset="-122"/>
            </a:endParaRPr>
          </a:p>
          <a:p>
            <a:pPr lvl="1" eaLnBrk="1" hangingPunct="1">
              <a:lnSpc>
                <a:spcPct val="90000"/>
              </a:lnSpc>
              <a:buFont typeface="Wingdings" panose="05000000000000000000" pitchFamily="2" charset="2"/>
              <a:buChar char="Ø"/>
            </a:pPr>
            <a:r>
              <a:rPr lang="zh-CN" altLang="en-US" sz="2500" dirty="0">
                <a:latin typeface="宋体" panose="02010600030101010101" pitchFamily="2" charset="-122"/>
              </a:rPr>
              <a:t>中层：软件质量设计评价准则（</a:t>
            </a:r>
            <a:r>
              <a:rPr lang="en-US" altLang="zh-CN" sz="2500" dirty="0">
                <a:latin typeface="宋体" panose="02010600030101010101" pitchFamily="2" charset="-122"/>
              </a:rPr>
              <a:t>SQDC</a:t>
            </a:r>
            <a:r>
              <a:rPr lang="zh-CN" altLang="en-US" sz="2500" dirty="0">
                <a:latin typeface="宋体" panose="02010600030101010101" pitchFamily="2" charset="-122"/>
              </a:rPr>
              <a:t>）</a:t>
            </a:r>
            <a:endParaRPr lang="zh-CN" altLang="en-US" sz="2500" dirty="0">
              <a:latin typeface="宋体" panose="02010600030101010101" pitchFamily="2" charset="-122"/>
            </a:endParaRPr>
          </a:p>
          <a:p>
            <a:pPr lvl="1" eaLnBrk="1" hangingPunct="1">
              <a:lnSpc>
                <a:spcPct val="90000"/>
              </a:lnSpc>
              <a:buFont typeface="Wingdings" panose="05000000000000000000" pitchFamily="2" charset="2"/>
              <a:buChar char="Ø"/>
            </a:pPr>
            <a:r>
              <a:rPr lang="zh-CN" altLang="en-US" sz="2500" dirty="0">
                <a:latin typeface="宋体" panose="02010600030101010101" pitchFamily="2" charset="-122"/>
              </a:rPr>
              <a:t>底层：软件质量度量评价准则（</a:t>
            </a:r>
            <a:r>
              <a:rPr lang="en-US" altLang="zh-CN" sz="2500" dirty="0">
                <a:latin typeface="宋体" panose="02010600030101010101" pitchFamily="2" charset="-122"/>
              </a:rPr>
              <a:t>SQMC</a:t>
            </a:r>
            <a:r>
              <a:rPr lang="zh-CN" altLang="en-US" sz="2500" dirty="0">
                <a:latin typeface="宋体" panose="02010600030101010101" pitchFamily="2" charset="-122"/>
              </a:rPr>
              <a:t>）</a:t>
            </a:r>
            <a:endParaRPr lang="zh-CN" altLang="en-US" sz="2500" dirty="0">
              <a:latin typeface="宋体" panose="02010600030101010101" pitchFamily="2" charset="-122"/>
            </a:endParaRPr>
          </a:p>
          <a:p>
            <a:pPr eaLnBrk="1" hangingPunct="1">
              <a:lnSpc>
                <a:spcPct val="90000"/>
              </a:lnSpc>
              <a:buFont typeface="Wingdings" panose="05000000000000000000" pitchFamily="2" charset="2"/>
              <a:buChar char="Ø"/>
            </a:pPr>
            <a:endParaRPr lang="zh-CN" altLang="en-US" sz="2900" dirty="0">
              <a:latin typeface="宋体" panose="02010600030101010101" pitchFamily="2" charset="-122"/>
            </a:endParaRPr>
          </a:p>
          <a:p>
            <a:pPr eaLnBrk="1" hangingPunct="1">
              <a:lnSpc>
                <a:spcPct val="90000"/>
              </a:lnSpc>
            </a:pPr>
            <a:r>
              <a:rPr lang="zh-CN" altLang="en-US" sz="3600" dirty="0">
                <a:latin typeface="宋体" panose="02010600030101010101" pitchFamily="2" charset="-122"/>
              </a:rPr>
              <a:t>高层和中层建立国际标准，低层可由各使用单位视实际情况制定。</a:t>
            </a:r>
            <a:endParaRPr lang="zh-CN" altLang="en-US" sz="2900" dirty="0">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D709AEF-4AFA-4A43-845A-29446132E73D}"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246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62468"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pic>
        <p:nvPicPr>
          <p:cNvPr id="62469" name="图片 1"/>
          <p:cNvPicPr>
            <a:picLocks noChangeAspect="1"/>
          </p:cNvPicPr>
          <p:nvPr/>
        </p:nvPicPr>
        <p:blipFill>
          <a:blip r:embed="rId1"/>
          <a:stretch>
            <a:fillRect/>
          </a:stretch>
        </p:blipFill>
        <p:spPr>
          <a:xfrm>
            <a:off x="1619250" y="1268413"/>
            <a:ext cx="5143500" cy="4894262"/>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7FBAFB6-9955-4E28-A7B4-1568CDDA246B}"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21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220" name="Rectangle 2"/>
          <p:cNvSpPr>
            <a:spLocks noGrp="1"/>
          </p:cNvSpPr>
          <p:nvPr>
            <p:ph type="title"/>
          </p:nvPr>
        </p:nvSpPr>
        <p:spPr/>
        <p:txBody>
          <a:bodyPr vert="horz" wrap="square" lIns="91440" tIns="45720" rIns="91440" bIns="45720" anchor="ctr"/>
          <a:p>
            <a:pPr eaLnBrk="1" hangingPunct="1"/>
            <a:r>
              <a:rPr lang="en-US" altLang="zh-CN" dirty="0"/>
              <a:t>6.1 </a:t>
            </a:r>
            <a:r>
              <a:rPr lang="zh-CN" altLang="en-US" dirty="0"/>
              <a:t>软件质量概念</a:t>
            </a:r>
            <a:endParaRPr lang="zh-CN" altLang="en-US" dirty="0"/>
          </a:p>
        </p:txBody>
      </p:sp>
      <p:sp>
        <p:nvSpPr>
          <p:cNvPr id="9221" name="Rectangle 3"/>
          <p:cNvSpPr>
            <a:spLocks noGrp="1"/>
          </p:cNvSpPr>
          <p:nvPr>
            <p:ph idx="1"/>
          </p:nvPr>
        </p:nvSpPr>
        <p:spPr/>
        <p:txBody>
          <a:bodyPr vert="horz" wrap="square" lIns="91440" tIns="45720" rIns="91440" bIns="45720" anchor="t"/>
          <a:p>
            <a:pPr eaLnBrk="1" hangingPunct="1">
              <a:lnSpc>
                <a:spcPct val="90000"/>
              </a:lnSpc>
            </a:pPr>
            <a:r>
              <a:rPr lang="zh-CN" altLang="en-US" sz="2800" dirty="0"/>
              <a:t>质量定义：</a:t>
            </a:r>
            <a:endParaRPr lang="zh-CN" altLang="en-US" sz="2800" dirty="0"/>
          </a:p>
          <a:p>
            <a:pPr eaLnBrk="1" hangingPunct="1">
              <a:lnSpc>
                <a:spcPct val="90000"/>
              </a:lnSpc>
              <a:buNone/>
            </a:pPr>
            <a:r>
              <a:rPr lang="zh-CN" altLang="en-US" sz="2800" dirty="0"/>
              <a:t>	 	</a:t>
            </a:r>
            <a:r>
              <a:rPr lang="zh-CN" altLang="en-US" sz="2800" dirty="0">
                <a:ea typeface="_x000B__x000C_"/>
              </a:rPr>
              <a:t>从最狭义上讲，质量可被定义为“无缺陷”。但是，绝大多数以顾客为中心的企业对质量的定义远不止这些，他们是根据</a:t>
            </a:r>
            <a:r>
              <a:rPr lang="zh-CN" altLang="en-US" sz="2800" dirty="0">
                <a:ea typeface="华文新魏" pitchFamily="2" charset="-122"/>
              </a:rPr>
              <a:t>顾客满意</a:t>
            </a:r>
            <a:r>
              <a:rPr lang="zh-CN" altLang="en-US" sz="2800" dirty="0">
                <a:ea typeface="_x000B__x000C_"/>
              </a:rPr>
              <a:t>来定义质量的。</a:t>
            </a:r>
            <a:endParaRPr lang="zh-CN" altLang="en-US" sz="2800" dirty="0">
              <a:ea typeface="_x000B__x000C_"/>
            </a:endParaRPr>
          </a:p>
          <a:p>
            <a:pPr eaLnBrk="1" hangingPunct="1">
              <a:lnSpc>
                <a:spcPct val="90000"/>
              </a:lnSpc>
              <a:buNone/>
            </a:pPr>
            <a:r>
              <a:rPr lang="zh-CN" altLang="en-US" sz="2800" dirty="0">
                <a:ea typeface="_x000B__x000C_"/>
              </a:rPr>
              <a:t>	质量以顾客的需要为开始，以顾客满意为结束。</a:t>
            </a:r>
            <a:endParaRPr lang="en-US" altLang="zh-CN" sz="2800" dirty="0">
              <a:ea typeface="_x000B__x000C_"/>
            </a:endParaRPr>
          </a:p>
          <a:p>
            <a:pPr eaLnBrk="1" hangingPunct="1">
              <a:lnSpc>
                <a:spcPct val="90000"/>
              </a:lnSpc>
              <a:buNone/>
            </a:pPr>
            <a:r>
              <a:rPr lang="en-US" altLang="zh-CN" sz="2800" dirty="0">
                <a:latin typeface="微软雅黑" panose="020B0503020204020204" pitchFamily="34" charset="-122"/>
                <a:ea typeface="微软雅黑" panose="020B0503020204020204" pitchFamily="34" charset="-122"/>
              </a:rPr>
              <a:t>	</a:t>
            </a:r>
            <a:r>
              <a:rPr lang="zh-CN" altLang="zh-CN" sz="2800" dirty="0">
                <a:solidFill>
                  <a:srgbClr val="FF0000"/>
                </a:solidFill>
                <a:latin typeface="微软雅黑" panose="020B0503020204020204" pitchFamily="34" charset="-122"/>
                <a:ea typeface="微软雅黑" panose="020B0503020204020204" pitchFamily="34" charset="-122"/>
              </a:rPr>
              <a:t>顾客满意度 ＝</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zh-CN" sz="2800" dirty="0">
                <a:solidFill>
                  <a:srgbClr val="FF0000"/>
                </a:solidFill>
                <a:latin typeface="微软雅黑" panose="020B0503020204020204" pitchFamily="34" charset="-122"/>
                <a:ea typeface="微软雅黑" panose="020B0503020204020204" pitchFamily="34" charset="-122"/>
              </a:rPr>
              <a:t>合格的产品 ＋ </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buNone/>
            </a:pP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zh-CN" sz="2800" dirty="0">
                <a:solidFill>
                  <a:srgbClr val="FF0000"/>
                </a:solidFill>
                <a:latin typeface="微软雅黑" panose="020B0503020204020204" pitchFamily="34" charset="-122"/>
                <a:ea typeface="微软雅黑" panose="020B0503020204020204" pitchFamily="34" charset="-122"/>
              </a:rPr>
              <a:t>好的质量 ＋ </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buNone/>
            </a:pP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zh-CN" sz="2800" dirty="0">
                <a:solidFill>
                  <a:srgbClr val="FF0000"/>
                </a:solidFill>
                <a:latin typeface="微软雅黑" panose="020B0503020204020204" pitchFamily="34" charset="-122"/>
                <a:ea typeface="微软雅黑" panose="020B0503020204020204" pitchFamily="34" charset="-122"/>
              </a:rPr>
              <a:t>按预算和进度交付软件产品</a:t>
            </a:r>
            <a:endParaRPr lang="zh-CN" altLang="zh-CN" sz="2800"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D881300-9307-4711-AE3A-CCAD1B900E24}"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451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64516" name="Rectangle 2"/>
          <p:cNvSpPr>
            <a:spLocks noGrp="1"/>
          </p:cNvSpPr>
          <p:nvPr>
            <p:ph type="title"/>
          </p:nvPr>
        </p:nvSpPr>
        <p:spPr/>
        <p:txBody>
          <a:bodyPr vert="horz" wrap="square" lIns="91440" tIns="45720" rIns="91440" bIns="45720" anchor="ctr"/>
          <a:p>
            <a:pPr eaLnBrk="1" hangingPunct="1"/>
            <a:r>
              <a:rPr lang="en-US" altLang="zh-CN" dirty="0"/>
              <a:t>6.2 </a:t>
            </a:r>
            <a:r>
              <a:rPr lang="zh-CN" altLang="en-US" dirty="0"/>
              <a:t>软件质量特性</a:t>
            </a:r>
            <a:endParaRPr lang="zh-CN" altLang="en-US" dirty="0"/>
          </a:p>
        </p:txBody>
      </p:sp>
      <p:sp>
        <p:nvSpPr>
          <p:cNvPr id="64517" name="Rectangle 3"/>
          <p:cNvSpPr>
            <a:spLocks noGrp="1"/>
          </p:cNvSpPr>
          <p:nvPr>
            <p:ph idx="1"/>
          </p:nvPr>
        </p:nvSpPr>
        <p:spPr>
          <a:xfrm>
            <a:off x="609600" y="1600200"/>
            <a:ext cx="7924800" cy="584200"/>
          </a:xfrm>
        </p:spPr>
        <p:txBody>
          <a:bodyPr vert="horz" wrap="square" lIns="91440" tIns="45720" rIns="91440" bIns="45720" anchor="t"/>
          <a:p>
            <a:pPr eaLnBrk="1" hangingPunct="1">
              <a:lnSpc>
                <a:spcPct val="90000"/>
              </a:lnSpc>
            </a:pPr>
            <a:r>
              <a:rPr lang="zh-CN" altLang="en-US" dirty="0"/>
              <a:t>软件质量特性之间存在竞争</a:t>
            </a:r>
            <a:endParaRPr lang="zh-CN" altLang="en-US" dirty="0"/>
          </a:p>
        </p:txBody>
      </p:sp>
      <p:pic>
        <p:nvPicPr>
          <p:cNvPr id="64518" name="Picture 4"/>
          <p:cNvPicPr>
            <a:picLocks noChangeAspect="1"/>
          </p:cNvPicPr>
          <p:nvPr/>
        </p:nvPicPr>
        <p:blipFill>
          <a:blip r:embed="rId1"/>
          <a:stretch>
            <a:fillRect/>
          </a:stretch>
        </p:blipFill>
        <p:spPr>
          <a:xfrm>
            <a:off x="533400" y="2514600"/>
            <a:ext cx="8077200" cy="3124200"/>
          </a:xfrm>
          <a:prstGeom prst="rect">
            <a:avLst/>
          </a:prstGeom>
          <a:noFill/>
          <a:ln w="9525">
            <a:noFill/>
          </a:ln>
        </p:spPr>
      </p:pic>
      <p:sp>
        <p:nvSpPr>
          <p:cNvPr id="64519" name="Oval 5"/>
          <p:cNvSpPr/>
          <p:nvPr/>
        </p:nvSpPr>
        <p:spPr>
          <a:xfrm>
            <a:off x="3059113" y="4076700"/>
            <a:ext cx="433387" cy="360363"/>
          </a:xfrm>
          <a:prstGeom prst="ellipse">
            <a:avLst/>
          </a:prstGeom>
          <a:noFill/>
          <a:ln w="9525"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64520" name="Oval 6"/>
          <p:cNvSpPr/>
          <p:nvPr/>
        </p:nvSpPr>
        <p:spPr>
          <a:xfrm>
            <a:off x="3059113" y="4797425"/>
            <a:ext cx="433387" cy="360363"/>
          </a:xfrm>
          <a:prstGeom prst="ellipse">
            <a:avLst/>
          </a:prstGeom>
          <a:noFill/>
          <a:ln w="9525"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p:txBody>
          <a:bodyPr vert="horz" wrap="square" lIns="91440" tIns="45720" rIns="91440" bIns="45720" anchor="ctr"/>
          <a:p>
            <a:r>
              <a:rPr lang="en-US" altLang="zh-CN" dirty="0"/>
              <a:t>6.2</a:t>
            </a:r>
            <a:r>
              <a:rPr lang="zh-CN" altLang="en-US" dirty="0"/>
              <a:t>质量特性与子特性之间的关系</a:t>
            </a:r>
            <a:endParaRPr lang="zh-CN" altLang="en-US" dirty="0"/>
          </a:p>
        </p:txBody>
      </p:sp>
      <p:sp>
        <p:nvSpPr>
          <p:cNvPr id="66563" name="内容占位符 2"/>
          <p:cNvSpPr>
            <a:spLocks noGrp="1"/>
          </p:cNvSpPr>
          <p:nvPr>
            <p:ph idx="1"/>
          </p:nvPr>
        </p:nvSpPr>
        <p:spPr/>
        <p:txBody>
          <a:bodyPr vert="horz" wrap="square" lIns="91440" tIns="45720" rIns="91440" bIns="45720" anchor="t"/>
          <a:p>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EA75FAB-2FEF-4D1A-9610-B036AF602EE3}" type="datetime3">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6565" name="灯片编号占位符 4"/>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pic>
        <p:nvPicPr>
          <p:cNvPr id="66566" name="图片 5"/>
          <p:cNvPicPr>
            <a:picLocks noChangeAspect="1"/>
          </p:cNvPicPr>
          <p:nvPr/>
        </p:nvPicPr>
        <p:blipFill>
          <a:blip r:embed="rId1"/>
          <a:stretch>
            <a:fillRect/>
          </a:stretch>
        </p:blipFill>
        <p:spPr>
          <a:xfrm>
            <a:off x="1547813" y="1303338"/>
            <a:ext cx="5465762" cy="4830762"/>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A73CDE4-1E06-4CE9-A284-671B42397BC8}"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758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67588" name="Rectangle 2"/>
          <p:cNvSpPr>
            <a:spLocks noGrp="1"/>
          </p:cNvSpPr>
          <p:nvPr>
            <p:ph type="title"/>
          </p:nvPr>
        </p:nvSpPr>
        <p:spPr/>
        <p:txBody>
          <a:bodyPr vert="horz" wrap="square" lIns="91440" tIns="45720" rIns="91440" bIns="45720" anchor="ctr"/>
          <a:p>
            <a:pPr eaLnBrk="1" hangingPunct="1"/>
            <a:r>
              <a:rPr lang="zh-CN" altLang="en-US" dirty="0"/>
              <a:t>提纲</a:t>
            </a:r>
            <a:endParaRPr lang="zh-CN" altLang="en-US" dirty="0"/>
          </a:p>
        </p:txBody>
      </p:sp>
      <p:sp>
        <p:nvSpPr>
          <p:cNvPr id="67589" name="Rectangle 3"/>
          <p:cNvSpPr>
            <a:spLocks noGrp="1"/>
          </p:cNvSpPr>
          <p:nvPr>
            <p:ph idx="1"/>
          </p:nvPr>
        </p:nvSpPr>
        <p:spPr/>
        <p:txBody>
          <a:bodyPr vert="horz" wrap="square" lIns="91440" tIns="45720" rIns="91440" bIns="45720" anchor="t"/>
          <a:p>
            <a:pPr eaLnBrk="1" hangingPunct="1"/>
            <a:r>
              <a:rPr lang="en-US" altLang="zh-CN" sz="4000" dirty="0">
                <a:latin typeface="黑体" panose="02010609060101010101" pitchFamily="49" charset="-122"/>
                <a:ea typeface="黑体" panose="02010609060101010101" pitchFamily="49" charset="-122"/>
              </a:rPr>
              <a:t>6.1 </a:t>
            </a:r>
            <a:r>
              <a:rPr lang="zh-CN" altLang="en-US" sz="4000" dirty="0">
                <a:latin typeface="黑体" panose="02010609060101010101" pitchFamily="49" charset="-122"/>
                <a:ea typeface="黑体" panose="02010609060101010101" pitchFamily="49" charset="-122"/>
              </a:rPr>
              <a:t>软件质量概念</a:t>
            </a:r>
            <a:endParaRPr lang="zh-CN" altLang="en-US" sz="4000" dirty="0">
              <a:latin typeface="黑体" panose="02010609060101010101" pitchFamily="49" charset="-122"/>
              <a:ea typeface="黑体" panose="02010609060101010101" pitchFamily="49" charset="-122"/>
            </a:endParaRPr>
          </a:p>
          <a:p>
            <a:pPr eaLnBrk="1" hangingPunct="1"/>
            <a:r>
              <a:rPr lang="en-US" altLang="zh-CN" sz="4000" dirty="0">
                <a:latin typeface="黑体" panose="02010609060101010101" pitchFamily="49" charset="-122"/>
                <a:ea typeface="黑体" panose="02010609060101010101" pitchFamily="49" charset="-122"/>
              </a:rPr>
              <a:t>6.2 </a:t>
            </a:r>
            <a:r>
              <a:rPr lang="zh-CN" altLang="en-US" sz="4000" dirty="0">
                <a:latin typeface="黑体" panose="02010609060101010101" pitchFamily="49" charset="-122"/>
                <a:ea typeface="黑体" panose="02010609060101010101" pitchFamily="49" charset="-122"/>
              </a:rPr>
              <a:t>软件质量特性</a:t>
            </a:r>
            <a:endParaRPr lang="zh-CN" altLang="en-US" sz="4000" dirty="0">
              <a:latin typeface="黑体" panose="02010609060101010101" pitchFamily="49" charset="-122"/>
              <a:ea typeface="黑体" panose="02010609060101010101" pitchFamily="49" charset="-122"/>
            </a:endParaRPr>
          </a:p>
          <a:p>
            <a:pPr eaLnBrk="1" hangingPunct="1"/>
            <a:r>
              <a:rPr lang="en-US" altLang="zh-CN" sz="4000" b="1" dirty="0">
                <a:solidFill>
                  <a:srgbClr val="FF0000"/>
                </a:solidFill>
                <a:latin typeface="黑体" panose="02010609060101010101" pitchFamily="49" charset="-122"/>
                <a:ea typeface="黑体" panose="02010609060101010101" pitchFamily="49" charset="-122"/>
              </a:rPr>
              <a:t>6.3 </a:t>
            </a:r>
            <a:r>
              <a:rPr lang="zh-CN" altLang="en-US" sz="4000" b="1" dirty="0">
                <a:solidFill>
                  <a:srgbClr val="FF0000"/>
                </a:solidFill>
                <a:latin typeface="黑体" panose="02010609060101010101" pitchFamily="49" charset="-122"/>
                <a:ea typeface="黑体" panose="02010609060101010101" pitchFamily="49" charset="-122"/>
              </a:rPr>
              <a:t>软件质量度量</a:t>
            </a:r>
            <a:endParaRPr lang="zh-CN" altLang="en-US" sz="4000" b="1" dirty="0">
              <a:solidFill>
                <a:srgbClr val="FF0000"/>
              </a:solidFill>
              <a:latin typeface="黑体" panose="02010609060101010101" pitchFamily="49" charset="-122"/>
              <a:ea typeface="黑体" panose="02010609060101010101" pitchFamily="49" charset="-122"/>
            </a:endParaRPr>
          </a:p>
          <a:p>
            <a:pPr eaLnBrk="1" hangingPunct="1"/>
            <a:r>
              <a:rPr lang="en-US" altLang="zh-CN" sz="4000" dirty="0">
                <a:latin typeface="黑体" panose="02010609060101010101" pitchFamily="49" charset="-122"/>
                <a:ea typeface="黑体" panose="02010609060101010101" pitchFamily="49" charset="-122"/>
              </a:rPr>
              <a:t>6.4 </a:t>
            </a:r>
            <a:r>
              <a:rPr lang="zh-CN" altLang="en-US" sz="4000" dirty="0">
                <a:latin typeface="黑体" panose="02010609060101010101" pitchFamily="49" charset="-122"/>
                <a:ea typeface="黑体" panose="02010609060101010101" pitchFamily="49" charset="-122"/>
              </a:rPr>
              <a:t>软件质量管理</a:t>
            </a:r>
            <a:endParaRPr lang="zh-CN" altLang="en-US" sz="4000" dirty="0">
              <a:latin typeface="黑体" panose="02010609060101010101" pitchFamily="49" charset="-122"/>
              <a:ea typeface="黑体" panose="02010609060101010101" pitchFamily="49" charset="-122"/>
            </a:endParaRPr>
          </a:p>
          <a:p>
            <a:pPr eaLnBrk="1" hangingPunct="1"/>
            <a:r>
              <a:rPr lang="en-US" altLang="zh-CN" sz="4000" dirty="0">
                <a:latin typeface="黑体" panose="02010609060101010101" pitchFamily="49" charset="-122"/>
                <a:ea typeface="黑体" panose="02010609060101010101" pitchFamily="49" charset="-122"/>
              </a:rPr>
              <a:t>6.5 </a:t>
            </a:r>
            <a:r>
              <a:rPr lang="zh-CN" altLang="en-US" sz="4000" dirty="0">
                <a:latin typeface="黑体" panose="02010609060101010101" pitchFamily="49" charset="-122"/>
                <a:ea typeface="黑体" panose="02010609060101010101" pitchFamily="49" charset="-122"/>
              </a:rPr>
              <a:t>软件质量保证</a:t>
            </a:r>
            <a:endParaRPr lang="zh-CN" altLang="en-US" sz="4000" dirty="0">
              <a:latin typeface="黑体" panose="02010609060101010101" pitchFamily="49" charset="-122"/>
              <a:ea typeface="黑体" panose="02010609060101010101" pitchFamily="49" charset="-122"/>
            </a:endParaRPr>
          </a:p>
          <a:p>
            <a:pPr eaLnBrk="1" hangingPunct="1">
              <a:buNone/>
            </a:pP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9AEE81E-13E8-4C08-8DC4-67DCFC680A91}"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963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69636" name="Rectangle 2"/>
          <p:cNvSpPr>
            <a:spLocks noGrp="1"/>
          </p:cNvSpPr>
          <p:nvPr>
            <p:ph type="title"/>
          </p:nvPr>
        </p:nvSpPr>
        <p:spPr/>
        <p:txBody>
          <a:bodyPr vert="horz" wrap="square" lIns="91440" tIns="45720" rIns="91440" bIns="45720" anchor="ctr"/>
          <a:p>
            <a:pPr eaLnBrk="1" hangingPunct="1"/>
            <a:r>
              <a:rPr lang="zh-CN" altLang="en-US" dirty="0"/>
              <a:t>软件质量度量</a:t>
            </a:r>
            <a:endParaRPr lang="zh-CN" altLang="en-US" dirty="0"/>
          </a:p>
        </p:txBody>
      </p:sp>
      <p:sp>
        <p:nvSpPr>
          <p:cNvPr id="193539" name="Rectangle 3"/>
          <p:cNvSpPr>
            <a:spLocks noGrp="1" noChangeArrowheads="1"/>
          </p:cNvSpPr>
          <p:nvPr>
            <p:ph idx="1"/>
          </p:nvPr>
        </p:nvSpPr>
        <p:spPr>
          <a:xfrm>
            <a:off x="457200" y="1412875"/>
            <a:ext cx="8229600"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95000"/>
              </a:lnSpc>
              <a:spcBef>
                <a:spcPct val="20000"/>
              </a:spcBef>
              <a:spcAft>
                <a:spcPct val="0"/>
              </a:spcAft>
              <a:buClr>
                <a:schemeClr val="hlink"/>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cs typeface="+mn-cs"/>
              </a:rPr>
              <a:t>质量度量贯穿于软件工程的全过程中</a:t>
            </a:r>
            <a:r>
              <a:rPr kumimoji="0"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cs typeface="+mn-cs"/>
              </a:rPr>
              <a:t>以及</a:t>
            </a:r>
            <a:r>
              <a:rPr kumimoji="0"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cs typeface="+mn-cs"/>
              </a:rPr>
              <a:t>软件交付用户使用之后</a:t>
            </a:r>
            <a:r>
              <a:rPr kumimoji="0"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cs typeface="+mn-cs"/>
              </a:rPr>
              <a:t>。</a:t>
            </a:r>
            <a:endParaRPr kumimoji="0"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1"/>
              </a:buClr>
              <a:buSzPct val="70000"/>
              <a:buFont typeface="Wingdings" panose="05000000000000000000" pitchFamily="2" charset="2"/>
              <a:buChar char="l"/>
              <a:defRPr/>
            </a:pP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在</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软件交付之前</a:t>
            </a: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得到的度量可作为判断设计和测试质量好坏的依据。这一类度量包括</a:t>
            </a:r>
            <a:r>
              <a:rPr kumimoji="0"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rPr>
              <a:t>程序复杂性</a:t>
            </a: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、有效的模块性和总的程序规模。</a:t>
            </a:r>
            <a:endPar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endParaRPr>
          </a:p>
          <a:p>
            <a:pPr marL="742950" marR="0" lvl="1" indent="-285750" algn="l" defTabSz="914400" rtl="0" eaLnBrk="1" fontAlgn="base" latinLnBrk="0" hangingPunct="1">
              <a:lnSpc>
                <a:spcPct val="150000"/>
              </a:lnSpc>
              <a:spcBef>
                <a:spcPct val="20000"/>
              </a:spcBef>
              <a:spcAft>
                <a:spcPct val="0"/>
              </a:spcAft>
              <a:buClr>
                <a:schemeClr val="accent1"/>
              </a:buClr>
              <a:buSzPct val="70000"/>
              <a:buFont typeface="Wingdings" panose="05000000000000000000" pitchFamily="2" charset="2"/>
              <a:buChar char="l"/>
              <a:defRPr/>
            </a:pP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在</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软件交付之后</a:t>
            </a: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的度量则把注意力集中于还未发现的</a:t>
            </a:r>
            <a:r>
              <a:rPr kumimoji="0"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rPr>
              <a:t>缺陷数</a:t>
            </a: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和系统的可维护性方面。</a:t>
            </a:r>
            <a:endParaRPr kumimoji="0" lang="zh-CN" altLang="en-US" sz="2800" b="0"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53D3474-0F7A-436A-9FF1-96324B17F22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1683"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1684" name="Rectangle 2"/>
          <p:cNvSpPr>
            <a:spLocks noGrp="1"/>
          </p:cNvSpPr>
          <p:nvPr>
            <p:ph type="title"/>
          </p:nvPr>
        </p:nvSpPr>
        <p:spPr/>
        <p:txBody>
          <a:bodyPr vert="horz" wrap="square" lIns="91440" tIns="45720" rIns="91440" bIns="45720" anchor="ctr"/>
          <a:p>
            <a:pPr eaLnBrk="1" hangingPunct="1"/>
            <a:r>
              <a:rPr lang="en-US" altLang="zh-CN" dirty="0"/>
              <a:t>6.3 </a:t>
            </a:r>
            <a:r>
              <a:rPr lang="zh-CN" altLang="en-US" dirty="0"/>
              <a:t>软件质量度量</a:t>
            </a:r>
            <a:endParaRPr lang="zh-CN" altLang="en-US" dirty="0"/>
          </a:p>
        </p:txBody>
      </p:sp>
      <p:sp>
        <p:nvSpPr>
          <p:cNvPr id="71685" name="Rectangle 3"/>
          <p:cNvSpPr>
            <a:spLocks noGrp="1"/>
          </p:cNvSpPr>
          <p:nvPr>
            <p:ph idx="1"/>
          </p:nvPr>
        </p:nvSpPr>
        <p:spPr>
          <a:xfrm>
            <a:off x="306705" y="1600200"/>
            <a:ext cx="8227695" cy="4419600"/>
          </a:xfrm>
        </p:spPr>
        <p:txBody>
          <a:bodyPr vert="horz" wrap="square" lIns="91440" tIns="45720" rIns="91440" bIns="45720" anchor="t"/>
          <a:p>
            <a:pPr eaLnBrk="1" hangingPunct="1"/>
            <a:r>
              <a:rPr lang="zh-CN" altLang="en-US" sz="2800" dirty="0"/>
              <a:t>软件质量特性度量有两类：预测型和验收型。</a:t>
            </a:r>
            <a:endParaRPr lang="zh-CN" altLang="en-US" sz="3300" dirty="0"/>
          </a:p>
          <a:p>
            <a:pPr lvl="1" eaLnBrk="1" hangingPunct="1">
              <a:lnSpc>
                <a:spcPct val="150000"/>
              </a:lnSpc>
            </a:pPr>
            <a:r>
              <a:rPr lang="zh-CN" altLang="en-US" sz="2400" dirty="0">
                <a:ea typeface="华文新魏" pitchFamily="2" charset="-122"/>
              </a:rPr>
              <a:t>预测度量</a:t>
            </a:r>
            <a:r>
              <a:rPr lang="zh-CN" altLang="en-US" sz="2400" dirty="0"/>
              <a:t>是利用定量或定性的方法，</a:t>
            </a:r>
            <a:r>
              <a:rPr lang="zh-CN" altLang="en-US" sz="2400" dirty="0">
                <a:solidFill>
                  <a:srgbClr val="FF0000"/>
                </a:solidFill>
                <a:ea typeface="华文琥珀" pitchFamily="2" charset="-122"/>
              </a:rPr>
              <a:t>估算</a:t>
            </a:r>
            <a:r>
              <a:rPr lang="zh-CN" altLang="en-US" sz="2400" dirty="0"/>
              <a:t>软件质量的评价值，以得到软件质量的比较精确的估算值。</a:t>
            </a:r>
            <a:endParaRPr lang="zh-CN" altLang="en-US" sz="2400" dirty="0"/>
          </a:p>
          <a:p>
            <a:pPr lvl="1" eaLnBrk="1" hangingPunct="1">
              <a:lnSpc>
                <a:spcPct val="150000"/>
              </a:lnSpc>
            </a:pPr>
            <a:r>
              <a:rPr lang="zh-CN" altLang="en-US" sz="2400" dirty="0">
                <a:ea typeface="华文新魏" pitchFamily="2" charset="-122"/>
              </a:rPr>
              <a:t>验收度量</a:t>
            </a:r>
            <a:r>
              <a:rPr lang="zh-CN" altLang="en-US" sz="2400" dirty="0"/>
              <a:t>是在软件开发各阶段的检查点，对软件的质量要求进行</a:t>
            </a:r>
            <a:r>
              <a:rPr lang="zh-CN" altLang="en-US" sz="2400" dirty="0">
                <a:solidFill>
                  <a:srgbClr val="FF0000"/>
                </a:solidFill>
                <a:ea typeface="华文琥珀" pitchFamily="2" charset="-122"/>
              </a:rPr>
              <a:t>确认性检查</a:t>
            </a:r>
            <a:r>
              <a:rPr lang="zh-CN" altLang="en-US" sz="2400" dirty="0"/>
              <a:t>的具体评价值，它是对开发过程中的质量进行评价。</a:t>
            </a: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2579A22-4AA5-4C5D-89DA-A6AD5225630B}"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373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3732" name="Rectangle 2"/>
          <p:cNvSpPr>
            <a:spLocks noGrp="1"/>
          </p:cNvSpPr>
          <p:nvPr>
            <p:ph type="title"/>
          </p:nvPr>
        </p:nvSpPr>
        <p:spPr/>
        <p:txBody>
          <a:bodyPr vert="horz" wrap="square" lIns="91440" tIns="45720" rIns="91440" bIns="45720" anchor="ctr"/>
          <a:p>
            <a:pPr eaLnBrk="1" hangingPunct="1"/>
            <a:r>
              <a:rPr lang="en-US" altLang="zh-CN" dirty="0"/>
              <a:t>6.3 </a:t>
            </a:r>
            <a:r>
              <a:rPr lang="zh-CN" altLang="en-US" dirty="0"/>
              <a:t>软件质量度量</a:t>
            </a:r>
            <a:endParaRPr lang="zh-CN" altLang="en-US" dirty="0"/>
          </a:p>
        </p:txBody>
      </p:sp>
      <p:sp>
        <p:nvSpPr>
          <p:cNvPr id="73733" name="Rectangle 3"/>
          <p:cNvSpPr>
            <a:spLocks noGrp="1"/>
          </p:cNvSpPr>
          <p:nvPr>
            <p:ph idx="1"/>
          </p:nvPr>
        </p:nvSpPr>
        <p:spPr/>
        <p:txBody>
          <a:bodyPr vert="horz" wrap="square" lIns="91440" tIns="45720" rIns="91440" bIns="45720" anchor="t"/>
          <a:p>
            <a:pPr eaLnBrk="1" hangingPunct="1">
              <a:lnSpc>
                <a:spcPct val="90000"/>
              </a:lnSpc>
            </a:pPr>
            <a:r>
              <a:rPr lang="zh-CN" altLang="en-US" sz="3300" dirty="0">
                <a:latin typeface="宋体" panose="02010600030101010101" pitchFamily="2" charset="-122"/>
              </a:rPr>
              <a:t>预测度量的两种方式：</a:t>
            </a:r>
            <a:endParaRPr lang="zh-CN" altLang="en-US" sz="3300" dirty="0">
              <a:latin typeface="宋体" panose="02010600030101010101" pitchFamily="2" charset="-122"/>
            </a:endParaRPr>
          </a:p>
          <a:p>
            <a:pPr lvl="1" eaLnBrk="1" hangingPunct="1">
              <a:lnSpc>
                <a:spcPct val="90000"/>
              </a:lnSpc>
            </a:pPr>
            <a:r>
              <a:rPr lang="zh-CN" altLang="en-US" sz="2900" dirty="0">
                <a:latin typeface="宋体" panose="02010600030101010101" pitchFamily="2" charset="-122"/>
              </a:rPr>
              <a:t>第一种叫做</a:t>
            </a:r>
            <a:r>
              <a:rPr lang="zh-CN" altLang="en-US" sz="2900" dirty="0">
                <a:latin typeface="华文新魏" pitchFamily="2" charset="-122"/>
                <a:ea typeface="华文新魏" pitchFamily="2" charset="-122"/>
              </a:rPr>
              <a:t>尺度度量</a:t>
            </a:r>
            <a:r>
              <a:rPr lang="zh-CN" altLang="en-US" sz="2900" dirty="0">
                <a:latin typeface="宋体" panose="02010600030101010101" pitchFamily="2" charset="-122"/>
              </a:rPr>
              <a:t>，这是一种定量度量。它适用于一些能够直接度量的特性，例如，出错率定义为：错误数／</a:t>
            </a:r>
            <a:r>
              <a:rPr lang="en-US" altLang="zh-CN" sz="2900" dirty="0">
                <a:latin typeface="宋体" panose="02010600030101010101" pitchFamily="2" charset="-122"/>
              </a:rPr>
              <a:t>KLOC</a:t>
            </a:r>
            <a:r>
              <a:rPr lang="zh-CN" altLang="en-US" sz="2900" dirty="0">
                <a:latin typeface="宋体" panose="02010600030101010101" pitchFamily="2" charset="-122"/>
              </a:rPr>
              <a:t>／单位时间。</a:t>
            </a:r>
            <a:endParaRPr lang="zh-CN" altLang="en-US" sz="2900" dirty="0">
              <a:latin typeface="宋体" panose="02010600030101010101" pitchFamily="2" charset="-122"/>
            </a:endParaRPr>
          </a:p>
          <a:p>
            <a:pPr lvl="1" eaLnBrk="1" hangingPunct="1">
              <a:lnSpc>
                <a:spcPct val="90000"/>
              </a:lnSpc>
            </a:pPr>
            <a:r>
              <a:rPr lang="zh-CN" altLang="en-US" sz="2900" dirty="0">
                <a:latin typeface="宋体" panose="02010600030101010101" pitchFamily="2" charset="-122"/>
              </a:rPr>
              <a:t>第二种叫做</a:t>
            </a:r>
            <a:r>
              <a:rPr lang="zh-CN" altLang="en-US" sz="2900" dirty="0">
                <a:latin typeface="华文新魏" pitchFamily="2" charset="-122"/>
                <a:ea typeface="华文新魏" pitchFamily="2" charset="-122"/>
              </a:rPr>
              <a:t>二元度量</a:t>
            </a:r>
            <a:r>
              <a:rPr lang="zh-CN" altLang="en-US" sz="2900" dirty="0">
                <a:latin typeface="宋体" panose="02010600030101010101" pitchFamily="2" charset="-122"/>
              </a:rPr>
              <a:t>，这是一种定性度量。它适用于一些只能间接度量的特性，例如，可使用性、灵活性等等。</a:t>
            </a:r>
            <a:endParaRPr lang="zh-CN" altLang="en-US" sz="2900" dirty="0">
              <a:latin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E00A372-53FC-4FD3-AE2C-D98F4EA1AD4C}"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577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5780" name="Rectangle 2"/>
          <p:cNvSpPr>
            <a:spLocks noGrp="1"/>
          </p:cNvSpPr>
          <p:nvPr>
            <p:ph type="title"/>
          </p:nvPr>
        </p:nvSpPr>
        <p:spPr/>
        <p:txBody>
          <a:bodyPr vert="horz" wrap="square" lIns="91440" tIns="45720" rIns="91440" bIns="45720" anchor="ctr"/>
          <a:p>
            <a:pPr eaLnBrk="1" hangingPunct="1"/>
            <a:r>
              <a:rPr lang="en-US" altLang="zh-CN" dirty="0"/>
              <a:t>6.3 </a:t>
            </a:r>
            <a:r>
              <a:rPr lang="zh-CN" altLang="en-US" dirty="0"/>
              <a:t>软件质量度量</a:t>
            </a:r>
            <a:endParaRPr lang="zh-CN" altLang="en-US" dirty="0"/>
          </a:p>
        </p:txBody>
      </p:sp>
      <p:sp>
        <p:nvSpPr>
          <p:cNvPr id="75781" name="Rectangle 3"/>
          <p:cNvSpPr>
            <a:spLocks noGrp="1"/>
          </p:cNvSpPr>
          <p:nvPr>
            <p:ph idx="1"/>
          </p:nvPr>
        </p:nvSpPr>
        <p:spPr>
          <a:xfrm>
            <a:off x="609600" y="1600200"/>
            <a:ext cx="7924800" cy="833438"/>
          </a:xfrm>
        </p:spPr>
        <p:txBody>
          <a:bodyPr vert="horz" wrap="square" lIns="91440" tIns="45720" rIns="91440" bIns="45720" anchor="t"/>
          <a:p>
            <a:pPr eaLnBrk="1" hangingPunct="1"/>
            <a:r>
              <a:rPr lang="zh-CN" altLang="en-US" dirty="0"/>
              <a:t>尺度度量检查表</a:t>
            </a:r>
            <a:endParaRPr lang="zh-CN" altLang="en-US" dirty="0"/>
          </a:p>
        </p:txBody>
      </p:sp>
      <p:pic>
        <p:nvPicPr>
          <p:cNvPr id="75782" name="Picture 4"/>
          <p:cNvPicPr>
            <a:picLocks noChangeAspect="1"/>
          </p:cNvPicPr>
          <p:nvPr/>
        </p:nvPicPr>
        <p:blipFill>
          <a:blip r:embed="rId1">
            <a:clrChange>
              <a:clrFrom>
                <a:srgbClr val="FFFFFF"/>
              </a:clrFrom>
              <a:clrTo>
                <a:srgbClr val="FFFFFF">
                  <a:alpha val="0"/>
                </a:srgbClr>
              </a:clrTo>
            </a:clrChange>
          </a:blip>
          <a:stretch>
            <a:fillRect/>
          </a:stretch>
        </p:blipFill>
        <p:spPr>
          <a:xfrm>
            <a:off x="381000" y="2514600"/>
            <a:ext cx="8305800" cy="3386138"/>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2EFE44B-D58E-43A0-82BD-441A89B8CF5A}"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782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7828" name="Rectangle 2"/>
          <p:cNvSpPr>
            <a:spLocks noGrp="1"/>
          </p:cNvSpPr>
          <p:nvPr>
            <p:ph type="title"/>
          </p:nvPr>
        </p:nvSpPr>
        <p:spPr/>
        <p:txBody>
          <a:bodyPr vert="horz" wrap="square" lIns="91440" tIns="45720" rIns="91440" bIns="45720" anchor="ctr"/>
          <a:p>
            <a:pPr eaLnBrk="1" hangingPunct="1"/>
            <a:r>
              <a:rPr lang="en-US" altLang="zh-CN" dirty="0"/>
              <a:t>6.3 </a:t>
            </a:r>
            <a:r>
              <a:rPr lang="zh-CN" altLang="en-US" dirty="0"/>
              <a:t>软件质量度量</a:t>
            </a:r>
            <a:endParaRPr lang="zh-CN" altLang="en-US" dirty="0"/>
          </a:p>
        </p:txBody>
      </p:sp>
      <p:sp>
        <p:nvSpPr>
          <p:cNvPr id="43012" name="Rectangle 4"/>
          <p:cNvSpPr>
            <a:spLocks noChangeArrowheads="1"/>
          </p:cNvSpPr>
          <p:nvPr/>
        </p:nvSpPr>
        <p:spPr bwMode="auto">
          <a:xfrm>
            <a:off x="2819400" y="1828800"/>
            <a:ext cx="4038600" cy="685800"/>
          </a:xfrm>
          <a:prstGeom prst="rect">
            <a:avLst/>
          </a:prstGeom>
          <a:noFill/>
          <a:ln w="9525">
            <a:noFill/>
            <a:miter lim="800000"/>
          </a:ln>
          <a:effectLst/>
        </p:spPr>
        <p:txBody>
          <a:bodyPr lIns="92075" tIns="46038" rIns="92075" bIns="46038"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500" b="0"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二元度量检查表</a:t>
            </a:r>
            <a:endParaRPr kumimoji="1" lang="zh-CN" altLang="en-US" sz="41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pic>
        <p:nvPicPr>
          <p:cNvPr id="77830" name="Picture 5"/>
          <p:cNvPicPr>
            <a:picLocks noChangeAspect="1"/>
          </p:cNvPicPr>
          <p:nvPr/>
        </p:nvPicPr>
        <p:blipFill>
          <a:blip r:embed="rId1">
            <a:clrChange>
              <a:clrFrom>
                <a:srgbClr val="FFFFFF"/>
              </a:clrFrom>
              <a:clrTo>
                <a:srgbClr val="FFFFFF">
                  <a:alpha val="0"/>
                </a:srgbClr>
              </a:clrTo>
            </a:clrChange>
          </a:blip>
          <a:stretch>
            <a:fillRect/>
          </a:stretch>
        </p:blipFill>
        <p:spPr>
          <a:xfrm>
            <a:off x="609600" y="2382838"/>
            <a:ext cx="7772400" cy="358140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p:txBody>
          <a:bodyPr vert="horz" wrap="square" lIns="91440" tIns="45720" rIns="91440" bIns="45720" anchor="ctr"/>
          <a:p>
            <a:r>
              <a:rPr lang="zh-CN" altLang="en-US" dirty="0"/>
              <a:t>六种质量特性的度量</a:t>
            </a:r>
            <a:endParaRPr lang="zh-CN" altLang="en-US" dirty="0"/>
          </a:p>
        </p:txBody>
      </p:sp>
      <p:sp>
        <p:nvSpPr>
          <p:cNvPr id="79875" name="内容占位符 2"/>
          <p:cNvSpPr>
            <a:spLocks noGrp="1"/>
          </p:cNvSpPr>
          <p:nvPr>
            <p:ph idx="1"/>
          </p:nvPr>
        </p:nvSpPr>
        <p:spPr/>
        <p:txBody>
          <a:bodyPr vert="horz" wrap="square" lIns="91440" tIns="45720" rIns="91440" bIns="45720" anchor="t"/>
          <a:p>
            <a:r>
              <a:rPr lang="zh-CN" altLang="en-US" sz="2800" dirty="0">
                <a:solidFill>
                  <a:srgbClr val="FF0000"/>
                </a:solidFill>
                <a:latin typeface="微软雅黑" panose="020B0503020204020204" pitchFamily="34" charset="-122"/>
                <a:ea typeface="微软雅黑" panose="020B0503020204020204" pitchFamily="34" charset="-122"/>
              </a:rPr>
              <a:t>可靠性度量</a:t>
            </a:r>
            <a:endParaRPr lang="en-US" altLang="zh-CN" sz="2800" dirty="0">
              <a:solidFill>
                <a:srgbClr val="FF0000"/>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可维护性度量</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程序复杂性度量</a:t>
            </a:r>
            <a:endParaRPr lang="en-US" altLang="zh-CN" sz="2800" dirty="0">
              <a:solidFill>
                <a:schemeClr val="tx1"/>
              </a:solidFill>
              <a:latin typeface="微软雅黑" panose="020B0503020204020204" pitchFamily="34" charset="-122"/>
              <a:ea typeface="微软雅黑" panose="020B0503020204020204" pitchFamily="34" charset="-122"/>
            </a:endParaRPr>
          </a:p>
          <a:p>
            <a:pPr lvl="1"/>
            <a:r>
              <a:rPr lang="en-US" altLang="zh-CN" sz="2400" dirty="0">
                <a:solidFill>
                  <a:schemeClr val="tx1"/>
                </a:solidFill>
                <a:latin typeface="微软雅黑" panose="020B0503020204020204" pitchFamily="34" charset="-122"/>
                <a:ea typeface="微软雅黑" panose="020B0503020204020204" pitchFamily="34" charset="-122"/>
              </a:rPr>
              <a:t>LOC</a:t>
            </a:r>
            <a:endParaRPr lang="en-US" altLang="zh-CN" sz="2400" dirty="0">
              <a:solidFill>
                <a:schemeClr val="tx1"/>
              </a:solidFill>
              <a:latin typeface="微软雅黑" panose="020B0503020204020204" pitchFamily="34" charset="-122"/>
              <a:ea typeface="微软雅黑" panose="020B0503020204020204" pitchFamily="34" charset="-122"/>
            </a:endParaRPr>
          </a:p>
          <a:p>
            <a:pPr lvl="1"/>
            <a:r>
              <a:rPr lang="en-US" altLang="zh-CN" sz="2400" dirty="0">
                <a:solidFill>
                  <a:schemeClr val="tx1"/>
                </a:solidFill>
                <a:latin typeface="微软雅黑" panose="020B0503020204020204" pitchFamily="34" charset="-122"/>
                <a:ea typeface="微软雅黑" panose="020B0503020204020204" pitchFamily="34" charset="-122"/>
              </a:rPr>
              <a:t>McCabe</a:t>
            </a:r>
            <a:endParaRPr lang="en-US" altLang="zh-CN" sz="2400" dirty="0">
              <a:solidFill>
                <a:schemeClr val="tx1"/>
              </a:solidFill>
              <a:latin typeface="微软雅黑" panose="020B0503020204020204" pitchFamily="34" charset="-122"/>
              <a:ea typeface="微软雅黑" panose="020B0503020204020204" pitchFamily="34" charset="-122"/>
            </a:endParaRPr>
          </a:p>
          <a:p>
            <a:pPr lvl="1"/>
            <a:r>
              <a:rPr lang="en-US" altLang="zh-CN" sz="2400" dirty="0">
                <a:solidFill>
                  <a:schemeClr val="tx1"/>
                </a:solidFill>
                <a:latin typeface="微软雅黑" panose="020B0503020204020204" pitchFamily="34" charset="-122"/>
                <a:ea typeface="微软雅黑" panose="020B0503020204020204" pitchFamily="34" charset="-122"/>
              </a:rPr>
              <a:t>Halstead</a:t>
            </a:r>
            <a:endParaRPr lang="en-US" altLang="zh-CN" sz="2400" dirty="0">
              <a:solidFill>
                <a:schemeClr val="tx1"/>
              </a:solidFill>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正确性度量</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完整性度量</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可使用性度量</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CCA45DF-FAD6-4B82-9F38-47C0A0B6656E}" type="datetime3">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9877" name="灯片编号占位符 4"/>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8927D97-58E1-4B62-ADB1-4BE5EB7A451E}"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089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80900" name="Rectangle 2"/>
          <p:cNvSpPr>
            <a:spLocks noGrp="1"/>
          </p:cNvSpPr>
          <p:nvPr>
            <p:ph type="title"/>
          </p:nvPr>
        </p:nvSpPr>
        <p:spPr/>
        <p:txBody>
          <a:bodyPr vert="horz" wrap="square" lIns="91440" tIns="45720" rIns="91440" bIns="45720" anchor="ctr"/>
          <a:p>
            <a:pPr eaLnBrk="1" hangingPunct="1"/>
            <a:r>
              <a:rPr lang="zh-CN" altLang="en-US" dirty="0"/>
              <a:t>软件可靠性的度量</a:t>
            </a:r>
            <a:endParaRPr lang="zh-CN" altLang="en-US" dirty="0"/>
          </a:p>
        </p:txBody>
      </p:sp>
      <p:sp>
        <p:nvSpPr>
          <p:cNvPr id="80901" name="Rectangle 4"/>
          <p:cNvSpPr>
            <a:spLocks noGrp="1"/>
          </p:cNvSpPr>
          <p:nvPr>
            <p:ph idx="1"/>
          </p:nvPr>
        </p:nvSpPr>
        <p:spPr/>
        <p:txBody>
          <a:bodyPr vert="horz" wrap="square" lIns="91440" tIns="45720" rIns="91440" bIns="45720" anchor="t"/>
          <a:p>
            <a:pPr eaLnBrk="1" hangingPunct="1"/>
            <a:r>
              <a:rPr lang="zh-CN" altLang="en-US" sz="2900" dirty="0"/>
              <a:t>软件可靠性是软件在给定的时间间隔及给定的环境条件下，按设计要求，成功地运行程序的概率。</a:t>
            </a:r>
            <a:endParaRPr lang="zh-CN" altLang="en-US" sz="2900" dirty="0"/>
          </a:p>
          <a:p>
            <a:pPr lvl="1" eaLnBrk="1" hangingPunct="1">
              <a:buNone/>
            </a:pPr>
            <a:r>
              <a:rPr lang="en-US" altLang="zh-CN" sz="2500" dirty="0"/>
              <a:t>(1)</a:t>
            </a:r>
            <a:r>
              <a:rPr lang="zh-CN" altLang="en-US" sz="2500" dirty="0"/>
              <a:t>环境条件：</a:t>
            </a:r>
            <a:r>
              <a:rPr lang="en-US" altLang="zh-CN" sz="2500" dirty="0"/>
              <a:t>Context, I/O Constraint</a:t>
            </a:r>
            <a:endParaRPr lang="en-US" altLang="zh-CN" sz="2500" dirty="0"/>
          </a:p>
          <a:p>
            <a:pPr lvl="1" eaLnBrk="1" hangingPunct="1">
              <a:buNone/>
            </a:pPr>
            <a:r>
              <a:rPr lang="en-US" altLang="zh-CN" sz="2500" dirty="0"/>
              <a:t>(2)</a:t>
            </a:r>
            <a:r>
              <a:rPr lang="zh-CN" altLang="en-US" sz="2500" dirty="0"/>
              <a:t>规定的时间：</a:t>
            </a:r>
            <a:r>
              <a:rPr lang="en-US" altLang="zh-CN" sz="2500" dirty="0"/>
              <a:t>Run Time</a:t>
            </a:r>
            <a:endParaRPr lang="en-US" altLang="zh-CN" sz="2500" dirty="0"/>
          </a:p>
          <a:p>
            <a:pPr lvl="1" eaLnBrk="1" hangingPunct="1">
              <a:buNone/>
            </a:pPr>
            <a:r>
              <a:rPr lang="en-US" altLang="zh-CN" sz="2500" dirty="0"/>
              <a:t>(3)</a:t>
            </a:r>
            <a:r>
              <a:rPr lang="zh-CN" altLang="en-US" sz="2500" dirty="0"/>
              <a:t>规定的功能：功能的主次、失效的损失。</a:t>
            </a:r>
            <a:endParaRPr lang="zh-CN" altLang="en-US" sz="2500" dirty="0"/>
          </a:p>
          <a:p>
            <a:pPr lvl="1" eaLnBrk="1" hangingPunct="1">
              <a:buNone/>
            </a:pPr>
            <a:r>
              <a:rPr lang="en-US" altLang="zh-CN" sz="2500" dirty="0"/>
              <a:t>(4)</a:t>
            </a:r>
            <a:r>
              <a:rPr lang="zh-CN" altLang="en-US" sz="2500" dirty="0"/>
              <a:t>成功地运行：程序正确运行；错误恢复能力。</a:t>
            </a:r>
            <a:endParaRPr lang="zh-CN" altLang="en-US"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E3114AF-1876-4FB1-A5D9-0A3C79DF3AA4}"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126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268" name="Rectangle 2"/>
          <p:cNvSpPr>
            <a:spLocks noGrp="1"/>
          </p:cNvSpPr>
          <p:nvPr>
            <p:ph type="title"/>
          </p:nvPr>
        </p:nvSpPr>
        <p:spPr/>
        <p:txBody>
          <a:bodyPr vert="horz" wrap="square" lIns="91440" tIns="45720" rIns="91440" bIns="45720" anchor="ctr"/>
          <a:p>
            <a:pPr eaLnBrk="1" hangingPunct="1"/>
            <a:r>
              <a:rPr lang="en-US" altLang="zh-CN" dirty="0"/>
              <a:t>6.1 </a:t>
            </a:r>
            <a:r>
              <a:rPr lang="zh-CN" altLang="en-US" dirty="0"/>
              <a:t>软件质量概念</a:t>
            </a:r>
            <a:endParaRPr lang="zh-CN" altLang="en-US" dirty="0"/>
          </a:p>
        </p:txBody>
      </p:sp>
      <p:sp>
        <p:nvSpPr>
          <p:cNvPr id="11269" name="Rectangle 3"/>
          <p:cNvSpPr>
            <a:spLocks noGrp="1"/>
          </p:cNvSpPr>
          <p:nvPr>
            <p:ph idx="1"/>
          </p:nvPr>
        </p:nvSpPr>
        <p:spPr/>
        <p:txBody>
          <a:bodyPr vert="horz" wrap="square" lIns="91440" tIns="45720" rIns="91440" bIns="45720" anchor="t"/>
          <a:p>
            <a:pPr eaLnBrk="1" hangingPunct="1">
              <a:lnSpc>
                <a:spcPct val="90000"/>
              </a:lnSpc>
            </a:pPr>
            <a:r>
              <a:rPr lang="en-US" altLang="zh-CN" dirty="0"/>
              <a:t>Motorola</a:t>
            </a:r>
            <a:r>
              <a:rPr lang="zh-CN" altLang="en-US" dirty="0"/>
              <a:t>对于缺陷的定义：</a:t>
            </a:r>
            <a:r>
              <a:rPr lang="zh-CN" altLang="en-US" dirty="0">
                <a:ea typeface="_x000B__x000C_"/>
              </a:rPr>
              <a:t>如果顾客不喜欢，那该产品就是有缺陷。</a:t>
            </a:r>
            <a:endParaRPr lang="zh-CN" altLang="en-US" dirty="0">
              <a:ea typeface="_x000B__x000C_"/>
            </a:endParaRPr>
          </a:p>
          <a:p>
            <a:pPr eaLnBrk="1" hangingPunct="1">
              <a:lnSpc>
                <a:spcPct val="90000"/>
              </a:lnSpc>
            </a:pPr>
            <a:r>
              <a:rPr lang="zh-CN" altLang="en-US" dirty="0"/>
              <a:t>美国质量管理协会对于质量的定义：</a:t>
            </a:r>
            <a:r>
              <a:rPr lang="zh-CN" altLang="en-US" dirty="0">
                <a:ea typeface="_x000B__x000C_"/>
              </a:rPr>
              <a:t>与一种</a:t>
            </a:r>
            <a:r>
              <a:rPr lang="zh-CN" altLang="en-US" b="1" dirty="0">
                <a:ea typeface="黑体" panose="02010609060101010101" pitchFamily="49" charset="-122"/>
              </a:rPr>
              <a:t>产品或服务</a:t>
            </a:r>
            <a:r>
              <a:rPr lang="zh-CN" altLang="en-US" dirty="0">
                <a:ea typeface="_x000B__x000C_"/>
              </a:rPr>
              <a:t>满足顾客需要的能力有关的各种特色和特征的总和。</a:t>
            </a:r>
            <a:endParaRPr lang="zh-CN" altLang="en-US" dirty="0">
              <a:ea typeface="_x000B__x000C_"/>
            </a:endParaRPr>
          </a:p>
          <a:p>
            <a:pPr eaLnBrk="1" hangingPunct="1">
              <a:lnSpc>
                <a:spcPct val="90000"/>
              </a:lnSpc>
            </a:pPr>
            <a:endParaRPr lang="zh-CN" altLang="en-US" dirty="0">
              <a:ea typeface="_x000B__x000C_"/>
            </a:endParaRPr>
          </a:p>
          <a:p>
            <a:pPr eaLnBrk="1" hangingPunct="1">
              <a:lnSpc>
                <a:spcPct val="90000"/>
              </a:lnSpc>
            </a:pPr>
            <a:r>
              <a:rPr lang="zh-CN" altLang="en-US" dirty="0">
                <a:ea typeface="_x000B__x000C_"/>
              </a:rPr>
              <a:t>软件质量天生符合上述含义，最初的定制式软件系统首先要求必须满足用户的需求。</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E3E4E1D-F57C-4028-87E4-3D60EC9BCD6C}"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294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82948" name="Rectangle 2"/>
          <p:cNvSpPr>
            <a:spLocks noGrp="1"/>
          </p:cNvSpPr>
          <p:nvPr>
            <p:ph type="title"/>
          </p:nvPr>
        </p:nvSpPr>
        <p:spPr/>
        <p:txBody>
          <a:bodyPr vert="horz" wrap="square" lIns="91440" tIns="45720" rIns="91440" bIns="45720" anchor="ctr"/>
          <a:p>
            <a:pPr eaLnBrk="1" hangingPunct="1"/>
            <a:r>
              <a:rPr lang="zh-CN" altLang="en-US" dirty="0"/>
              <a:t>软件可靠性的度量</a:t>
            </a:r>
            <a:endParaRPr lang="zh-CN" altLang="en-US" dirty="0"/>
          </a:p>
        </p:txBody>
      </p:sp>
      <p:sp>
        <p:nvSpPr>
          <p:cNvPr id="82949" name="Rectangle 3"/>
          <p:cNvSpPr>
            <a:spLocks noGrp="1"/>
          </p:cNvSpPr>
          <p:nvPr>
            <p:ph idx="1"/>
          </p:nvPr>
        </p:nvSpPr>
        <p:spPr>
          <a:xfrm>
            <a:off x="457200" y="1498600"/>
            <a:ext cx="8077200" cy="4459288"/>
          </a:xfrm>
        </p:spPr>
        <p:txBody>
          <a:bodyPr vert="horz" wrap="square" lIns="91440" tIns="45720" rIns="91440" bIns="45720" anchor="t"/>
          <a:p>
            <a:pPr eaLnBrk="1" hangingPunct="1">
              <a:lnSpc>
                <a:spcPct val="80000"/>
              </a:lnSpc>
            </a:pPr>
            <a:r>
              <a:rPr lang="zh-CN" altLang="en-US" sz="2800" dirty="0"/>
              <a:t>软件可靠性的主要指标：</a:t>
            </a:r>
            <a:r>
              <a:rPr lang="en-US" altLang="zh-CN" sz="2800" dirty="0"/>
              <a:t>MTTF(Mean Time To Failure), MTBF(Mean Time Between Failure), MTTR(Mean Time To Repair)</a:t>
            </a:r>
            <a:endParaRPr lang="en-US" altLang="zh-CN" sz="2800" dirty="0"/>
          </a:p>
          <a:p>
            <a:pPr lvl="1" eaLnBrk="1" hangingPunct="1">
              <a:lnSpc>
                <a:spcPct val="80000"/>
              </a:lnSpc>
            </a:pPr>
            <a:r>
              <a:rPr lang="en-US" altLang="zh-CN" sz="2400" dirty="0"/>
              <a:t>MTTF</a:t>
            </a:r>
            <a:r>
              <a:rPr lang="zh-CN" altLang="en-US" sz="2400" dirty="0"/>
              <a:t>：平均故障前有效时间</a:t>
            </a:r>
            <a:endParaRPr lang="zh-CN" altLang="en-US" sz="2400" dirty="0"/>
          </a:p>
          <a:p>
            <a:pPr lvl="1" eaLnBrk="1" hangingPunct="1">
              <a:lnSpc>
                <a:spcPct val="80000"/>
              </a:lnSpc>
            </a:pPr>
            <a:r>
              <a:rPr lang="en-US" altLang="zh-CN" sz="2400" dirty="0"/>
              <a:t>MTBF</a:t>
            </a:r>
            <a:r>
              <a:rPr lang="zh-CN" altLang="en-US" sz="2400" dirty="0"/>
              <a:t>：平均故障间隔时间</a:t>
            </a:r>
            <a:endParaRPr lang="zh-CN" altLang="en-US" sz="2400" dirty="0"/>
          </a:p>
          <a:p>
            <a:pPr lvl="1" eaLnBrk="1" hangingPunct="1">
              <a:lnSpc>
                <a:spcPct val="80000"/>
              </a:lnSpc>
            </a:pPr>
            <a:r>
              <a:rPr lang="en-US" altLang="zh-CN" sz="2400" dirty="0"/>
              <a:t>MTTR</a:t>
            </a:r>
            <a:r>
              <a:rPr lang="zh-CN" altLang="en-US" sz="2400" dirty="0"/>
              <a:t>：平均故障修复时间</a:t>
            </a:r>
            <a:endParaRPr lang="zh-CN" altLang="en-US" sz="2400" dirty="0"/>
          </a:p>
          <a:p>
            <a:pPr lvl="1" eaLnBrk="1" hangingPunct="1">
              <a:lnSpc>
                <a:spcPct val="80000"/>
              </a:lnSpc>
            </a:pPr>
            <a:r>
              <a:rPr lang="en-US" altLang="zh-CN" sz="2400" dirty="0"/>
              <a:t>MTBF=MTTF+MTTR</a:t>
            </a:r>
            <a:endParaRPr lang="en-US" altLang="zh-CN" sz="2400" dirty="0"/>
          </a:p>
          <a:p>
            <a:pPr eaLnBrk="1" hangingPunct="1">
              <a:lnSpc>
                <a:spcPct val="80000"/>
              </a:lnSpc>
            </a:pPr>
            <a:r>
              <a:rPr lang="en-US" altLang="zh-CN" sz="2800" dirty="0"/>
              <a:t>MTTF</a:t>
            </a:r>
            <a:r>
              <a:rPr lang="zh-CN" altLang="en-US" sz="2800" dirty="0"/>
              <a:t>的定义是：</a:t>
            </a:r>
            <a:endParaRPr lang="en-US" altLang="zh-CN" sz="2800" dirty="0"/>
          </a:p>
          <a:p>
            <a:pPr lvl="1" eaLnBrk="1" hangingPunct="1">
              <a:lnSpc>
                <a:spcPct val="80000"/>
              </a:lnSpc>
            </a:pPr>
            <a:endParaRPr lang="en-US" altLang="zh-CN" sz="2400" dirty="0"/>
          </a:p>
          <a:p>
            <a:pPr lvl="1" eaLnBrk="1" hangingPunct="1">
              <a:lnSpc>
                <a:spcPct val="80000"/>
              </a:lnSpc>
            </a:pPr>
            <a:r>
              <a:rPr lang="zh-CN" altLang="en-US" sz="2400" dirty="0"/>
              <a:t>其中</a:t>
            </a:r>
            <a:r>
              <a:rPr lang="en-US" altLang="zh-CN" sz="2400" dirty="0"/>
              <a:t>n</a:t>
            </a:r>
            <a:r>
              <a:rPr lang="zh-CN" altLang="en-US" sz="2400" dirty="0"/>
              <a:t>表示相同的系统在</a:t>
            </a:r>
            <a:r>
              <a:rPr lang="en-US" altLang="zh-CN" sz="2400" dirty="0"/>
              <a:t>n</a:t>
            </a:r>
            <a:r>
              <a:rPr lang="zh-CN" altLang="en-US" sz="2400" dirty="0"/>
              <a:t>个不同的环境下进行测试，</a:t>
            </a:r>
            <a:r>
              <a:rPr lang="en-US" altLang="zh-CN" sz="2400" dirty="0"/>
              <a:t>ti</a:t>
            </a:r>
            <a:r>
              <a:rPr lang="zh-CN" altLang="en-US" sz="2400" dirty="0"/>
              <a:t>是指系统在第</a:t>
            </a:r>
            <a:r>
              <a:rPr lang="en-US" altLang="zh-CN" sz="2400" dirty="0"/>
              <a:t>i</a:t>
            </a:r>
            <a:r>
              <a:rPr lang="zh-CN" altLang="en-US" sz="2400" dirty="0"/>
              <a:t>个环境下的第一次失效前的持续运行时间。</a:t>
            </a:r>
            <a:endParaRPr lang="zh-CN" altLang="en-US" sz="2400" dirty="0"/>
          </a:p>
        </p:txBody>
      </p:sp>
      <p:sp>
        <p:nvSpPr>
          <p:cNvPr id="6" name="Rectangle 10"/>
          <p:cNvSpPr>
            <a:spLocks noChangeArrowheads="1"/>
          </p:cNvSpPr>
          <p:nvPr/>
        </p:nvSpPr>
        <p:spPr bwMode="auto">
          <a:xfrm>
            <a:off x="0" y="14288"/>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graphicFrame>
        <p:nvGraphicFramePr>
          <p:cNvPr id="82951" name="对象 6"/>
          <p:cNvGraphicFramePr>
            <a:graphicFrameLocks noChangeAspect="1"/>
          </p:cNvGraphicFramePr>
          <p:nvPr/>
        </p:nvGraphicFramePr>
        <p:xfrm>
          <a:off x="3867150" y="3933825"/>
          <a:ext cx="1839913" cy="787400"/>
        </p:xfrm>
        <a:graphic>
          <a:graphicData uri="http://schemas.openxmlformats.org/presentationml/2006/ole">
            <mc:AlternateContent xmlns:mc="http://schemas.openxmlformats.org/markup-compatibility/2006">
              <mc:Choice xmlns:v="urn:schemas-microsoft-com:vml" Requires="v">
                <p:oleObj spid="_x0000_s3076" name="" r:id="rId1" imgW="1002665" imgH="431800" progId="Equation.3">
                  <p:embed/>
                </p:oleObj>
              </mc:Choice>
              <mc:Fallback>
                <p:oleObj name="" r:id="rId1" imgW="1002665" imgH="431800" progId="Equation.3">
                  <p:embed/>
                  <p:pic>
                    <p:nvPicPr>
                      <p:cNvPr id="0" name="图片 3075"/>
                      <p:cNvPicPr/>
                      <p:nvPr/>
                    </p:nvPicPr>
                    <p:blipFill>
                      <a:blip r:embed="rId2"/>
                      <a:stretch>
                        <a:fillRect/>
                      </a:stretch>
                    </p:blipFill>
                    <p:spPr>
                      <a:xfrm>
                        <a:off x="3867150" y="3933825"/>
                        <a:ext cx="1839913" cy="787400"/>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p:nvPr>
        </p:nvSpPr>
        <p:spPr>
          <a:xfrm>
            <a:off x="292100" y="188913"/>
            <a:ext cx="8015288" cy="914400"/>
          </a:xfrm>
        </p:spPr>
        <p:txBody>
          <a:bodyPr vert="horz" wrap="square" lIns="91440" tIns="45720" rIns="91440" bIns="45720" anchor="ctr"/>
          <a:p>
            <a:r>
              <a:rPr lang="zh-CN" altLang="en-US" dirty="0"/>
              <a:t>软件可靠性、故障率及</a:t>
            </a:r>
            <a:r>
              <a:rPr lang="en-US" altLang="zh-CN" dirty="0"/>
              <a:t>MTTF</a:t>
            </a:r>
            <a:endParaRPr lang="zh-CN" altLang="en-US" dirty="0"/>
          </a:p>
        </p:txBody>
      </p:sp>
      <p:sp>
        <p:nvSpPr>
          <p:cNvPr id="3" name="内容占位符 2"/>
          <p:cNvSpPr>
            <a:spLocks noGrp="1" noRot="1" noChangeAspect="1" noMove="1" noResize="1" noEditPoints="1" noAdjustHandles="1" noChangeArrowheads="1" noChangeShapeType="1" noTextEdit="1"/>
          </p:cNvSpPr>
          <p:nvPr>
            <p:ph idx="1"/>
          </p:nvPr>
        </p:nvSpPr>
        <p:spPr bwMode="auto">
          <a:xfrm>
            <a:off x="323528" y="1340768"/>
            <a:ext cx="8363272" cy="5256584"/>
          </a:xfrm>
          <a:blipFill rotWithShape="0">
            <a:blip r:embed="rId1"/>
            <a:stretch>
              <a:fillRect l="-1822" t="-1856" r="-802"/>
            </a:stretch>
          </a:blipFill>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80000"/>
              <a:buNone/>
              <a:defRPr/>
            </a:pPr>
            <a:r>
              <a:rPr kumimoji="0" lang="zh-CN" altLang="en-US" sz="3200" b="0" i="0" u="none" strike="noStrike" kern="0" cap="none" spc="0" normalizeH="0" baseline="0" noProof="0">
                <a:ln>
                  <a:noFill/>
                </a:ln>
                <a:noFill/>
                <a:effectLst/>
                <a:uLnTx/>
                <a:uFillTx/>
                <a:latin typeface="+mn-lt"/>
                <a:ea typeface="+mn-ea"/>
                <a:cs typeface="+mn-cs"/>
              </a:rPr>
              <a:t> </a:t>
            </a:r>
            <a:endParaRPr kumimoji="0" lang="zh-CN" altLang="en-US" sz="3200" b="0" i="0" u="none" strike="noStrike" kern="0" cap="none" spc="0" normalizeH="0" baseline="0" noProof="0">
              <a:ln>
                <a:noFill/>
              </a:ln>
              <a:noFill/>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D73A3BE-B811-4212-B866-52521A4D5164}" type="datetime3">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4997" name="灯片编号占位符 4"/>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p:nvPr>
        </p:nvSpPr>
        <p:spPr/>
        <p:txBody>
          <a:bodyPr vert="horz" wrap="square" lIns="91440" tIns="45720" rIns="91440" bIns="45720" anchor="ctr"/>
          <a:p>
            <a:r>
              <a:rPr lang="zh-CN" altLang="en-US" dirty="0"/>
              <a:t>软件可靠性、故障率及</a:t>
            </a:r>
            <a:r>
              <a:rPr lang="en-US" altLang="zh-CN" dirty="0"/>
              <a:t>MTTF</a:t>
            </a:r>
            <a:endParaRPr lang="zh-CN" altLang="en-US" dirty="0"/>
          </a:p>
        </p:txBody>
      </p:sp>
      <p:sp>
        <p:nvSpPr>
          <p:cNvPr id="3" name="内容占位符 2"/>
          <p:cNvSpPr>
            <a:spLocks noGrp="1" noRot="1" noChangeAspect="1" noMove="1" noResize="1" noEditPoints="1" noAdjustHandles="1" noChangeArrowheads="1" noChangeShapeType="1" noTextEdit="1"/>
          </p:cNvSpPr>
          <p:nvPr>
            <p:ph idx="1"/>
          </p:nvPr>
        </p:nvSpPr>
        <p:spPr bwMode="auto">
          <a:xfrm>
            <a:off x="384175" y="1518920"/>
            <a:ext cx="8302625" cy="4419600"/>
          </a:xfrm>
          <a:blipFill rotWithShape="0">
            <a:blip r:embed="rId1"/>
            <a:stretch>
              <a:fillRect l="-1458" t="-1655"/>
            </a:stretch>
          </a:blipFill>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80000"/>
              <a:buNone/>
              <a:defRPr/>
            </a:pPr>
            <a:r>
              <a:rPr kumimoji="0" lang="zh-CN" altLang="en-US" sz="3200" b="0" i="0" u="none" strike="noStrike" kern="0" cap="none" spc="0" normalizeH="0" baseline="0" noProof="0">
                <a:ln>
                  <a:noFill/>
                </a:ln>
                <a:noFill/>
                <a:effectLst/>
                <a:uLnTx/>
                <a:uFillTx/>
                <a:latin typeface="+mn-lt"/>
                <a:ea typeface="+mn-ea"/>
                <a:cs typeface="+mn-cs"/>
              </a:rPr>
              <a:t> </a:t>
            </a:r>
            <a:endParaRPr kumimoji="0" lang="zh-CN" altLang="en-US" sz="3200" b="0" i="0" u="none" strike="noStrike" kern="0" cap="none" spc="0" normalizeH="0" baseline="0" noProof="0">
              <a:ln>
                <a:noFill/>
              </a:ln>
              <a:noFill/>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D73A3BE-B811-4212-B866-52521A4D5164}" type="datetime3">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6021" name="灯片编号占位符 4"/>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p:txBody>
          <a:bodyPr vert="horz" wrap="square" lIns="91440" tIns="45720" rIns="91440" bIns="45720" anchor="ctr"/>
          <a:p>
            <a:r>
              <a:rPr lang="zh-CN" altLang="en-US" dirty="0"/>
              <a:t>六种质量特性的度量</a:t>
            </a:r>
            <a:endParaRPr lang="zh-CN" altLang="en-US" dirty="0"/>
          </a:p>
        </p:txBody>
      </p:sp>
      <p:sp>
        <p:nvSpPr>
          <p:cNvPr id="79875" name="内容占位符 2"/>
          <p:cNvSpPr>
            <a:spLocks noGrp="1"/>
          </p:cNvSpPr>
          <p:nvPr>
            <p:ph idx="1"/>
          </p:nvPr>
        </p:nvSpPr>
        <p:spPr/>
        <p:txBody>
          <a:bodyPr vert="horz" wrap="square" lIns="91440" tIns="45720" rIns="91440" bIns="45720" anchor="t"/>
          <a:p>
            <a:r>
              <a:rPr lang="zh-CN" altLang="en-US" sz="2800" dirty="0">
                <a:solidFill>
                  <a:schemeClr val="tx1"/>
                </a:solidFill>
                <a:latin typeface="微软雅黑" panose="020B0503020204020204" pitchFamily="34" charset="-122"/>
                <a:ea typeface="微软雅黑" panose="020B0503020204020204" pitchFamily="34" charset="-122"/>
              </a:rPr>
              <a:t>可靠性度量</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rgbClr val="FF0000"/>
                </a:solidFill>
                <a:latin typeface="微软雅黑" panose="020B0503020204020204" pitchFamily="34" charset="-122"/>
                <a:ea typeface="微软雅黑" panose="020B0503020204020204" pitchFamily="34" charset="-122"/>
              </a:rPr>
              <a:t>可维护性度量</a:t>
            </a:r>
            <a:endParaRPr lang="en-US" altLang="zh-CN" sz="2800" dirty="0">
              <a:solidFill>
                <a:srgbClr val="FF0000"/>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程序复杂性度量</a:t>
            </a:r>
            <a:endParaRPr lang="en-US" altLang="zh-CN" sz="2800" dirty="0">
              <a:solidFill>
                <a:schemeClr val="tx1"/>
              </a:solidFill>
              <a:latin typeface="微软雅黑" panose="020B0503020204020204" pitchFamily="34" charset="-122"/>
              <a:ea typeface="微软雅黑" panose="020B0503020204020204" pitchFamily="34" charset="-122"/>
            </a:endParaRPr>
          </a:p>
          <a:p>
            <a:pPr lvl="1"/>
            <a:r>
              <a:rPr lang="en-US" altLang="zh-CN" sz="2400" dirty="0">
                <a:solidFill>
                  <a:schemeClr val="tx1"/>
                </a:solidFill>
                <a:latin typeface="微软雅黑" panose="020B0503020204020204" pitchFamily="34" charset="-122"/>
                <a:ea typeface="微软雅黑" panose="020B0503020204020204" pitchFamily="34" charset="-122"/>
              </a:rPr>
              <a:t>LOC</a:t>
            </a:r>
            <a:endParaRPr lang="en-US" altLang="zh-CN" sz="2400" dirty="0">
              <a:solidFill>
                <a:schemeClr val="tx1"/>
              </a:solidFill>
              <a:latin typeface="微软雅黑" panose="020B0503020204020204" pitchFamily="34" charset="-122"/>
              <a:ea typeface="微软雅黑" panose="020B0503020204020204" pitchFamily="34" charset="-122"/>
            </a:endParaRPr>
          </a:p>
          <a:p>
            <a:pPr lvl="1"/>
            <a:r>
              <a:rPr lang="en-US" altLang="zh-CN" sz="2400" dirty="0">
                <a:solidFill>
                  <a:schemeClr val="tx1"/>
                </a:solidFill>
                <a:latin typeface="微软雅黑" panose="020B0503020204020204" pitchFamily="34" charset="-122"/>
                <a:ea typeface="微软雅黑" panose="020B0503020204020204" pitchFamily="34" charset="-122"/>
              </a:rPr>
              <a:t>McCabe</a:t>
            </a:r>
            <a:endParaRPr lang="en-US" altLang="zh-CN" sz="2400" dirty="0">
              <a:solidFill>
                <a:schemeClr val="tx1"/>
              </a:solidFill>
              <a:latin typeface="微软雅黑" panose="020B0503020204020204" pitchFamily="34" charset="-122"/>
              <a:ea typeface="微软雅黑" panose="020B0503020204020204" pitchFamily="34" charset="-122"/>
            </a:endParaRPr>
          </a:p>
          <a:p>
            <a:pPr lvl="1"/>
            <a:r>
              <a:rPr lang="en-US" altLang="zh-CN" sz="2400" dirty="0">
                <a:solidFill>
                  <a:schemeClr val="tx1"/>
                </a:solidFill>
                <a:latin typeface="微软雅黑" panose="020B0503020204020204" pitchFamily="34" charset="-122"/>
                <a:ea typeface="微软雅黑" panose="020B0503020204020204" pitchFamily="34" charset="-122"/>
              </a:rPr>
              <a:t>Halstead</a:t>
            </a:r>
            <a:endParaRPr lang="en-US" altLang="zh-CN" sz="2400" dirty="0">
              <a:solidFill>
                <a:srgbClr val="FF0000"/>
              </a:solidFill>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正确性度量</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完整性度量</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可使用性度量</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CCA45DF-FAD6-4B82-9F38-47C0A0B6656E}" type="datetime3">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9877" name="灯片编号占位符 4"/>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E2220D6-B199-43EA-8E7A-E8C215B0402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7043"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87044" name="Rectangle 2"/>
          <p:cNvSpPr>
            <a:spLocks noGrp="1"/>
          </p:cNvSpPr>
          <p:nvPr>
            <p:ph type="title"/>
          </p:nvPr>
        </p:nvSpPr>
        <p:spPr/>
        <p:txBody>
          <a:bodyPr vert="horz" wrap="square" lIns="91440" tIns="45720" rIns="91440" bIns="45720" anchor="ctr"/>
          <a:p>
            <a:pPr eaLnBrk="1" hangingPunct="1"/>
            <a:r>
              <a:rPr lang="zh-CN" altLang="en-US" dirty="0"/>
              <a:t>软件可维护性的度量</a:t>
            </a:r>
            <a:endParaRPr lang="zh-CN" altLang="en-US" dirty="0"/>
          </a:p>
        </p:txBody>
      </p:sp>
      <p:sp>
        <p:nvSpPr>
          <p:cNvPr id="87045" name="Rectangle 3"/>
          <p:cNvSpPr>
            <a:spLocks noGrp="1"/>
          </p:cNvSpPr>
          <p:nvPr>
            <p:ph idx="1"/>
          </p:nvPr>
        </p:nvSpPr>
        <p:spPr>
          <a:xfrm>
            <a:off x="611188" y="1700213"/>
            <a:ext cx="7696200" cy="4267200"/>
          </a:xfrm>
        </p:spPr>
        <p:txBody>
          <a:bodyPr vert="horz" wrap="square" lIns="91440" tIns="45720" rIns="91440" bIns="45720" anchor="t"/>
          <a:p>
            <a:pPr marL="450850" lvl="1" indent="-365125" eaLnBrk="1" hangingPunct="1">
              <a:lnSpc>
                <a:spcPct val="90000"/>
              </a:lnSpc>
            </a:pPr>
            <a:r>
              <a:rPr lang="zh-CN" altLang="en-US" sz="2900" dirty="0"/>
              <a:t>软件可维护性是指纠正软件系统出现的错误和缺陷，以及为满足新的要求进行修改、扩充或压缩的容易程度。</a:t>
            </a:r>
            <a:endParaRPr lang="zh-CN" altLang="en-US" sz="2900" dirty="0"/>
          </a:p>
          <a:p>
            <a:pPr marL="450850" lvl="1" indent="-365125" eaLnBrk="1" hangingPunct="1">
              <a:lnSpc>
                <a:spcPct val="90000"/>
              </a:lnSpc>
            </a:pPr>
            <a:endParaRPr lang="zh-CN" altLang="en-US" sz="2900" dirty="0"/>
          </a:p>
          <a:p>
            <a:pPr marL="450850" lvl="1" indent="-365125" eaLnBrk="1" hangingPunct="1">
              <a:lnSpc>
                <a:spcPct val="90000"/>
              </a:lnSpc>
            </a:pPr>
            <a:r>
              <a:rPr lang="zh-CN" altLang="en-US" sz="2900" dirty="0"/>
              <a:t>软件的可维护性是软件开发阶段各个时期的关键目标。</a:t>
            </a:r>
            <a:endParaRPr lang="zh-CN" altLang="en-US" sz="29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689198C-14AD-4528-A0B7-D2605E4F810D}"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909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89092" name="Rectangle 2"/>
          <p:cNvSpPr>
            <a:spLocks noGrp="1"/>
          </p:cNvSpPr>
          <p:nvPr>
            <p:ph type="title"/>
          </p:nvPr>
        </p:nvSpPr>
        <p:spPr/>
        <p:txBody>
          <a:bodyPr vert="horz" wrap="square" lIns="91440" tIns="45720" rIns="91440" bIns="45720" anchor="ctr"/>
          <a:p>
            <a:pPr eaLnBrk="1" hangingPunct="1"/>
            <a:r>
              <a:rPr lang="zh-CN" altLang="en-US" dirty="0"/>
              <a:t>软件可维护性的度量</a:t>
            </a:r>
            <a:endParaRPr lang="zh-CN" altLang="en-US" dirty="0"/>
          </a:p>
        </p:txBody>
      </p:sp>
      <p:sp>
        <p:nvSpPr>
          <p:cNvPr id="89093" name="Text Box 6"/>
          <p:cNvSpPr txBox="1"/>
          <p:nvPr/>
        </p:nvSpPr>
        <p:spPr>
          <a:xfrm>
            <a:off x="685800" y="1905000"/>
            <a:ext cx="7696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50000"/>
              </a:spcBef>
              <a:buClrTx/>
              <a:buSzPct val="100000"/>
              <a:buNone/>
            </a:pPr>
            <a:r>
              <a:rPr lang="zh-CN" altLang="en-US" sz="3600" dirty="0"/>
              <a:t>七个特性来衡量程序的可维护性：</a:t>
            </a:r>
            <a:endParaRPr lang="zh-CN" altLang="en-US" sz="3600" dirty="0"/>
          </a:p>
        </p:txBody>
      </p:sp>
      <p:sp>
        <p:nvSpPr>
          <p:cNvPr id="89094" name="AutoShape 7"/>
          <p:cNvSpPr>
            <a:spLocks noChangeAspect="1" noTextEdit="1"/>
          </p:cNvSpPr>
          <p:nvPr/>
        </p:nvSpPr>
        <p:spPr>
          <a:xfrm>
            <a:off x="611188" y="2852738"/>
            <a:ext cx="8047037" cy="3581400"/>
          </a:xfrm>
          <a:prstGeom prst="rect">
            <a:avLst/>
          </a:prstGeom>
          <a:noFill/>
          <a:ln w="9525">
            <a:noFill/>
          </a:ln>
        </p:spPr>
        <p:txBody>
          <a:bodyPr/>
          <a:p>
            <a:endParaRPr lang="zh-CN" altLang="en-US"/>
          </a:p>
        </p:txBody>
      </p:sp>
      <p:sp>
        <p:nvSpPr>
          <p:cNvPr id="89095" name="Rectangle 9"/>
          <p:cNvSpPr/>
          <p:nvPr/>
        </p:nvSpPr>
        <p:spPr>
          <a:xfrm>
            <a:off x="2352675" y="2903538"/>
            <a:ext cx="13335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zh-CN" altLang="en-US" sz="2100" dirty="0">
                <a:solidFill>
                  <a:srgbClr val="000000"/>
                </a:solidFill>
                <a:latin typeface="宋体" panose="02010600030101010101" pitchFamily="2" charset="-122"/>
              </a:rPr>
              <a:t>改正性维护</a:t>
            </a:r>
            <a:endParaRPr lang="zh-CN" altLang="en-US" sz="1800" dirty="0">
              <a:latin typeface="宋体" panose="02010600030101010101" pitchFamily="2" charset="-122"/>
            </a:endParaRPr>
          </a:p>
        </p:txBody>
      </p:sp>
      <p:sp>
        <p:nvSpPr>
          <p:cNvPr id="89096" name="Rectangle 10"/>
          <p:cNvSpPr/>
          <p:nvPr/>
        </p:nvSpPr>
        <p:spPr>
          <a:xfrm>
            <a:off x="4462463" y="2903538"/>
            <a:ext cx="13335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zh-CN" altLang="en-US" sz="2100" dirty="0">
                <a:solidFill>
                  <a:srgbClr val="000000"/>
                </a:solidFill>
                <a:latin typeface="宋体" panose="02010600030101010101" pitchFamily="2" charset="-122"/>
              </a:rPr>
              <a:t>适应性维护</a:t>
            </a:r>
            <a:endParaRPr lang="zh-CN" altLang="en-US" sz="1800" dirty="0">
              <a:latin typeface="宋体" panose="02010600030101010101" pitchFamily="2" charset="-122"/>
            </a:endParaRPr>
          </a:p>
        </p:txBody>
      </p:sp>
      <p:sp>
        <p:nvSpPr>
          <p:cNvPr id="89097" name="Rectangle 11"/>
          <p:cNvSpPr/>
          <p:nvPr/>
        </p:nvSpPr>
        <p:spPr>
          <a:xfrm>
            <a:off x="6573838" y="2903538"/>
            <a:ext cx="13335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zh-CN" altLang="en-US" sz="2100" dirty="0">
                <a:solidFill>
                  <a:srgbClr val="000000"/>
                </a:solidFill>
                <a:latin typeface="宋体" panose="02010600030101010101" pitchFamily="2" charset="-122"/>
              </a:rPr>
              <a:t>完善性维护</a:t>
            </a:r>
            <a:endParaRPr lang="zh-CN" altLang="en-US" sz="1800" dirty="0">
              <a:latin typeface="宋体" panose="02010600030101010101" pitchFamily="2" charset="-122"/>
            </a:endParaRPr>
          </a:p>
        </p:txBody>
      </p:sp>
      <p:sp>
        <p:nvSpPr>
          <p:cNvPr id="89098" name="Rectangle 12"/>
          <p:cNvSpPr/>
          <p:nvPr/>
        </p:nvSpPr>
        <p:spPr>
          <a:xfrm>
            <a:off x="619125" y="2852738"/>
            <a:ext cx="1708150"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099" name="Line 13"/>
          <p:cNvSpPr/>
          <p:nvPr/>
        </p:nvSpPr>
        <p:spPr>
          <a:xfrm>
            <a:off x="619125" y="2852738"/>
            <a:ext cx="1708150" cy="1587"/>
          </a:xfrm>
          <a:prstGeom prst="line">
            <a:avLst/>
          </a:prstGeom>
          <a:ln w="0" cap="flat" cmpd="sng">
            <a:solidFill>
              <a:srgbClr val="000000"/>
            </a:solidFill>
            <a:prstDash val="solid"/>
            <a:headEnd type="none" w="med" len="med"/>
            <a:tailEnd type="none" w="med" len="med"/>
          </a:ln>
        </p:spPr>
      </p:sp>
      <p:sp>
        <p:nvSpPr>
          <p:cNvPr id="89100" name="Rectangle 14"/>
          <p:cNvSpPr/>
          <p:nvPr/>
        </p:nvSpPr>
        <p:spPr>
          <a:xfrm>
            <a:off x="2327275" y="2852738"/>
            <a:ext cx="17463"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01" name="Line 15"/>
          <p:cNvSpPr/>
          <p:nvPr/>
        </p:nvSpPr>
        <p:spPr>
          <a:xfrm>
            <a:off x="2327275" y="2852738"/>
            <a:ext cx="17463" cy="1587"/>
          </a:xfrm>
          <a:prstGeom prst="line">
            <a:avLst/>
          </a:prstGeom>
          <a:ln w="0" cap="flat" cmpd="sng">
            <a:solidFill>
              <a:srgbClr val="000000"/>
            </a:solidFill>
            <a:prstDash val="solid"/>
            <a:headEnd type="none" w="med" len="med"/>
            <a:tailEnd type="none" w="med" len="med"/>
          </a:ln>
        </p:spPr>
      </p:sp>
      <p:sp>
        <p:nvSpPr>
          <p:cNvPr id="89102" name="Line 16"/>
          <p:cNvSpPr/>
          <p:nvPr/>
        </p:nvSpPr>
        <p:spPr>
          <a:xfrm>
            <a:off x="2327275" y="2852738"/>
            <a:ext cx="1588" cy="11112"/>
          </a:xfrm>
          <a:prstGeom prst="line">
            <a:avLst/>
          </a:prstGeom>
          <a:ln w="0" cap="flat" cmpd="sng">
            <a:solidFill>
              <a:srgbClr val="000000"/>
            </a:solidFill>
            <a:prstDash val="solid"/>
            <a:headEnd type="none" w="med" len="med"/>
            <a:tailEnd type="none" w="med" len="med"/>
          </a:ln>
        </p:spPr>
      </p:sp>
      <p:sp>
        <p:nvSpPr>
          <p:cNvPr id="89103" name="Rectangle 17"/>
          <p:cNvSpPr/>
          <p:nvPr/>
        </p:nvSpPr>
        <p:spPr>
          <a:xfrm>
            <a:off x="2344738" y="2852738"/>
            <a:ext cx="2093912"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04" name="Line 18"/>
          <p:cNvSpPr/>
          <p:nvPr/>
        </p:nvSpPr>
        <p:spPr>
          <a:xfrm>
            <a:off x="2344738" y="2852738"/>
            <a:ext cx="2093912" cy="1587"/>
          </a:xfrm>
          <a:prstGeom prst="line">
            <a:avLst/>
          </a:prstGeom>
          <a:ln w="0" cap="flat" cmpd="sng">
            <a:solidFill>
              <a:srgbClr val="000000"/>
            </a:solidFill>
            <a:prstDash val="solid"/>
            <a:headEnd type="none" w="med" len="med"/>
            <a:tailEnd type="none" w="med" len="med"/>
          </a:ln>
        </p:spPr>
      </p:sp>
      <p:sp>
        <p:nvSpPr>
          <p:cNvPr id="89105" name="Rectangle 19"/>
          <p:cNvSpPr/>
          <p:nvPr/>
        </p:nvSpPr>
        <p:spPr>
          <a:xfrm>
            <a:off x="4438650" y="2852738"/>
            <a:ext cx="15875"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06" name="Line 20"/>
          <p:cNvSpPr/>
          <p:nvPr/>
        </p:nvSpPr>
        <p:spPr>
          <a:xfrm>
            <a:off x="4438650" y="2852738"/>
            <a:ext cx="15875" cy="1587"/>
          </a:xfrm>
          <a:prstGeom prst="line">
            <a:avLst/>
          </a:prstGeom>
          <a:ln w="0" cap="flat" cmpd="sng">
            <a:solidFill>
              <a:srgbClr val="000000"/>
            </a:solidFill>
            <a:prstDash val="solid"/>
            <a:headEnd type="none" w="med" len="med"/>
            <a:tailEnd type="none" w="med" len="med"/>
          </a:ln>
        </p:spPr>
      </p:sp>
      <p:sp>
        <p:nvSpPr>
          <p:cNvPr id="89107" name="Line 21"/>
          <p:cNvSpPr/>
          <p:nvPr/>
        </p:nvSpPr>
        <p:spPr>
          <a:xfrm>
            <a:off x="4438650" y="2852738"/>
            <a:ext cx="1588" cy="11112"/>
          </a:xfrm>
          <a:prstGeom prst="line">
            <a:avLst/>
          </a:prstGeom>
          <a:ln w="0" cap="flat" cmpd="sng">
            <a:solidFill>
              <a:srgbClr val="000000"/>
            </a:solidFill>
            <a:prstDash val="solid"/>
            <a:headEnd type="none" w="med" len="med"/>
            <a:tailEnd type="none" w="med" len="med"/>
          </a:ln>
        </p:spPr>
      </p:sp>
      <p:sp>
        <p:nvSpPr>
          <p:cNvPr id="89108" name="Rectangle 22"/>
          <p:cNvSpPr/>
          <p:nvPr/>
        </p:nvSpPr>
        <p:spPr>
          <a:xfrm>
            <a:off x="4454525" y="2852738"/>
            <a:ext cx="2093913"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09" name="Line 23"/>
          <p:cNvSpPr/>
          <p:nvPr/>
        </p:nvSpPr>
        <p:spPr>
          <a:xfrm>
            <a:off x="4454525" y="2852738"/>
            <a:ext cx="2093913" cy="1587"/>
          </a:xfrm>
          <a:prstGeom prst="line">
            <a:avLst/>
          </a:prstGeom>
          <a:ln w="0" cap="flat" cmpd="sng">
            <a:solidFill>
              <a:srgbClr val="000000"/>
            </a:solidFill>
            <a:prstDash val="solid"/>
            <a:headEnd type="none" w="med" len="med"/>
            <a:tailEnd type="none" w="med" len="med"/>
          </a:ln>
        </p:spPr>
      </p:sp>
      <p:sp>
        <p:nvSpPr>
          <p:cNvPr id="89110" name="Rectangle 24"/>
          <p:cNvSpPr/>
          <p:nvPr/>
        </p:nvSpPr>
        <p:spPr>
          <a:xfrm>
            <a:off x="6548438" y="2852738"/>
            <a:ext cx="15875"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11" name="Line 25"/>
          <p:cNvSpPr/>
          <p:nvPr/>
        </p:nvSpPr>
        <p:spPr>
          <a:xfrm>
            <a:off x="6548438" y="2852738"/>
            <a:ext cx="15875" cy="1587"/>
          </a:xfrm>
          <a:prstGeom prst="line">
            <a:avLst/>
          </a:prstGeom>
          <a:ln w="0" cap="flat" cmpd="sng">
            <a:solidFill>
              <a:srgbClr val="000000"/>
            </a:solidFill>
            <a:prstDash val="solid"/>
            <a:headEnd type="none" w="med" len="med"/>
            <a:tailEnd type="none" w="med" len="med"/>
          </a:ln>
        </p:spPr>
      </p:sp>
      <p:sp>
        <p:nvSpPr>
          <p:cNvPr id="89112" name="Line 26"/>
          <p:cNvSpPr/>
          <p:nvPr/>
        </p:nvSpPr>
        <p:spPr>
          <a:xfrm>
            <a:off x="6548438" y="2852738"/>
            <a:ext cx="1587" cy="11112"/>
          </a:xfrm>
          <a:prstGeom prst="line">
            <a:avLst/>
          </a:prstGeom>
          <a:ln w="0" cap="flat" cmpd="sng">
            <a:solidFill>
              <a:srgbClr val="000000"/>
            </a:solidFill>
            <a:prstDash val="solid"/>
            <a:headEnd type="none" w="med" len="med"/>
            <a:tailEnd type="none" w="med" len="med"/>
          </a:ln>
        </p:spPr>
      </p:sp>
      <p:sp>
        <p:nvSpPr>
          <p:cNvPr id="89113" name="Rectangle 27"/>
          <p:cNvSpPr/>
          <p:nvPr/>
        </p:nvSpPr>
        <p:spPr>
          <a:xfrm>
            <a:off x="6564313" y="2852738"/>
            <a:ext cx="2093912"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14" name="Line 28"/>
          <p:cNvSpPr/>
          <p:nvPr/>
        </p:nvSpPr>
        <p:spPr>
          <a:xfrm>
            <a:off x="6564313" y="2852738"/>
            <a:ext cx="2093912" cy="1587"/>
          </a:xfrm>
          <a:prstGeom prst="line">
            <a:avLst/>
          </a:prstGeom>
          <a:ln w="0" cap="flat" cmpd="sng">
            <a:solidFill>
              <a:srgbClr val="000000"/>
            </a:solidFill>
            <a:prstDash val="solid"/>
            <a:headEnd type="none" w="med" len="med"/>
            <a:tailEnd type="none" w="med" len="med"/>
          </a:ln>
        </p:spPr>
      </p:sp>
      <p:sp>
        <p:nvSpPr>
          <p:cNvPr id="89115" name="Rectangle 29"/>
          <p:cNvSpPr/>
          <p:nvPr/>
        </p:nvSpPr>
        <p:spPr>
          <a:xfrm>
            <a:off x="2327275" y="2863850"/>
            <a:ext cx="9525"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16" name="Line 30"/>
          <p:cNvSpPr/>
          <p:nvPr/>
        </p:nvSpPr>
        <p:spPr>
          <a:xfrm>
            <a:off x="2327275" y="2863850"/>
            <a:ext cx="1588" cy="350838"/>
          </a:xfrm>
          <a:prstGeom prst="line">
            <a:avLst/>
          </a:prstGeom>
          <a:ln w="0" cap="flat" cmpd="sng">
            <a:solidFill>
              <a:srgbClr val="000000"/>
            </a:solidFill>
            <a:prstDash val="solid"/>
            <a:headEnd type="none" w="med" len="med"/>
            <a:tailEnd type="none" w="med" len="med"/>
          </a:ln>
        </p:spPr>
      </p:sp>
      <p:sp>
        <p:nvSpPr>
          <p:cNvPr id="89117" name="Rectangle 31"/>
          <p:cNvSpPr/>
          <p:nvPr/>
        </p:nvSpPr>
        <p:spPr>
          <a:xfrm>
            <a:off x="4438650" y="2863850"/>
            <a:ext cx="7938"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18" name="Line 32"/>
          <p:cNvSpPr/>
          <p:nvPr/>
        </p:nvSpPr>
        <p:spPr>
          <a:xfrm>
            <a:off x="4438650" y="2863850"/>
            <a:ext cx="1588" cy="350838"/>
          </a:xfrm>
          <a:prstGeom prst="line">
            <a:avLst/>
          </a:prstGeom>
          <a:ln w="0" cap="flat" cmpd="sng">
            <a:solidFill>
              <a:srgbClr val="000000"/>
            </a:solidFill>
            <a:prstDash val="solid"/>
            <a:headEnd type="none" w="med" len="med"/>
            <a:tailEnd type="none" w="med" len="med"/>
          </a:ln>
        </p:spPr>
      </p:sp>
      <p:sp>
        <p:nvSpPr>
          <p:cNvPr id="89119" name="Rectangle 33"/>
          <p:cNvSpPr/>
          <p:nvPr/>
        </p:nvSpPr>
        <p:spPr>
          <a:xfrm>
            <a:off x="6548438" y="2863850"/>
            <a:ext cx="7937"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20" name="Line 34"/>
          <p:cNvSpPr/>
          <p:nvPr/>
        </p:nvSpPr>
        <p:spPr>
          <a:xfrm>
            <a:off x="6548438" y="2863850"/>
            <a:ext cx="1587" cy="350838"/>
          </a:xfrm>
          <a:prstGeom prst="line">
            <a:avLst/>
          </a:prstGeom>
          <a:ln w="0" cap="flat" cmpd="sng">
            <a:solidFill>
              <a:srgbClr val="000000"/>
            </a:solidFill>
            <a:prstDash val="solid"/>
            <a:headEnd type="none" w="med" len="med"/>
            <a:tailEnd type="none" w="med" len="med"/>
          </a:ln>
        </p:spPr>
      </p:sp>
      <p:sp>
        <p:nvSpPr>
          <p:cNvPr id="89121" name="Rectangle 35"/>
          <p:cNvSpPr/>
          <p:nvPr/>
        </p:nvSpPr>
        <p:spPr>
          <a:xfrm>
            <a:off x="644525" y="3271838"/>
            <a:ext cx="10668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zh-CN" altLang="en-US" sz="2100" dirty="0">
                <a:solidFill>
                  <a:srgbClr val="000000"/>
                </a:solidFill>
                <a:latin typeface="宋体" panose="02010600030101010101" pitchFamily="2" charset="-122"/>
              </a:rPr>
              <a:t>可理解性</a:t>
            </a:r>
            <a:endParaRPr lang="zh-CN" altLang="en-US" sz="1800" dirty="0">
              <a:latin typeface="宋体" panose="02010600030101010101" pitchFamily="2" charset="-122"/>
            </a:endParaRPr>
          </a:p>
        </p:txBody>
      </p:sp>
      <p:sp>
        <p:nvSpPr>
          <p:cNvPr id="89122" name="Rectangle 36"/>
          <p:cNvSpPr/>
          <p:nvPr/>
        </p:nvSpPr>
        <p:spPr>
          <a:xfrm>
            <a:off x="2352675" y="3316288"/>
            <a:ext cx="5334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100" dirty="0">
                <a:solidFill>
                  <a:srgbClr val="000000"/>
                </a:solidFill>
                <a:latin typeface="宋体" panose="02010600030101010101" pitchFamily="2" charset="-122"/>
              </a:rPr>
              <a:t>    </a:t>
            </a:r>
            <a:endParaRPr lang="en-US" altLang="zh-CN" sz="1800" dirty="0">
              <a:latin typeface="宋体" panose="02010600030101010101" pitchFamily="2" charset="-122"/>
            </a:endParaRPr>
          </a:p>
        </p:txBody>
      </p:sp>
      <p:sp>
        <p:nvSpPr>
          <p:cNvPr id="89123" name="Rectangle 38"/>
          <p:cNvSpPr/>
          <p:nvPr/>
        </p:nvSpPr>
        <p:spPr>
          <a:xfrm>
            <a:off x="619125" y="3214688"/>
            <a:ext cx="1708150"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24" name="Line 39"/>
          <p:cNvSpPr/>
          <p:nvPr/>
        </p:nvSpPr>
        <p:spPr>
          <a:xfrm>
            <a:off x="619125" y="3214688"/>
            <a:ext cx="1708150" cy="1587"/>
          </a:xfrm>
          <a:prstGeom prst="line">
            <a:avLst/>
          </a:prstGeom>
          <a:ln w="0" cap="flat" cmpd="sng">
            <a:solidFill>
              <a:srgbClr val="000000"/>
            </a:solidFill>
            <a:prstDash val="solid"/>
            <a:headEnd type="none" w="med" len="med"/>
            <a:tailEnd type="none" w="med" len="med"/>
          </a:ln>
        </p:spPr>
      </p:sp>
      <p:sp>
        <p:nvSpPr>
          <p:cNvPr id="89125" name="Rectangle 40"/>
          <p:cNvSpPr/>
          <p:nvPr/>
        </p:nvSpPr>
        <p:spPr>
          <a:xfrm>
            <a:off x="2327275" y="3214688"/>
            <a:ext cx="17463"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26" name="Line 41"/>
          <p:cNvSpPr/>
          <p:nvPr/>
        </p:nvSpPr>
        <p:spPr>
          <a:xfrm>
            <a:off x="2327275" y="3214688"/>
            <a:ext cx="17463" cy="1587"/>
          </a:xfrm>
          <a:prstGeom prst="line">
            <a:avLst/>
          </a:prstGeom>
          <a:ln w="0" cap="flat" cmpd="sng">
            <a:solidFill>
              <a:srgbClr val="000000"/>
            </a:solidFill>
            <a:prstDash val="solid"/>
            <a:headEnd type="none" w="med" len="med"/>
            <a:tailEnd type="none" w="med" len="med"/>
          </a:ln>
        </p:spPr>
      </p:sp>
      <p:sp>
        <p:nvSpPr>
          <p:cNvPr id="89127" name="Line 42"/>
          <p:cNvSpPr/>
          <p:nvPr/>
        </p:nvSpPr>
        <p:spPr>
          <a:xfrm>
            <a:off x="2327275" y="3214688"/>
            <a:ext cx="1588" cy="11112"/>
          </a:xfrm>
          <a:prstGeom prst="line">
            <a:avLst/>
          </a:prstGeom>
          <a:ln w="0" cap="flat" cmpd="sng">
            <a:solidFill>
              <a:srgbClr val="000000"/>
            </a:solidFill>
            <a:prstDash val="solid"/>
            <a:headEnd type="none" w="med" len="med"/>
            <a:tailEnd type="none" w="med" len="med"/>
          </a:ln>
        </p:spPr>
      </p:sp>
      <p:sp>
        <p:nvSpPr>
          <p:cNvPr id="89128" name="Rectangle 43"/>
          <p:cNvSpPr/>
          <p:nvPr/>
        </p:nvSpPr>
        <p:spPr>
          <a:xfrm>
            <a:off x="2344738" y="3214688"/>
            <a:ext cx="2093912"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29" name="Line 44"/>
          <p:cNvSpPr/>
          <p:nvPr/>
        </p:nvSpPr>
        <p:spPr>
          <a:xfrm>
            <a:off x="2344738" y="3214688"/>
            <a:ext cx="2093912" cy="1587"/>
          </a:xfrm>
          <a:prstGeom prst="line">
            <a:avLst/>
          </a:prstGeom>
          <a:ln w="0" cap="flat" cmpd="sng">
            <a:solidFill>
              <a:srgbClr val="000000"/>
            </a:solidFill>
            <a:prstDash val="solid"/>
            <a:headEnd type="none" w="med" len="med"/>
            <a:tailEnd type="none" w="med" len="med"/>
          </a:ln>
        </p:spPr>
      </p:sp>
      <p:sp>
        <p:nvSpPr>
          <p:cNvPr id="89130" name="Rectangle 45"/>
          <p:cNvSpPr/>
          <p:nvPr/>
        </p:nvSpPr>
        <p:spPr>
          <a:xfrm>
            <a:off x="4438650" y="3214688"/>
            <a:ext cx="15875"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31" name="Line 46"/>
          <p:cNvSpPr/>
          <p:nvPr/>
        </p:nvSpPr>
        <p:spPr>
          <a:xfrm>
            <a:off x="4438650" y="3214688"/>
            <a:ext cx="15875" cy="1587"/>
          </a:xfrm>
          <a:prstGeom prst="line">
            <a:avLst/>
          </a:prstGeom>
          <a:ln w="0" cap="flat" cmpd="sng">
            <a:solidFill>
              <a:srgbClr val="000000"/>
            </a:solidFill>
            <a:prstDash val="solid"/>
            <a:headEnd type="none" w="med" len="med"/>
            <a:tailEnd type="none" w="med" len="med"/>
          </a:ln>
        </p:spPr>
      </p:sp>
      <p:sp>
        <p:nvSpPr>
          <p:cNvPr id="89132" name="Line 47"/>
          <p:cNvSpPr/>
          <p:nvPr/>
        </p:nvSpPr>
        <p:spPr>
          <a:xfrm>
            <a:off x="4438650" y="3214688"/>
            <a:ext cx="1588" cy="11112"/>
          </a:xfrm>
          <a:prstGeom prst="line">
            <a:avLst/>
          </a:prstGeom>
          <a:ln w="0" cap="flat" cmpd="sng">
            <a:solidFill>
              <a:srgbClr val="000000"/>
            </a:solidFill>
            <a:prstDash val="solid"/>
            <a:headEnd type="none" w="med" len="med"/>
            <a:tailEnd type="none" w="med" len="med"/>
          </a:ln>
        </p:spPr>
      </p:sp>
      <p:sp>
        <p:nvSpPr>
          <p:cNvPr id="89133" name="Rectangle 48"/>
          <p:cNvSpPr/>
          <p:nvPr/>
        </p:nvSpPr>
        <p:spPr>
          <a:xfrm>
            <a:off x="4454525" y="3214688"/>
            <a:ext cx="2093913"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34" name="Line 49"/>
          <p:cNvSpPr/>
          <p:nvPr/>
        </p:nvSpPr>
        <p:spPr>
          <a:xfrm>
            <a:off x="4454525" y="3214688"/>
            <a:ext cx="2093913" cy="1587"/>
          </a:xfrm>
          <a:prstGeom prst="line">
            <a:avLst/>
          </a:prstGeom>
          <a:ln w="0" cap="flat" cmpd="sng">
            <a:solidFill>
              <a:srgbClr val="000000"/>
            </a:solidFill>
            <a:prstDash val="solid"/>
            <a:headEnd type="none" w="med" len="med"/>
            <a:tailEnd type="none" w="med" len="med"/>
          </a:ln>
        </p:spPr>
      </p:sp>
      <p:sp>
        <p:nvSpPr>
          <p:cNvPr id="89135" name="Rectangle 50"/>
          <p:cNvSpPr/>
          <p:nvPr/>
        </p:nvSpPr>
        <p:spPr>
          <a:xfrm>
            <a:off x="6548438" y="3214688"/>
            <a:ext cx="15875"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36" name="Line 51"/>
          <p:cNvSpPr/>
          <p:nvPr/>
        </p:nvSpPr>
        <p:spPr>
          <a:xfrm>
            <a:off x="6548438" y="3214688"/>
            <a:ext cx="15875" cy="1587"/>
          </a:xfrm>
          <a:prstGeom prst="line">
            <a:avLst/>
          </a:prstGeom>
          <a:ln w="0" cap="flat" cmpd="sng">
            <a:solidFill>
              <a:srgbClr val="000000"/>
            </a:solidFill>
            <a:prstDash val="solid"/>
            <a:headEnd type="none" w="med" len="med"/>
            <a:tailEnd type="none" w="med" len="med"/>
          </a:ln>
        </p:spPr>
      </p:sp>
      <p:sp>
        <p:nvSpPr>
          <p:cNvPr id="89137" name="Line 52"/>
          <p:cNvSpPr/>
          <p:nvPr/>
        </p:nvSpPr>
        <p:spPr>
          <a:xfrm>
            <a:off x="6548438" y="3214688"/>
            <a:ext cx="1587" cy="11112"/>
          </a:xfrm>
          <a:prstGeom prst="line">
            <a:avLst/>
          </a:prstGeom>
          <a:ln w="0" cap="flat" cmpd="sng">
            <a:solidFill>
              <a:srgbClr val="000000"/>
            </a:solidFill>
            <a:prstDash val="solid"/>
            <a:headEnd type="none" w="med" len="med"/>
            <a:tailEnd type="none" w="med" len="med"/>
          </a:ln>
        </p:spPr>
      </p:sp>
      <p:sp>
        <p:nvSpPr>
          <p:cNvPr id="89138" name="Rectangle 53"/>
          <p:cNvSpPr/>
          <p:nvPr/>
        </p:nvSpPr>
        <p:spPr>
          <a:xfrm>
            <a:off x="6564313" y="3214688"/>
            <a:ext cx="2093912"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39" name="Line 54"/>
          <p:cNvSpPr/>
          <p:nvPr/>
        </p:nvSpPr>
        <p:spPr>
          <a:xfrm>
            <a:off x="6564313" y="3214688"/>
            <a:ext cx="2093912" cy="1587"/>
          </a:xfrm>
          <a:prstGeom prst="line">
            <a:avLst/>
          </a:prstGeom>
          <a:ln w="0" cap="flat" cmpd="sng">
            <a:solidFill>
              <a:srgbClr val="000000"/>
            </a:solidFill>
            <a:prstDash val="solid"/>
            <a:headEnd type="none" w="med" len="med"/>
            <a:tailEnd type="none" w="med" len="med"/>
          </a:ln>
        </p:spPr>
      </p:sp>
      <p:sp>
        <p:nvSpPr>
          <p:cNvPr id="89140" name="Rectangle 55"/>
          <p:cNvSpPr/>
          <p:nvPr/>
        </p:nvSpPr>
        <p:spPr>
          <a:xfrm>
            <a:off x="2327275" y="3225800"/>
            <a:ext cx="9525"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41" name="Line 56"/>
          <p:cNvSpPr/>
          <p:nvPr/>
        </p:nvSpPr>
        <p:spPr>
          <a:xfrm>
            <a:off x="2327275" y="3225800"/>
            <a:ext cx="1588" cy="350838"/>
          </a:xfrm>
          <a:prstGeom prst="line">
            <a:avLst/>
          </a:prstGeom>
          <a:ln w="0" cap="flat" cmpd="sng">
            <a:solidFill>
              <a:srgbClr val="000000"/>
            </a:solidFill>
            <a:prstDash val="solid"/>
            <a:headEnd type="none" w="med" len="med"/>
            <a:tailEnd type="none" w="med" len="med"/>
          </a:ln>
        </p:spPr>
      </p:sp>
      <p:sp>
        <p:nvSpPr>
          <p:cNvPr id="89142" name="Rectangle 57"/>
          <p:cNvSpPr/>
          <p:nvPr/>
        </p:nvSpPr>
        <p:spPr>
          <a:xfrm>
            <a:off x="4438650" y="3225800"/>
            <a:ext cx="7938"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43" name="Line 58"/>
          <p:cNvSpPr/>
          <p:nvPr/>
        </p:nvSpPr>
        <p:spPr>
          <a:xfrm>
            <a:off x="4438650" y="3225800"/>
            <a:ext cx="1588" cy="350838"/>
          </a:xfrm>
          <a:prstGeom prst="line">
            <a:avLst/>
          </a:prstGeom>
          <a:ln w="0" cap="flat" cmpd="sng">
            <a:solidFill>
              <a:srgbClr val="000000"/>
            </a:solidFill>
            <a:prstDash val="solid"/>
            <a:headEnd type="none" w="med" len="med"/>
            <a:tailEnd type="none" w="med" len="med"/>
          </a:ln>
        </p:spPr>
      </p:sp>
      <p:sp>
        <p:nvSpPr>
          <p:cNvPr id="89144" name="Rectangle 59"/>
          <p:cNvSpPr/>
          <p:nvPr/>
        </p:nvSpPr>
        <p:spPr>
          <a:xfrm>
            <a:off x="6548438" y="3225800"/>
            <a:ext cx="7937"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45" name="Line 60"/>
          <p:cNvSpPr/>
          <p:nvPr/>
        </p:nvSpPr>
        <p:spPr>
          <a:xfrm>
            <a:off x="6548438" y="3225800"/>
            <a:ext cx="1587" cy="350838"/>
          </a:xfrm>
          <a:prstGeom prst="line">
            <a:avLst/>
          </a:prstGeom>
          <a:ln w="0" cap="flat" cmpd="sng">
            <a:solidFill>
              <a:srgbClr val="000000"/>
            </a:solidFill>
            <a:prstDash val="solid"/>
            <a:headEnd type="none" w="med" len="med"/>
            <a:tailEnd type="none" w="med" len="med"/>
          </a:ln>
        </p:spPr>
      </p:sp>
      <p:sp>
        <p:nvSpPr>
          <p:cNvPr id="89146" name="Rectangle 61"/>
          <p:cNvSpPr/>
          <p:nvPr/>
        </p:nvSpPr>
        <p:spPr>
          <a:xfrm>
            <a:off x="644525" y="3627438"/>
            <a:ext cx="10668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zh-CN" altLang="en-US" sz="2100" dirty="0">
                <a:solidFill>
                  <a:srgbClr val="000000"/>
                </a:solidFill>
                <a:latin typeface="宋体" panose="02010600030101010101" pitchFamily="2" charset="-122"/>
              </a:rPr>
              <a:t>可测试性</a:t>
            </a:r>
            <a:endParaRPr lang="zh-CN" altLang="en-US" sz="1800" dirty="0">
              <a:latin typeface="宋体" panose="02010600030101010101" pitchFamily="2" charset="-122"/>
            </a:endParaRPr>
          </a:p>
        </p:txBody>
      </p:sp>
      <p:sp>
        <p:nvSpPr>
          <p:cNvPr id="89147" name="Rectangle 62"/>
          <p:cNvSpPr/>
          <p:nvPr/>
        </p:nvSpPr>
        <p:spPr>
          <a:xfrm>
            <a:off x="2352675" y="3673475"/>
            <a:ext cx="5334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100" dirty="0">
                <a:solidFill>
                  <a:srgbClr val="000000"/>
                </a:solidFill>
                <a:latin typeface="宋体" panose="02010600030101010101" pitchFamily="2" charset="-122"/>
              </a:rPr>
              <a:t>    </a:t>
            </a:r>
            <a:endParaRPr lang="en-US" altLang="zh-CN" sz="1800" dirty="0">
              <a:latin typeface="宋体" panose="02010600030101010101" pitchFamily="2" charset="-122"/>
            </a:endParaRPr>
          </a:p>
        </p:txBody>
      </p:sp>
      <p:sp>
        <p:nvSpPr>
          <p:cNvPr id="89148" name="Rectangle 64"/>
          <p:cNvSpPr/>
          <p:nvPr/>
        </p:nvSpPr>
        <p:spPr>
          <a:xfrm>
            <a:off x="619125" y="3582988"/>
            <a:ext cx="1708150"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49" name="Line 65"/>
          <p:cNvSpPr/>
          <p:nvPr/>
        </p:nvSpPr>
        <p:spPr>
          <a:xfrm>
            <a:off x="619125" y="3582988"/>
            <a:ext cx="1708150" cy="1587"/>
          </a:xfrm>
          <a:prstGeom prst="line">
            <a:avLst/>
          </a:prstGeom>
          <a:ln w="0" cap="flat" cmpd="sng">
            <a:solidFill>
              <a:srgbClr val="000000"/>
            </a:solidFill>
            <a:prstDash val="solid"/>
            <a:headEnd type="none" w="med" len="med"/>
            <a:tailEnd type="none" w="med" len="med"/>
          </a:ln>
        </p:spPr>
      </p:sp>
      <p:sp>
        <p:nvSpPr>
          <p:cNvPr id="89150" name="Rectangle 66"/>
          <p:cNvSpPr/>
          <p:nvPr/>
        </p:nvSpPr>
        <p:spPr>
          <a:xfrm>
            <a:off x="2327275" y="3582988"/>
            <a:ext cx="9525"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51" name="Line 67"/>
          <p:cNvSpPr/>
          <p:nvPr/>
        </p:nvSpPr>
        <p:spPr>
          <a:xfrm>
            <a:off x="2327275" y="3582988"/>
            <a:ext cx="9525" cy="1587"/>
          </a:xfrm>
          <a:prstGeom prst="line">
            <a:avLst/>
          </a:prstGeom>
          <a:ln w="0" cap="flat" cmpd="sng">
            <a:solidFill>
              <a:srgbClr val="000000"/>
            </a:solidFill>
            <a:prstDash val="solid"/>
            <a:headEnd type="none" w="med" len="med"/>
            <a:tailEnd type="none" w="med" len="med"/>
          </a:ln>
        </p:spPr>
      </p:sp>
      <p:sp>
        <p:nvSpPr>
          <p:cNvPr id="89152" name="Line 68"/>
          <p:cNvSpPr/>
          <p:nvPr/>
        </p:nvSpPr>
        <p:spPr>
          <a:xfrm>
            <a:off x="2327275" y="3582988"/>
            <a:ext cx="1588" cy="4762"/>
          </a:xfrm>
          <a:prstGeom prst="line">
            <a:avLst/>
          </a:prstGeom>
          <a:ln w="0" cap="flat" cmpd="sng">
            <a:solidFill>
              <a:srgbClr val="000000"/>
            </a:solidFill>
            <a:prstDash val="solid"/>
            <a:headEnd type="none" w="med" len="med"/>
            <a:tailEnd type="none" w="med" len="med"/>
          </a:ln>
        </p:spPr>
      </p:sp>
      <p:sp>
        <p:nvSpPr>
          <p:cNvPr id="89153" name="Rectangle 69"/>
          <p:cNvSpPr/>
          <p:nvPr/>
        </p:nvSpPr>
        <p:spPr>
          <a:xfrm>
            <a:off x="2336800" y="3582988"/>
            <a:ext cx="2101850"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54" name="Line 70"/>
          <p:cNvSpPr/>
          <p:nvPr/>
        </p:nvSpPr>
        <p:spPr>
          <a:xfrm>
            <a:off x="2336800" y="3582988"/>
            <a:ext cx="2101850" cy="1587"/>
          </a:xfrm>
          <a:prstGeom prst="line">
            <a:avLst/>
          </a:prstGeom>
          <a:ln w="0" cap="flat" cmpd="sng">
            <a:solidFill>
              <a:srgbClr val="000000"/>
            </a:solidFill>
            <a:prstDash val="solid"/>
            <a:headEnd type="none" w="med" len="med"/>
            <a:tailEnd type="none" w="med" len="med"/>
          </a:ln>
        </p:spPr>
      </p:sp>
      <p:sp>
        <p:nvSpPr>
          <p:cNvPr id="89155" name="Rectangle 71"/>
          <p:cNvSpPr/>
          <p:nvPr/>
        </p:nvSpPr>
        <p:spPr>
          <a:xfrm>
            <a:off x="4438650" y="3582988"/>
            <a:ext cx="7938"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56" name="Line 72"/>
          <p:cNvSpPr/>
          <p:nvPr/>
        </p:nvSpPr>
        <p:spPr>
          <a:xfrm>
            <a:off x="4438650" y="3582988"/>
            <a:ext cx="7938" cy="1587"/>
          </a:xfrm>
          <a:prstGeom prst="line">
            <a:avLst/>
          </a:prstGeom>
          <a:ln w="0" cap="flat" cmpd="sng">
            <a:solidFill>
              <a:srgbClr val="000000"/>
            </a:solidFill>
            <a:prstDash val="solid"/>
            <a:headEnd type="none" w="med" len="med"/>
            <a:tailEnd type="none" w="med" len="med"/>
          </a:ln>
        </p:spPr>
      </p:sp>
      <p:sp>
        <p:nvSpPr>
          <p:cNvPr id="89157" name="Line 73"/>
          <p:cNvSpPr/>
          <p:nvPr/>
        </p:nvSpPr>
        <p:spPr>
          <a:xfrm>
            <a:off x="4438650" y="3582988"/>
            <a:ext cx="1588" cy="4762"/>
          </a:xfrm>
          <a:prstGeom prst="line">
            <a:avLst/>
          </a:prstGeom>
          <a:ln w="0" cap="flat" cmpd="sng">
            <a:solidFill>
              <a:srgbClr val="000000"/>
            </a:solidFill>
            <a:prstDash val="solid"/>
            <a:headEnd type="none" w="med" len="med"/>
            <a:tailEnd type="none" w="med" len="med"/>
          </a:ln>
        </p:spPr>
      </p:sp>
      <p:sp>
        <p:nvSpPr>
          <p:cNvPr id="89158" name="Rectangle 74"/>
          <p:cNvSpPr/>
          <p:nvPr/>
        </p:nvSpPr>
        <p:spPr>
          <a:xfrm>
            <a:off x="4446588" y="3582988"/>
            <a:ext cx="2101850"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59" name="Line 75"/>
          <p:cNvSpPr/>
          <p:nvPr/>
        </p:nvSpPr>
        <p:spPr>
          <a:xfrm>
            <a:off x="4446588" y="3582988"/>
            <a:ext cx="2101850" cy="1587"/>
          </a:xfrm>
          <a:prstGeom prst="line">
            <a:avLst/>
          </a:prstGeom>
          <a:ln w="0" cap="flat" cmpd="sng">
            <a:solidFill>
              <a:srgbClr val="000000"/>
            </a:solidFill>
            <a:prstDash val="solid"/>
            <a:headEnd type="none" w="med" len="med"/>
            <a:tailEnd type="none" w="med" len="med"/>
          </a:ln>
        </p:spPr>
      </p:sp>
      <p:sp>
        <p:nvSpPr>
          <p:cNvPr id="89160" name="Rectangle 76"/>
          <p:cNvSpPr/>
          <p:nvPr/>
        </p:nvSpPr>
        <p:spPr>
          <a:xfrm>
            <a:off x="6548438" y="3582988"/>
            <a:ext cx="7937"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61" name="Line 77"/>
          <p:cNvSpPr/>
          <p:nvPr/>
        </p:nvSpPr>
        <p:spPr>
          <a:xfrm>
            <a:off x="6548438" y="3582988"/>
            <a:ext cx="7937" cy="1587"/>
          </a:xfrm>
          <a:prstGeom prst="line">
            <a:avLst/>
          </a:prstGeom>
          <a:ln w="0" cap="flat" cmpd="sng">
            <a:solidFill>
              <a:srgbClr val="000000"/>
            </a:solidFill>
            <a:prstDash val="solid"/>
            <a:headEnd type="none" w="med" len="med"/>
            <a:tailEnd type="none" w="med" len="med"/>
          </a:ln>
        </p:spPr>
      </p:sp>
      <p:sp>
        <p:nvSpPr>
          <p:cNvPr id="89162" name="Line 78"/>
          <p:cNvSpPr/>
          <p:nvPr/>
        </p:nvSpPr>
        <p:spPr>
          <a:xfrm>
            <a:off x="6548438" y="3582988"/>
            <a:ext cx="1587" cy="4762"/>
          </a:xfrm>
          <a:prstGeom prst="line">
            <a:avLst/>
          </a:prstGeom>
          <a:ln w="0" cap="flat" cmpd="sng">
            <a:solidFill>
              <a:srgbClr val="000000"/>
            </a:solidFill>
            <a:prstDash val="solid"/>
            <a:headEnd type="none" w="med" len="med"/>
            <a:tailEnd type="none" w="med" len="med"/>
          </a:ln>
        </p:spPr>
      </p:sp>
      <p:sp>
        <p:nvSpPr>
          <p:cNvPr id="89163" name="Rectangle 79"/>
          <p:cNvSpPr/>
          <p:nvPr/>
        </p:nvSpPr>
        <p:spPr>
          <a:xfrm>
            <a:off x="6556375" y="3582988"/>
            <a:ext cx="2101850"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64" name="Line 80"/>
          <p:cNvSpPr/>
          <p:nvPr/>
        </p:nvSpPr>
        <p:spPr>
          <a:xfrm>
            <a:off x="6556375" y="3582988"/>
            <a:ext cx="2101850" cy="1587"/>
          </a:xfrm>
          <a:prstGeom prst="line">
            <a:avLst/>
          </a:prstGeom>
          <a:ln w="0" cap="flat" cmpd="sng">
            <a:solidFill>
              <a:srgbClr val="000000"/>
            </a:solidFill>
            <a:prstDash val="solid"/>
            <a:headEnd type="none" w="med" len="med"/>
            <a:tailEnd type="none" w="med" len="med"/>
          </a:ln>
        </p:spPr>
      </p:sp>
      <p:sp>
        <p:nvSpPr>
          <p:cNvPr id="89165" name="Rectangle 81"/>
          <p:cNvSpPr/>
          <p:nvPr/>
        </p:nvSpPr>
        <p:spPr>
          <a:xfrm>
            <a:off x="2327275" y="3587750"/>
            <a:ext cx="9525"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66" name="Line 82"/>
          <p:cNvSpPr/>
          <p:nvPr/>
        </p:nvSpPr>
        <p:spPr>
          <a:xfrm>
            <a:off x="2327275" y="3587750"/>
            <a:ext cx="1588" cy="350838"/>
          </a:xfrm>
          <a:prstGeom prst="line">
            <a:avLst/>
          </a:prstGeom>
          <a:ln w="0" cap="flat" cmpd="sng">
            <a:solidFill>
              <a:srgbClr val="000000"/>
            </a:solidFill>
            <a:prstDash val="solid"/>
            <a:headEnd type="none" w="med" len="med"/>
            <a:tailEnd type="none" w="med" len="med"/>
          </a:ln>
        </p:spPr>
      </p:sp>
      <p:sp>
        <p:nvSpPr>
          <p:cNvPr id="89167" name="Rectangle 83"/>
          <p:cNvSpPr/>
          <p:nvPr/>
        </p:nvSpPr>
        <p:spPr>
          <a:xfrm>
            <a:off x="4438650" y="3587750"/>
            <a:ext cx="7938"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68" name="Line 84"/>
          <p:cNvSpPr/>
          <p:nvPr/>
        </p:nvSpPr>
        <p:spPr>
          <a:xfrm>
            <a:off x="4438650" y="3587750"/>
            <a:ext cx="1588" cy="350838"/>
          </a:xfrm>
          <a:prstGeom prst="line">
            <a:avLst/>
          </a:prstGeom>
          <a:ln w="0" cap="flat" cmpd="sng">
            <a:solidFill>
              <a:srgbClr val="000000"/>
            </a:solidFill>
            <a:prstDash val="solid"/>
            <a:headEnd type="none" w="med" len="med"/>
            <a:tailEnd type="none" w="med" len="med"/>
          </a:ln>
        </p:spPr>
      </p:sp>
      <p:sp>
        <p:nvSpPr>
          <p:cNvPr id="89169" name="Rectangle 85"/>
          <p:cNvSpPr/>
          <p:nvPr/>
        </p:nvSpPr>
        <p:spPr>
          <a:xfrm>
            <a:off x="6548438" y="3587750"/>
            <a:ext cx="7937"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70" name="Line 86"/>
          <p:cNvSpPr/>
          <p:nvPr/>
        </p:nvSpPr>
        <p:spPr>
          <a:xfrm>
            <a:off x="6548438" y="3587750"/>
            <a:ext cx="1587" cy="350838"/>
          </a:xfrm>
          <a:prstGeom prst="line">
            <a:avLst/>
          </a:prstGeom>
          <a:ln w="0" cap="flat" cmpd="sng">
            <a:solidFill>
              <a:srgbClr val="000000"/>
            </a:solidFill>
            <a:prstDash val="solid"/>
            <a:headEnd type="none" w="med" len="med"/>
            <a:tailEnd type="none" w="med" len="med"/>
          </a:ln>
        </p:spPr>
      </p:sp>
      <p:sp>
        <p:nvSpPr>
          <p:cNvPr id="89171" name="Rectangle 87"/>
          <p:cNvSpPr/>
          <p:nvPr/>
        </p:nvSpPr>
        <p:spPr>
          <a:xfrm>
            <a:off x="644525" y="3989388"/>
            <a:ext cx="10668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zh-CN" altLang="en-US" sz="2100" dirty="0">
                <a:solidFill>
                  <a:srgbClr val="000000"/>
                </a:solidFill>
                <a:latin typeface="宋体" panose="02010600030101010101" pitchFamily="2" charset="-122"/>
              </a:rPr>
              <a:t>可修改性</a:t>
            </a:r>
            <a:endParaRPr lang="zh-CN" altLang="en-US" sz="1800" dirty="0">
              <a:latin typeface="宋体" panose="02010600030101010101" pitchFamily="2" charset="-122"/>
            </a:endParaRPr>
          </a:p>
        </p:txBody>
      </p:sp>
      <p:sp>
        <p:nvSpPr>
          <p:cNvPr id="89172" name="Rectangle 88"/>
          <p:cNvSpPr/>
          <p:nvPr/>
        </p:nvSpPr>
        <p:spPr>
          <a:xfrm>
            <a:off x="2352675" y="4035425"/>
            <a:ext cx="5334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100" dirty="0">
                <a:solidFill>
                  <a:srgbClr val="000000"/>
                </a:solidFill>
                <a:latin typeface="宋体" panose="02010600030101010101" pitchFamily="2" charset="-122"/>
              </a:rPr>
              <a:t>    </a:t>
            </a:r>
            <a:endParaRPr lang="en-US" altLang="zh-CN" sz="1800" dirty="0">
              <a:latin typeface="宋体" panose="02010600030101010101" pitchFamily="2" charset="-122"/>
            </a:endParaRPr>
          </a:p>
        </p:txBody>
      </p:sp>
      <p:sp>
        <p:nvSpPr>
          <p:cNvPr id="89173" name="Rectangle 90"/>
          <p:cNvSpPr/>
          <p:nvPr/>
        </p:nvSpPr>
        <p:spPr>
          <a:xfrm>
            <a:off x="4462463" y="4035425"/>
            <a:ext cx="5334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100" dirty="0">
                <a:solidFill>
                  <a:srgbClr val="000000"/>
                </a:solidFill>
                <a:latin typeface="宋体" panose="02010600030101010101" pitchFamily="2" charset="-122"/>
              </a:rPr>
              <a:t>    </a:t>
            </a:r>
            <a:endParaRPr lang="en-US" altLang="zh-CN" sz="1800" dirty="0">
              <a:latin typeface="宋体" panose="02010600030101010101" pitchFamily="2" charset="-122"/>
            </a:endParaRPr>
          </a:p>
        </p:txBody>
      </p:sp>
      <p:sp>
        <p:nvSpPr>
          <p:cNvPr id="89174" name="Rectangle 92"/>
          <p:cNvSpPr/>
          <p:nvPr/>
        </p:nvSpPr>
        <p:spPr>
          <a:xfrm>
            <a:off x="619125" y="3938588"/>
            <a:ext cx="1708150"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75" name="Line 93"/>
          <p:cNvSpPr/>
          <p:nvPr/>
        </p:nvSpPr>
        <p:spPr>
          <a:xfrm>
            <a:off x="619125" y="3938588"/>
            <a:ext cx="1708150" cy="1587"/>
          </a:xfrm>
          <a:prstGeom prst="line">
            <a:avLst/>
          </a:prstGeom>
          <a:ln w="0" cap="flat" cmpd="sng">
            <a:solidFill>
              <a:srgbClr val="000000"/>
            </a:solidFill>
            <a:prstDash val="solid"/>
            <a:headEnd type="none" w="med" len="med"/>
            <a:tailEnd type="none" w="med" len="med"/>
          </a:ln>
        </p:spPr>
      </p:sp>
      <p:sp>
        <p:nvSpPr>
          <p:cNvPr id="89176" name="Rectangle 94"/>
          <p:cNvSpPr/>
          <p:nvPr/>
        </p:nvSpPr>
        <p:spPr>
          <a:xfrm>
            <a:off x="2327275" y="3938588"/>
            <a:ext cx="9525"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77" name="Line 95"/>
          <p:cNvSpPr/>
          <p:nvPr/>
        </p:nvSpPr>
        <p:spPr>
          <a:xfrm>
            <a:off x="2327275" y="3938588"/>
            <a:ext cx="9525" cy="1587"/>
          </a:xfrm>
          <a:prstGeom prst="line">
            <a:avLst/>
          </a:prstGeom>
          <a:ln w="0" cap="flat" cmpd="sng">
            <a:solidFill>
              <a:srgbClr val="000000"/>
            </a:solidFill>
            <a:prstDash val="solid"/>
            <a:headEnd type="none" w="med" len="med"/>
            <a:tailEnd type="none" w="med" len="med"/>
          </a:ln>
        </p:spPr>
      </p:sp>
      <p:sp>
        <p:nvSpPr>
          <p:cNvPr id="89178" name="Line 96"/>
          <p:cNvSpPr/>
          <p:nvPr/>
        </p:nvSpPr>
        <p:spPr>
          <a:xfrm>
            <a:off x="2327275" y="3938588"/>
            <a:ext cx="1588" cy="6350"/>
          </a:xfrm>
          <a:prstGeom prst="line">
            <a:avLst/>
          </a:prstGeom>
          <a:ln w="0" cap="flat" cmpd="sng">
            <a:solidFill>
              <a:srgbClr val="000000"/>
            </a:solidFill>
            <a:prstDash val="solid"/>
            <a:headEnd type="none" w="med" len="med"/>
            <a:tailEnd type="none" w="med" len="med"/>
          </a:ln>
        </p:spPr>
      </p:sp>
      <p:sp>
        <p:nvSpPr>
          <p:cNvPr id="89179" name="Rectangle 97"/>
          <p:cNvSpPr/>
          <p:nvPr/>
        </p:nvSpPr>
        <p:spPr>
          <a:xfrm>
            <a:off x="2336800" y="3938588"/>
            <a:ext cx="2101850"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80" name="Line 98"/>
          <p:cNvSpPr/>
          <p:nvPr/>
        </p:nvSpPr>
        <p:spPr>
          <a:xfrm>
            <a:off x="2336800" y="3938588"/>
            <a:ext cx="2101850" cy="1587"/>
          </a:xfrm>
          <a:prstGeom prst="line">
            <a:avLst/>
          </a:prstGeom>
          <a:ln w="0" cap="flat" cmpd="sng">
            <a:solidFill>
              <a:srgbClr val="000000"/>
            </a:solidFill>
            <a:prstDash val="solid"/>
            <a:headEnd type="none" w="med" len="med"/>
            <a:tailEnd type="none" w="med" len="med"/>
          </a:ln>
        </p:spPr>
      </p:sp>
      <p:sp>
        <p:nvSpPr>
          <p:cNvPr id="89181" name="Rectangle 99"/>
          <p:cNvSpPr/>
          <p:nvPr/>
        </p:nvSpPr>
        <p:spPr>
          <a:xfrm>
            <a:off x="4438650" y="3938588"/>
            <a:ext cx="7938"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82" name="Line 100"/>
          <p:cNvSpPr/>
          <p:nvPr/>
        </p:nvSpPr>
        <p:spPr>
          <a:xfrm>
            <a:off x="4438650" y="3938588"/>
            <a:ext cx="7938" cy="1587"/>
          </a:xfrm>
          <a:prstGeom prst="line">
            <a:avLst/>
          </a:prstGeom>
          <a:ln w="0" cap="flat" cmpd="sng">
            <a:solidFill>
              <a:srgbClr val="000000"/>
            </a:solidFill>
            <a:prstDash val="solid"/>
            <a:headEnd type="none" w="med" len="med"/>
            <a:tailEnd type="none" w="med" len="med"/>
          </a:ln>
        </p:spPr>
      </p:sp>
      <p:sp>
        <p:nvSpPr>
          <p:cNvPr id="89183" name="Line 101"/>
          <p:cNvSpPr/>
          <p:nvPr/>
        </p:nvSpPr>
        <p:spPr>
          <a:xfrm>
            <a:off x="4438650" y="3938588"/>
            <a:ext cx="1588" cy="6350"/>
          </a:xfrm>
          <a:prstGeom prst="line">
            <a:avLst/>
          </a:prstGeom>
          <a:ln w="0" cap="flat" cmpd="sng">
            <a:solidFill>
              <a:srgbClr val="000000"/>
            </a:solidFill>
            <a:prstDash val="solid"/>
            <a:headEnd type="none" w="med" len="med"/>
            <a:tailEnd type="none" w="med" len="med"/>
          </a:ln>
        </p:spPr>
      </p:sp>
      <p:sp>
        <p:nvSpPr>
          <p:cNvPr id="89184" name="Rectangle 102"/>
          <p:cNvSpPr/>
          <p:nvPr/>
        </p:nvSpPr>
        <p:spPr>
          <a:xfrm>
            <a:off x="4446588" y="3938588"/>
            <a:ext cx="2101850"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85" name="Line 103"/>
          <p:cNvSpPr/>
          <p:nvPr/>
        </p:nvSpPr>
        <p:spPr>
          <a:xfrm>
            <a:off x="4446588" y="3938588"/>
            <a:ext cx="2101850" cy="1587"/>
          </a:xfrm>
          <a:prstGeom prst="line">
            <a:avLst/>
          </a:prstGeom>
          <a:ln w="0" cap="flat" cmpd="sng">
            <a:solidFill>
              <a:srgbClr val="000000"/>
            </a:solidFill>
            <a:prstDash val="solid"/>
            <a:headEnd type="none" w="med" len="med"/>
            <a:tailEnd type="none" w="med" len="med"/>
          </a:ln>
        </p:spPr>
      </p:sp>
      <p:sp>
        <p:nvSpPr>
          <p:cNvPr id="89186" name="Rectangle 104"/>
          <p:cNvSpPr/>
          <p:nvPr/>
        </p:nvSpPr>
        <p:spPr>
          <a:xfrm>
            <a:off x="6548438" y="3938588"/>
            <a:ext cx="7937"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87" name="Line 105"/>
          <p:cNvSpPr/>
          <p:nvPr/>
        </p:nvSpPr>
        <p:spPr>
          <a:xfrm>
            <a:off x="6548438" y="3938588"/>
            <a:ext cx="7937" cy="1587"/>
          </a:xfrm>
          <a:prstGeom prst="line">
            <a:avLst/>
          </a:prstGeom>
          <a:ln w="0" cap="flat" cmpd="sng">
            <a:solidFill>
              <a:srgbClr val="000000"/>
            </a:solidFill>
            <a:prstDash val="solid"/>
            <a:headEnd type="none" w="med" len="med"/>
            <a:tailEnd type="none" w="med" len="med"/>
          </a:ln>
        </p:spPr>
      </p:sp>
      <p:sp>
        <p:nvSpPr>
          <p:cNvPr id="89188" name="Line 106"/>
          <p:cNvSpPr/>
          <p:nvPr/>
        </p:nvSpPr>
        <p:spPr>
          <a:xfrm>
            <a:off x="6548438" y="3938588"/>
            <a:ext cx="1587" cy="6350"/>
          </a:xfrm>
          <a:prstGeom prst="line">
            <a:avLst/>
          </a:prstGeom>
          <a:ln w="0" cap="flat" cmpd="sng">
            <a:solidFill>
              <a:srgbClr val="000000"/>
            </a:solidFill>
            <a:prstDash val="solid"/>
            <a:headEnd type="none" w="med" len="med"/>
            <a:tailEnd type="none" w="med" len="med"/>
          </a:ln>
        </p:spPr>
      </p:sp>
      <p:sp>
        <p:nvSpPr>
          <p:cNvPr id="89189" name="Rectangle 107"/>
          <p:cNvSpPr/>
          <p:nvPr/>
        </p:nvSpPr>
        <p:spPr>
          <a:xfrm>
            <a:off x="6556375" y="3938588"/>
            <a:ext cx="2101850"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90" name="Line 108"/>
          <p:cNvSpPr/>
          <p:nvPr/>
        </p:nvSpPr>
        <p:spPr>
          <a:xfrm>
            <a:off x="6556375" y="3938588"/>
            <a:ext cx="2101850" cy="1587"/>
          </a:xfrm>
          <a:prstGeom prst="line">
            <a:avLst/>
          </a:prstGeom>
          <a:ln w="0" cap="flat" cmpd="sng">
            <a:solidFill>
              <a:srgbClr val="000000"/>
            </a:solidFill>
            <a:prstDash val="solid"/>
            <a:headEnd type="none" w="med" len="med"/>
            <a:tailEnd type="none" w="med" len="med"/>
          </a:ln>
        </p:spPr>
      </p:sp>
      <p:sp>
        <p:nvSpPr>
          <p:cNvPr id="89191" name="Rectangle 109"/>
          <p:cNvSpPr/>
          <p:nvPr/>
        </p:nvSpPr>
        <p:spPr>
          <a:xfrm>
            <a:off x="2327275" y="3944938"/>
            <a:ext cx="9525" cy="35083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92" name="Line 110"/>
          <p:cNvSpPr/>
          <p:nvPr/>
        </p:nvSpPr>
        <p:spPr>
          <a:xfrm>
            <a:off x="2327275" y="3944938"/>
            <a:ext cx="1588" cy="350837"/>
          </a:xfrm>
          <a:prstGeom prst="line">
            <a:avLst/>
          </a:prstGeom>
          <a:ln w="0" cap="flat" cmpd="sng">
            <a:solidFill>
              <a:srgbClr val="000000"/>
            </a:solidFill>
            <a:prstDash val="solid"/>
            <a:headEnd type="none" w="med" len="med"/>
            <a:tailEnd type="none" w="med" len="med"/>
          </a:ln>
        </p:spPr>
      </p:sp>
      <p:sp>
        <p:nvSpPr>
          <p:cNvPr id="89193" name="Rectangle 111"/>
          <p:cNvSpPr/>
          <p:nvPr/>
        </p:nvSpPr>
        <p:spPr>
          <a:xfrm>
            <a:off x="4438650" y="3944938"/>
            <a:ext cx="7938" cy="35083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94" name="Line 112"/>
          <p:cNvSpPr/>
          <p:nvPr/>
        </p:nvSpPr>
        <p:spPr>
          <a:xfrm>
            <a:off x="4438650" y="3944938"/>
            <a:ext cx="1588" cy="350837"/>
          </a:xfrm>
          <a:prstGeom prst="line">
            <a:avLst/>
          </a:prstGeom>
          <a:ln w="0" cap="flat" cmpd="sng">
            <a:solidFill>
              <a:srgbClr val="000000"/>
            </a:solidFill>
            <a:prstDash val="solid"/>
            <a:headEnd type="none" w="med" len="med"/>
            <a:tailEnd type="none" w="med" len="med"/>
          </a:ln>
        </p:spPr>
      </p:sp>
      <p:sp>
        <p:nvSpPr>
          <p:cNvPr id="89195" name="Rectangle 113"/>
          <p:cNvSpPr/>
          <p:nvPr/>
        </p:nvSpPr>
        <p:spPr>
          <a:xfrm>
            <a:off x="6548438" y="3944938"/>
            <a:ext cx="7937" cy="35083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196" name="Line 114"/>
          <p:cNvSpPr/>
          <p:nvPr/>
        </p:nvSpPr>
        <p:spPr>
          <a:xfrm>
            <a:off x="6548438" y="3944938"/>
            <a:ext cx="1587" cy="350837"/>
          </a:xfrm>
          <a:prstGeom prst="line">
            <a:avLst/>
          </a:prstGeom>
          <a:ln w="0" cap="flat" cmpd="sng">
            <a:solidFill>
              <a:srgbClr val="000000"/>
            </a:solidFill>
            <a:prstDash val="solid"/>
            <a:headEnd type="none" w="med" len="med"/>
            <a:tailEnd type="none" w="med" len="med"/>
          </a:ln>
        </p:spPr>
      </p:sp>
      <p:sp>
        <p:nvSpPr>
          <p:cNvPr id="89197" name="Rectangle 115"/>
          <p:cNvSpPr/>
          <p:nvPr/>
        </p:nvSpPr>
        <p:spPr>
          <a:xfrm>
            <a:off x="644525" y="4346575"/>
            <a:ext cx="268288"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zh-CN" altLang="en-US" sz="2100" dirty="0">
                <a:solidFill>
                  <a:srgbClr val="000000"/>
                </a:solidFill>
                <a:latin typeface="宋体" panose="02010600030101010101" pitchFamily="2" charset="-122"/>
              </a:rPr>
              <a:t>可</a:t>
            </a:r>
            <a:endParaRPr lang="zh-CN" altLang="en-US" sz="1800" dirty="0">
              <a:latin typeface="宋体" panose="02010600030101010101" pitchFamily="2" charset="-122"/>
            </a:endParaRPr>
          </a:p>
        </p:txBody>
      </p:sp>
      <p:sp>
        <p:nvSpPr>
          <p:cNvPr id="89198" name="Rectangle 116"/>
          <p:cNvSpPr/>
          <p:nvPr/>
        </p:nvSpPr>
        <p:spPr>
          <a:xfrm>
            <a:off x="1046163" y="4346575"/>
            <a:ext cx="134937"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100" dirty="0">
                <a:solidFill>
                  <a:srgbClr val="000000"/>
                </a:solidFill>
                <a:latin typeface="宋体" panose="02010600030101010101" pitchFamily="2" charset="-122"/>
              </a:rPr>
              <a:t> </a:t>
            </a:r>
            <a:endParaRPr lang="en-US" altLang="zh-CN" sz="1800" dirty="0">
              <a:latin typeface="宋体" panose="02010600030101010101" pitchFamily="2" charset="-122"/>
            </a:endParaRPr>
          </a:p>
        </p:txBody>
      </p:sp>
      <p:sp>
        <p:nvSpPr>
          <p:cNvPr id="89199" name="Rectangle 117"/>
          <p:cNvSpPr/>
          <p:nvPr/>
        </p:nvSpPr>
        <p:spPr>
          <a:xfrm>
            <a:off x="1255713" y="4346575"/>
            <a:ext cx="268287"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zh-CN" altLang="en-US" sz="2100" dirty="0">
                <a:solidFill>
                  <a:srgbClr val="000000"/>
                </a:solidFill>
                <a:latin typeface="宋体" panose="02010600030101010101" pitchFamily="2" charset="-122"/>
              </a:rPr>
              <a:t>靠</a:t>
            </a:r>
            <a:endParaRPr lang="zh-CN" altLang="en-US" sz="1800" dirty="0">
              <a:latin typeface="宋体" panose="02010600030101010101" pitchFamily="2" charset="-122"/>
            </a:endParaRPr>
          </a:p>
        </p:txBody>
      </p:sp>
      <p:sp>
        <p:nvSpPr>
          <p:cNvPr id="89200" name="Rectangle 118"/>
          <p:cNvSpPr/>
          <p:nvPr/>
        </p:nvSpPr>
        <p:spPr>
          <a:xfrm>
            <a:off x="1649413" y="4346575"/>
            <a:ext cx="134937"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100" dirty="0">
                <a:solidFill>
                  <a:srgbClr val="000000"/>
                </a:solidFill>
                <a:latin typeface="宋体" panose="02010600030101010101" pitchFamily="2" charset="-122"/>
              </a:rPr>
              <a:t> </a:t>
            </a:r>
            <a:endParaRPr lang="en-US" altLang="zh-CN" sz="1800" dirty="0">
              <a:latin typeface="宋体" panose="02010600030101010101" pitchFamily="2" charset="-122"/>
            </a:endParaRPr>
          </a:p>
        </p:txBody>
      </p:sp>
      <p:sp>
        <p:nvSpPr>
          <p:cNvPr id="89201" name="Rectangle 119"/>
          <p:cNvSpPr/>
          <p:nvPr/>
        </p:nvSpPr>
        <p:spPr>
          <a:xfrm>
            <a:off x="1858963" y="4346575"/>
            <a:ext cx="268287"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zh-CN" altLang="en-US" sz="2100" dirty="0">
                <a:solidFill>
                  <a:srgbClr val="000000"/>
                </a:solidFill>
                <a:latin typeface="宋体" panose="02010600030101010101" pitchFamily="2" charset="-122"/>
              </a:rPr>
              <a:t>性</a:t>
            </a:r>
            <a:endParaRPr lang="zh-CN" altLang="en-US" sz="1800" dirty="0">
              <a:latin typeface="宋体" panose="02010600030101010101" pitchFamily="2" charset="-122"/>
            </a:endParaRPr>
          </a:p>
        </p:txBody>
      </p:sp>
      <p:sp>
        <p:nvSpPr>
          <p:cNvPr id="89202" name="Rectangle 120"/>
          <p:cNvSpPr/>
          <p:nvPr/>
        </p:nvSpPr>
        <p:spPr>
          <a:xfrm>
            <a:off x="2352675" y="4391025"/>
            <a:ext cx="5334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100" dirty="0">
                <a:solidFill>
                  <a:srgbClr val="000000"/>
                </a:solidFill>
                <a:latin typeface="宋体" panose="02010600030101010101" pitchFamily="2" charset="-122"/>
              </a:rPr>
              <a:t>    </a:t>
            </a:r>
            <a:endParaRPr lang="en-US" altLang="zh-CN" sz="1800" dirty="0">
              <a:latin typeface="宋体" panose="02010600030101010101" pitchFamily="2" charset="-122"/>
            </a:endParaRPr>
          </a:p>
        </p:txBody>
      </p:sp>
      <p:sp>
        <p:nvSpPr>
          <p:cNvPr id="89203" name="Rectangle 122"/>
          <p:cNvSpPr/>
          <p:nvPr/>
        </p:nvSpPr>
        <p:spPr>
          <a:xfrm>
            <a:off x="619125" y="4300538"/>
            <a:ext cx="1708150"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04" name="Line 123"/>
          <p:cNvSpPr/>
          <p:nvPr/>
        </p:nvSpPr>
        <p:spPr>
          <a:xfrm>
            <a:off x="619125" y="4300538"/>
            <a:ext cx="1708150" cy="1587"/>
          </a:xfrm>
          <a:prstGeom prst="line">
            <a:avLst/>
          </a:prstGeom>
          <a:ln w="0" cap="flat" cmpd="sng">
            <a:solidFill>
              <a:srgbClr val="000000"/>
            </a:solidFill>
            <a:prstDash val="solid"/>
            <a:headEnd type="none" w="med" len="med"/>
            <a:tailEnd type="none" w="med" len="med"/>
          </a:ln>
        </p:spPr>
      </p:sp>
      <p:sp>
        <p:nvSpPr>
          <p:cNvPr id="89205" name="Rectangle 124"/>
          <p:cNvSpPr/>
          <p:nvPr/>
        </p:nvSpPr>
        <p:spPr>
          <a:xfrm>
            <a:off x="2327275" y="4300538"/>
            <a:ext cx="9525"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06" name="Line 125"/>
          <p:cNvSpPr/>
          <p:nvPr/>
        </p:nvSpPr>
        <p:spPr>
          <a:xfrm>
            <a:off x="2327275" y="4300538"/>
            <a:ext cx="9525" cy="1587"/>
          </a:xfrm>
          <a:prstGeom prst="line">
            <a:avLst/>
          </a:prstGeom>
          <a:ln w="0" cap="flat" cmpd="sng">
            <a:solidFill>
              <a:srgbClr val="000000"/>
            </a:solidFill>
            <a:prstDash val="solid"/>
            <a:headEnd type="none" w="med" len="med"/>
            <a:tailEnd type="none" w="med" len="med"/>
          </a:ln>
        </p:spPr>
      </p:sp>
      <p:sp>
        <p:nvSpPr>
          <p:cNvPr id="89207" name="Line 126"/>
          <p:cNvSpPr/>
          <p:nvPr/>
        </p:nvSpPr>
        <p:spPr>
          <a:xfrm>
            <a:off x="2327275" y="4300538"/>
            <a:ext cx="1588" cy="6350"/>
          </a:xfrm>
          <a:prstGeom prst="line">
            <a:avLst/>
          </a:prstGeom>
          <a:ln w="0" cap="flat" cmpd="sng">
            <a:solidFill>
              <a:srgbClr val="000000"/>
            </a:solidFill>
            <a:prstDash val="solid"/>
            <a:headEnd type="none" w="med" len="med"/>
            <a:tailEnd type="none" w="med" len="med"/>
          </a:ln>
        </p:spPr>
      </p:sp>
      <p:sp>
        <p:nvSpPr>
          <p:cNvPr id="89208" name="Rectangle 127"/>
          <p:cNvSpPr/>
          <p:nvPr/>
        </p:nvSpPr>
        <p:spPr>
          <a:xfrm>
            <a:off x="2336800" y="4300538"/>
            <a:ext cx="2101850"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09" name="Line 128"/>
          <p:cNvSpPr/>
          <p:nvPr/>
        </p:nvSpPr>
        <p:spPr>
          <a:xfrm>
            <a:off x="2336800" y="4300538"/>
            <a:ext cx="2101850" cy="1587"/>
          </a:xfrm>
          <a:prstGeom prst="line">
            <a:avLst/>
          </a:prstGeom>
          <a:ln w="0" cap="flat" cmpd="sng">
            <a:solidFill>
              <a:srgbClr val="000000"/>
            </a:solidFill>
            <a:prstDash val="solid"/>
            <a:headEnd type="none" w="med" len="med"/>
            <a:tailEnd type="none" w="med" len="med"/>
          </a:ln>
        </p:spPr>
      </p:sp>
      <p:sp>
        <p:nvSpPr>
          <p:cNvPr id="89210" name="Rectangle 129"/>
          <p:cNvSpPr/>
          <p:nvPr/>
        </p:nvSpPr>
        <p:spPr>
          <a:xfrm>
            <a:off x="4438650" y="4300538"/>
            <a:ext cx="7938"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11" name="Line 130"/>
          <p:cNvSpPr/>
          <p:nvPr/>
        </p:nvSpPr>
        <p:spPr>
          <a:xfrm>
            <a:off x="4438650" y="4300538"/>
            <a:ext cx="7938" cy="1587"/>
          </a:xfrm>
          <a:prstGeom prst="line">
            <a:avLst/>
          </a:prstGeom>
          <a:ln w="0" cap="flat" cmpd="sng">
            <a:solidFill>
              <a:srgbClr val="000000"/>
            </a:solidFill>
            <a:prstDash val="solid"/>
            <a:headEnd type="none" w="med" len="med"/>
            <a:tailEnd type="none" w="med" len="med"/>
          </a:ln>
        </p:spPr>
      </p:sp>
      <p:sp>
        <p:nvSpPr>
          <p:cNvPr id="89212" name="Line 131"/>
          <p:cNvSpPr/>
          <p:nvPr/>
        </p:nvSpPr>
        <p:spPr>
          <a:xfrm>
            <a:off x="4438650" y="4300538"/>
            <a:ext cx="1588" cy="6350"/>
          </a:xfrm>
          <a:prstGeom prst="line">
            <a:avLst/>
          </a:prstGeom>
          <a:ln w="0" cap="flat" cmpd="sng">
            <a:solidFill>
              <a:srgbClr val="000000"/>
            </a:solidFill>
            <a:prstDash val="solid"/>
            <a:headEnd type="none" w="med" len="med"/>
            <a:tailEnd type="none" w="med" len="med"/>
          </a:ln>
        </p:spPr>
      </p:sp>
      <p:sp>
        <p:nvSpPr>
          <p:cNvPr id="89213" name="Rectangle 132"/>
          <p:cNvSpPr/>
          <p:nvPr/>
        </p:nvSpPr>
        <p:spPr>
          <a:xfrm>
            <a:off x="4446588" y="4300538"/>
            <a:ext cx="2101850"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14" name="Line 133"/>
          <p:cNvSpPr/>
          <p:nvPr/>
        </p:nvSpPr>
        <p:spPr>
          <a:xfrm>
            <a:off x="4446588" y="4300538"/>
            <a:ext cx="2101850" cy="1587"/>
          </a:xfrm>
          <a:prstGeom prst="line">
            <a:avLst/>
          </a:prstGeom>
          <a:ln w="0" cap="flat" cmpd="sng">
            <a:solidFill>
              <a:srgbClr val="000000"/>
            </a:solidFill>
            <a:prstDash val="solid"/>
            <a:headEnd type="none" w="med" len="med"/>
            <a:tailEnd type="none" w="med" len="med"/>
          </a:ln>
        </p:spPr>
      </p:sp>
      <p:sp>
        <p:nvSpPr>
          <p:cNvPr id="89215" name="Rectangle 134"/>
          <p:cNvSpPr/>
          <p:nvPr/>
        </p:nvSpPr>
        <p:spPr>
          <a:xfrm>
            <a:off x="6548438" y="4300538"/>
            <a:ext cx="7937"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16" name="Line 135"/>
          <p:cNvSpPr/>
          <p:nvPr/>
        </p:nvSpPr>
        <p:spPr>
          <a:xfrm>
            <a:off x="6548438" y="4300538"/>
            <a:ext cx="7937" cy="1587"/>
          </a:xfrm>
          <a:prstGeom prst="line">
            <a:avLst/>
          </a:prstGeom>
          <a:ln w="0" cap="flat" cmpd="sng">
            <a:solidFill>
              <a:srgbClr val="000000"/>
            </a:solidFill>
            <a:prstDash val="solid"/>
            <a:headEnd type="none" w="med" len="med"/>
            <a:tailEnd type="none" w="med" len="med"/>
          </a:ln>
        </p:spPr>
      </p:sp>
      <p:sp>
        <p:nvSpPr>
          <p:cNvPr id="89217" name="Line 136"/>
          <p:cNvSpPr/>
          <p:nvPr/>
        </p:nvSpPr>
        <p:spPr>
          <a:xfrm>
            <a:off x="6548438" y="4300538"/>
            <a:ext cx="1587" cy="6350"/>
          </a:xfrm>
          <a:prstGeom prst="line">
            <a:avLst/>
          </a:prstGeom>
          <a:ln w="0" cap="flat" cmpd="sng">
            <a:solidFill>
              <a:srgbClr val="000000"/>
            </a:solidFill>
            <a:prstDash val="solid"/>
            <a:headEnd type="none" w="med" len="med"/>
            <a:tailEnd type="none" w="med" len="med"/>
          </a:ln>
        </p:spPr>
      </p:sp>
      <p:sp>
        <p:nvSpPr>
          <p:cNvPr id="89218" name="Rectangle 137"/>
          <p:cNvSpPr/>
          <p:nvPr/>
        </p:nvSpPr>
        <p:spPr>
          <a:xfrm>
            <a:off x="6556375" y="4300538"/>
            <a:ext cx="2101850"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19" name="Line 138"/>
          <p:cNvSpPr/>
          <p:nvPr/>
        </p:nvSpPr>
        <p:spPr>
          <a:xfrm>
            <a:off x="6556375" y="4300538"/>
            <a:ext cx="2101850" cy="1587"/>
          </a:xfrm>
          <a:prstGeom prst="line">
            <a:avLst/>
          </a:prstGeom>
          <a:ln w="0" cap="flat" cmpd="sng">
            <a:solidFill>
              <a:srgbClr val="000000"/>
            </a:solidFill>
            <a:prstDash val="solid"/>
            <a:headEnd type="none" w="med" len="med"/>
            <a:tailEnd type="none" w="med" len="med"/>
          </a:ln>
        </p:spPr>
      </p:sp>
      <p:sp>
        <p:nvSpPr>
          <p:cNvPr id="89220" name="Rectangle 139"/>
          <p:cNvSpPr/>
          <p:nvPr/>
        </p:nvSpPr>
        <p:spPr>
          <a:xfrm>
            <a:off x="2327275" y="4306888"/>
            <a:ext cx="9525" cy="35083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21" name="Line 140"/>
          <p:cNvSpPr/>
          <p:nvPr/>
        </p:nvSpPr>
        <p:spPr>
          <a:xfrm>
            <a:off x="2327275" y="4306888"/>
            <a:ext cx="1588" cy="350837"/>
          </a:xfrm>
          <a:prstGeom prst="line">
            <a:avLst/>
          </a:prstGeom>
          <a:ln w="0" cap="flat" cmpd="sng">
            <a:solidFill>
              <a:srgbClr val="000000"/>
            </a:solidFill>
            <a:prstDash val="solid"/>
            <a:headEnd type="none" w="med" len="med"/>
            <a:tailEnd type="none" w="med" len="med"/>
          </a:ln>
        </p:spPr>
      </p:sp>
      <p:sp>
        <p:nvSpPr>
          <p:cNvPr id="89222" name="Rectangle 141"/>
          <p:cNvSpPr/>
          <p:nvPr/>
        </p:nvSpPr>
        <p:spPr>
          <a:xfrm>
            <a:off x="4438650" y="4306888"/>
            <a:ext cx="7938" cy="35083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23" name="Line 142"/>
          <p:cNvSpPr/>
          <p:nvPr/>
        </p:nvSpPr>
        <p:spPr>
          <a:xfrm>
            <a:off x="4438650" y="4306888"/>
            <a:ext cx="1588" cy="350837"/>
          </a:xfrm>
          <a:prstGeom prst="line">
            <a:avLst/>
          </a:prstGeom>
          <a:ln w="0" cap="flat" cmpd="sng">
            <a:solidFill>
              <a:srgbClr val="000000"/>
            </a:solidFill>
            <a:prstDash val="solid"/>
            <a:headEnd type="none" w="med" len="med"/>
            <a:tailEnd type="none" w="med" len="med"/>
          </a:ln>
        </p:spPr>
      </p:sp>
      <p:sp>
        <p:nvSpPr>
          <p:cNvPr id="89224" name="Rectangle 143"/>
          <p:cNvSpPr/>
          <p:nvPr/>
        </p:nvSpPr>
        <p:spPr>
          <a:xfrm>
            <a:off x="6548438" y="4306888"/>
            <a:ext cx="7937" cy="35083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25" name="Line 144"/>
          <p:cNvSpPr/>
          <p:nvPr/>
        </p:nvSpPr>
        <p:spPr>
          <a:xfrm>
            <a:off x="6548438" y="4306888"/>
            <a:ext cx="1587" cy="350837"/>
          </a:xfrm>
          <a:prstGeom prst="line">
            <a:avLst/>
          </a:prstGeom>
          <a:ln w="0" cap="flat" cmpd="sng">
            <a:solidFill>
              <a:srgbClr val="000000"/>
            </a:solidFill>
            <a:prstDash val="solid"/>
            <a:headEnd type="none" w="med" len="med"/>
            <a:tailEnd type="none" w="med" len="med"/>
          </a:ln>
        </p:spPr>
      </p:sp>
      <p:sp>
        <p:nvSpPr>
          <p:cNvPr id="89226" name="Rectangle 145"/>
          <p:cNvSpPr/>
          <p:nvPr/>
        </p:nvSpPr>
        <p:spPr>
          <a:xfrm>
            <a:off x="644525" y="4702175"/>
            <a:ext cx="10668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zh-CN" altLang="en-US" sz="2100" dirty="0">
                <a:solidFill>
                  <a:srgbClr val="000000"/>
                </a:solidFill>
                <a:latin typeface="宋体" panose="02010600030101010101" pitchFamily="2" charset="-122"/>
              </a:rPr>
              <a:t>可移植性</a:t>
            </a:r>
            <a:endParaRPr lang="zh-CN" altLang="en-US" sz="1800" dirty="0">
              <a:latin typeface="宋体" panose="02010600030101010101" pitchFamily="2" charset="-122"/>
            </a:endParaRPr>
          </a:p>
        </p:txBody>
      </p:sp>
      <p:sp>
        <p:nvSpPr>
          <p:cNvPr id="89227" name="Rectangle 146"/>
          <p:cNvSpPr/>
          <p:nvPr/>
        </p:nvSpPr>
        <p:spPr>
          <a:xfrm>
            <a:off x="4462463" y="4748213"/>
            <a:ext cx="5334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100" dirty="0">
                <a:solidFill>
                  <a:srgbClr val="000000"/>
                </a:solidFill>
                <a:latin typeface="宋体" panose="02010600030101010101" pitchFamily="2" charset="-122"/>
              </a:rPr>
              <a:t>    </a:t>
            </a:r>
            <a:endParaRPr lang="en-US" altLang="zh-CN" sz="1800" dirty="0">
              <a:latin typeface="宋体" panose="02010600030101010101" pitchFamily="2" charset="-122"/>
            </a:endParaRPr>
          </a:p>
        </p:txBody>
      </p:sp>
      <p:sp>
        <p:nvSpPr>
          <p:cNvPr id="89228" name="Rectangle 147"/>
          <p:cNvSpPr/>
          <p:nvPr/>
        </p:nvSpPr>
        <p:spPr>
          <a:xfrm>
            <a:off x="5265738" y="4652963"/>
            <a:ext cx="98425"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宋体" panose="02010600030101010101" pitchFamily="2" charset="-122"/>
                <a:sym typeface="Symbol" panose="05050102010706020507" pitchFamily="18" charset="2"/>
              </a:rPr>
              <a:t></a:t>
            </a:r>
            <a:endParaRPr lang="en-US" altLang="zh-CN" sz="2000" dirty="0">
              <a:latin typeface="宋体" panose="02010600030101010101" pitchFamily="2" charset="-122"/>
              <a:sym typeface="Symbol" panose="05050102010706020507" pitchFamily="18" charset="2"/>
            </a:endParaRPr>
          </a:p>
        </p:txBody>
      </p:sp>
      <p:sp>
        <p:nvSpPr>
          <p:cNvPr id="89229" name="Rectangle 148"/>
          <p:cNvSpPr/>
          <p:nvPr/>
        </p:nvSpPr>
        <p:spPr>
          <a:xfrm>
            <a:off x="619125" y="4657725"/>
            <a:ext cx="1708150" cy="476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30" name="Line 149"/>
          <p:cNvSpPr/>
          <p:nvPr/>
        </p:nvSpPr>
        <p:spPr>
          <a:xfrm>
            <a:off x="619125" y="4657725"/>
            <a:ext cx="1708150" cy="1588"/>
          </a:xfrm>
          <a:prstGeom prst="line">
            <a:avLst/>
          </a:prstGeom>
          <a:ln w="0" cap="flat" cmpd="sng">
            <a:solidFill>
              <a:srgbClr val="000000"/>
            </a:solidFill>
            <a:prstDash val="solid"/>
            <a:headEnd type="none" w="med" len="med"/>
            <a:tailEnd type="none" w="med" len="med"/>
          </a:ln>
        </p:spPr>
      </p:sp>
      <p:sp>
        <p:nvSpPr>
          <p:cNvPr id="89231" name="Rectangle 150"/>
          <p:cNvSpPr/>
          <p:nvPr/>
        </p:nvSpPr>
        <p:spPr>
          <a:xfrm>
            <a:off x="2327275" y="4657725"/>
            <a:ext cx="9525" cy="476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32" name="Line 151"/>
          <p:cNvSpPr/>
          <p:nvPr/>
        </p:nvSpPr>
        <p:spPr>
          <a:xfrm>
            <a:off x="2327275" y="4657725"/>
            <a:ext cx="9525" cy="1588"/>
          </a:xfrm>
          <a:prstGeom prst="line">
            <a:avLst/>
          </a:prstGeom>
          <a:ln w="0" cap="flat" cmpd="sng">
            <a:solidFill>
              <a:srgbClr val="000000"/>
            </a:solidFill>
            <a:prstDash val="solid"/>
            <a:headEnd type="none" w="med" len="med"/>
            <a:tailEnd type="none" w="med" len="med"/>
          </a:ln>
        </p:spPr>
      </p:sp>
      <p:sp>
        <p:nvSpPr>
          <p:cNvPr id="89233" name="Line 152"/>
          <p:cNvSpPr/>
          <p:nvPr/>
        </p:nvSpPr>
        <p:spPr>
          <a:xfrm>
            <a:off x="2327275" y="4657725"/>
            <a:ext cx="1588" cy="4763"/>
          </a:xfrm>
          <a:prstGeom prst="line">
            <a:avLst/>
          </a:prstGeom>
          <a:ln w="0" cap="flat" cmpd="sng">
            <a:solidFill>
              <a:srgbClr val="000000"/>
            </a:solidFill>
            <a:prstDash val="solid"/>
            <a:headEnd type="none" w="med" len="med"/>
            <a:tailEnd type="none" w="med" len="med"/>
          </a:ln>
        </p:spPr>
      </p:sp>
      <p:sp>
        <p:nvSpPr>
          <p:cNvPr id="89234" name="Rectangle 153"/>
          <p:cNvSpPr/>
          <p:nvPr/>
        </p:nvSpPr>
        <p:spPr>
          <a:xfrm>
            <a:off x="2336800" y="4657725"/>
            <a:ext cx="2101850" cy="476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35" name="Line 154"/>
          <p:cNvSpPr/>
          <p:nvPr/>
        </p:nvSpPr>
        <p:spPr>
          <a:xfrm>
            <a:off x="2336800" y="4657725"/>
            <a:ext cx="2101850" cy="1588"/>
          </a:xfrm>
          <a:prstGeom prst="line">
            <a:avLst/>
          </a:prstGeom>
          <a:ln w="0" cap="flat" cmpd="sng">
            <a:solidFill>
              <a:srgbClr val="000000"/>
            </a:solidFill>
            <a:prstDash val="solid"/>
            <a:headEnd type="none" w="med" len="med"/>
            <a:tailEnd type="none" w="med" len="med"/>
          </a:ln>
        </p:spPr>
      </p:sp>
      <p:sp>
        <p:nvSpPr>
          <p:cNvPr id="89236" name="Rectangle 155"/>
          <p:cNvSpPr/>
          <p:nvPr/>
        </p:nvSpPr>
        <p:spPr>
          <a:xfrm>
            <a:off x="4438650" y="4657725"/>
            <a:ext cx="7938" cy="476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37" name="Line 156"/>
          <p:cNvSpPr/>
          <p:nvPr/>
        </p:nvSpPr>
        <p:spPr>
          <a:xfrm>
            <a:off x="4438650" y="4657725"/>
            <a:ext cx="7938" cy="1588"/>
          </a:xfrm>
          <a:prstGeom prst="line">
            <a:avLst/>
          </a:prstGeom>
          <a:ln w="0" cap="flat" cmpd="sng">
            <a:solidFill>
              <a:srgbClr val="000000"/>
            </a:solidFill>
            <a:prstDash val="solid"/>
            <a:headEnd type="none" w="med" len="med"/>
            <a:tailEnd type="none" w="med" len="med"/>
          </a:ln>
        </p:spPr>
      </p:sp>
      <p:sp>
        <p:nvSpPr>
          <p:cNvPr id="89238" name="Line 157"/>
          <p:cNvSpPr/>
          <p:nvPr/>
        </p:nvSpPr>
        <p:spPr>
          <a:xfrm>
            <a:off x="4438650" y="4657725"/>
            <a:ext cx="1588" cy="4763"/>
          </a:xfrm>
          <a:prstGeom prst="line">
            <a:avLst/>
          </a:prstGeom>
          <a:ln w="0" cap="flat" cmpd="sng">
            <a:solidFill>
              <a:srgbClr val="000000"/>
            </a:solidFill>
            <a:prstDash val="solid"/>
            <a:headEnd type="none" w="med" len="med"/>
            <a:tailEnd type="none" w="med" len="med"/>
          </a:ln>
        </p:spPr>
      </p:sp>
      <p:sp>
        <p:nvSpPr>
          <p:cNvPr id="89239" name="Rectangle 158"/>
          <p:cNvSpPr/>
          <p:nvPr/>
        </p:nvSpPr>
        <p:spPr>
          <a:xfrm>
            <a:off x="4446588" y="4657725"/>
            <a:ext cx="2101850" cy="476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40" name="Line 159"/>
          <p:cNvSpPr/>
          <p:nvPr/>
        </p:nvSpPr>
        <p:spPr>
          <a:xfrm>
            <a:off x="4446588" y="4657725"/>
            <a:ext cx="2101850" cy="1588"/>
          </a:xfrm>
          <a:prstGeom prst="line">
            <a:avLst/>
          </a:prstGeom>
          <a:ln w="0" cap="flat" cmpd="sng">
            <a:solidFill>
              <a:srgbClr val="000000"/>
            </a:solidFill>
            <a:prstDash val="solid"/>
            <a:headEnd type="none" w="med" len="med"/>
            <a:tailEnd type="none" w="med" len="med"/>
          </a:ln>
        </p:spPr>
      </p:sp>
      <p:sp>
        <p:nvSpPr>
          <p:cNvPr id="89241" name="Rectangle 160"/>
          <p:cNvSpPr/>
          <p:nvPr/>
        </p:nvSpPr>
        <p:spPr>
          <a:xfrm>
            <a:off x="6548438" y="4657725"/>
            <a:ext cx="7937" cy="476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42" name="Line 161"/>
          <p:cNvSpPr/>
          <p:nvPr/>
        </p:nvSpPr>
        <p:spPr>
          <a:xfrm>
            <a:off x="6548438" y="4657725"/>
            <a:ext cx="7937" cy="1588"/>
          </a:xfrm>
          <a:prstGeom prst="line">
            <a:avLst/>
          </a:prstGeom>
          <a:ln w="0" cap="flat" cmpd="sng">
            <a:solidFill>
              <a:srgbClr val="000000"/>
            </a:solidFill>
            <a:prstDash val="solid"/>
            <a:headEnd type="none" w="med" len="med"/>
            <a:tailEnd type="none" w="med" len="med"/>
          </a:ln>
        </p:spPr>
      </p:sp>
      <p:sp>
        <p:nvSpPr>
          <p:cNvPr id="89243" name="Line 162"/>
          <p:cNvSpPr/>
          <p:nvPr/>
        </p:nvSpPr>
        <p:spPr>
          <a:xfrm>
            <a:off x="6548438" y="4657725"/>
            <a:ext cx="1587" cy="4763"/>
          </a:xfrm>
          <a:prstGeom prst="line">
            <a:avLst/>
          </a:prstGeom>
          <a:ln w="0" cap="flat" cmpd="sng">
            <a:solidFill>
              <a:srgbClr val="000000"/>
            </a:solidFill>
            <a:prstDash val="solid"/>
            <a:headEnd type="none" w="med" len="med"/>
            <a:tailEnd type="none" w="med" len="med"/>
          </a:ln>
        </p:spPr>
      </p:sp>
      <p:sp>
        <p:nvSpPr>
          <p:cNvPr id="89244" name="Rectangle 163"/>
          <p:cNvSpPr/>
          <p:nvPr/>
        </p:nvSpPr>
        <p:spPr>
          <a:xfrm>
            <a:off x="6556375" y="4657725"/>
            <a:ext cx="2101850" cy="476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45" name="Line 164"/>
          <p:cNvSpPr/>
          <p:nvPr/>
        </p:nvSpPr>
        <p:spPr>
          <a:xfrm>
            <a:off x="6556375" y="4657725"/>
            <a:ext cx="2101850" cy="1588"/>
          </a:xfrm>
          <a:prstGeom prst="line">
            <a:avLst/>
          </a:prstGeom>
          <a:ln w="0" cap="flat" cmpd="sng">
            <a:solidFill>
              <a:srgbClr val="000000"/>
            </a:solidFill>
            <a:prstDash val="solid"/>
            <a:headEnd type="none" w="med" len="med"/>
            <a:tailEnd type="none" w="med" len="med"/>
          </a:ln>
        </p:spPr>
      </p:sp>
      <p:sp>
        <p:nvSpPr>
          <p:cNvPr id="89246" name="Rectangle 165"/>
          <p:cNvSpPr/>
          <p:nvPr/>
        </p:nvSpPr>
        <p:spPr>
          <a:xfrm>
            <a:off x="2327275" y="4662488"/>
            <a:ext cx="9525" cy="35083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47" name="Line 166"/>
          <p:cNvSpPr/>
          <p:nvPr/>
        </p:nvSpPr>
        <p:spPr>
          <a:xfrm>
            <a:off x="2327275" y="4662488"/>
            <a:ext cx="1588" cy="350837"/>
          </a:xfrm>
          <a:prstGeom prst="line">
            <a:avLst/>
          </a:prstGeom>
          <a:ln w="0" cap="flat" cmpd="sng">
            <a:solidFill>
              <a:srgbClr val="000000"/>
            </a:solidFill>
            <a:prstDash val="solid"/>
            <a:headEnd type="none" w="med" len="med"/>
            <a:tailEnd type="none" w="med" len="med"/>
          </a:ln>
        </p:spPr>
      </p:sp>
      <p:sp>
        <p:nvSpPr>
          <p:cNvPr id="89248" name="Rectangle 167"/>
          <p:cNvSpPr/>
          <p:nvPr/>
        </p:nvSpPr>
        <p:spPr>
          <a:xfrm>
            <a:off x="4438650" y="4662488"/>
            <a:ext cx="7938" cy="35083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49" name="Line 168"/>
          <p:cNvSpPr/>
          <p:nvPr/>
        </p:nvSpPr>
        <p:spPr>
          <a:xfrm>
            <a:off x="4438650" y="4662488"/>
            <a:ext cx="1588" cy="350837"/>
          </a:xfrm>
          <a:prstGeom prst="line">
            <a:avLst/>
          </a:prstGeom>
          <a:ln w="0" cap="flat" cmpd="sng">
            <a:solidFill>
              <a:srgbClr val="000000"/>
            </a:solidFill>
            <a:prstDash val="solid"/>
            <a:headEnd type="none" w="med" len="med"/>
            <a:tailEnd type="none" w="med" len="med"/>
          </a:ln>
        </p:spPr>
      </p:sp>
      <p:sp>
        <p:nvSpPr>
          <p:cNvPr id="89250" name="Rectangle 169"/>
          <p:cNvSpPr/>
          <p:nvPr/>
        </p:nvSpPr>
        <p:spPr>
          <a:xfrm>
            <a:off x="6548438" y="4662488"/>
            <a:ext cx="7937" cy="35083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51" name="Line 170"/>
          <p:cNvSpPr/>
          <p:nvPr/>
        </p:nvSpPr>
        <p:spPr>
          <a:xfrm>
            <a:off x="6548438" y="4662488"/>
            <a:ext cx="1587" cy="350837"/>
          </a:xfrm>
          <a:prstGeom prst="line">
            <a:avLst/>
          </a:prstGeom>
          <a:ln w="0" cap="flat" cmpd="sng">
            <a:solidFill>
              <a:srgbClr val="000000"/>
            </a:solidFill>
            <a:prstDash val="solid"/>
            <a:headEnd type="none" w="med" len="med"/>
            <a:tailEnd type="none" w="med" len="med"/>
          </a:ln>
        </p:spPr>
      </p:sp>
      <p:sp>
        <p:nvSpPr>
          <p:cNvPr id="89252" name="Rectangle 171"/>
          <p:cNvSpPr/>
          <p:nvPr/>
        </p:nvSpPr>
        <p:spPr>
          <a:xfrm>
            <a:off x="644525" y="5065713"/>
            <a:ext cx="10668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zh-CN" altLang="en-US" sz="2100" dirty="0">
                <a:solidFill>
                  <a:srgbClr val="000000"/>
                </a:solidFill>
                <a:latin typeface="宋体" panose="02010600030101010101" pitchFamily="2" charset="-122"/>
              </a:rPr>
              <a:t>可使用性</a:t>
            </a:r>
            <a:endParaRPr lang="zh-CN" altLang="en-US" sz="1800" dirty="0">
              <a:latin typeface="宋体" panose="02010600030101010101" pitchFamily="2" charset="-122"/>
            </a:endParaRPr>
          </a:p>
        </p:txBody>
      </p:sp>
      <p:sp>
        <p:nvSpPr>
          <p:cNvPr id="89253" name="Rectangle 172"/>
          <p:cNvSpPr/>
          <p:nvPr/>
        </p:nvSpPr>
        <p:spPr>
          <a:xfrm>
            <a:off x="4462463" y="5110163"/>
            <a:ext cx="5334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100" dirty="0">
                <a:solidFill>
                  <a:srgbClr val="000000"/>
                </a:solidFill>
                <a:latin typeface="宋体" panose="02010600030101010101" pitchFamily="2" charset="-122"/>
              </a:rPr>
              <a:t>    </a:t>
            </a:r>
            <a:endParaRPr lang="en-US" altLang="zh-CN" sz="1800" dirty="0">
              <a:latin typeface="宋体" panose="02010600030101010101" pitchFamily="2" charset="-122"/>
            </a:endParaRPr>
          </a:p>
        </p:txBody>
      </p:sp>
      <p:sp>
        <p:nvSpPr>
          <p:cNvPr id="89254" name="Rectangle 174"/>
          <p:cNvSpPr/>
          <p:nvPr/>
        </p:nvSpPr>
        <p:spPr>
          <a:xfrm>
            <a:off x="6573838" y="5110163"/>
            <a:ext cx="5334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100" dirty="0">
                <a:solidFill>
                  <a:srgbClr val="000000"/>
                </a:solidFill>
                <a:latin typeface="宋体" panose="02010600030101010101" pitchFamily="2" charset="-122"/>
              </a:rPr>
              <a:t>    </a:t>
            </a:r>
            <a:endParaRPr lang="en-US" altLang="zh-CN" sz="1800" dirty="0">
              <a:latin typeface="宋体" panose="02010600030101010101" pitchFamily="2" charset="-122"/>
            </a:endParaRPr>
          </a:p>
        </p:txBody>
      </p:sp>
      <p:sp>
        <p:nvSpPr>
          <p:cNvPr id="89255" name="Rectangle 176"/>
          <p:cNvSpPr/>
          <p:nvPr/>
        </p:nvSpPr>
        <p:spPr>
          <a:xfrm>
            <a:off x="619125" y="5013325"/>
            <a:ext cx="1708150"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56" name="Line 177"/>
          <p:cNvSpPr/>
          <p:nvPr/>
        </p:nvSpPr>
        <p:spPr>
          <a:xfrm>
            <a:off x="619125" y="5013325"/>
            <a:ext cx="1708150" cy="1588"/>
          </a:xfrm>
          <a:prstGeom prst="line">
            <a:avLst/>
          </a:prstGeom>
          <a:ln w="0" cap="flat" cmpd="sng">
            <a:solidFill>
              <a:srgbClr val="000000"/>
            </a:solidFill>
            <a:prstDash val="solid"/>
            <a:headEnd type="none" w="med" len="med"/>
            <a:tailEnd type="none" w="med" len="med"/>
          </a:ln>
        </p:spPr>
      </p:sp>
      <p:sp>
        <p:nvSpPr>
          <p:cNvPr id="89257" name="Rectangle 178"/>
          <p:cNvSpPr/>
          <p:nvPr/>
        </p:nvSpPr>
        <p:spPr>
          <a:xfrm>
            <a:off x="2327275" y="5013325"/>
            <a:ext cx="9525"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58" name="Line 179"/>
          <p:cNvSpPr/>
          <p:nvPr/>
        </p:nvSpPr>
        <p:spPr>
          <a:xfrm>
            <a:off x="2327275" y="5013325"/>
            <a:ext cx="9525" cy="1588"/>
          </a:xfrm>
          <a:prstGeom prst="line">
            <a:avLst/>
          </a:prstGeom>
          <a:ln w="0" cap="flat" cmpd="sng">
            <a:solidFill>
              <a:srgbClr val="000000"/>
            </a:solidFill>
            <a:prstDash val="solid"/>
            <a:headEnd type="none" w="med" len="med"/>
            <a:tailEnd type="none" w="med" len="med"/>
          </a:ln>
        </p:spPr>
      </p:sp>
      <p:sp>
        <p:nvSpPr>
          <p:cNvPr id="89259" name="Line 180"/>
          <p:cNvSpPr/>
          <p:nvPr/>
        </p:nvSpPr>
        <p:spPr>
          <a:xfrm>
            <a:off x="2327275" y="5013325"/>
            <a:ext cx="1588" cy="6350"/>
          </a:xfrm>
          <a:prstGeom prst="line">
            <a:avLst/>
          </a:prstGeom>
          <a:ln w="0" cap="flat" cmpd="sng">
            <a:solidFill>
              <a:srgbClr val="000000"/>
            </a:solidFill>
            <a:prstDash val="solid"/>
            <a:headEnd type="none" w="med" len="med"/>
            <a:tailEnd type="none" w="med" len="med"/>
          </a:ln>
        </p:spPr>
      </p:sp>
      <p:sp>
        <p:nvSpPr>
          <p:cNvPr id="89260" name="Rectangle 181"/>
          <p:cNvSpPr/>
          <p:nvPr/>
        </p:nvSpPr>
        <p:spPr>
          <a:xfrm>
            <a:off x="2336800" y="5013325"/>
            <a:ext cx="2101850"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61" name="Line 182"/>
          <p:cNvSpPr/>
          <p:nvPr/>
        </p:nvSpPr>
        <p:spPr>
          <a:xfrm>
            <a:off x="2336800" y="5013325"/>
            <a:ext cx="2101850" cy="1588"/>
          </a:xfrm>
          <a:prstGeom prst="line">
            <a:avLst/>
          </a:prstGeom>
          <a:ln w="0" cap="flat" cmpd="sng">
            <a:solidFill>
              <a:srgbClr val="000000"/>
            </a:solidFill>
            <a:prstDash val="solid"/>
            <a:headEnd type="none" w="med" len="med"/>
            <a:tailEnd type="none" w="med" len="med"/>
          </a:ln>
        </p:spPr>
      </p:sp>
      <p:sp>
        <p:nvSpPr>
          <p:cNvPr id="89262" name="Rectangle 183"/>
          <p:cNvSpPr/>
          <p:nvPr/>
        </p:nvSpPr>
        <p:spPr>
          <a:xfrm>
            <a:off x="4438650" y="5013325"/>
            <a:ext cx="7938"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63" name="Line 184"/>
          <p:cNvSpPr/>
          <p:nvPr/>
        </p:nvSpPr>
        <p:spPr>
          <a:xfrm>
            <a:off x="4438650" y="5013325"/>
            <a:ext cx="7938" cy="1588"/>
          </a:xfrm>
          <a:prstGeom prst="line">
            <a:avLst/>
          </a:prstGeom>
          <a:ln w="0" cap="flat" cmpd="sng">
            <a:solidFill>
              <a:srgbClr val="000000"/>
            </a:solidFill>
            <a:prstDash val="solid"/>
            <a:headEnd type="none" w="med" len="med"/>
            <a:tailEnd type="none" w="med" len="med"/>
          </a:ln>
        </p:spPr>
      </p:sp>
      <p:sp>
        <p:nvSpPr>
          <p:cNvPr id="89264" name="Line 185"/>
          <p:cNvSpPr/>
          <p:nvPr/>
        </p:nvSpPr>
        <p:spPr>
          <a:xfrm>
            <a:off x="4438650" y="5013325"/>
            <a:ext cx="1588" cy="6350"/>
          </a:xfrm>
          <a:prstGeom prst="line">
            <a:avLst/>
          </a:prstGeom>
          <a:ln w="0" cap="flat" cmpd="sng">
            <a:solidFill>
              <a:srgbClr val="000000"/>
            </a:solidFill>
            <a:prstDash val="solid"/>
            <a:headEnd type="none" w="med" len="med"/>
            <a:tailEnd type="none" w="med" len="med"/>
          </a:ln>
        </p:spPr>
      </p:sp>
      <p:sp>
        <p:nvSpPr>
          <p:cNvPr id="89265" name="Rectangle 186"/>
          <p:cNvSpPr/>
          <p:nvPr/>
        </p:nvSpPr>
        <p:spPr>
          <a:xfrm>
            <a:off x="4446588" y="5013325"/>
            <a:ext cx="2101850"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66" name="Line 187"/>
          <p:cNvSpPr/>
          <p:nvPr/>
        </p:nvSpPr>
        <p:spPr>
          <a:xfrm>
            <a:off x="4446588" y="5013325"/>
            <a:ext cx="2101850" cy="1588"/>
          </a:xfrm>
          <a:prstGeom prst="line">
            <a:avLst/>
          </a:prstGeom>
          <a:ln w="0" cap="flat" cmpd="sng">
            <a:solidFill>
              <a:srgbClr val="000000"/>
            </a:solidFill>
            <a:prstDash val="solid"/>
            <a:headEnd type="none" w="med" len="med"/>
            <a:tailEnd type="none" w="med" len="med"/>
          </a:ln>
        </p:spPr>
      </p:sp>
      <p:sp>
        <p:nvSpPr>
          <p:cNvPr id="89267" name="Rectangle 188"/>
          <p:cNvSpPr/>
          <p:nvPr/>
        </p:nvSpPr>
        <p:spPr>
          <a:xfrm>
            <a:off x="6548438" y="5013325"/>
            <a:ext cx="7937"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68" name="Line 189"/>
          <p:cNvSpPr/>
          <p:nvPr/>
        </p:nvSpPr>
        <p:spPr>
          <a:xfrm>
            <a:off x="6548438" y="5013325"/>
            <a:ext cx="7937" cy="1588"/>
          </a:xfrm>
          <a:prstGeom prst="line">
            <a:avLst/>
          </a:prstGeom>
          <a:ln w="0" cap="flat" cmpd="sng">
            <a:solidFill>
              <a:srgbClr val="000000"/>
            </a:solidFill>
            <a:prstDash val="solid"/>
            <a:headEnd type="none" w="med" len="med"/>
            <a:tailEnd type="none" w="med" len="med"/>
          </a:ln>
        </p:spPr>
      </p:sp>
      <p:sp>
        <p:nvSpPr>
          <p:cNvPr id="89269" name="Line 190"/>
          <p:cNvSpPr/>
          <p:nvPr/>
        </p:nvSpPr>
        <p:spPr>
          <a:xfrm>
            <a:off x="6548438" y="5013325"/>
            <a:ext cx="1587" cy="6350"/>
          </a:xfrm>
          <a:prstGeom prst="line">
            <a:avLst/>
          </a:prstGeom>
          <a:ln w="0" cap="flat" cmpd="sng">
            <a:solidFill>
              <a:srgbClr val="000000"/>
            </a:solidFill>
            <a:prstDash val="solid"/>
            <a:headEnd type="none" w="med" len="med"/>
            <a:tailEnd type="none" w="med" len="med"/>
          </a:ln>
        </p:spPr>
      </p:sp>
      <p:sp>
        <p:nvSpPr>
          <p:cNvPr id="89270" name="Rectangle 191"/>
          <p:cNvSpPr/>
          <p:nvPr/>
        </p:nvSpPr>
        <p:spPr>
          <a:xfrm>
            <a:off x="6556375" y="5013325"/>
            <a:ext cx="2101850" cy="635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71" name="Line 192"/>
          <p:cNvSpPr/>
          <p:nvPr/>
        </p:nvSpPr>
        <p:spPr>
          <a:xfrm>
            <a:off x="6556375" y="5013325"/>
            <a:ext cx="2101850" cy="1588"/>
          </a:xfrm>
          <a:prstGeom prst="line">
            <a:avLst/>
          </a:prstGeom>
          <a:ln w="0" cap="flat" cmpd="sng">
            <a:solidFill>
              <a:srgbClr val="000000"/>
            </a:solidFill>
            <a:prstDash val="solid"/>
            <a:headEnd type="none" w="med" len="med"/>
            <a:tailEnd type="none" w="med" len="med"/>
          </a:ln>
        </p:spPr>
      </p:sp>
      <p:sp>
        <p:nvSpPr>
          <p:cNvPr id="89272" name="Rectangle 193"/>
          <p:cNvSpPr/>
          <p:nvPr/>
        </p:nvSpPr>
        <p:spPr>
          <a:xfrm>
            <a:off x="2327275" y="5019675"/>
            <a:ext cx="9525"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73" name="Line 194"/>
          <p:cNvSpPr/>
          <p:nvPr/>
        </p:nvSpPr>
        <p:spPr>
          <a:xfrm>
            <a:off x="2327275" y="5019675"/>
            <a:ext cx="1588" cy="350838"/>
          </a:xfrm>
          <a:prstGeom prst="line">
            <a:avLst/>
          </a:prstGeom>
          <a:ln w="0" cap="flat" cmpd="sng">
            <a:solidFill>
              <a:srgbClr val="000000"/>
            </a:solidFill>
            <a:prstDash val="solid"/>
            <a:headEnd type="none" w="med" len="med"/>
            <a:tailEnd type="none" w="med" len="med"/>
          </a:ln>
        </p:spPr>
      </p:sp>
      <p:sp>
        <p:nvSpPr>
          <p:cNvPr id="89274" name="Rectangle 195"/>
          <p:cNvSpPr/>
          <p:nvPr/>
        </p:nvSpPr>
        <p:spPr>
          <a:xfrm>
            <a:off x="4438650" y="5019675"/>
            <a:ext cx="7938"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75" name="Line 196"/>
          <p:cNvSpPr/>
          <p:nvPr/>
        </p:nvSpPr>
        <p:spPr>
          <a:xfrm>
            <a:off x="4438650" y="5019675"/>
            <a:ext cx="1588" cy="350838"/>
          </a:xfrm>
          <a:prstGeom prst="line">
            <a:avLst/>
          </a:prstGeom>
          <a:ln w="0" cap="flat" cmpd="sng">
            <a:solidFill>
              <a:srgbClr val="000000"/>
            </a:solidFill>
            <a:prstDash val="solid"/>
            <a:headEnd type="none" w="med" len="med"/>
            <a:tailEnd type="none" w="med" len="med"/>
          </a:ln>
        </p:spPr>
      </p:sp>
      <p:sp>
        <p:nvSpPr>
          <p:cNvPr id="89276" name="Rectangle 197"/>
          <p:cNvSpPr/>
          <p:nvPr/>
        </p:nvSpPr>
        <p:spPr>
          <a:xfrm>
            <a:off x="6548438" y="5019675"/>
            <a:ext cx="7937"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77" name="Line 198"/>
          <p:cNvSpPr/>
          <p:nvPr/>
        </p:nvSpPr>
        <p:spPr>
          <a:xfrm>
            <a:off x="6548438" y="5019675"/>
            <a:ext cx="1587" cy="350838"/>
          </a:xfrm>
          <a:prstGeom prst="line">
            <a:avLst/>
          </a:prstGeom>
          <a:ln w="0" cap="flat" cmpd="sng">
            <a:solidFill>
              <a:srgbClr val="000000"/>
            </a:solidFill>
            <a:prstDash val="solid"/>
            <a:headEnd type="none" w="med" len="med"/>
            <a:tailEnd type="none" w="med" len="med"/>
          </a:ln>
        </p:spPr>
      </p:sp>
      <p:sp>
        <p:nvSpPr>
          <p:cNvPr id="89278" name="Rectangle 199"/>
          <p:cNvSpPr/>
          <p:nvPr/>
        </p:nvSpPr>
        <p:spPr>
          <a:xfrm>
            <a:off x="644525" y="5421313"/>
            <a:ext cx="134938"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100" dirty="0">
                <a:solidFill>
                  <a:srgbClr val="000000"/>
                </a:solidFill>
                <a:latin typeface="宋体" panose="02010600030101010101" pitchFamily="2" charset="-122"/>
              </a:rPr>
              <a:t> </a:t>
            </a:r>
            <a:endParaRPr lang="en-US" altLang="zh-CN" sz="1800" dirty="0">
              <a:latin typeface="宋体" panose="02010600030101010101" pitchFamily="2" charset="-122"/>
            </a:endParaRPr>
          </a:p>
        </p:txBody>
      </p:sp>
      <p:sp>
        <p:nvSpPr>
          <p:cNvPr id="89279" name="Rectangle 200"/>
          <p:cNvSpPr/>
          <p:nvPr/>
        </p:nvSpPr>
        <p:spPr>
          <a:xfrm>
            <a:off x="854075" y="5421313"/>
            <a:ext cx="268288"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zh-CN" altLang="en-US" sz="2100" dirty="0">
                <a:solidFill>
                  <a:srgbClr val="000000"/>
                </a:solidFill>
                <a:latin typeface="宋体" panose="02010600030101010101" pitchFamily="2" charset="-122"/>
              </a:rPr>
              <a:t>效</a:t>
            </a:r>
            <a:endParaRPr lang="zh-CN" altLang="en-US" sz="1800" dirty="0">
              <a:latin typeface="宋体" panose="02010600030101010101" pitchFamily="2" charset="-122"/>
            </a:endParaRPr>
          </a:p>
        </p:txBody>
      </p:sp>
      <p:sp>
        <p:nvSpPr>
          <p:cNvPr id="89280" name="Rectangle 201"/>
          <p:cNvSpPr/>
          <p:nvPr/>
        </p:nvSpPr>
        <p:spPr>
          <a:xfrm>
            <a:off x="1247775" y="5421313"/>
            <a:ext cx="134938"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100" dirty="0">
                <a:solidFill>
                  <a:srgbClr val="000000"/>
                </a:solidFill>
                <a:latin typeface="宋体" panose="02010600030101010101" pitchFamily="2" charset="-122"/>
              </a:rPr>
              <a:t> </a:t>
            </a:r>
            <a:endParaRPr lang="en-US" altLang="zh-CN" sz="1800" dirty="0">
              <a:latin typeface="宋体" panose="02010600030101010101" pitchFamily="2" charset="-122"/>
            </a:endParaRPr>
          </a:p>
        </p:txBody>
      </p:sp>
      <p:sp>
        <p:nvSpPr>
          <p:cNvPr id="89281" name="Rectangle 202"/>
          <p:cNvSpPr/>
          <p:nvPr/>
        </p:nvSpPr>
        <p:spPr>
          <a:xfrm>
            <a:off x="1457325" y="5421313"/>
            <a:ext cx="268288"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zh-CN" altLang="en-US" sz="2100" dirty="0">
                <a:solidFill>
                  <a:srgbClr val="000000"/>
                </a:solidFill>
                <a:latin typeface="宋体" panose="02010600030101010101" pitchFamily="2" charset="-122"/>
              </a:rPr>
              <a:t>率</a:t>
            </a:r>
            <a:endParaRPr lang="zh-CN" altLang="en-US" sz="1800" dirty="0">
              <a:latin typeface="宋体" panose="02010600030101010101" pitchFamily="2" charset="-122"/>
            </a:endParaRPr>
          </a:p>
        </p:txBody>
      </p:sp>
      <p:sp>
        <p:nvSpPr>
          <p:cNvPr id="89282" name="Rectangle 203"/>
          <p:cNvSpPr/>
          <p:nvPr/>
        </p:nvSpPr>
        <p:spPr>
          <a:xfrm>
            <a:off x="6573838" y="5467350"/>
            <a:ext cx="533400"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100" dirty="0">
                <a:solidFill>
                  <a:srgbClr val="000000"/>
                </a:solidFill>
                <a:latin typeface="宋体" panose="02010600030101010101" pitchFamily="2" charset="-122"/>
              </a:rPr>
              <a:t>    </a:t>
            </a:r>
            <a:endParaRPr lang="en-US" altLang="zh-CN" sz="1800" dirty="0">
              <a:latin typeface="宋体" panose="02010600030101010101" pitchFamily="2" charset="-122"/>
            </a:endParaRPr>
          </a:p>
        </p:txBody>
      </p:sp>
      <p:sp>
        <p:nvSpPr>
          <p:cNvPr id="89283" name="Rectangle 205"/>
          <p:cNvSpPr/>
          <p:nvPr/>
        </p:nvSpPr>
        <p:spPr>
          <a:xfrm>
            <a:off x="619125" y="5376863"/>
            <a:ext cx="1708150"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84" name="Line 206"/>
          <p:cNvSpPr/>
          <p:nvPr/>
        </p:nvSpPr>
        <p:spPr>
          <a:xfrm>
            <a:off x="619125" y="5376863"/>
            <a:ext cx="1708150" cy="1587"/>
          </a:xfrm>
          <a:prstGeom prst="line">
            <a:avLst/>
          </a:prstGeom>
          <a:ln w="0" cap="flat" cmpd="sng">
            <a:solidFill>
              <a:srgbClr val="000000"/>
            </a:solidFill>
            <a:prstDash val="solid"/>
            <a:headEnd type="none" w="med" len="med"/>
            <a:tailEnd type="none" w="med" len="med"/>
          </a:ln>
        </p:spPr>
      </p:sp>
      <p:sp>
        <p:nvSpPr>
          <p:cNvPr id="89285" name="Rectangle 207"/>
          <p:cNvSpPr/>
          <p:nvPr/>
        </p:nvSpPr>
        <p:spPr>
          <a:xfrm>
            <a:off x="2327275" y="5376863"/>
            <a:ext cx="9525"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86" name="Line 208"/>
          <p:cNvSpPr/>
          <p:nvPr/>
        </p:nvSpPr>
        <p:spPr>
          <a:xfrm>
            <a:off x="2327275" y="5376863"/>
            <a:ext cx="9525" cy="1587"/>
          </a:xfrm>
          <a:prstGeom prst="line">
            <a:avLst/>
          </a:prstGeom>
          <a:ln w="0" cap="flat" cmpd="sng">
            <a:solidFill>
              <a:srgbClr val="000000"/>
            </a:solidFill>
            <a:prstDash val="solid"/>
            <a:headEnd type="none" w="med" len="med"/>
            <a:tailEnd type="none" w="med" len="med"/>
          </a:ln>
        </p:spPr>
      </p:sp>
      <p:sp>
        <p:nvSpPr>
          <p:cNvPr id="89287" name="Line 209"/>
          <p:cNvSpPr/>
          <p:nvPr/>
        </p:nvSpPr>
        <p:spPr>
          <a:xfrm>
            <a:off x="2327275" y="5376863"/>
            <a:ext cx="1588" cy="4762"/>
          </a:xfrm>
          <a:prstGeom prst="line">
            <a:avLst/>
          </a:prstGeom>
          <a:ln w="0" cap="flat" cmpd="sng">
            <a:solidFill>
              <a:srgbClr val="000000"/>
            </a:solidFill>
            <a:prstDash val="solid"/>
            <a:headEnd type="none" w="med" len="med"/>
            <a:tailEnd type="none" w="med" len="med"/>
          </a:ln>
        </p:spPr>
      </p:sp>
      <p:sp>
        <p:nvSpPr>
          <p:cNvPr id="89288" name="Rectangle 210"/>
          <p:cNvSpPr/>
          <p:nvPr/>
        </p:nvSpPr>
        <p:spPr>
          <a:xfrm>
            <a:off x="2336800" y="5376863"/>
            <a:ext cx="2101850"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89" name="Line 211"/>
          <p:cNvSpPr/>
          <p:nvPr/>
        </p:nvSpPr>
        <p:spPr>
          <a:xfrm>
            <a:off x="2336800" y="5376863"/>
            <a:ext cx="2101850" cy="1587"/>
          </a:xfrm>
          <a:prstGeom prst="line">
            <a:avLst/>
          </a:prstGeom>
          <a:ln w="0" cap="flat" cmpd="sng">
            <a:solidFill>
              <a:srgbClr val="000000"/>
            </a:solidFill>
            <a:prstDash val="solid"/>
            <a:headEnd type="none" w="med" len="med"/>
            <a:tailEnd type="none" w="med" len="med"/>
          </a:ln>
        </p:spPr>
      </p:sp>
      <p:sp>
        <p:nvSpPr>
          <p:cNvPr id="89290" name="Rectangle 212"/>
          <p:cNvSpPr/>
          <p:nvPr/>
        </p:nvSpPr>
        <p:spPr>
          <a:xfrm>
            <a:off x="4438650" y="5376863"/>
            <a:ext cx="7938"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91" name="Line 213"/>
          <p:cNvSpPr/>
          <p:nvPr/>
        </p:nvSpPr>
        <p:spPr>
          <a:xfrm>
            <a:off x="4438650" y="5376863"/>
            <a:ext cx="7938" cy="1587"/>
          </a:xfrm>
          <a:prstGeom prst="line">
            <a:avLst/>
          </a:prstGeom>
          <a:ln w="0" cap="flat" cmpd="sng">
            <a:solidFill>
              <a:srgbClr val="000000"/>
            </a:solidFill>
            <a:prstDash val="solid"/>
            <a:headEnd type="none" w="med" len="med"/>
            <a:tailEnd type="none" w="med" len="med"/>
          </a:ln>
        </p:spPr>
      </p:sp>
      <p:sp>
        <p:nvSpPr>
          <p:cNvPr id="89292" name="Line 214"/>
          <p:cNvSpPr/>
          <p:nvPr/>
        </p:nvSpPr>
        <p:spPr>
          <a:xfrm>
            <a:off x="4438650" y="5376863"/>
            <a:ext cx="1588" cy="4762"/>
          </a:xfrm>
          <a:prstGeom prst="line">
            <a:avLst/>
          </a:prstGeom>
          <a:ln w="0" cap="flat" cmpd="sng">
            <a:solidFill>
              <a:srgbClr val="000000"/>
            </a:solidFill>
            <a:prstDash val="solid"/>
            <a:headEnd type="none" w="med" len="med"/>
            <a:tailEnd type="none" w="med" len="med"/>
          </a:ln>
        </p:spPr>
      </p:sp>
      <p:sp>
        <p:nvSpPr>
          <p:cNvPr id="89293" name="Rectangle 215"/>
          <p:cNvSpPr/>
          <p:nvPr/>
        </p:nvSpPr>
        <p:spPr>
          <a:xfrm>
            <a:off x="4446588" y="5376863"/>
            <a:ext cx="2101850"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94" name="Line 216"/>
          <p:cNvSpPr/>
          <p:nvPr/>
        </p:nvSpPr>
        <p:spPr>
          <a:xfrm>
            <a:off x="4446588" y="5376863"/>
            <a:ext cx="2101850" cy="1587"/>
          </a:xfrm>
          <a:prstGeom prst="line">
            <a:avLst/>
          </a:prstGeom>
          <a:ln w="0" cap="flat" cmpd="sng">
            <a:solidFill>
              <a:srgbClr val="000000"/>
            </a:solidFill>
            <a:prstDash val="solid"/>
            <a:headEnd type="none" w="med" len="med"/>
            <a:tailEnd type="none" w="med" len="med"/>
          </a:ln>
        </p:spPr>
      </p:sp>
      <p:sp>
        <p:nvSpPr>
          <p:cNvPr id="89295" name="Rectangle 217"/>
          <p:cNvSpPr/>
          <p:nvPr/>
        </p:nvSpPr>
        <p:spPr>
          <a:xfrm>
            <a:off x="6548438" y="5376863"/>
            <a:ext cx="7937"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96" name="Line 218"/>
          <p:cNvSpPr/>
          <p:nvPr/>
        </p:nvSpPr>
        <p:spPr>
          <a:xfrm>
            <a:off x="6548438" y="5376863"/>
            <a:ext cx="7937" cy="1587"/>
          </a:xfrm>
          <a:prstGeom prst="line">
            <a:avLst/>
          </a:prstGeom>
          <a:ln w="0" cap="flat" cmpd="sng">
            <a:solidFill>
              <a:srgbClr val="000000"/>
            </a:solidFill>
            <a:prstDash val="solid"/>
            <a:headEnd type="none" w="med" len="med"/>
            <a:tailEnd type="none" w="med" len="med"/>
          </a:ln>
        </p:spPr>
      </p:sp>
      <p:sp>
        <p:nvSpPr>
          <p:cNvPr id="89297" name="Line 219"/>
          <p:cNvSpPr/>
          <p:nvPr/>
        </p:nvSpPr>
        <p:spPr>
          <a:xfrm>
            <a:off x="6548438" y="5376863"/>
            <a:ext cx="1587" cy="4762"/>
          </a:xfrm>
          <a:prstGeom prst="line">
            <a:avLst/>
          </a:prstGeom>
          <a:ln w="0" cap="flat" cmpd="sng">
            <a:solidFill>
              <a:srgbClr val="000000"/>
            </a:solidFill>
            <a:prstDash val="solid"/>
            <a:headEnd type="none" w="med" len="med"/>
            <a:tailEnd type="none" w="med" len="med"/>
          </a:ln>
        </p:spPr>
      </p:sp>
      <p:sp>
        <p:nvSpPr>
          <p:cNvPr id="89298" name="Rectangle 220"/>
          <p:cNvSpPr/>
          <p:nvPr/>
        </p:nvSpPr>
        <p:spPr>
          <a:xfrm>
            <a:off x="6556375" y="5376863"/>
            <a:ext cx="2101850" cy="476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299" name="Line 221"/>
          <p:cNvSpPr/>
          <p:nvPr/>
        </p:nvSpPr>
        <p:spPr>
          <a:xfrm>
            <a:off x="6556375" y="5376863"/>
            <a:ext cx="2101850" cy="1587"/>
          </a:xfrm>
          <a:prstGeom prst="line">
            <a:avLst/>
          </a:prstGeom>
          <a:ln w="0" cap="flat" cmpd="sng">
            <a:solidFill>
              <a:srgbClr val="000000"/>
            </a:solidFill>
            <a:prstDash val="solid"/>
            <a:headEnd type="none" w="med" len="med"/>
            <a:tailEnd type="none" w="med" len="med"/>
          </a:ln>
        </p:spPr>
      </p:sp>
      <p:sp>
        <p:nvSpPr>
          <p:cNvPr id="89300" name="Rectangle 222"/>
          <p:cNvSpPr/>
          <p:nvPr/>
        </p:nvSpPr>
        <p:spPr>
          <a:xfrm>
            <a:off x="619125" y="5732463"/>
            <a:ext cx="1708150"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301" name="Line 223"/>
          <p:cNvSpPr/>
          <p:nvPr/>
        </p:nvSpPr>
        <p:spPr>
          <a:xfrm>
            <a:off x="619125" y="5732463"/>
            <a:ext cx="1708150" cy="1587"/>
          </a:xfrm>
          <a:prstGeom prst="line">
            <a:avLst/>
          </a:prstGeom>
          <a:ln w="0" cap="flat" cmpd="sng">
            <a:solidFill>
              <a:srgbClr val="000000"/>
            </a:solidFill>
            <a:prstDash val="solid"/>
            <a:headEnd type="none" w="med" len="med"/>
            <a:tailEnd type="none" w="med" len="med"/>
          </a:ln>
        </p:spPr>
      </p:sp>
      <p:sp>
        <p:nvSpPr>
          <p:cNvPr id="89302" name="Rectangle 224"/>
          <p:cNvSpPr/>
          <p:nvPr/>
        </p:nvSpPr>
        <p:spPr>
          <a:xfrm>
            <a:off x="2327275" y="5381625"/>
            <a:ext cx="9525"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303" name="Line 225"/>
          <p:cNvSpPr/>
          <p:nvPr/>
        </p:nvSpPr>
        <p:spPr>
          <a:xfrm>
            <a:off x="2327275" y="5381625"/>
            <a:ext cx="1588" cy="350838"/>
          </a:xfrm>
          <a:prstGeom prst="line">
            <a:avLst/>
          </a:prstGeom>
          <a:ln w="0" cap="flat" cmpd="sng">
            <a:solidFill>
              <a:srgbClr val="000000"/>
            </a:solidFill>
            <a:prstDash val="solid"/>
            <a:headEnd type="none" w="med" len="med"/>
            <a:tailEnd type="none" w="med" len="med"/>
          </a:ln>
        </p:spPr>
      </p:sp>
      <p:sp>
        <p:nvSpPr>
          <p:cNvPr id="89304" name="Rectangle 226"/>
          <p:cNvSpPr/>
          <p:nvPr/>
        </p:nvSpPr>
        <p:spPr>
          <a:xfrm>
            <a:off x="2327275" y="5732463"/>
            <a:ext cx="17463"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305" name="Line 227"/>
          <p:cNvSpPr/>
          <p:nvPr/>
        </p:nvSpPr>
        <p:spPr>
          <a:xfrm>
            <a:off x="2327275" y="5732463"/>
            <a:ext cx="17463" cy="1587"/>
          </a:xfrm>
          <a:prstGeom prst="line">
            <a:avLst/>
          </a:prstGeom>
          <a:ln w="0" cap="flat" cmpd="sng">
            <a:solidFill>
              <a:srgbClr val="000000"/>
            </a:solidFill>
            <a:prstDash val="solid"/>
            <a:headEnd type="none" w="med" len="med"/>
            <a:tailEnd type="none" w="med" len="med"/>
          </a:ln>
        </p:spPr>
      </p:sp>
      <p:sp>
        <p:nvSpPr>
          <p:cNvPr id="89306" name="Line 228"/>
          <p:cNvSpPr/>
          <p:nvPr/>
        </p:nvSpPr>
        <p:spPr>
          <a:xfrm>
            <a:off x="2327275" y="5732463"/>
            <a:ext cx="1588" cy="11112"/>
          </a:xfrm>
          <a:prstGeom prst="line">
            <a:avLst/>
          </a:prstGeom>
          <a:ln w="0" cap="flat" cmpd="sng">
            <a:solidFill>
              <a:srgbClr val="000000"/>
            </a:solidFill>
            <a:prstDash val="solid"/>
            <a:headEnd type="none" w="med" len="med"/>
            <a:tailEnd type="none" w="med" len="med"/>
          </a:ln>
        </p:spPr>
      </p:sp>
      <p:sp>
        <p:nvSpPr>
          <p:cNvPr id="89307" name="Rectangle 229"/>
          <p:cNvSpPr/>
          <p:nvPr/>
        </p:nvSpPr>
        <p:spPr>
          <a:xfrm>
            <a:off x="2344738" y="5732463"/>
            <a:ext cx="2093912"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308" name="Line 230"/>
          <p:cNvSpPr/>
          <p:nvPr/>
        </p:nvSpPr>
        <p:spPr>
          <a:xfrm>
            <a:off x="2344738" y="5732463"/>
            <a:ext cx="2093912" cy="1587"/>
          </a:xfrm>
          <a:prstGeom prst="line">
            <a:avLst/>
          </a:prstGeom>
          <a:ln w="0" cap="flat" cmpd="sng">
            <a:solidFill>
              <a:srgbClr val="000000"/>
            </a:solidFill>
            <a:prstDash val="solid"/>
            <a:headEnd type="none" w="med" len="med"/>
            <a:tailEnd type="none" w="med" len="med"/>
          </a:ln>
        </p:spPr>
      </p:sp>
      <p:sp>
        <p:nvSpPr>
          <p:cNvPr id="89309" name="Rectangle 231"/>
          <p:cNvSpPr/>
          <p:nvPr/>
        </p:nvSpPr>
        <p:spPr>
          <a:xfrm>
            <a:off x="4438650" y="5381625"/>
            <a:ext cx="7938"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310" name="Line 232"/>
          <p:cNvSpPr/>
          <p:nvPr/>
        </p:nvSpPr>
        <p:spPr>
          <a:xfrm>
            <a:off x="4438650" y="5381625"/>
            <a:ext cx="1588" cy="350838"/>
          </a:xfrm>
          <a:prstGeom prst="line">
            <a:avLst/>
          </a:prstGeom>
          <a:ln w="0" cap="flat" cmpd="sng">
            <a:solidFill>
              <a:srgbClr val="000000"/>
            </a:solidFill>
            <a:prstDash val="solid"/>
            <a:headEnd type="none" w="med" len="med"/>
            <a:tailEnd type="none" w="med" len="med"/>
          </a:ln>
        </p:spPr>
      </p:sp>
      <p:sp>
        <p:nvSpPr>
          <p:cNvPr id="89311" name="Rectangle 233"/>
          <p:cNvSpPr/>
          <p:nvPr/>
        </p:nvSpPr>
        <p:spPr>
          <a:xfrm>
            <a:off x="4438650" y="5732463"/>
            <a:ext cx="15875"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312" name="Line 234"/>
          <p:cNvSpPr/>
          <p:nvPr/>
        </p:nvSpPr>
        <p:spPr>
          <a:xfrm>
            <a:off x="4438650" y="5732463"/>
            <a:ext cx="15875" cy="1587"/>
          </a:xfrm>
          <a:prstGeom prst="line">
            <a:avLst/>
          </a:prstGeom>
          <a:ln w="0" cap="flat" cmpd="sng">
            <a:solidFill>
              <a:srgbClr val="000000"/>
            </a:solidFill>
            <a:prstDash val="solid"/>
            <a:headEnd type="none" w="med" len="med"/>
            <a:tailEnd type="none" w="med" len="med"/>
          </a:ln>
        </p:spPr>
      </p:sp>
      <p:sp>
        <p:nvSpPr>
          <p:cNvPr id="89313" name="Line 235"/>
          <p:cNvSpPr/>
          <p:nvPr/>
        </p:nvSpPr>
        <p:spPr>
          <a:xfrm>
            <a:off x="4438650" y="5732463"/>
            <a:ext cx="1588" cy="11112"/>
          </a:xfrm>
          <a:prstGeom prst="line">
            <a:avLst/>
          </a:prstGeom>
          <a:ln w="0" cap="flat" cmpd="sng">
            <a:solidFill>
              <a:srgbClr val="000000"/>
            </a:solidFill>
            <a:prstDash val="solid"/>
            <a:headEnd type="none" w="med" len="med"/>
            <a:tailEnd type="none" w="med" len="med"/>
          </a:ln>
        </p:spPr>
      </p:sp>
      <p:sp>
        <p:nvSpPr>
          <p:cNvPr id="89314" name="Rectangle 236"/>
          <p:cNvSpPr/>
          <p:nvPr/>
        </p:nvSpPr>
        <p:spPr>
          <a:xfrm>
            <a:off x="4454525" y="5732463"/>
            <a:ext cx="2093913"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315" name="Line 237"/>
          <p:cNvSpPr/>
          <p:nvPr/>
        </p:nvSpPr>
        <p:spPr>
          <a:xfrm>
            <a:off x="4454525" y="5732463"/>
            <a:ext cx="2093913" cy="1587"/>
          </a:xfrm>
          <a:prstGeom prst="line">
            <a:avLst/>
          </a:prstGeom>
          <a:ln w="0" cap="flat" cmpd="sng">
            <a:solidFill>
              <a:srgbClr val="000000"/>
            </a:solidFill>
            <a:prstDash val="solid"/>
            <a:headEnd type="none" w="med" len="med"/>
            <a:tailEnd type="none" w="med" len="med"/>
          </a:ln>
        </p:spPr>
      </p:sp>
      <p:sp>
        <p:nvSpPr>
          <p:cNvPr id="89316" name="Rectangle 238"/>
          <p:cNvSpPr/>
          <p:nvPr/>
        </p:nvSpPr>
        <p:spPr>
          <a:xfrm>
            <a:off x="6548438" y="5381625"/>
            <a:ext cx="7937" cy="350838"/>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317" name="Line 239"/>
          <p:cNvSpPr/>
          <p:nvPr/>
        </p:nvSpPr>
        <p:spPr>
          <a:xfrm>
            <a:off x="6548438" y="5381625"/>
            <a:ext cx="1587" cy="350838"/>
          </a:xfrm>
          <a:prstGeom prst="line">
            <a:avLst/>
          </a:prstGeom>
          <a:ln w="0" cap="flat" cmpd="sng">
            <a:solidFill>
              <a:srgbClr val="000000"/>
            </a:solidFill>
            <a:prstDash val="solid"/>
            <a:headEnd type="none" w="med" len="med"/>
            <a:tailEnd type="none" w="med" len="med"/>
          </a:ln>
        </p:spPr>
      </p:sp>
      <p:sp>
        <p:nvSpPr>
          <p:cNvPr id="89318" name="Rectangle 240"/>
          <p:cNvSpPr/>
          <p:nvPr/>
        </p:nvSpPr>
        <p:spPr>
          <a:xfrm>
            <a:off x="6548438" y="5732463"/>
            <a:ext cx="15875"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319" name="Line 241"/>
          <p:cNvSpPr/>
          <p:nvPr/>
        </p:nvSpPr>
        <p:spPr>
          <a:xfrm>
            <a:off x="6548438" y="5732463"/>
            <a:ext cx="15875" cy="1587"/>
          </a:xfrm>
          <a:prstGeom prst="line">
            <a:avLst/>
          </a:prstGeom>
          <a:ln w="0" cap="flat" cmpd="sng">
            <a:solidFill>
              <a:srgbClr val="000000"/>
            </a:solidFill>
            <a:prstDash val="solid"/>
            <a:headEnd type="none" w="med" len="med"/>
            <a:tailEnd type="none" w="med" len="med"/>
          </a:ln>
        </p:spPr>
      </p:sp>
      <p:sp>
        <p:nvSpPr>
          <p:cNvPr id="89320" name="Line 242"/>
          <p:cNvSpPr/>
          <p:nvPr/>
        </p:nvSpPr>
        <p:spPr>
          <a:xfrm>
            <a:off x="6548438" y="5732463"/>
            <a:ext cx="1587" cy="11112"/>
          </a:xfrm>
          <a:prstGeom prst="line">
            <a:avLst/>
          </a:prstGeom>
          <a:ln w="0" cap="flat" cmpd="sng">
            <a:solidFill>
              <a:srgbClr val="000000"/>
            </a:solidFill>
            <a:prstDash val="solid"/>
            <a:headEnd type="none" w="med" len="med"/>
            <a:tailEnd type="none" w="med" len="med"/>
          </a:ln>
        </p:spPr>
      </p:sp>
      <p:sp>
        <p:nvSpPr>
          <p:cNvPr id="89321" name="Rectangle 243"/>
          <p:cNvSpPr/>
          <p:nvPr/>
        </p:nvSpPr>
        <p:spPr>
          <a:xfrm>
            <a:off x="6564313" y="5732463"/>
            <a:ext cx="2093912" cy="11112"/>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endParaRPr lang="zh-CN" altLang="en-US" sz="4000" dirty="0">
              <a:latin typeface="黑体" panose="02010609060101010101" pitchFamily="49" charset="-122"/>
              <a:ea typeface="黑体" panose="02010609060101010101" pitchFamily="49" charset="-122"/>
            </a:endParaRPr>
          </a:p>
        </p:txBody>
      </p:sp>
      <p:sp>
        <p:nvSpPr>
          <p:cNvPr id="89322" name="Line 244"/>
          <p:cNvSpPr/>
          <p:nvPr/>
        </p:nvSpPr>
        <p:spPr>
          <a:xfrm>
            <a:off x="6564313" y="5732463"/>
            <a:ext cx="2093912" cy="1587"/>
          </a:xfrm>
          <a:prstGeom prst="line">
            <a:avLst/>
          </a:prstGeom>
          <a:ln w="0" cap="flat" cmpd="sng">
            <a:solidFill>
              <a:srgbClr val="000000"/>
            </a:solidFill>
            <a:prstDash val="solid"/>
            <a:headEnd type="none" w="med" len="med"/>
            <a:tailEnd type="none" w="med" len="med"/>
          </a:ln>
        </p:spPr>
      </p:sp>
      <p:sp>
        <p:nvSpPr>
          <p:cNvPr id="89323" name="Rectangle 245"/>
          <p:cNvSpPr/>
          <p:nvPr/>
        </p:nvSpPr>
        <p:spPr>
          <a:xfrm>
            <a:off x="5265738" y="5068888"/>
            <a:ext cx="98425"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宋体" panose="02010600030101010101" pitchFamily="2" charset="-122"/>
                <a:sym typeface="Symbol" panose="05050102010706020507" pitchFamily="18" charset="2"/>
              </a:rPr>
              <a:t></a:t>
            </a:r>
            <a:endParaRPr lang="en-US" altLang="zh-CN" sz="2000" dirty="0">
              <a:latin typeface="宋体" panose="02010600030101010101" pitchFamily="2" charset="-122"/>
              <a:sym typeface="Symbol" panose="05050102010706020507" pitchFamily="18" charset="2"/>
            </a:endParaRPr>
          </a:p>
        </p:txBody>
      </p:sp>
      <p:sp>
        <p:nvSpPr>
          <p:cNvPr id="89324" name="Rectangle 246"/>
          <p:cNvSpPr/>
          <p:nvPr/>
        </p:nvSpPr>
        <p:spPr>
          <a:xfrm>
            <a:off x="5265738" y="3933825"/>
            <a:ext cx="98425"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宋体" panose="02010600030101010101" pitchFamily="2" charset="-122"/>
                <a:sym typeface="Symbol" panose="05050102010706020507" pitchFamily="18" charset="2"/>
              </a:rPr>
              <a:t></a:t>
            </a:r>
            <a:endParaRPr lang="en-US" altLang="zh-CN" sz="2000" dirty="0">
              <a:latin typeface="宋体" panose="02010600030101010101" pitchFamily="2" charset="-122"/>
              <a:sym typeface="Symbol" panose="05050102010706020507" pitchFamily="18" charset="2"/>
            </a:endParaRPr>
          </a:p>
        </p:txBody>
      </p:sp>
      <p:sp>
        <p:nvSpPr>
          <p:cNvPr id="89325" name="Rectangle 247"/>
          <p:cNvSpPr/>
          <p:nvPr/>
        </p:nvSpPr>
        <p:spPr>
          <a:xfrm>
            <a:off x="3203575" y="3213100"/>
            <a:ext cx="98425"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宋体" panose="02010600030101010101" pitchFamily="2" charset="-122"/>
                <a:sym typeface="Symbol" panose="05050102010706020507" pitchFamily="18" charset="2"/>
              </a:rPr>
              <a:t></a:t>
            </a:r>
            <a:endParaRPr lang="en-US" altLang="zh-CN" sz="2000" dirty="0">
              <a:latin typeface="宋体" panose="02010600030101010101" pitchFamily="2" charset="-122"/>
              <a:sym typeface="Symbol" panose="05050102010706020507" pitchFamily="18" charset="2"/>
            </a:endParaRPr>
          </a:p>
        </p:txBody>
      </p:sp>
      <p:sp>
        <p:nvSpPr>
          <p:cNvPr id="89326" name="Rectangle 248"/>
          <p:cNvSpPr/>
          <p:nvPr/>
        </p:nvSpPr>
        <p:spPr>
          <a:xfrm>
            <a:off x="3203575" y="3573463"/>
            <a:ext cx="98425"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宋体" panose="02010600030101010101" pitchFamily="2" charset="-122"/>
                <a:sym typeface="Symbol" panose="05050102010706020507" pitchFamily="18" charset="2"/>
              </a:rPr>
              <a:t></a:t>
            </a:r>
            <a:endParaRPr lang="en-US" altLang="zh-CN" sz="2000" dirty="0">
              <a:latin typeface="宋体" panose="02010600030101010101" pitchFamily="2" charset="-122"/>
              <a:sym typeface="Symbol" panose="05050102010706020507" pitchFamily="18" charset="2"/>
            </a:endParaRPr>
          </a:p>
        </p:txBody>
      </p:sp>
      <p:sp>
        <p:nvSpPr>
          <p:cNvPr id="89327" name="Rectangle 249"/>
          <p:cNvSpPr/>
          <p:nvPr/>
        </p:nvSpPr>
        <p:spPr>
          <a:xfrm>
            <a:off x="3203575" y="3933825"/>
            <a:ext cx="98425"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宋体" panose="02010600030101010101" pitchFamily="2" charset="-122"/>
                <a:sym typeface="Symbol" panose="05050102010706020507" pitchFamily="18" charset="2"/>
              </a:rPr>
              <a:t></a:t>
            </a:r>
            <a:endParaRPr lang="en-US" altLang="zh-CN" sz="2000" dirty="0">
              <a:latin typeface="宋体" panose="02010600030101010101" pitchFamily="2" charset="-122"/>
              <a:sym typeface="Symbol" panose="05050102010706020507" pitchFamily="18" charset="2"/>
            </a:endParaRPr>
          </a:p>
        </p:txBody>
      </p:sp>
      <p:sp>
        <p:nvSpPr>
          <p:cNvPr id="89328" name="Rectangle 250"/>
          <p:cNvSpPr/>
          <p:nvPr/>
        </p:nvSpPr>
        <p:spPr>
          <a:xfrm>
            <a:off x="3203575" y="4294188"/>
            <a:ext cx="98425"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宋体" panose="02010600030101010101" pitchFamily="2" charset="-122"/>
                <a:sym typeface="Symbol" panose="05050102010706020507" pitchFamily="18" charset="2"/>
              </a:rPr>
              <a:t></a:t>
            </a:r>
            <a:endParaRPr lang="en-US" altLang="zh-CN" sz="2000" dirty="0">
              <a:latin typeface="宋体" panose="02010600030101010101" pitchFamily="2" charset="-122"/>
              <a:sym typeface="Symbol" panose="05050102010706020507" pitchFamily="18" charset="2"/>
            </a:endParaRPr>
          </a:p>
        </p:txBody>
      </p:sp>
      <p:sp>
        <p:nvSpPr>
          <p:cNvPr id="89329" name="Rectangle 251"/>
          <p:cNvSpPr/>
          <p:nvPr/>
        </p:nvSpPr>
        <p:spPr>
          <a:xfrm>
            <a:off x="7451725" y="5013325"/>
            <a:ext cx="98425"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宋体" panose="02010600030101010101" pitchFamily="2" charset="-122"/>
                <a:sym typeface="Symbol" panose="05050102010706020507" pitchFamily="18" charset="2"/>
              </a:rPr>
              <a:t></a:t>
            </a:r>
            <a:endParaRPr lang="en-US" altLang="zh-CN" sz="2000" dirty="0">
              <a:latin typeface="宋体" panose="02010600030101010101" pitchFamily="2" charset="-122"/>
              <a:sym typeface="Symbol" panose="05050102010706020507" pitchFamily="18" charset="2"/>
            </a:endParaRPr>
          </a:p>
        </p:txBody>
      </p:sp>
      <p:sp>
        <p:nvSpPr>
          <p:cNvPr id="89330" name="Rectangle 252"/>
          <p:cNvSpPr/>
          <p:nvPr/>
        </p:nvSpPr>
        <p:spPr>
          <a:xfrm>
            <a:off x="7451725" y="5373688"/>
            <a:ext cx="98425"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宋体" panose="02010600030101010101" pitchFamily="2" charset="-122"/>
                <a:sym typeface="Symbol" panose="05050102010706020507" pitchFamily="18" charset="2"/>
              </a:rPr>
              <a:t></a:t>
            </a:r>
            <a:endParaRPr lang="en-US" altLang="zh-CN" sz="2000" dirty="0">
              <a:latin typeface="宋体" panose="02010600030101010101" pitchFamily="2" charset="-122"/>
              <a:sym typeface="Symbol" panose="05050102010706020507" pitchFamily="18" charset="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AC8AA92-A4BF-4D8B-994F-68DE52F437DB}"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113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1140" name="Rectangle 2"/>
          <p:cNvSpPr>
            <a:spLocks noGrp="1"/>
          </p:cNvSpPr>
          <p:nvPr>
            <p:ph type="title"/>
          </p:nvPr>
        </p:nvSpPr>
        <p:spPr/>
        <p:txBody>
          <a:bodyPr vert="horz" wrap="square" lIns="91440" tIns="45720" rIns="91440" bIns="45720" anchor="ctr"/>
          <a:p>
            <a:pPr eaLnBrk="1" hangingPunct="1"/>
            <a:r>
              <a:rPr lang="zh-CN" altLang="en-US" dirty="0"/>
              <a:t>软件可维护性的度量</a:t>
            </a:r>
            <a:endParaRPr lang="zh-CN" altLang="en-US" dirty="0"/>
          </a:p>
        </p:txBody>
      </p:sp>
      <p:sp>
        <p:nvSpPr>
          <p:cNvPr id="91141" name="Rectangle 3"/>
          <p:cNvSpPr>
            <a:spLocks noGrp="1"/>
          </p:cNvSpPr>
          <p:nvPr>
            <p:ph idx="1"/>
          </p:nvPr>
        </p:nvSpPr>
        <p:spPr>
          <a:xfrm>
            <a:off x="468313" y="1600200"/>
            <a:ext cx="8280400" cy="4419600"/>
          </a:xfrm>
        </p:spPr>
        <p:txBody>
          <a:bodyPr vert="horz" wrap="square" lIns="91440" tIns="45720" rIns="91440" bIns="45720" anchor="t"/>
          <a:p>
            <a:pPr eaLnBrk="1" hangingPunct="1">
              <a:lnSpc>
                <a:spcPct val="90000"/>
              </a:lnSpc>
            </a:pPr>
            <a:r>
              <a:rPr lang="zh-CN" altLang="en-US" sz="3600" dirty="0">
                <a:latin typeface="宋体" panose="02010600030101010101" pitchFamily="2" charset="-122"/>
              </a:rPr>
              <a:t>常用的度量一个可维护的程序的方法</a:t>
            </a:r>
            <a:endParaRPr lang="zh-CN" altLang="en-US" sz="3600" dirty="0">
              <a:latin typeface="宋体" panose="02010600030101010101" pitchFamily="2" charset="-122"/>
            </a:endParaRPr>
          </a:p>
          <a:p>
            <a:pPr lvl="1" eaLnBrk="1" hangingPunct="1">
              <a:lnSpc>
                <a:spcPct val="90000"/>
              </a:lnSpc>
            </a:pPr>
            <a:r>
              <a:rPr lang="zh-CN" altLang="zh-CN" dirty="0"/>
              <a:t>一个简单的面向时间的度量是</a:t>
            </a:r>
            <a:r>
              <a:rPr lang="zh-CN" altLang="zh-CN" b="1" dirty="0">
                <a:solidFill>
                  <a:srgbClr val="FF0000"/>
                </a:solidFill>
              </a:rPr>
              <a:t>平均修改时间</a:t>
            </a:r>
            <a:r>
              <a:rPr lang="zh-CN" altLang="zh-CN" dirty="0"/>
              <a:t>（</a:t>
            </a:r>
            <a:r>
              <a:rPr lang="en-US" altLang="zh-CN" dirty="0"/>
              <a:t>MTTC)</a:t>
            </a:r>
            <a:r>
              <a:rPr lang="zh-CN" altLang="zh-CN" dirty="0"/>
              <a:t>，即分析改变的需求，设计合适的修改方案，实现修改，测试，并将修改后的结果发布给用户所花的时间。</a:t>
            </a:r>
            <a:endParaRPr lang="en-US" altLang="zh-CN" dirty="0">
              <a:latin typeface="宋体" panose="02010600030101010101" pitchFamily="2" charset="-122"/>
            </a:endParaRPr>
          </a:p>
          <a:p>
            <a:pPr lvl="1" eaLnBrk="1" hangingPunct="1">
              <a:lnSpc>
                <a:spcPct val="90000"/>
              </a:lnSpc>
            </a:pPr>
            <a:r>
              <a:rPr lang="zh-CN" altLang="en-US" dirty="0">
                <a:latin typeface="宋体" panose="02010600030101010101" pitchFamily="2" charset="-122"/>
              </a:rPr>
              <a:t>质量检查表：是用于测试程序中某些质量特性是否存在的一个问题清单（定性）。</a:t>
            </a:r>
            <a:endParaRPr lang="zh-CN" altLang="en-US" dirty="0">
              <a:latin typeface="宋体" panose="02010600030101010101" pitchFamily="2" charset="-122"/>
            </a:endParaRPr>
          </a:p>
          <a:p>
            <a:pPr lvl="1" eaLnBrk="1" hangingPunct="1">
              <a:lnSpc>
                <a:spcPct val="90000"/>
              </a:lnSpc>
            </a:pPr>
            <a:r>
              <a:rPr lang="zh-CN" altLang="en-US" dirty="0">
                <a:latin typeface="宋体" panose="02010600030101010101" pitchFamily="2" charset="-122"/>
              </a:rPr>
              <a:t>质量测试和质量标准：用于定量分析和评价程序的质量。</a:t>
            </a:r>
            <a:endParaRPr lang="zh-CN" altLang="en-US" dirty="0">
              <a:latin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p:txBody>
          <a:bodyPr vert="horz" wrap="square" lIns="91440" tIns="45720" rIns="91440" bIns="45720" anchor="ctr"/>
          <a:p>
            <a:r>
              <a:rPr lang="zh-CN" altLang="en-US" dirty="0"/>
              <a:t>六种质量特性的度量</a:t>
            </a:r>
            <a:endParaRPr lang="zh-CN" altLang="en-US" dirty="0"/>
          </a:p>
        </p:txBody>
      </p:sp>
      <p:sp>
        <p:nvSpPr>
          <p:cNvPr id="79875" name="内容占位符 2"/>
          <p:cNvSpPr>
            <a:spLocks noGrp="1"/>
          </p:cNvSpPr>
          <p:nvPr>
            <p:ph idx="1"/>
          </p:nvPr>
        </p:nvSpPr>
        <p:spPr/>
        <p:txBody>
          <a:bodyPr vert="horz" wrap="square" lIns="91440" tIns="45720" rIns="91440" bIns="45720" anchor="t"/>
          <a:p>
            <a:r>
              <a:rPr lang="zh-CN" altLang="en-US" sz="2800" dirty="0">
                <a:solidFill>
                  <a:schemeClr val="tx1"/>
                </a:solidFill>
                <a:latin typeface="微软雅黑" panose="020B0503020204020204" pitchFamily="34" charset="-122"/>
                <a:ea typeface="微软雅黑" panose="020B0503020204020204" pitchFamily="34" charset="-122"/>
              </a:rPr>
              <a:t>可靠性度量</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可维护性度量</a:t>
            </a:r>
            <a:endParaRPr lang="en-US" altLang="zh-CN" sz="2800" dirty="0">
              <a:solidFill>
                <a:srgbClr val="FF0000"/>
              </a:solidFill>
              <a:latin typeface="微软雅黑" panose="020B0503020204020204" pitchFamily="34" charset="-122"/>
              <a:ea typeface="微软雅黑" panose="020B0503020204020204" pitchFamily="34" charset="-122"/>
            </a:endParaRPr>
          </a:p>
          <a:p>
            <a:r>
              <a:rPr lang="zh-CN" altLang="en-US" sz="2800" dirty="0">
                <a:solidFill>
                  <a:srgbClr val="FF0000"/>
                </a:solidFill>
                <a:latin typeface="微软雅黑" panose="020B0503020204020204" pitchFamily="34" charset="-122"/>
                <a:ea typeface="微软雅黑" panose="020B0503020204020204" pitchFamily="34" charset="-122"/>
              </a:rPr>
              <a:t>程序复杂性度量</a:t>
            </a:r>
            <a:endParaRPr lang="en-US" altLang="zh-CN" sz="2800" dirty="0">
              <a:solidFill>
                <a:srgbClr val="FF0000"/>
              </a:solidFill>
              <a:latin typeface="微软雅黑" panose="020B0503020204020204" pitchFamily="34" charset="-122"/>
              <a:ea typeface="微软雅黑" panose="020B0503020204020204" pitchFamily="34" charset="-122"/>
            </a:endParaRPr>
          </a:p>
          <a:p>
            <a:pPr lvl="1"/>
            <a:r>
              <a:rPr lang="en-US" altLang="zh-CN" sz="2400" dirty="0">
                <a:solidFill>
                  <a:srgbClr val="FF0000"/>
                </a:solidFill>
                <a:latin typeface="微软雅黑" panose="020B0503020204020204" pitchFamily="34" charset="-122"/>
                <a:ea typeface="微软雅黑" panose="020B0503020204020204" pitchFamily="34" charset="-122"/>
              </a:rPr>
              <a:t>LOC</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r>
              <a:rPr lang="en-US" altLang="zh-CN" sz="2400" dirty="0">
                <a:solidFill>
                  <a:srgbClr val="FF0000"/>
                </a:solidFill>
                <a:latin typeface="微软雅黑" panose="020B0503020204020204" pitchFamily="34" charset="-122"/>
                <a:ea typeface="微软雅黑" panose="020B0503020204020204" pitchFamily="34" charset="-122"/>
              </a:rPr>
              <a:t>McCabe</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r>
              <a:rPr lang="en-US" altLang="zh-CN" sz="2400" dirty="0">
                <a:solidFill>
                  <a:srgbClr val="FF0000"/>
                </a:solidFill>
                <a:latin typeface="微软雅黑" panose="020B0503020204020204" pitchFamily="34" charset="-122"/>
                <a:ea typeface="微软雅黑" panose="020B0503020204020204" pitchFamily="34" charset="-122"/>
              </a:rPr>
              <a:t>Halstead</a:t>
            </a:r>
            <a:endParaRPr lang="en-US" altLang="zh-CN" sz="2400" dirty="0">
              <a:solidFill>
                <a:srgbClr val="FF0000"/>
              </a:solidFill>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正确性度量</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完整性度量</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可使用性度量</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CCA45DF-FAD6-4B82-9F38-47C0A0B6656E}" type="datetime3">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9877" name="灯片编号占位符 4"/>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C0F1DC9-C977-4F6D-9236-FB187C47650E}"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318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3188" name="Rectangle 2"/>
          <p:cNvSpPr>
            <a:spLocks noGrp="1"/>
          </p:cNvSpPr>
          <p:nvPr>
            <p:ph type="title"/>
          </p:nvPr>
        </p:nvSpPr>
        <p:spPr/>
        <p:txBody>
          <a:bodyPr vert="horz" wrap="square" lIns="91440" tIns="45720" rIns="91440" bIns="45720" anchor="ctr"/>
          <a:p>
            <a:pPr eaLnBrk="1" hangingPunct="1"/>
            <a:r>
              <a:rPr lang="zh-CN" altLang="en-US" dirty="0"/>
              <a:t>程序复杂性度量</a:t>
            </a:r>
            <a:endParaRPr lang="zh-CN" altLang="en-US" dirty="0"/>
          </a:p>
        </p:txBody>
      </p:sp>
      <p:sp>
        <p:nvSpPr>
          <p:cNvPr id="1955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a:pPr>
            <a:r>
              <a:rPr kumimoji="0" lang="zh-CN" altLang="en-US" sz="4000"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程序复杂性主要指</a:t>
            </a:r>
            <a:r>
              <a:rPr kumimoji="0" lang="zh-CN" altLang="en-US" sz="4000" b="0"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黑体" panose="02010609060101010101" pitchFamily="49" charset="-122"/>
                <a:cs typeface="+mn-cs"/>
              </a:rPr>
              <a:t>模块内程序的复杂性</a:t>
            </a:r>
            <a:r>
              <a:rPr kumimoji="0" lang="zh-CN" altLang="en-US" sz="4000"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。它直接关联到软件开发费用的多少、开发周期的长短和软件内部</a:t>
            </a:r>
            <a:r>
              <a:rPr kumimoji="0" lang="zh-CN" altLang="en-US" sz="4000" b="0"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潜伏错误</a:t>
            </a:r>
            <a:r>
              <a:rPr kumimoji="0" lang="zh-CN" altLang="en-US" sz="4000"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的多少。</a:t>
            </a:r>
            <a:endParaRPr kumimoji="0" lang="zh-CN" altLang="en-US" sz="4000"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en-US" altLang="zh-CN"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1</a:t>
            </a:r>
            <a:r>
              <a:rPr kumimoji="0" lang="zh-CN" altLang="en-US"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）代码行度量法</a:t>
            </a:r>
            <a:endParaRPr kumimoji="0" lang="zh-CN" altLang="en-US"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en-US" altLang="zh-CN"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2</a:t>
            </a:r>
            <a:r>
              <a:rPr kumimoji="0" lang="zh-CN" altLang="en-US"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en-US" altLang="zh-CN"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McCabe</a:t>
            </a:r>
            <a:r>
              <a:rPr kumimoji="0" lang="zh-CN" altLang="en-US"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度量法</a:t>
            </a:r>
            <a:endParaRPr kumimoji="0" lang="zh-CN" altLang="en-US"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en-US" altLang="zh-CN" b="0" i="0" u="none" strike="noStrike" kern="0" cap="none" spc="0" normalizeH="0" baseline="0" noProof="0" dirty="0" smtClean="0">
                <a:ln>
                  <a:noFill/>
                </a:ln>
                <a:solidFill>
                  <a:schemeClr val="tx1"/>
                </a:solidFill>
                <a:effectLst/>
                <a:uLnTx/>
                <a:uFillTx/>
                <a:latin typeface="+mn-lt"/>
                <a:ea typeface="黑体" panose="02010609060101010101" pitchFamily="49" charset="-122"/>
                <a:cs typeface="+mn-cs"/>
              </a:rPr>
              <a:t>  (3) </a:t>
            </a:r>
            <a:r>
              <a:rPr lang="en-US" altLang="zh-CN" dirty="0">
                <a:solidFill>
                  <a:schemeClr val="tx1"/>
                </a:solidFill>
                <a:latin typeface="微软雅黑" panose="020B0503020204020204" pitchFamily="34" charset="-122"/>
                <a:ea typeface="微软雅黑" panose="020B0503020204020204" pitchFamily="34" charset="-122"/>
                <a:sym typeface="+mn-ea"/>
              </a:rPr>
              <a:t>Halstead</a:t>
            </a:r>
            <a:r>
              <a:rPr lang="zh-CN" altLang="en-US" dirty="0">
                <a:solidFill>
                  <a:schemeClr val="tx1"/>
                </a:solidFill>
                <a:latin typeface="微软雅黑" panose="020B0503020204020204" pitchFamily="34" charset="-122"/>
                <a:ea typeface="微软雅黑" panose="020B0503020204020204" pitchFamily="34" charset="-122"/>
                <a:sym typeface="+mn-ea"/>
              </a:rPr>
              <a:t>度量法</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p:txBody>
          <a:bodyPr vert="horz" wrap="square" lIns="91440" tIns="45720" rIns="91440" bIns="45720" anchor="ctr"/>
          <a:p>
            <a:r>
              <a:rPr lang="zh-CN" altLang="en-US" dirty="0"/>
              <a:t>六种质量特性的度量</a:t>
            </a:r>
            <a:endParaRPr lang="zh-CN" altLang="en-US" dirty="0"/>
          </a:p>
        </p:txBody>
      </p:sp>
      <p:sp>
        <p:nvSpPr>
          <p:cNvPr id="79875" name="内容占位符 2"/>
          <p:cNvSpPr>
            <a:spLocks noGrp="1"/>
          </p:cNvSpPr>
          <p:nvPr>
            <p:ph idx="1"/>
          </p:nvPr>
        </p:nvSpPr>
        <p:spPr/>
        <p:txBody>
          <a:bodyPr vert="horz" wrap="square" lIns="91440" tIns="45720" rIns="91440" bIns="45720" anchor="t"/>
          <a:p>
            <a:r>
              <a:rPr lang="zh-CN" altLang="en-US" sz="2800" dirty="0">
                <a:solidFill>
                  <a:schemeClr val="tx1"/>
                </a:solidFill>
                <a:latin typeface="微软雅黑" panose="020B0503020204020204" pitchFamily="34" charset="-122"/>
                <a:ea typeface="微软雅黑" panose="020B0503020204020204" pitchFamily="34" charset="-122"/>
              </a:rPr>
              <a:t>可靠性度量</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可维护性度量</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程序复杂性度量</a:t>
            </a:r>
            <a:endParaRPr lang="en-US" altLang="zh-CN" sz="2800" dirty="0">
              <a:solidFill>
                <a:schemeClr val="tx1"/>
              </a:solidFill>
              <a:latin typeface="微软雅黑" panose="020B0503020204020204" pitchFamily="34" charset="-122"/>
              <a:ea typeface="微软雅黑" panose="020B0503020204020204" pitchFamily="34" charset="-122"/>
            </a:endParaRPr>
          </a:p>
          <a:p>
            <a:pPr lvl="1"/>
            <a:r>
              <a:rPr lang="en-US" altLang="zh-CN" sz="2400" dirty="0">
                <a:solidFill>
                  <a:schemeClr val="tx1"/>
                </a:solidFill>
                <a:latin typeface="微软雅黑" panose="020B0503020204020204" pitchFamily="34" charset="-122"/>
                <a:ea typeface="微软雅黑" panose="020B0503020204020204" pitchFamily="34" charset="-122"/>
              </a:rPr>
              <a:t>LOC</a:t>
            </a:r>
            <a:endParaRPr lang="en-US" altLang="zh-CN" sz="2400" dirty="0">
              <a:solidFill>
                <a:schemeClr val="tx1"/>
              </a:solidFill>
              <a:latin typeface="微软雅黑" panose="020B0503020204020204" pitchFamily="34" charset="-122"/>
              <a:ea typeface="微软雅黑" panose="020B0503020204020204" pitchFamily="34" charset="-122"/>
            </a:endParaRPr>
          </a:p>
          <a:p>
            <a:pPr lvl="1"/>
            <a:r>
              <a:rPr lang="en-US" altLang="zh-CN" sz="2400" dirty="0">
                <a:solidFill>
                  <a:schemeClr val="tx1"/>
                </a:solidFill>
                <a:latin typeface="微软雅黑" panose="020B0503020204020204" pitchFamily="34" charset="-122"/>
                <a:ea typeface="微软雅黑" panose="020B0503020204020204" pitchFamily="34" charset="-122"/>
              </a:rPr>
              <a:t>McCabe</a:t>
            </a:r>
            <a:endParaRPr lang="en-US" altLang="zh-CN" sz="2400" dirty="0">
              <a:solidFill>
                <a:schemeClr val="tx1"/>
              </a:solidFill>
              <a:latin typeface="微软雅黑" panose="020B0503020204020204" pitchFamily="34" charset="-122"/>
              <a:ea typeface="微软雅黑" panose="020B0503020204020204" pitchFamily="34" charset="-122"/>
            </a:endParaRPr>
          </a:p>
          <a:p>
            <a:pPr lvl="1"/>
            <a:r>
              <a:rPr lang="en-US" altLang="zh-CN" sz="2400" dirty="0">
                <a:solidFill>
                  <a:schemeClr val="tx1"/>
                </a:solidFill>
                <a:latin typeface="微软雅黑" panose="020B0503020204020204" pitchFamily="34" charset="-122"/>
                <a:ea typeface="微软雅黑" panose="020B0503020204020204" pitchFamily="34" charset="-122"/>
              </a:rPr>
              <a:t>Halstead</a:t>
            </a:r>
            <a:endParaRPr lang="en-US" altLang="zh-CN" sz="2400" dirty="0">
              <a:solidFill>
                <a:srgbClr val="FF0000"/>
              </a:solidFill>
              <a:latin typeface="微软雅黑" panose="020B0503020204020204" pitchFamily="34" charset="-122"/>
              <a:ea typeface="微软雅黑" panose="020B0503020204020204" pitchFamily="34" charset="-122"/>
            </a:endParaRPr>
          </a:p>
          <a:p>
            <a:r>
              <a:rPr lang="zh-CN" altLang="en-US" sz="2800" dirty="0">
                <a:solidFill>
                  <a:srgbClr val="FF0000"/>
                </a:solidFill>
                <a:latin typeface="微软雅黑" panose="020B0503020204020204" pitchFamily="34" charset="-122"/>
                <a:ea typeface="微软雅黑" panose="020B0503020204020204" pitchFamily="34" charset="-122"/>
              </a:rPr>
              <a:t>正确性度量</a:t>
            </a:r>
            <a:endParaRPr lang="en-US" altLang="zh-CN" sz="2800" dirty="0">
              <a:solidFill>
                <a:srgbClr val="FF0000"/>
              </a:solidFill>
              <a:latin typeface="微软雅黑" panose="020B0503020204020204" pitchFamily="34" charset="-122"/>
              <a:ea typeface="微软雅黑" panose="020B0503020204020204" pitchFamily="34" charset="-122"/>
            </a:endParaRPr>
          </a:p>
          <a:p>
            <a:r>
              <a:rPr lang="zh-CN" altLang="en-US" sz="2800" dirty="0">
                <a:solidFill>
                  <a:srgbClr val="FF0000"/>
                </a:solidFill>
                <a:latin typeface="微软雅黑" panose="020B0503020204020204" pitchFamily="34" charset="-122"/>
                <a:ea typeface="微软雅黑" panose="020B0503020204020204" pitchFamily="34" charset="-122"/>
              </a:rPr>
              <a:t>完整性度量</a:t>
            </a:r>
            <a:endParaRPr lang="en-US" altLang="zh-CN" sz="2800" dirty="0">
              <a:solidFill>
                <a:srgbClr val="FF0000"/>
              </a:solidFill>
              <a:latin typeface="微软雅黑" panose="020B0503020204020204" pitchFamily="34" charset="-122"/>
              <a:ea typeface="微软雅黑" panose="020B0503020204020204" pitchFamily="34" charset="-122"/>
            </a:endParaRPr>
          </a:p>
          <a:p>
            <a:r>
              <a:rPr lang="zh-CN" altLang="en-US" sz="2800" dirty="0">
                <a:solidFill>
                  <a:srgbClr val="FF0000"/>
                </a:solidFill>
                <a:latin typeface="微软雅黑" panose="020B0503020204020204" pitchFamily="34" charset="-122"/>
                <a:ea typeface="微软雅黑" panose="020B0503020204020204" pitchFamily="34" charset="-122"/>
              </a:rPr>
              <a:t>可使用性度量</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CCA45DF-FAD6-4B82-9F38-47C0A0B6656E}" type="datetime3">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9877" name="灯片编号占位符 4"/>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7AAD1E5-C6B6-4499-A970-B689F96B95B3}"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331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316" name="Rectangle 2"/>
          <p:cNvSpPr>
            <a:spLocks noGrp="1"/>
          </p:cNvSpPr>
          <p:nvPr>
            <p:ph type="title"/>
          </p:nvPr>
        </p:nvSpPr>
        <p:spPr/>
        <p:txBody>
          <a:bodyPr vert="horz" wrap="square" lIns="91440" tIns="45720" rIns="91440" bIns="45720" anchor="ctr"/>
          <a:p>
            <a:pPr eaLnBrk="1" hangingPunct="1"/>
            <a:r>
              <a:rPr lang="en-US" altLang="zh-CN" dirty="0"/>
              <a:t>6.1 </a:t>
            </a:r>
            <a:r>
              <a:rPr lang="zh-CN" altLang="en-US" dirty="0"/>
              <a:t>软件质量概念</a:t>
            </a:r>
            <a:endParaRPr lang="zh-CN" altLang="en-US" dirty="0"/>
          </a:p>
        </p:txBody>
      </p:sp>
      <p:sp>
        <p:nvSpPr>
          <p:cNvPr id="13317" name="Rectangle 3"/>
          <p:cNvSpPr>
            <a:spLocks noGrp="1"/>
          </p:cNvSpPr>
          <p:nvPr>
            <p:ph idx="1"/>
          </p:nvPr>
        </p:nvSpPr>
        <p:spPr/>
        <p:txBody>
          <a:bodyPr vert="horz" wrap="square" lIns="91440" tIns="45720" rIns="91440" bIns="45720" anchor="t"/>
          <a:p>
            <a:pPr marL="590550" indent="-590550" eaLnBrk="1" hangingPunct="1">
              <a:lnSpc>
                <a:spcPct val="90000"/>
              </a:lnSpc>
            </a:pPr>
            <a:r>
              <a:rPr lang="zh-CN" altLang="en-US" sz="2900" b="1" dirty="0">
                <a:ea typeface="黑体" panose="02010609060101010101" pitchFamily="49" charset="-122"/>
              </a:rPr>
              <a:t>软件质量的定义</a:t>
            </a:r>
            <a:r>
              <a:rPr lang="zh-CN" altLang="en-US" sz="2900" dirty="0"/>
              <a:t>：</a:t>
            </a:r>
            <a:endParaRPr lang="zh-CN" altLang="en-US" sz="2900" dirty="0"/>
          </a:p>
          <a:p>
            <a:pPr marL="590550" indent="-590550" eaLnBrk="1" hangingPunct="1">
              <a:lnSpc>
                <a:spcPct val="90000"/>
              </a:lnSpc>
              <a:buFont typeface="Wingdings" panose="05000000000000000000" pitchFamily="2" charset="2"/>
              <a:buAutoNum type="arabicPeriod"/>
            </a:pPr>
            <a:r>
              <a:rPr lang="en-US" altLang="zh-CN" sz="3700" dirty="0">
                <a:latin typeface="宋体" panose="02010600030101010101" pitchFamily="2" charset="-122"/>
              </a:rPr>
              <a:t>ANSI/IEEE Std 729-1983</a:t>
            </a:r>
            <a:r>
              <a:rPr lang="zh-CN" altLang="en-US" sz="3700" dirty="0">
                <a:latin typeface="宋体" panose="02010600030101010101" pitchFamily="2" charset="-122"/>
              </a:rPr>
              <a:t>定义软件质量为“与软件产品满足</a:t>
            </a:r>
            <a:r>
              <a:rPr lang="zh-CN" altLang="en-US" sz="3700" dirty="0">
                <a:latin typeface="华文琥珀" pitchFamily="2" charset="-122"/>
                <a:ea typeface="华文琥珀" pitchFamily="2" charset="-122"/>
              </a:rPr>
              <a:t>规定</a:t>
            </a:r>
            <a:r>
              <a:rPr lang="zh-CN" altLang="en-US" sz="3700" dirty="0">
                <a:latin typeface="宋体" panose="02010600030101010101" pitchFamily="2" charset="-122"/>
              </a:rPr>
              <a:t>的和</a:t>
            </a:r>
            <a:r>
              <a:rPr lang="zh-CN" altLang="en-US" sz="3700" dirty="0">
                <a:latin typeface="华文琥珀" pitchFamily="2" charset="-122"/>
                <a:ea typeface="华文琥珀" pitchFamily="2" charset="-122"/>
              </a:rPr>
              <a:t>隐含</a:t>
            </a:r>
            <a:r>
              <a:rPr lang="zh-CN" altLang="en-US" sz="3700" dirty="0">
                <a:latin typeface="宋体" panose="02010600030101010101" pitchFamily="2" charset="-122"/>
              </a:rPr>
              <a:t>的需求的能力有关的</a:t>
            </a:r>
            <a:r>
              <a:rPr lang="zh-CN" altLang="en-US" sz="3700" b="1" dirty="0">
                <a:solidFill>
                  <a:srgbClr val="FF0000"/>
                </a:solidFill>
                <a:latin typeface="黑体" panose="02010609060101010101" pitchFamily="49" charset="-122"/>
                <a:ea typeface="黑体" panose="02010609060101010101" pitchFamily="49" charset="-122"/>
              </a:rPr>
              <a:t>特征或特性</a:t>
            </a:r>
            <a:r>
              <a:rPr lang="zh-CN" altLang="en-US" sz="3700" dirty="0">
                <a:latin typeface="宋体" panose="02010600030101010101" pitchFamily="2" charset="-122"/>
              </a:rPr>
              <a:t>的全体”。</a:t>
            </a:r>
            <a:endParaRPr lang="zh-CN" altLang="en-US" sz="3700" dirty="0">
              <a:latin typeface="宋体" panose="02010600030101010101" pitchFamily="2" charset="-122"/>
            </a:endParaRPr>
          </a:p>
          <a:p>
            <a:pPr marL="590550" indent="-590550" eaLnBrk="1" hangingPunct="1">
              <a:lnSpc>
                <a:spcPct val="90000"/>
              </a:lnSpc>
              <a:buFont typeface="Wingdings" panose="05000000000000000000" pitchFamily="2" charset="2"/>
              <a:buAutoNum type="arabicPeriod"/>
            </a:pPr>
            <a:r>
              <a:rPr lang="en-US" altLang="zh-CN" sz="3700" dirty="0">
                <a:latin typeface="宋体" panose="02010600030101010101" pitchFamily="2" charset="-122"/>
              </a:rPr>
              <a:t>M.J. Fisher </a:t>
            </a:r>
            <a:r>
              <a:rPr lang="zh-CN" altLang="en-US" sz="3700" dirty="0">
                <a:latin typeface="宋体" panose="02010600030101010101" pitchFamily="2" charset="-122"/>
              </a:rPr>
              <a:t>定义软件质量为“所有描述计算机软件优秀程度的</a:t>
            </a:r>
            <a:r>
              <a:rPr lang="zh-CN" altLang="en-US" sz="3700" b="1" dirty="0">
                <a:solidFill>
                  <a:srgbClr val="FF0000"/>
                </a:solidFill>
                <a:latin typeface="黑体" panose="02010609060101010101" pitchFamily="49" charset="-122"/>
                <a:ea typeface="黑体" panose="02010609060101010101" pitchFamily="49" charset="-122"/>
              </a:rPr>
              <a:t>特性</a:t>
            </a:r>
            <a:r>
              <a:rPr lang="zh-CN" altLang="en-US" sz="3700" dirty="0">
                <a:latin typeface="宋体" panose="02010600030101010101" pitchFamily="2" charset="-122"/>
              </a:rPr>
              <a:t>的组合”。</a:t>
            </a:r>
            <a:endParaRPr lang="zh-CN" altLang="en-US" sz="3700" dirty="0">
              <a:latin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3B18FD0-5A08-4BA9-8BDC-4FEE29E41674}"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523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5236" name="Rectangle 2"/>
          <p:cNvSpPr>
            <a:spLocks noGrp="1"/>
          </p:cNvSpPr>
          <p:nvPr>
            <p:ph type="title"/>
          </p:nvPr>
        </p:nvSpPr>
        <p:spPr/>
        <p:txBody>
          <a:bodyPr vert="horz" wrap="square" lIns="91440" tIns="45720" rIns="91440" bIns="45720" anchor="ctr"/>
          <a:p>
            <a:pPr eaLnBrk="1" hangingPunct="1"/>
            <a:r>
              <a:rPr lang="zh-CN" altLang="en-US" dirty="0"/>
              <a:t>软件质量的事后度量</a:t>
            </a:r>
            <a:endParaRPr lang="zh-CN" altLang="en-US" dirty="0"/>
          </a:p>
        </p:txBody>
      </p:sp>
      <p:sp>
        <p:nvSpPr>
          <p:cNvPr id="21401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使用最广泛的软件质量的事后度量包括</a:t>
            </a:r>
            <a:r>
              <a:rPr kumimoji="0"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正确性</a:t>
            </a:r>
            <a:r>
              <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r>
              <a:rPr kumimoji="0"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完整性</a:t>
            </a:r>
            <a:r>
              <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和</a:t>
            </a:r>
            <a:r>
              <a:rPr kumimoji="0"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可使用性</a:t>
            </a:r>
            <a:r>
              <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 </a:t>
            </a:r>
            <a:endPar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 </a:t>
            </a:r>
            <a:r>
              <a:rPr kumimoji="0"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正确性：</a:t>
            </a:r>
            <a:r>
              <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一个程序必须</a:t>
            </a:r>
            <a:r>
              <a:rPr kumimoji="0"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正确地运行</a:t>
            </a:r>
            <a:r>
              <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，并</a:t>
            </a:r>
            <a:r>
              <a:rPr kumimoji="0"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为它的用户提供某些输出</a:t>
            </a:r>
            <a:r>
              <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。正确性要求软件执行所要求的功能。</a:t>
            </a:r>
            <a:endParaRPr kumimoji="0" lang="en-US" altLang="zh-CN"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	</a:t>
            </a: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正确性的度量</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是采用程序复杂性度量，即</a:t>
            </a:r>
            <a:r>
              <a:rPr kumimoji="0"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每千代码行</a:t>
            </a:r>
            <a:r>
              <a:rPr kumimoji="0" lang="en-US" altLang="zh-CN"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r>
              <a:rPr kumimoji="0" lang="en-US" altLang="zh-CN"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KLOC)</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或</a:t>
            </a:r>
            <a:r>
              <a:rPr kumimoji="0" lang="en-US" altLang="zh-CN"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FP</a:t>
            </a:r>
            <a:r>
              <a:rPr kumimoji="0"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的差错数</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，其中</a:t>
            </a: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将差错定义为已被证实是不符合需求的缺陷</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2739E4A-1FE0-465D-9441-5162B4E40479}"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933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9332" name="Rectangle 2"/>
          <p:cNvSpPr>
            <a:spLocks noGrp="1"/>
          </p:cNvSpPr>
          <p:nvPr>
            <p:ph type="title"/>
          </p:nvPr>
        </p:nvSpPr>
        <p:spPr/>
        <p:txBody>
          <a:bodyPr vert="horz" wrap="square" lIns="91440" tIns="45720" rIns="91440" bIns="45720" anchor="ctr"/>
          <a:p>
            <a:pPr eaLnBrk="1" hangingPunct="1"/>
            <a:r>
              <a:rPr lang="zh-CN" altLang="en-US" dirty="0"/>
              <a:t>软件质量的事后度量</a:t>
            </a:r>
            <a:endParaRPr lang="zh-CN" altLang="en-US" dirty="0"/>
          </a:p>
        </p:txBody>
      </p:sp>
      <p:sp>
        <p:nvSpPr>
          <p:cNvPr id="218115" name="Rectangle 3"/>
          <p:cNvSpPr>
            <a:spLocks noGrp="1" noChangeArrowheads="1"/>
          </p:cNvSpPr>
          <p:nvPr>
            <p:ph idx="1"/>
          </p:nvPr>
        </p:nvSpPr>
        <p:spPr>
          <a:xfrm>
            <a:off x="323850" y="1600200"/>
            <a:ext cx="8210550" cy="4419600"/>
          </a:xfrm>
        </p:spPr>
        <p:txBody>
          <a:bodyPr vert="horz" wrap="square" lIns="91440" tIns="45720" rIns="91440" bIns="45720" numCol="1" anchor="t" anchorCtr="0" compatLnSpc="1"/>
          <a:lstStyle/>
          <a:p>
            <a:pPr marL="342900" marR="0" lvl="0" indent="-342900" algn="l" defTabSz="914400" rtl="0" eaLnBrk="1" fontAlgn="base" latinLnBrk="0" hangingPunct="1">
              <a:lnSpc>
                <a:spcPct val="95000"/>
              </a:lnSpc>
              <a:spcBef>
                <a:spcPct val="20000"/>
              </a:spcBef>
              <a:spcAft>
                <a:spcPct val="0"/>
              </a:spcAft>
              <a:buClr>
                <a:schemeClr val="hlink"/>
              </a:buClr>
              <a:buSzPct val="8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	</a:t>
            </a:r>
            <a:r>
              <a:rPr kumimoji="0" lang="en-US" altLang="zh-CN"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(2) </a:t>
            </a:r>
            <a:r>
              <a:rPr kumimoji="0"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完整性：度量一个系统抗拒对它的安全性攻击</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（事故的和人为的）</a:t>
            </a:r>
            <a:r>
              <a:rPr kumimoji="0"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的能力</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程序</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数据</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和</a:t>
            </a:r>
            <a:r>
              <a:rPr kumimoji="0" lang="zh-CN" altLang="en-US" sz="28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文档</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都会遭到攻击。</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742950" marR="0" lvl="1" indent="-285750" algn="l" defTabSz="914400" rtl="0" eaLnBrk="1" fontAlgn="base" latinLnBrk="0" hangingPunct="1">
              <a:lnSpc>
                <a:spcPct val="95000"/>
              </a:lnSpc>
              <a:spcBef>
                <a:spcPct val="20000"/>
              </a:spcBef>
              <a:spcAft>
                <a:spcPct val="0"/>
              </a:spcAft>
              <a:buClr>
                <a:schemeClr val="accent1"/>
              </a:buClr>
              <a:buSzPct val="70000"/>
              <a:buFont typeface="Wingdings" panose="05000000000000000000" pitchFamily="2" charset="2"/>
              <a:buChar char="§"/>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度量</a:t>
            </a:r>
            <a:r>
              <a:rPr kumimoji="0"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rPr>
              <a:t>完整性</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，需要定义两个附加的属性：</a:t>
            </a:r>
            <a:r>
              <a:rPr kumimoji="0"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rPr>
              <a:t>危险性</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和</a:t>
            </a:r>
            <a:r>
              <a:rPr kumimoji="0"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rPr>
              <a:t>安全性</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endParaRPr>
          </a:p>
          <a:p>
            <a:pPr marL="742950" marR="0" lvl="1" indent="-285750" algn="l" defTabSz="914400" rtl="0" eaLnBrk="1" fontAlgn="base" latinLnBrk="0" hangingPunct="1">
              <a:lnSpc>
                <a:spcPct val="95000"/>
              </a:lnSpc>
              <a:spcBef>
                <a:spcPct val="20000"/>
              </a:spcBef>
              <a:spcAft>
                <a:spcPct val="0"/>
              </a:spcAft>
              <a:buClr>
                <a:schemeClr val="accent1"/>
              </a:buClr>
              <a:buSzPct val="7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	</a:t>
            </a:r>
            <a:r>
              <a:rPr kumimoji="0"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rPr>
              <a:t>危险性</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是</a:t>
            </a: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特定类型的攻击将在一给定时间内发生的概率</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a:t>
            </a:r>
            <a:r>
              <a:rPr kumimoji="0"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rPr>
              <a:t>安全性</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是</a:t>
            </a: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排除特定类型攻击的概率</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a:t>
            </a:r>
            <a:endParaRPr kumimoji="0" lang="zh-CN" altLang="en-US"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一个系统的完整性可定义为  </a:t>
            </a:r>
            <a:endParaRPr kumimoji="0"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endParaRPr>
          </a:p>
          <a:p>
            <a:pPr marL="914400" marR="0" lvl="2" indent="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defRPr/>
            </a:pPr>
            <a:r>
              <a:rPr kumimoji="0" lang="zh-CN" altLang="en-US" sz="20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Times New Roman" panose="02020603050405020304" pitchFamily="18" charset="0"/>
                <a:ea typeface="楷体_GB2312" pitchFamily="49" charset="-122"/>
              </a:rPr>
              <a:t>完整性＝∑</a:t>
            </a:r>
            <a:r>
              <a:rPr kumimoji="0" lang="en-US" altLang="zh-CN" sz="20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Times New Roman" panose="02020603050405020304" pitchFamily="18" charset="0"/>
                <a:ea typeface="楷体_GB2312" pitchFamily="49" charset="-122"/>
              </a:rPr>
              <a:t>( 1</a:t>
            </a:r>
            <a:r>
              <a:rPr kumimoji="0" lang="zh-CN" altLang="en-US" sz="20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Times New Roman" panose="02020603050405020304" pitchFamily="18" charset="0"/>
                <a:ea typeface="楷体_GB2312" pitchFamily="49" charset="-122"/>
              </a:rPr>
              <a:t>－危险性</a:t>
            </a:r>
            <a:r>
              <a:rPr kumimoji="0" lang="en-US" altLang="zh-CN" sz="20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Times New Roman" panose="02020603050405020304" pitchFamily="18" charset="0"/>
                <a:ea typeface="楷体_GB2312" pitchFamily="49" charset="-122"/>
              </a:rPr>
              <a:t>×( 1</a:t>
            </a:r>
            <a:r>
              <a:rPr kumimoji="0" lang="zh-CN" altLang="en-US" sz="20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Times New Roman" panose="02020603050405020304" pitchFamily="18" charset="0"/>
                <a:ea typeface="楷体_GB2312" pitchFamily="49" charset="-122"/>
              </a:rPr>
              <a:t>－安全性</a:t>
            </a:r>
            <a:r>
              <a:rPr kumimoji="0" lang="en-US" altLang="zh-CN" sz="20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Times New Roman" panose="02020603050405020304" pitchFamily="18" charset="0"/>
                <a:ea typeface="楷体_GB2312" pitchFamily="49" charset="-122"/>
              </a:rPr>
              <a:t>) )</a:t>
            </a:r>
            <a:endParaRPr kumimoji="0" lang="en-US" altLang="zh-CN" sz="20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Times New Roman" panose="02020603050405020304" pitchFamily="18" charset="0"/>
              <a:ea typeface="楷体_GB2312" pitchFamily="49" charset="-122"/>
            </a:endParaRPr>
          </a:p>
          <a:p>
            <a:pPr marL="742950" marR="0" lvl="1" indent="-2857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	</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其中，对每一个攻击的</a:t>
            </a:r>
            <a:r>
              <a:rPr kumimoji="0"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rPr>
              <a:t>危险性</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和</a:t>
            </a:r>
            <a:r>
              <a:rPr kumimoji="0"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rPr>
              <a:t>安全性</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rPr>
              <a:t>都进行累加。</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53820B-6FCB-4FA7-ADBE-C4EE91866D31}"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0137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01380" name="Rectangle 2"/>
          <p:cNvSpPr>
            <a:spLocks noGrp="1"/>
          </p:cNvSpPr>
          <p:nvPr>
            <p:ph type="title"/>
          </p:nvPr>
        </p:nvSpPr>
        <p:spPr/>
        <p:txBody>
          <a:bodyPr vert="horz" wrap="square" lIns="91440" tIns="45720" rIns="91440" bIns="45720" anchor="ctr"/>
          <a:p>
            <a:pPr eaLnBrk="1" hangingPunct="1"/>
            <a:r>
              <a:rPr lang="zh-CN" altLang="en-US" dirty="0"/>
              <a:t>软件质量的事后度量</a:t>
            </a:r>
            <a:endParaRPr lang="zh-CN" altLang="en-US" dirty="0"/>
          </a:p>
        </p:txBody>
      </p:sp>
      <p:sp>
        <p:nvSpPr>
          <p:cNvPr id="22016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en-US" altLang="zh-CN"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(3) </a:t>
            </a:r>
            <a:r>
              <a:rPr kumimoji="0"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可使用性：</a:t>
            </a:r>
            <a:r>
              <a:rPr kumimoji="0"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可使用性量化</a:t>
            </a:r>
            <a:r>
              <a:rPr kumimoji="0"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cs typeface="+mn-cs"/>
              </a:rPr>
              <a:t>“</a:t>
            </a:r>
            <a:r>
              <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用户友好性</a:t>
            </a:r>
            <a:r>
              <a:rPr kumimoji="0"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cs typeface="+mn-cs"/>
              </a:rPr>
              <a:t>”</a:t>
            </a:r>
            <a:r>
              <a:rPr kumimoji="0"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，并依据以下四个特征进行度量：</a:t>
            </a:r>
            <a:endParaRPr kumimoji="0" lang="zh-CN" altLang="en-US" sz="32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1"/>
              </a:buClr>
              <a:buSzPct val="70000"/>
              <a:buFont typeface="Wingdings" panose="05000000000000000000" pitchFamily="2" charset="2"/>
              <a:buChar char="l"/>
              <a:defRPr/>
            </a:pPr>
            <a:endParaRPr kumimoji="0" lang="en-US" altLang="zh-CN"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endParaRPr>
          </a:p>
          <a:p>
            <a:pPr marL="742950" marR="0" lvl="1" indent="-285750" algn="l" defTabSz="914400" rtl="0" eaLnBrk="1" fontAlgn="base" latinLnBrk="0" hangingPunct="1">
              <a:lnSpc>
                <a:spcPct val="90000"/>
              </a:lnSpc>
              <a:spcBef>
                <a:spcPct val="20000"/>
              </a:spcBef>
              <a:spcAft>
                <a:spcPct val="0"/>
              </a:spcAft>
              <a:buClr>
                <a:schemeClr val="accent1"/>
              </a:buClr>
              <a:buSzPct val="70000"/>
              <a:buFont typeface="Wingdings" panose="05000000000000000000" pitchFamily="2" charset="2"/>
              <a:buChar char="l"/>
              <a:defRPr/>
            </a:pP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为学习系统所需要的</a:t>
            </a:r>
            <a:r>
              <a:rPr kumimoji="0"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rPr>
              <a:t>体力上的</a:t>
            </a: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和</a:t>
            </a:r>
            <a:r>
              <a:rPr kumimoji="0"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rPr>
              <a:t>智力上的</a:t>
            </a: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技能；</a:t>
            </a:r>
            <a:endPar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endParaRPr>
          </a:p>
          <a:p>
            <a:pPr marL="742950" marR="0" lvl="1" indent="-285750" algn="l" defTabSz="914400" rtl="0" eaLnBrk="1" fontAlgn="base" latinLnBrk="0" hangingPunct="1">
              <a:lnSpc>
                <a:spcPct val="90000"/>
              </a:lnSpc>
              <a:spcBef>
                <a:spcPct val="20000"/>
              </a:spcBef>
              <a:spcAft>
                <a:spcPct val="0"/>
              </a:spcAft>
              <a:buClr>
                <a:schemeClr val="accent1"/>
              </a:buClr>
              <a:buSzPct val="70000"/>
              <a:buFont typeface="Wingdings" panose="05000000000000000000" pitchFamily="2" charset="2"/>
              <a:buChar char="l"/>
              <a:defRPr/>
            </a:pP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为达到适度有效使用系统所需要的时间；</a:t>
            </a:r>
            <a:endPar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endParaRPr>
          </a:p>
          <a:p>
            <a:pPr marL="742950" marR="0" lvl="1" indent="-285750" algn="l" defTabSz="914400" rtl="0" eaLnBrk="1" fontAlgn="base" latinLnBrk="0" hangingPunct="1">
              <a:lnSpc>
                <a:spcPct val="90000"/>
              </a:lnSpc>
              <a:spcBef>
                <a:spcPct val="20000"/>
              </a:spcBef>
              <a:spcAft>
                <a:spcPct val="0"/>
              </a:spcAft>
              <a:buClr>
                <a:schemeClr val="accent1"/>
              </a:buClr>
              <a:buSzPct val="70000"/>
              <a:buFont typeface="Wingdings" panose="05000000000000000000" pitchFamily="2" charset="2"/>
              <a:buChar char="l"/>
              <a:defRPr/>
            </a:pP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当软件被某些人适度有效地使用时所度量的</a:t>
            </a:r>
            <a:r>
              <a:rPr kumimoji="0"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rPr>
              <a:t>在生产率方面的净增值</a:t>
            </a: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a:t>
            </a:r>
            <a:endPar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endParaRPr>
          </a:p>
          <a:p>
            <a:pPr marL="742950" marR="0" lvl="1" indent="-285750" algn="l" defTabSz="914400" rtl="0" eaLnBrk="1" fontAlgn="base" latinLnBrk="0" hangingPunct="1">
              <a:lnSpc>
                <a:spcPct val="90000"/>
              </a:lnSpc>
              <a:spcBef>
                <a:spcPct val="20000"/>
              </a:spcBef>
              <a:spcAft>
                <a:spcPct val="0"/>
              </a:spcAft>
              <a:buClr>
                <a:schemeClr val="accent1"/>
              </a:buClr>
              <a:buSzPct val="70000"/>
              <a:buFont typeface="Wingdings" panose="05000000000000000000" pitchFamily="2" charset="2"/>
              <a:buChar char="l"/>
              <a:defRPr/>
            </a:pP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用户角度对</a:t>
            </a:r>
            <a:r>
              <a:rPr kumimoji="0" lang="zh-CN" altLang="en-US" sz="2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n-lt"/>
                <a:ea typeface="楷体_GB2312" pitchFamily="49" charset="-122"/>
              </a:rPr>
              <a:t>系统的主观评价</a:t>
            </a:r>
            <a:r>
              <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rPr>
              <a:t>（可以通过问题调查表得到）。</a:t>
            </a:r>
            <a:endParaRPr kumimoji="0"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mn-lt"/>
              <a:ea typeface="楷体_GB2312"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
          <p:cNvSpPr>
            <a:spLocks noGrp="1"/>
          </p:cNvSpPr>
          <p:nvPr>
            <p:ph type="title"/>
          </p:nvPr>
        </p:nvSpPr>
        <p:spPr/>
        <p:txBody>
          <a:bodyPr vert="horz" wrap="square" lIns="91440" tIns="45720" rIns="91440" bIns="45720" anchor="ctr"/>
          <a:p>
            <a:r>
              <a:rPr lang="zh-CN" altLang="en-US" dirty="0"/>
              <a:t>思考</a:t>
            </a:r>
            <a:endParaRPr lang="zh-CN" altLang="en-US" dirty="0"/>
          </a:p>
        </p:txBody>
      </p:sp>
      <p:sp>
        <p:nvSpPr>
          <p:cNvPr id="103427" name="内容占位符 2"/>
          <p:cNvSpPr>
            <a:spLocks noGrp="1"/>
          </p:cNvSpPr>
          <p:nvPr>
            <p:ph idx="1"/>
          </p:nvPr>
        </p:nvSpPr>
        <p:spPr/>
        <p:txBody>
          <a:bodyPr vert="horz" wrap="square" lIns="91440" tIns="45720" rIns="91440" bIns="45720" anchor="t"/>
          <a:p>
            <a:r>
              <a:rPr lang="zh-CN" altLang="en-US" dirty="0"/>
              <a:t>软件开发各阶段可度量的对象及相应的度量手段有哪些？</a:t>
            </a:r>
            <a:endParaRPr lang="en-US" altLang="zh-CN" dirty="0"/>
          </a:p>
          <a:p>
            <a:r>
              <a:rPr lang="zh-CN" altLang="en-US" dirty="0"/>
              <a:t>软件开发阶段是否可采用预测度量？</a:t>
            </a:r>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046D57F-C551-4CE2-BCF2-CB330369F1D7}" type="datetime3">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03429" name="灯片编号占位符 4"/>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76F860B-8DCA-4E92-8831-CEA43511BE86}"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0445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04452" name="Rectangle 2"/>
          <p:cNvSpPr>
            <a:spLocks noGrp="1"/>
          </p:cNvSpPr>
          <p:nvPr>
            <p:ph type="title"/>
          </p:nvPr>
        </p:nvSpPr>
        <p:spPr/>
        <p:txBody>
          <a:bodyPr vert="horz" wrap="square" lIns="91440" tIns="45720" rIns="91440" bIns="45720" anchor="ctr"/>
          <a:p>
            <a:pPr eaLnBrk="1" hangingPunct="1"/>
            <a:r>
              <a:rPr lang="zh-CN" altLang="en-US" dirty="0"/>
              <a:t>提纲</a:t>
            </a:r>
            <a:endParaRPr lang="zh-CN" altLang="en-US" dirty="0"/>
          </a:p>
        </p:txBody>
      </p:sp>
      <p:sp>
        <p:nvSpPr>
          <p:cNvPr id="102405" name="Rectangle 3"/>
          <p:cNvSpPr>
            <a:spLocks noGrp="1" noChangeArrowheads="1"/>
          </p:cNvSpPr>
          <p:nvPr>
            <p:ph idx="1"/>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5.1 </a:t>
            </a:r>
            <a:r>
              <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软件质量概念</a:t>
            </a:r>
            <a:endPar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5.2 </a:t>
            </a:r>
            <a:r>
              <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软件质量特性</a:t>
            </a:r>
            <a:endPar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5.3 </a:t>
            </a:r>
            <a:r>
              <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软件质量度量</a:t>
            </a:r>
            <a:endPar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5.4 </a:t>
            </a:r>
            <a:r>
              <a:rPr kumimoji="0" lang="zh-CN" altLang="en-US" sz="4000"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软件质量管理</a:t>
            </a:r>
            <a:endParaRPr kumimoji="0" lang="zh-CN" altLang="en-US" sz="4000"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5.5 </a:t>
            </a:r>
            <a:r>
              <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软件质量保证</a:t>
            </a:r>
            <a:endParaRPr kumimoji="0" lang="zh-CN" altLang="en-US" sz="4000" b="0"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DCE72E5-6672-41CE-BCFD-0F7DC0907CE8}"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0649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06500" name="Rectangle 2"/>
          <p:cNvSpPr>
            <a:spLocks noGrp="1"/>
          </p:cNvSpPr>
          <p:nvPr>
            <p:ph type="title"/>
          </p:nvPr>
        </p:nvSpPr>
        <p:spPr/>
        <p:txBody>
          <a:bodyPr vert="horz" wrap="square" lIns="91440" tIns="45720" rIns="91440" bIns="45720" anchor="ctr"/>
          <a:p>
            <a:pPr eaLnBrk="1" hangingPunct="1"/>
            <a:r>
              <a:rPr lang="en-US" altLang="zh-CN" dirty="0"/>
              <a:t>6.4 </a:t>
            </a:r>
            <a:r>
              <a:rPr lang="zh-CN" altLang="en-US" dirty="0"/>
              <a:t>软件质量管理</a:t>
            </a:r>
            <a:endParaRPr lang="zh-CN" altLang="en-US" dirty="0"/>
          </a:p>
        </p:txBody>
      </p:sp>
      <p:sp>
        <p:nvSpPr>
          <p:cNvPr id="106501" name="Rectangle 3"/>
          <p:cNvSpPr>
            <a:spLocks noGrp="1"/>
          </p:cNvSpPr>
          <p:nvPr>
            <p:ph idx="1"/>
          </p:nvPr>
        </p:nvSpPr>
        <p:spPr>
          <a:xfrm>
            <a:off x="609600" y="1600200"/>
            <a:ext cx="7924800" cy="4708525"/>
          </a:xfrm>
        </p:spPr>
        <p:txBody>
          <a:bodyPr vert="horz" wrap="square" lIns="91440" tIns="45720" rIns="91440" bIns="45720" anchor="t"/>
          <a:p>
            <a:pPr eaLnBrk="1" hangingPunct="1">
              <a:lnSpc>
                <a:spcPct val="90000"/>
              </a:lnSpc>
              <a:buNone/>
            </a:pPr>
            <a:r>
              <a:rPr lang="zh-CN" altLang="en-US" sz="2800" dirty="0">
                <a:ea typeface="华文琥珀" pitchFamily="2" charset="-122"/>
              </a:rPr>
              <a:t>重要性和必要性</a:t>
            </a:r>
            <a:endParaRPr lang="zh-CN" altLang="en-US" sz="2800" dirty="0">
              <a:ea typeface="华文琥珀" pitchFamily="2" charset="-122"/>
            </a:endParaRPr>
          </a:p>
          <a:p>
            <a:pPr eaLnBrk="1" hangingPunct="1">
              <a:lnSpc>
                <a:spcPct val="90000"/>
              </a:lnSpc>
            </a:pPr>
            <a:r>
              <a:rPr lang="zh-CN" altLang="en-US" sz="2800" dirty="0"/>
              <a:t>软件开发</a:t>
            </a:r>
            <a:r>
              <a:rPr lang="zh-CN" altLang="en-US" sz="2800" dirty="0">
                <a:solidFill>
                  <a:srgbClr val="0033CC"/>
                </a:solidFill>
                <a:latin typeface="微软雅黑" panose="020B0503020204020204" pitchFamily="34" charset="-122"/>
                <a:ea typeface="微软雅黑" panose="020B0503020204020204" pitchFamily="34" charset="-122"/>
              </a:rPr>
              <a:t>不再是软件开发人员的个人行为而是团队行为</a:t>
            </a:r>
            <a:r>
              <a:rPr lang="zh-CN" altLang="en-US" sz="2800" dirty="0"/>
              <a:t>。</a:t>
            </a:r>
            <a:endParaRPr lang="zh-CN" altLang="en-US" sz="2800" dirty="0"/>
          </a:p>
          <a:p>
            <a:pPr eaLnBrk="1" hangingPunct="1">
              <a:lnSpc>
                <a:spcPct val="90000"/>
              </a:lnSpc>
            </a:pPr>
            <a:r>
              <a:rPr lang="zh-CN" altLang="en-US" sz="2800" dirty="0"/>
              <a:t>软件开发历经</a:t>
            </a:r>
            <a:r>
              <a:rPr lang="zh-CN" altLang="en-US" sz="2800" dirty="0">
                <a:ea typeface="华文新魏" pitchFamily="2" charset="-122"/>
              </a:rPr>
              <a:t>多个生产环节</a:t>
            </a:r>
            <a:r>
              <a:rPr lang="zh-CN" altLang="en-US" sz="2800" dirty="0"/>
              <a:t>，产生大量的中间产品，</a:t>
            </a:r>
            <a:r>
              <a:rPr lang="zh-CN" altLang="en-US" sz="2800" dirty="0">
                <a:solidFill>
                  <a:srgbClr val="0033CC"/>
                </a:solidFill>
                <a:latin typeface="微软雅黑" panose="020B0503020204020204" pitchFamily="34" charset="-122"/>
                <a:ea typeface="微软雅黑" panose="020B0503020204020204" pitchFamily="34" charset="-122"/>
              </a:rPr>
              <a:t>各个环节都可能带来产品质量问题</a:t>
            </a:r>
            <a:r>
              <a:rPr lang="zh-CN" altLang="en-US" sz="2800" dirty="0"/>
              <a:t>；</a:t>
            </a:r>
            <a:endParaRPr lang="en-US" altLang="zh-CN" sz="2800" dirty="0"/>
          </a:p>
          <a:p>
            <a:pPr eaLnBrk="1" hangingPunct="1">
              <a:lnSpc>
                <a:spcPct val="90000"/>
              </a:lnSpc>
            </a:pPr>
            <a:r>
              <a:rPr lang="zh-CN" altLang="en-US" sz="2800" dirty="0"/>
              <a:t>同时，由于软件产品是</a:t>
            </a:r>
            <a:r>
              <a:rPr lang="zh-CN" altLang="en-US" sz="2800" dirty="0">
                <a:ea typeface="华文新魏" pitchFamily="2" charset="-122"/>
              </a:rPr>
              <a:t>逻辑体</a:t>
            </a:r>
            <a:r>
              <a:rPr lang="zh-CN" altLang="en-US" sz="2800" dirty="0"/>
              <a:t>，</a:t>
            </a:r>
            <a:r>
              <a:rPr lang="zh-CN" altLang="en-US" sz="2800" dirty="0">
                <a:solidFill>
                  <a:srgbClr val="0033CC"/>
                </a:solidFill>
                <a:latin typeface="微软雅黑" panose="020B0503020204020204" pitchFamily="34" charset="-122"/>
                <a:ea typeface="微软雅黑" panose="020B0503020204020204" pitchFamily="34" charset="-122"/>
              </a:rPr>
              <a:t>不具备实体的可见性</a:t>
            </a:r>
            <a:r>
              <a:rPr lang="zh-CN" altLang="en-US" sz="2800" dirty="0"/>
              <a:t>，因而难以度量，质量也难以把握。</a:t>
            </a:r>
            <a:endParaRPr lang="en-US" altLang="zh-CN" sz="2800" dirty="0"/>
          </a:p>
          <a:p>
            <a:pPr eaLnBrk="1" hangingPunct="1">
              <a:lnSpc>
                <a:spcPct val="90000"/>
              </a:lnSpc>
            </a:pPr>
            <a:r>
              <a:rPr lang="zh-CN" altLang="en-US" sz="2800" dirty="0">
                <a:latin typeface="微软雅黑" panose="020B0503020204020204" pitchFamily="34" charset="-122"/>
                <a:ea typeface="微软雅黑" panose="020B0503020204020204" pitchFamily="34" charset="-122"/>
              </a:rPr>
              <a:t>因此如何有效地管理软件产品的质量一直是软件企业面临的挑战</a:t>
            </a:r>
            <a:r>
              <a:rPr lang="zh-CN" altLang="en-US" sz="2800" dirty="0"/>
              <a:t>。</a:t>
            </a:r>
            <a:endParaRPr lang="zh-CN" alt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5D1A3C8-ACE6-455F-9657-4E6E0A9A055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0854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08548" name="Rectangle 2"/>
          <p:cNvSpPr>
            <a:spLocks noGrp="1"/>
          </p:cNvSpPr>
          <p:nvPr>
            <p:ph type="title"/>
          </p:nvPr>
        </p:nvSpPr>
        <p:spPr/>
        <p:txBody>
          <a:bodyPr vert="horz" wrap="square" lIns="91440" tIns="45720" rIns="91440" bIns="45720" anchor="ctr"/>
          <a:p>
            <a:pPr eaLnBrk="1" hangingPunct="1"/>
            <a:r>
              <a:rPr lang="en-US" altLang="zh-CN" sz="4400" dirty="0"/>
              <a:t>6.4 </a:t>
            </a:r>
            <a:r>
              <a:rPr lang="zh-CN" altLang="en-US" sz="4400" dirty="0"/>
              <a:t>软件质量管理</a:t>
            </a:r>
            <a:endParaRPr lang="zh-CN" altLang="en-US" sz="4300" dirty="0"/>
          </a:p>
        </p:txBody>
      </p:sp>
      <p:sp>
        <p:nvSpPr>
          <p:cNvPr id="108549" name="Rectangle 3"/>
          <p:cNvSpPr>
            <a:spLocks noGrp="1"/>
          </p:cNvSpPr>
          <p:nvPr>
            <p:ph idx="1"/>
          </p:nvPr>
        </p:nvSpPr>
        <p:spPr>
          <a:xfrm>
            <a:off x="292100" y="1587500"/>
            <a:ext cx="8338820" cy="4419600"/>
          </a:xfrm>
        </p:spPr>
        <p:txBody>
          <a:bodyPr vert="horz" wrap="square" lIns="91440" tIns="45720" rIns="91440" bIns="45720" anchor="t"/>
          <a:p>
            <a:pPr eaLnBrk="1" hangingPunct="1">
              <a:lnSpc>
                <a:spcPct val="95000"/>
              </a:lnSpc>
            </a:pPr>
            <a:r>
              <a:rPr lang="zh-CN" altLang="en-US" sz="2800" b="1" dirty="0">
                <a:latin typeface="微软雅黑" panose="020B0503020204020204" pitchFamily="34" charset="-122"/>
                <a:ea typeface="微软雅黑" panose="020B0503020204020204" pitchFamily="34" charset="-122"/>
              </a:rPr>
              <a:t>质量管理</a:t>
            </a:r>
            <a:r>
              <a:rPr lang="zh-CN" altLang="en-US" sz="2800" dirty="0"/>
              <a:t>包括：</a:t>
            </a:r>
            <a:r>
              <a:rPr lang="zh-CN" altLang="en-US" sz="2800" dirty="0">
                <a:solidFill>
                  <a:srgbClr val="FF0000"/>
                </a:solidFill>
                <a:latin typeface="微软雅黑" panose="020B0503020204020204" pitchFamily="34" charset="-122"/>
                <a:ea typeface="微软雅黑" panose="020B0503020204020204" pitchFamily="34" charset="-122"/>
              </a:rPr>
              <a:t>质量策划、质量控制、质量保证和质量改进</a:t>
            </a:r>
            <a:r>
              <a:rPr lang="zh-CN" altLang="en-US" sz="2800" dirty="0"/>
              <a:t>。</a:t>
            </a:r>
            <a:endParaRPr lang="en-US" altLang="zh-CN" sz="3400" dirty="0"/>
          </a:p>
          <a:p>
            <a:pPr lvl="0" eaLnBrk="1" hangingPunct="1">
              <a:lnSpc>
                <a:spcPct val="90000"/>
              </a:lnSpc>
            </a:pPr>
            <a:r>
              <a:rPr lang="zh-CN" altLang="en-US" dirty="0"/>
              <a:t>什么是质量策划？</a:t>
            </a:r>
            <a:endParaRPr lang="zh-CN" altLang="en-US" dirty="0"/>
          </a:p>
          <a:p>
            <a:pPr lvl="1" eaLnBrk="1" hangingPunct="1">
              <a:lnSpc>
                <a:spcPct val="90000"/>
              </a:lnSpc>
            </a:pPr>
            <a:r>
              <a:rPr lang="zh-CN" altLang="en-US" dirty="0"/>
              <a:t>确定质量和质量体系要素的目标和要求的活动</a:t>
            </a:r>
            <a:endParaRPr lang="zh-CN" altLang="en-US" dirty="0"/>
          </a:p>
          <a:p>
            <a:pPr lvl="1" eaLnBrk="1" hangingPunct="1">
              <a:lnSpc>
                <a:spcPct val="90000"/>
              </a:lnSpc>
            </a:pPr>
            <a:r>
              <a:rPr lang="zh-CN" altLang="en-US" dirty="0"/>
              <a:t>质量策划包括：</a:t>
            </a:r>
            <a:endParaRPr lang="zh-CN" altLang="en-US" dirty="0"/>
          </a:p>
          <a:p>
            <a:pPr lvl="2" eaLnBrk="1" hangingPunct="1">
              <a:lnSpc>
                <a:spcPct val="90000"/>
              </a:lnSpc>
            </a:pPr>
            <a:r>
              <a:rPr lang="zh-CN" altLang="en-US" dirty="0"/>
              <a:t>质量目标</a:t>
            </a:r>
            <a:r>
              <a:rPr lang="zh-CN" altLang="en-US" dirty="0"/>
              <a:t>策划：</a:t>
            </a:r>
            <a:r>
              <a:rPr lang="zh-CN" altLang="en-US" dirty="0">
                <a:solidFill>
                  <a:srgbClr val="FF0000"/>
                </a:solidFill>
                <a:latin typeface="微软雅黑" panose="020B0503020204020204" pitchFamily="34" charset="-122"/>
                <a:ea typeface="微软雅黑" panose="020B0503020204020204" pitchFamily="34" charset="-122"/>
              </a:rPr>
              <a:t>对质量特性进行识别、分类和分级，并且建立目标、质量要求和约束</a:t>
            </a:r>
            <a:r>
              <a:rPr lang="zh-CN" altLang="en-US" dirty="0"/>
              <a:t>。</a:t>
            </a:r>
            <a:endParaRPr lang="zh-CN" altLang="en-US" dirty="0"/>
          </a:p>
          <a:p>
            <a:pPr lvl="2" eaLnBrk="1" hangingPunct="1">
              <a:lnSpc>
                <a:spcPct val="90000"/>
              </a:lnSpc>
            </a:pPr>
            <a:r>
              <a:rPr lang="zh-CN" altLang="en-US" dirty="0"/>
              <a:t>管理策划：为实施质量体系做准备，</a:t>
            </a:r>
            <a:r>
              <a:rPr lang="en-US" altLang="zh-CN" dirty="0"/>
              <a:t>G</a:t>
            </a:r>
            <a:r>
              <a:rPr lang="en-US" altLang="zh-CN" dirty="0"/>
              <a:t>B</a:t>
            </a:r>
            <a:r>
              <a:rPr lang="zh-CN" altLang="en-US" dirty="0"/>
              <a:t>/T6583标准，质量体系(quality system)是为实施质量管理所需的组织结构、程序、过程和资源</a:t>
            </a:r>
            <a:endParaRPr lang="zh-CN" altLang="en-US" dirty="0"/>
          </a:p>
          <a:p>
            <a:pPr lvl="2" eaLnBrk="1" hangingPunct="1">
              <a:lnSpc>
                <a:spcPct val="90000"/>
              </a:lnSpc>
            </a:pPr>
            <a:r>
              <a:rPr lang="zh-CN" altLang="en-US" dirty="0"/>
              <a:t>编制质量计划及</a:t>
            </a:r>
            <a:r>
              <a:rPr lang="zh-CN" altLang="en-US" dirty="0"/>
              <a:t>进度安排，</a:t>
            </a:r>
            <a:r>
              <a:rPr lang="zh-CN" altLang="en-US" dirty="0"/>
              <a:t>并对质量改进加以预测。</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858DFEF-D327-4275-9026-A67D46019542}"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1059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0596" name="Rectangle 2"/>
          <p:cNvSpPr>
            <a:spLocks noGrp="1"/>
          </p:cNvSpPr>
          <p:nvPr>
            <p:ph type="title"/>
          </p:nvPr>
        </p:nvSpPr>
        <p:spPr/>
        <p:txBody>
          <a:bodyPr vert="horz" wrap="square" lIns="91440" tIns="45720" rIns="91440" bIns="45720" anchor="ctr"/>
          <a:p>
            <a:pPr eaLnBrk="1" hangingPunct="1"/>
            <a:r>
              <a:rPr lang="en-US" altLang="zh-CN" sz="4400" dirty="0"/>
              <a:t>6.4 </a:t>
            </a:r>
            <a:r>
              <a:rPr lang="zh-CN" altLang="en-US" sz="4400" dirty="0"/>
              <a:t>软件质量管理</a:t>
            </a:r>
            <a:endParaRPr lang="zh-CN" altLang="en-US" sz="4300" dirty="0"/>
          </a:p>
        </p:txBody>
      </p:sp>
      <p:sp>
        <p:nvSpPr>
          <p:cNvPr id="110597" name="Rectangle 3"/>
          <p:cNvSpPr>
            <a:spLocks noGrp="1"/>
          </p:cNvSpPr>
          <p:nvPr>
            <p:ph idx="1"/>
          </p:nvPr>
        </p:nvSpPr>
        <p:spPr>
          <a:xfrm>
            <a:off x="352425" y="1600200"/>
            <a:ext cx="8181975" cy="4781550"/>
          </a:xfrm>
        </p:spPr>
        <p:txBody>
          <a:bodyPr vert="horz" wrap="square" lIns="91440" tIns="45720" rIns="91440" bIns="45720" anchor="t"/>
          <a:p>
            <a:pPr lvl="1" eaLnBrk="1" hangingPunct="1">
              <a:lnSpc>
                <a:spcPct val="95000"/>
              </a:lnSpc>
            </a:pPr>
            <a:r>
              <a:rPr lang="zh-CN" altLang="en-US" sz="3000" dirty="0"/>
              <a:t>什么是质量控制？</a:t>
            </a:r>
            <a:endParaRPr lang="zh-CN" altLang="en-US" sz="3000" dirty="0"/>
          </a:p>
          <a:p>
            <a:pPr lvl="2" eaLnBrk="1" hangingPunct="1">
              <a:lnSpc>
                <a:spcPct val="95000"/>
              </a:lnSpc>
            </a:pPr>
            <a:r>
              <a:rPr lang="zh-CN" altLang="en-US" sz="2600" dirty="0"/>
              <a:t>为达到质量要求而采取的技术和活动。</a:t>
            </a:r>
            <a:endParaRPr lang="zh-CN" altLang="en-US" sz="2600" dirty="0"/>
          </a:p>
          <a:p>
            <a:pPr lvl="2" eaLnBrk="1" hangingPunct="1">
              <a:lnSpc>
                <a:spcPct val="95000"/>
              </a:lnSpc>
            </a:pPr>
            <a:r>
              <a:rPr lang="zh-CN" altLang="en-US" sz="2600" dirty="0"/>
              <a:t>质量控制目的在于对过程进行监视并消除质量环各阶段所导致不满意结果的原因，以取得经济效益。</a:t>
            </a:r>
            <a:endParaRPr lang="zh-CN" altLang="en-US" sz="2600" dirty="0"/>
          </a:p>
          <a:p>
            <a:pPr lvl="2" eaLnBrk="1" hangingPunct="1">
              <a:lnSpc>
                <a:spcPct val="95000"/>
              </a:lnSpc>
            </a:pPr>
            <a:r>
              <a:rPr lang="zh-CN" altLang="en-US" dirty="0">
                <a:solidFill>
                  <a:srgbClr val="FF0000"/>
                </a:solidFill>
                <a:latin typeface="微软雅黑" panose="020B0503020204020204" pitchFamily="34" charset="-122"/>
                <a:ea typeface="微软雅黑" panose="020B0503020204020204" pitchFamily="34" charset="-122"/>
              </a:rPr>
              <a:t>质量控制和质量保证的某些活动是互相关联的</a:t>
            </a:r>
            <a:r>
              <a:rPr lang="zh-CN" altLang="en-US" dirty="0"/>
              <a:t>。 </a:t>
            </a:r>
            <a:endParaRPr lang="zh-CN" altLang="en-US" dirty="0"/>
          </a:p>
          <a:p>
            <a:pPr lvl="1" eaLnBrk="1" hangingPunct="1">
              <a:lnSpc>
                <a:spcPct val="90000"/>
              </a:lnSpc>
            </a:pPr>
            <a:r>
              <a:rPr lang="zh-CN" altLang="en-US" dirty="0"/>
              <a:t>什么是质量改进？</a:t>
            </a:r>
            <a:endParaRPr lang="zh-CN" altLang="en-US" dirty="0"/>
          </a:p>
          <a:p>
            <a:pPr lvl="2" eaLnBrk="1" hangingPunct="1">
              <a:lnSpc>
                <a:spcPct val="90000"/>
              </a:lnSpc>
            </a:pPr>
            <a:r>
              <a:rPr lang="zh-CN" altLang="en-US" dirty="0"/>
              <a:t>为向本组织及其顾客提供质量增加的效益，在整个组织范围内所采取的旨在提高其活动和过程的效益和效率的各种措施。 </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D9B7640-431E-4AB3-ACBF-24962785C896}"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12643"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2644" name="Rectangle 2"/>
          <p:cNvSpPr>
            <a:spLocks noGrp="1"/>
          </p:cNvSpPr>
          <p:nvPr>
            <p:ph type="title"/>
          </p:nvPr>
        </p:nvSpPr>
        <p:spPr/>
        <p:txBody>
          <a:bodyPr vert="horz" wrap="square" lIns="91440" tIns="45720" rIns="91440" bIns="45720" anchor="ctr"/>
          <a:p>
            <a:pPr eaLnBrk="1" hangingPunct="1"/>
            <a:r>
              <a:rPr lang="en-US" altLang="zh-CN" dirty="0"/>
              <a:t>6.4 </a:t>
            </a:r>
            <a:r>
              <a:rPr lang="zh-CN" altLang="en-US" dirty="0"/>
              <a:t>软件质量管理</a:t>
            </a:r>
            <a:endParaRPr lang="zh-CN" altLang="en-US" dirty="0"/>
          </a:p>
        </p:txBody>
      </p:sp>
      <p:sp>
        <p:nvSpPr>
          <p:cNvPr id="112645" name="Rectangle 3"/>
          <p:cNvSpPr>
            <a:spLocks noGrp="1"/>
          </p:cNvSpPr>
          <p:nvPr>
            <p:ph idx="1"/>
          </p:nvPr>
        </p:nvSpPr>
        <p:spPr/>
        <p:txBody>
          <a:bodyPr vert="horz" wrap="square" lIns="91440" tIns="45720" rIns="91440" bIns="45720" anchor="t"/>
          <a:p>
            <a:pPr eaLnBrk="1" hangingPunct="1"/>
            <a:r>
              <a:rPr lang="zh-CN" altLang="en-US" dirty="0"/>
              <a:t>软件质量管理大体分为三种</a:t>
            </a:r>
            <a:r>
              <a:rPr lang="en-US" altLang="zh-CN" dirty="0"/>
              <a:t>:</a:t>
            </a:r>
            <a:endParaRPr lang="en-US" altLang="zh-CN" dirty="0"/>
          </a:p>
          <a:p>
            <a:pPr lvl="1" eaLnBrk="1" hangingPunct="1"/>
            <a:r>
              <a:rPr lang="zh-CN" altLang="en-US" dirty="0">
                <a:solidFill>
                  <a:srgbClr val="FF0000"/>
                </a:solidFill>
                <a:latin typeface="微软雅黑" panose="020B0503020204020204" pitchFamily="34" charset="-122"/>
                <a:ea typeface="微软雅黑" panose="020B0503020204020204" pitchFamily="34" charset="-122"/>
              </a:rPr>
              <a:t>事后检验</a:t>
            </a:r>
            <a:endParaRPr lang="en-US" altLang="zh-CN" dirty="0">
              <a:latin typeface="微软雅黑" panose="020B0503020204020204" pitchFamily="34" charset="-122"/>
              <a:ea typeface="微软雅黑" panose="020B0503020204020204" pitchFamily="34" charset="-122"/>
            </a:endParaRPr>
          </a:p>
          <a:p>
            <a:pPr lvl="1" eaLnBrk="1" hangingPunct="1"/>
            <a:r>
              <a:rPr lang="zh-CN" altLang="en-US" dirty="0">
                <a:solidFill>
                  <a:srgbClr val="FF0000"/>
                </a:solidFill>
                <a:latin typeface="微软雅黑" panose="020B0503020204020204" pitchFamily="34" charset="-122"/>
                <a:ea typeface="微软雅黑" panose="020B0503020204020204" pitchFamily="34" charset="-122"/>
              </a:rPr>
              <a:t>全面质量管理</a:t>
            </a:r>
            <a:endParaRPr lang="en-US" altLang="zh-CN" dirty="0">
              <a:solidFill>
                <a:srgbClr val="FF0000"/>
              </a:solidFill>
              <a:latin typeface="微软雅黑" panose="020B0503020204020204" pitchFamily="34" charset="-122"/>
              <a:ea typeface="微软雅黑" panose="020B0503020204020204" pitchFamily="34" charset="-122"/>
            </a:endParaRPr>
          </a:p>
          <a:p>
            <a:pPr lvl="1" eaLnBrk="1" hangingPunct="1"/>
            <a:r>
              <a:rPr lang="zh-CN" altLang="en-US" dirty="0">
                <a:solidFill>
                  <a:srgbClr val="FF0000"/>
                </a:solidFill>
                <a:latin typeface="微软雅黑" panose="020B0503020204020204" pitchFamily="34" charset="-122"/>
                <a:ea typeface="微软雅黑" panose="020B0503020204020204" pitchFamily="34" charset="-122"/>
              </a:rPr>
              <a:t>权威认证</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eaLnBrk="1" hangingPunct="1"/>
            <a:r>
              <a:rPr lang="zh-CN" altLang="en-US" dirty="0"/>
              <a:t>实施</a:t>
            </a:r>
            <a:r>
              <a:rPr lang="zh-CN" altLang="en-US" dirty="0">
                <a:solidFill>
                  <a:srgbClr val="0033CC"/>
                </a:solidFill>
              </a:rPr>
              <a:t>事后检验</a:t>
            </a:r>
            <a:r>
              <a:rPr lang="zh-CN" altLang="en-US" dirty="0"/>
              <a:t>进行质量管理应该注意：</a:t>
            </a:r>
            <a:endParaRPr lang="zh-CN" altLang="en-US" dirty="0"/>
          </a:p>
          <a:p>
            <a:pPr lvl="1" eaLnBrk="1" hangingPunct="1"/>
            <a:r>
              <a:rPr lang="zh-CN" altLang="en-US" dirty="0"/>
              <a:t>项目管理（项目计划、计划的跟踪和调整）；</a:t>
            </a:r>
            <a:endParaRPr lang="zh-CN" altLang="en-US" dirty="0"/>
          </a:p>
          <a:p>
            <a:pPr lvl="1" eaLnBrk="1" hangingPunct="1"/>
            <a:r>
              <a:rPr lang="zh-CN" altLang="en-US" dirty="0"/>
              <a:t>沟通问题；</a:t>
            </a:r>
            <a:endParaRPr lang="zh-CN" altLang="en-US" dirty="0"/>
          </a:p>
          <a:p>
            <a:pPr lvl="1" eaLnBrk="1" hangingPunct="1"/>
            <a:r>
              <a:rPr lang="zh-CN" altLang="en-US" dirty="0"/>
              <a:t>建立质量管理环境。</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6BB281-3C8B-4331-8004-46368BB4B1B7}"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1469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4692" name="Rectangle 2"/>
          <p:cNvSpPr>
            <a:spLocks noGrp="1"/>
          </p:cNvSpPr>
          <p:nvPr>
            <p:ph type="title"/>
          </p:nvPr>
        </p:nvSpPr>
        <p:spPr/>
        <p:txBody>
          <a:bodyPr vert="horz" wrap="square" lIns="91440" tIns="45720" rIns="91440" bIns="45720" anchor="ctr"/>
          <a:p>
            <a:pPr eaLnBrk="1" hangingPunct="1"/>
            <a:r>
              <a:rPr lang="en-US" altLang="zh-CN" dirty="0"/>
              <a:t>6.4 </a:t>
            </a:r>
            <a:r>
              <a:rPr lang="zh-CN" altLang="en-US" dirty="0"/>
              <a:t>软件质量管理</a:t>
            </a:r>
            <a:endParaRPr lang="zh-CN" altLang="en-US" dirty="0"/>
          </a:p>
        </p:txBody>
      </p:sp>
      <p:sp>
        <p:nvSpPr>
          <p:cNvPr id="114693" name="Rectangle 3"/>
          <p:cNvSpPr>
            <a:spLocks noGrp="1"/>
          </p:cNvSpPr>
          <p:nvPr>
            <p:ph idx="1"/>
          </p:nvPr>
        </p:nvSpPr>
        <p:spPr/>
        <p:txBody>
          <a:bodyPr vert="horz" wrap="square" lIns="91440" tIns="45720" rIns="91440" bIns="45720" anchor="t"/>
          <a:p>
            <a:pPr eaLnBrk="1" hangingPunct="1">
              <a:lnSpc>
                <a:spcPct val="90000"/>
              </a:lnSpc>
            </a:pPr>
            <a:r>
              <a:rPr lang="zh-CN" altLang="en-US" dirty="0"/>
              <a:t>实施</a:t>
            </a:r>
            <a:r>
              <a:rPr lang="zh-CN" altLang="en-US" dirty="0">
                <a:solidFill>
                  <a:srgbClr val="0033CC"/>
                </a:solidFill>
              </a:rPr>
              <a:t>全面质量管理</a:t>
            </a:r>
            <a:r>
              <a:rPr lang="zh-CN" altLang="en-US" dirty="0"/>
              <a:t>可以按照下列方式进行：</a:t>
            </a:r>
            <a:endParaRPr lang="zh-CN" altLang="en-US" dirty="0"/>
          </a:p>
          <a:p>
            <a:pPr lvl="1" eaLnBrk="1" hangingPunct="1">
              <a:lnSpc>
                <a:spcPct val="90000"/>
              </a:lnSpc>
              <a:buNone/>
            </a:pPr>
            <a:r>
              <a:rPr lang="en-US" altLang="zh-CN" dirty="0"/>
              <a:t>1</a:t>
            </a:r>
            <a:r>
              <a:rPr lang="zh-CN" altLang="en-US" dirty="0"/>
              <a:t>．实行工程化开发</a:t>
            </a:r>
            <a:endParaRPr lang="zh-CN" altLang="en-US" dirty="0"/>
          </a:p>
          <a:p>
            <a:pPr lvl="1" eaLnBrk="1" hangingPunct="1">
              <a:lnSpc>
                <a:spcPct val="90000"/>
              </a:lnSpc>
              <a:buNone/>
            </a:pPr>
            <a:r>
              <a:rPr lang="en-US" altLang="zh-CN" dirty="0"/>
              <a:t>2</a:t>
            </a:r>
            <a:r>
              <a:rPr lang="zh-CN" altLang="en-US" dirty="0"/>
              <a:t>．</a:t>
            </a:r>
            <a:r>
              <a:rPr lang="zh-CN" altLang="en-US" dirty="0">
                <a:solidFill>
                  <a:srgbClr val="FF0000"/>
                </a:solidFill>
                <a:latin typeface="微软雅黑" panose="020B0503020204020204" pitchFamily="34" charset="-122"/>
                <a:ea typeface="微软雅黑" panose="020B0503020204020204" pitchFamily="34" charset="-122"/>
              </a:rPr>
              <a:t>实行阶段性冻结与改动控制</a:t>
            </a:r>
            <a:endParaRPr lang="zh-CN" altLang="en-US" dirty="0">
              <a:solidFill>
                <a:srgbClr val="FF0000"/>
              </a:solidFill>
              <a:latin typeface="微软雅黑" panose="020B0503020204020204" pitchFamily="34" charset="-122"/>
              <a:ea typeface="微软雅黑" panose="020B0503020204020204" pitchFamily="34" charset="-122"/>
            </a:endParaRPr>
          </a:p>
          <a:p>
            <a:pPr lvl="1" eaLnBrk="1" hangingPunct="1">
              <a:lnSpc>
                <a:spcPct val="90000"/>
              </a:lnSpc>
              <a:buNone/>
            </a:pPr>
            <a:r>
              <a:rPr lang="en-US" altLang="zh-CN" dirty="0"/>
              <a:t>3.  </a:t>
            </a:r>
            <a:r>
              <a:rPr lang="zh-CN" altLang="en-US" dirty="0">
                <a:solidFill>
                  <a:srgbClr val="FF0000"/>
                </a:solidFill>
                <a:latin typeface="微软雅黑" panose="020B0503020204020204" pitchFamily="34" charset="-122"/>
                <a:ea typeface="微软雅黑" panose="020B0503020204020204" pitchFamily="34" charset="-122"/>
              </a:rPr>
              <a:t>实行里程碑式的审查与版本控制</a:t>
            </a:r>
            <a:endParaRPr lang="zh-CN" altLang="en-US" dirty="0">
              <a:solidFill>
                <a:srgbClr val="FF0000"/>
              </a:solidFill>
              <a:latin typeface="微软雅黑" panose="020B0503020204020204" pitchFamily="34" charset="-122"/>
              <a:ea typeface="微软雅黑" panose="020B0503020204020204" pitchFamily="34" charset="-122"/>
            </a:endParaRPr>
          </a:p>
          <a:p>
            <a:pPr lvl="1" eaLnBrk="1" hangingPunct="1">
              <a:lnSpc>
                <a:spcPct val="90000"/>
              </a:lnSpc>
              <a:buNone/>
            </a:pPr>
            <a:r>
              <a:rPr lang="en-US" altLang="zh-CN" dirty="0"/>
              <a:t>4.  </a:t>
            </a:r>
            <a:r>
              <a:rPr lang="zh-CN" altLang="en-US" dirty="0"/>
              <a:t>实行面向用户参与的原型演化</a:t>
            </a:r>
            <a:endParaRPr lang="zh-CN" altLang="en-US" dirty="0"/>
          </a:p>
          <a:p>
            <a:pPr lvl="1" eaLnBrk="1" hangingPunct="1">
              <a:lnSpc>
                <a:spcPct val="90000"/>
              </a:lnSpc>
              <a:buNone/>
            </a:pPr>
            <a:r>
              <a:rPr lang="en-US" altLang="zh-CN" dirty="0"/>
              <a:t>5</a:t>
            </a:r>
            <a:r>
              <a:rPr lang="zh-CN" altLang="en-US" dirty="0"/>
              <a:t>．</a:t>
            </a:r>
            <a:r>
              <a:rPr lang="zh-CN" altLang="en-US" dirty="0">
                <a:solidFill>
                  <a:srgbClr val="FF0000"/>
                </a:solidFill>
                <a:latin typeface="微软雅黑" panose="020B0503020204020204" pitchFamily="34" charset="-122"/>
                <a:ea typeface="微软雅黑" panose="020B0503020204020204" pitchFamily="34" charset="-122"/>
              </a:rPr>
              <a:t>尽量采用面向对象和基于构件的方法</a:t>
            </a:r>
            <a:endParaRPr lang="zh-CN" altLang="en-US" dirty="0">
              <a:solidFill>
                <a:srgbClr val="FF0000"/>
              </a:solidFill>
              <a:latin typeface="微软雅黑" panose="020B0503020204020204" pitchFamily="34" charset="-122"/>
              <a:ea typeface="微软雅黑" panose="020B0503020204020204" pitchFamily="34" charset="-122"/>
            </a:endParaRPr>
          </a:p>
          <a:p>
            <a:pPr lvl="1" eaLnBrk="1" hangingPunct="1">
              <a:lnSpc>
                <a:spcPct val="90000"/>
              </a:lnSpc>
              <a:buNone/>
            </a:pPr>
            <a:r>
              <a:rPr lang="en-US" altLang="zh-CN" dirty="0"/>
              <a:t>6</a:t>
            </a:r>
            <a:r>
              <a:rPr lang="zh-CN" altLang="en-US" dirty="0"/>
              <a:t>．全面测试</a:t>
            </a:r>
            <a:endParaRPr lang="zh-CN" altLang="en-US" dirty="0"/>
          </a:p>
          <a:p>
            <a:pPr lvl="1" eaLnBrk="1" hangingPunct="1">
              <a:lnSpc>
                <a:spcPct val="90000"/>
              </a:lnSpc>
              <a:buNone/>
            </a:pPr>
            <a:r>
              <a:rPr lang="en-US" altLang="zh-CN" dirty="0"/>
              <a:t>7</a:t>
            </a:r>
            <a:r>
              <a:rPr lang="zh-CN" altLang="en-US" dirty="0"/>
              <a:t>．引入外部监理与审计</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97A1729-8E4F-42B8-9B92-20ADF9FE07DB}"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5363"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5364" name="Rectangle 2"/>
          <p:cNvSpPr>
            <a:spLocks noGrp="1"/>
          </p:cNvSpPr>
          <p:nvPr>
            <p:ph type="title"/>
          </p:nvPr>
        </p:nvSpPr>
        <p:spPr/>
        <p:txBody>
          <a:bodyPr vert="horz" wrap="square" lIns="91440" tIns="45720" rIns="91440" bIns="45720" anchor="ctr"/>
          <a:p>
            <a:pPr eaLnBrk="1" hangingPunct="1"/>
            <a:r>
              <a:rPr lang="en-US" altLang="zh-CN" dirty="0"/>
              <a:t>6.1 </a:t>
            </a:r>
            <a:r>
              <a:rPr lang="zh-CN" altLang="en-US" dirty="0"/>
              <a:t>软件质量概念</a:t>
            </a:r>
            <a:endParaRPr lang="zh-CN" altLang="en-US" dirty="0"/>
          </a:p>
        </p:txBody>
      </p:sp>
      <p:sp>
        <p:nvSpPr>
          <p:cNvPr id="15365" name="Rectangle 3"/>
          <p:cNvSpPr>
            <a:spLocks noGrp="1"/>
          </p:cNvSpPr>
          <p:nvPr>
            <p:ph idx="1"/>
          </p:nvPr>
        </p:nvSpPr>
        <p:spPr/>
        <p:txBody>
          <a:bodyPr vert="horz" wrap="square" lIns="91440" tIns="45720" rIns="91440" bIns="45720" anchor="t"/>
          <a:p>
            <a:pPr eaLnBrk="1" hangingPunct="1"/>
            <a:r>
              <a:rPr lang="zh-CN" altLang="en-US" dirty="0"/>
              <a:t>为了评价软件质量，需要对软件是否满足</a:t>
            </a:r>
            <a:r>
              <a:rPr lang="zh-CN" altLang="en-US" i="1" dirty="0">
                <a:solidFill>
                  <a:srgbClr val="0033CC"/>
                </a:solidFill>
              </a:rPr>
              <a:t>功能要求、性能要求、符合文档规范标准</a:t>
            </a:r>
            <a:r>
              <a:rPr lang="zh-CN" altLang="en-US" dirty="0"/>
              <a:t>的程度设计一些质量特性及其组合，作为在软件开发与维护中判断软件质量的重要考虑因素。</a:t>
            </a:r>
            <a:endParaRPr lang="zh-CN" altLang="en-US" dirty="0"/>
          </a:p>
          <a:p>
            <a:pPr eaLnBrk="1" hangingPunct="1"/>
            <a:r>
              <a:rPr lang="zh-CN" altLang="en-US" dirty="0"/>
              <a:t>如果上述质量特性及其组合在产品中得到了满足，则软件质量就是高的。</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全面软件质量管理</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pic>
        <p:nvPicPr>
          <p:cNvPr id="5" name="内容占位符 4"/>
          <p:cNvPicPr>
            <a:picLocks noChangeAspect="1"/>
          </p:cNvPicPr>
          <p:nvPr>
            <p:ph idx="1"/>
          </p:nvPr>
        </p:nvPicPr>
        <p:blipFill>
          <a:blip r:embed="rId1"/>
          <a:stretch>
            <a:fillRect/>
          </a:stretch>
        </p:blipFill>
        <p:spPr>
          <a:xfrm>
            <a:off x="981710" y="1330325"/>
            <a:ext cx="6623050" cy="50038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F349A53-5816-47D5-A0D7-D3A0A21F8792}"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1673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6740" name="Rectangle 2"/>
          <p:cNvSpPr>
            <a:spLocks noGrp="1"/>
          </p:cNvSpPr>
          <p:nvPr>
            <p:ph type="title"/>
          </p:nvPr>
        </p:nvSpPr>
        <p:spPr/>
        <p:txBody>
          <a:bodyPr vert="horz" wrap="square" lIns="91440" tIns="45720" rIns="91440" bIns="45720" anchor="ctr"/>
          <a:p>
            <a:pPr eaLnBrk="1" hangingPunct="1"/>
            <a:r>
              <a:rPr lang="en-US" altLang="zh-CN" dirty="0"/>
              <a:t>6.4 </a:t>
            </a:r>
            <a:r>
              <a:rPr lang="zh-CN" altLang="en-US" dirty="0"/>
              <a:t>软件质量管理</a:t>
            </a:r>
            <a:endParaRPr lang="zh-CN" altLang="en-US" dirty="0"/>
          </a:p>
        </p:txBody>
      </p:sp>
      <p:sp>
        <p:nvSpPr>
          <p:cNvPr id="116741" name="Rectangle 3"/>
          <p:cNvSpPr>
            <a:spLocks noGrp="1"/>
          </p:cNvSpPr>
          <p:nvPr>
            <p:ph idx="1"/>
          </p:nvPr>
        </p:nvSpPr>
        <p:spPr/>
        <p:txBody>
          <a:bodyPr vert="horz" wrap="square" lIns="91440" tIns="45720" rIns="91440" bIns="45720" anchor="t"/>
          <a:p>
            <a:pPr eaLnBrk="1" hangingPunct="1">
              <a:lnSpc>
                <a:spcPct val="90000"/>
              </a:lnSpc>
            </a:pPr>
            <a:r>
              <a:rPr lang="zh-CN" altLang="en-US" sz="2800" dirty="0"/>
              <a:t>机构组织为实现质量目标，应遵循以下八项质量管理</a:t>
            </a:r>
            <a:r>
              <a:rPr lang="zh-CN" altLang="en-US" sz="2800" dirty="0">
                <a:ea typeface="华文新魏" pitchFamily="2" charset="-122"/>
              </a:rPr>
              <a:t>原则</a:t>
            </a:r>
            <a:r>
              <a:rPr lang="zh-CN" altLang="en-US" sz="2800" dirty="0"/>
              <a:t>：</a:t>
            </a:r>
            <a:endParaRPr lang="zh-CN" altLang="en-US" sz="2800" dirty="0"/>
          </a:p>
          <a:p>
            <a:pPr eaLnBrk="1" hangingPunct="1">
              <a:lnSpc>
                <a:spcPct val="90000"/>
              </a:lnSpc>
              <a:buNone/>
            </a:pPr>
            <a:r>
              <a:rPr lang="zh-CN" altLang="en-US" sz="2800" dirty="0">
                <a:solidFill>
                  <a:srgbClr val="FF0000"/>
                </a:solidFill>
                <a:latin typeface="微软雅黑" panose="020B0503020204020204" pitchFamily="34" charset="-122"/>
                <a:ea typeface="微软雅黑" panose="020B0503020204020204" pitchFamily="34" charset="-122"/>
              </a:rPr>
              <a:t>原则</a:t>
            </a:r>
            <a:r>
              <a:rPr lang="en-US" altLang="zh-CN" sz="2800" dirty="0">
                <a:solidFill>
                  <a:srgbClr val="FF0000"/>
                </a:solidFill>
                <a:latin typeface="微软雅黑" panose="020B0503020204020204" pitchFamily="34" charset="-122"/>
                <a:ea typeface="微软雅黑" panose="020B0503020204020204" pitchFamily="34" charset="-122"/>
              </a:rPr>
              <a:t>1</a:t>
            </a:r>
            <a:r>
              <a:rPr lang="zh-CN" altLang="en-US" sz="2800" dirty="0">
                <a:solidFill>
                  <a:srgbClr val="FF0000"/>
                </a:solidFill>
                <a:latin typeface="微软雅黑" panose="020B0503020204020204" pitchFamily="34" charset="-122"/>
                <a:ea typeface="微软雅黑" panose="020B0503020204020204" pitchFamily="34" charset="-122"/>
              </a:rPr>
              <a:t>： 以顾客为中心</a:t>
            </a:r>
            <a:endParaRPr lang="zh-CN" altLang="en-US" sz="2800" dirty="0">
              <a:latin typeface="微软雅黑" panose="020B0503020204020204" pitchFamily="34" charset="-122"/>
              <a:ea typeface="微软雅黑" panose="020B0503020204020204" pitchFamily="34" charset="-122"/>
            </a:endParaRPr>
          </a:p>
          <a:p>
            <a:pPr eaLnBrk="1" hangingPunct="1">
              <a:lnSpc>
                <a:spcPct val="90000"/>
              </a:lnSpc>
              <a:buNone/>
            </a:pPr>
            <a:r>
              <a:rPr lang="zh-CN" altLang="en-US" sz="2800" dirty="0"/>
              <a:t>　　组织依存于其顾客。因此，组织应理解顾客当前的和未来的需求，满足顾客要求并争取超越顾客期望。</a:t>
            </a:r>
            <a:endParaRPr lang="zh-CN" altLang="en-US" sz="2800" dirty="0"/>
          </a:p>
          <a:p>
            <a:pPr eaLnBrk="1" hangingPunct="1">
              <a:lnSpc>
                <a:spcPct val="90000"/>
              </a:lnSpc>
              <a:buNone/>
            </a:pPr>
            <a:r>
              <a:rPr lang="zh-CN" altLang="en-US" sz="2800" dirty="0">
                <a:solidFill>
                  <a:srgbClr val="FF0000"/>
                </a:solidFill>
                <a:latin typeface="微软雅黑" panose="020B0503020204020204" pitchFamily="34" charset="-122"/>
                <a:ea typeface="微软雅黑" panose="020B0503020204020204" pitchFamily="34" charset="-122"/>
              </a:rPr>
              <a:t>原则</a:t>
            </a:r>
            <a:r>
              <a:rPr lang="en-US" altLang="zh-CN" sz="2800" dirty="0">
                <a:solidFill>
                  <a:srgbClr val="FF0000"/>
                </a:solidFill>
                <a:latin typeface="微软雅黑" panose="020B0503020204020204" pitchFamily="34" charset="-122"/>
                <a:ea typeface="微软雅黑" panose="020B0503020204020204" pitchFamily="34" charset="-122"/>
              </a:rPr>
              <a:t>2</a:t>
            </a:r>
            <a:r>
              <a:rPr lang="zh-CN" altLang="en-US" sz="2800" dirty="0">
                <a:solidFill>
                  <a:srgbClr val="FF0000"/>
                </a:solidFill>
                <a:latin typeface="微软雅黑" panose="020B0503020204020204" pitchFamily="34" charset="-122"/>
                <a:ea typeface="微软雅黑" panose="020B0503020204020204" pitchFamily="34" charset="-122"/>
              </a:rPr>
              <a:t>： 领导作用</a:t>
            </a:r>
            <a:endParaRPr lang="zh-CN" altLang="en-US" sz="2800"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buNone/>
            </a:pPr>
            <a:r>
              <a:rPr lang="zh-CN" altLang="en-US" sz="2800" dirty="0"/>
              <a:t>　　领导将本组织的宗旨、方向和内部环境统一起来，并创造使员工能够充分参与实现组织目标的环境。</a:t>
            </a:r>
            <a:endParaRPr lang="zh-CN" alt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2F8E88C-9A52-4C93-A48E-B74545F92AA9}"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1878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8788" name="Rectangle 2"/>
          <p:cNvSpPr>
            <a:spLocks noGrp="1"/>
          </p:cNvSpPr>
          <p:nvPr>
            <p:ph type="title"/>
          </p:nvPr>
        </p:nvSpPr>
        <p:spPr/>
        <p:txBody>
          <a:bodyPr vert="horz" wrap="square" lIns="91440" tIns="45720" rIns="91440" bIns="45720" anchor="ctr"/>
          <a:p>
            <a:pPr eaLnBrk="1" hangingPunct="1"/>
            <a:r>
              <a:rPr lang="en-US" altLang="zh-CN" dirty="0"/>
              <a:t>6.4 </a:t>
            </a:r>
            <a:r>
              <a:rPr lang="zh-CN" altLang="en-US" dirty="0"/>
              <a:t>软件质量管理</a:t>
            </a:r>
            <a:endParaRPr lang="zh-CN" altLang="en-US" dirty="0"/>
          </a:p>
        </p:txBody>
      </p:sp>
      <p:sp>
        <p:nvSpPr>
          <p:cNvPr id="5222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原则</a:t>
            </a:r>
            <a:r>
              <a:rPr kumimoji="0" lang="en-US" altLang="zh-CN"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全员参与</a:t>
            </a:r>
            <a:endParaRPr kumimoji="0" lang="zh-CN" altLang="en-US"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　　各级人员是组织之本。只有他们的充分参与，才能使他们的才干为组织带来最大的收益。</a:t>
            </a: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原则</a:t>
            </a:r>
            <a:r>
              <a:rPr kumimoji="0" lang="en-US" altLang="zh-CN"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过程方法</a:t>
            </a:r>
            <a:endParaRPr kumimoji="0" lang="zh-CN" altLang="en-US" sz="2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　　将相关的资源和活动作为过程进行管理，可以更高效地得到期望的结果。</a:t>
            </a: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500" b="0" i="0" u="none" strike="noStrike" kern="0" cap="none" spc="0" normalizeH="0" baseline="0" noProof="0" dirty="0" smtClean="0">
                <a:ln>
                  <a:noFill/>
                </a:ln>
                <a:solidFill>
                  <a:srgbClr val="0033CC"/>
                </a:solidFill>
                <a:effectLst/>
                <a:uLnTx/>
                <a:uFillTx/>
                <a:latin typeface="+mn-lt"/>
                <a:ea typeface="楷体_GB2312" pitchFamily="49" charset="-122"/>
                <a:cs typeface="+mn-cs"/>
              </a:rPr>
              <a:t>把管理职责；资源管理；产品实现；测量、分析与改进作为</a:t>
            </a:r>
            <a:r>
              <a:rPr kumimoji="0" lang="zh-CN" altLang="en-US"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华文新魏" pitchFamily="2" charset="-122"/>
                <a:cs typeface="+mn-cs"/>
              </a:rPr>
              <a:t>四</a:t>
            </a:r>
            <a:r>
              <a:rPr kumimoji="0" lang="zh-CN" altLang="en-US" sz="2500" b="0" i="0" u="none" strike="noStrike" kern="0" cap="none" spc="0" normalizeH="0" baseline="0" noProof="0" dirty="0" smtClean="0">
                <a:ln>
                  <a:noFill/>
                </a:ln>
                <a:solidFill>
                  <a:srgbClr val="0033CC"/>
                </a:solidFill>
                <a:effectLst/>
                <a:uLnTx/>
                <a:uFillTx/>
                <a:latin typeface="+mn-lt"/>
                <a:ea typeface="楷体_GB2312" pitchFamily="49" charset="-122"/>
                <a:cs typeface="+mn-cs"/>
              </a:rPr>
              <a:t>大主要过程，描述其相互关系，并以顾客要求为输入，提供给顾客的产品为输出，通过信息反馈来测定的顾客满意度，评价质量管理体系的业绩。</a:t>
            </a:r>
            <a:endParaRPr kumimoji="0" lang="zh-CN" altLang="en-US" sz="2500" b="0" i="0" u="none" strike="noStrike" kern="0" cap="none" spc="0" normalizeH="0" baseline="0" noProof="0" dirty="0" smtClean="0">
              <a:ln>
                <a:noFill/>
              </a:ln>
              <a:solidFill>
                <a:srgbClr val="0033CC"/>
              </a:solidFill>
              <a:effectLst/>
              <a:uLnTx/>
              <a:uFillTx/>
              <a:latin typeface="+mn-lt"/>
              <a:ea typeface="楷体_GB2312" pitchFamily="49"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44DFC52-6AF5-4DE9-B998-813494EB3E17}"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2083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66564" name="Rectangle 3"/>
          <p:cNvSpPr>
            <a:spLocks noGrp="1" noChangeArrowheads="1"/>
          </p:cNvSpPr>
          <p:nvPr>
            <p:ph idx="1"/>
          </p:nvPr>
        </p:nvSpPr>
        <p:spPr>
          <a:xfrm>
            <a:off x="468313" y="1773238"/>
            <a:ext cx="8153400" cy="4392613"/>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zh-CN" altLang="en-US"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原则</a:t>
            </a:r>
            <a:r>
              <a:rPr kumimoji="0" lang="en-US" altLang="zh-CN"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 管理的系统方法</a:t>
            </a:r>
            <a:endParaRPr kumimoji="0" lang="zh-CN" altLang="en-US"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zh-CN" altLang="en-US" sz="2500" b="0" i="0" u="none" strike="noStrike" kern="0" cap="none" spc="0" normalizeH="0" baseline="0" noProof="0" dirty="0" smtClean="0">
                <a:ln>
                  <a:noFill/>
                </a:ln>
                <a:solidFill>
                  <a:schemeClr val="tx1"/>
                </a:solidFill>
                <a:effectLst/>
                <a:uLnTx/>
                <a:uFillTx/>
                <a:latin typeface="+mn-lt"/>
                <a:ea typeface="+mn-ea"/>
                <a:cs typeface="+mn-cs"/>
              </a:rPr>
              <a:t>　针对设定的目标，识别、理解并管理一个由相互关连的过程所组成的体系，有助于提高组织的有效性和效率。</a:t>
            </a:r>
            <a:endParaRPr kumimoji="0" lang="zh-CN" altLang="en-US" sz="25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zh-CN" altLang="en-US"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原则</a:t>
            </a:r>
            <a:r>
              <a:rPr kumimoji="0" lang="en-US" altLang="zh-CN"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6</a:t>
            </a:r>
            <a:r>
              <a:rPr kumimoji="0" lang="zh-CN" altLang="en-US"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 持续改进</a:t>
            </a:r>
            <a:endParaRPr kumimoji="0" lang="zh-CN" altLang="en-US"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zh-CN" altLang="en-US" sz="2500" b="0" i="0" u="none" strike="noStrike" kern="0" cap="none" spc="0" normalizeH="0" baseline="0" noProof="0" dirty="0" smtClean="0">
                <a:ln>
                  <a:noFill/>
                </a:ln>
                <a:solidFill>
                  <a:schemeClr val="tx1"/>
                </a:solidFill>
                <a:effectLst/>
                <a:uLnTx/>
                <a:uFillTx/>
                <a:latin typeface="+mn-lt"/>
                <a:ea typeface="+mn-ea"/>
                <a:cs typeface="+mn-cs"/>
              </a:rPr>
              <a:t>　持续改进</a:t>
            </a:r>
            <a:r>
              <a:rPr kumimoji="0" lang="zh-CN" altLang="en-US" sz="2500" b="0" i="0" u="none" strike="noStrike" kern="0" cap="none" spc="0" normalizeH="0" baseline="0" noProof="0" dirty="0" smtClean="0">
                <a:ln>
                  <a:noFill/>
                </a:ln>
                <a:solidFill>
                  <a:schemeClr val="accent2">
                    <a:lumMod val="75000"/>
                  </a:schemeClr>
                </a:solidFill>
                <a:effectLst/>
                <a:uLnTx/>
                <a:uFillTx/>
                <a:latin typeface="+mn-lt"/>
                <a:ea typeface="+mn-ea"/>
                <a:cs typeface="+mn-cs"/>
              </a:rPr>
              <a:t>质量管理手段</a:t>
            </a:r>
            <a:r>
              <a:rPr kumimoji="0" lang="zh-CN" altLang="en-US" sz="2500" b="0" i="0" u="none" strike="noStrike" kern="0" cap="none" spc="0" normalizeH="0" baseline="0" noProof="0" dirty="0" smtClean="0">
                <a:ln>
                  <a:noFill/>
                </a:ln>
                <a:solidFill>
                  <a:schemeClr val="tx1"/>
                </a:solidFill>
                <a:effectLst/>
                <a:uLnTx/>
                <a:uFillTx/>
                <a:latin typeface="+mn-lt"/>
                <a:ea typeface="+mn-ea"/>
                <a:cs typeface="+mn-cs"/>
              </a:rPr>
              <a:t>是组织的一个永恒的目标。</a:t>
            </a:r>
            <a:endParaRPr kumimoji="0" lang="zh-CN" altLang="en-US" sz="25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zh-CN" altLang="en-US"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原则</a:t>
            </a:r>
            <a:r>
              <a:rPr kumimoji="0" lang="en-US" altLang="zh-CN"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kumimoji="0" lang="zh-CN" altLang="en-US"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 基于事实的决策方法</a:t>
            </a:r>
            <a:endParaRPr kumimoji="0" lang="zh-CN" altLang="en-US"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zh-CN" altLang="en-US" sz="2500" b="0" i="0" u="none" strike="noStrike" kern="0" cap="none" spc="0" normalizeH="0" baseline="0" noProof="0" dirty="0" smtClean="0">
                <a:ln>
                  <a:noFill/>
                </a:ln>
                <a:solidFill>
                  <a:schemeClr val="tx1"/>
                </a:solidFill>
                <a:effectLst/>
                <a:uLnTx/>
                <a:uFillTx/>
                <a:latin typeface="+mn-lt"/>
                <a:ea typeface="+mn-ea"/>
                <a:cs typeface="+mn-cs"/>
              </a:rPr>
              <a:t>　对</a:t>
            </a:r>
            <a:r>
              <a:rPr kumimoji="0" lang="zh-CN" altLang="en-US" sz="2500" b="0" i="0" u="none" strike="noStrike" kern="0" cap="none" spc="0" normalizeH="0" baseline="0" noProof="0" dirty="0" smtClean="0">
                <a:ln>
                  <a:noFill/>
                </a:ln>
                <a:solidFill>
                  <a:schemeClr val="accent2">
                    <a:lumMod val="75000"/>
                  </a:schemeClr>
                </a:solidFill>
                <a:effectLst/>
                <a:uLnTx/>
                <a:uFillTx/>
                <a:latin typeface="+mn-lt"/>
                <a:ea typeface="+mn-ea"/>
                <a:cs typeface="+mn-cs"/>
              </a:rPr>
              <a:t>数据和信息</a:t>
            </a:r>
            <a:r>
              <a:rPr kumimoji="0" lang="zh-CN" altLang="en-US" sz="2500" b="0" i="0" u="none" strike="noStrike" kern="0" cap="none" spc="0" normalizeH="0" baseline="0" noProof="0" dirty="0" smtClean="0">
                <a:ln>
                  <a:noFill/>
                </a:ln>
                <a:solidFill>
                  <a:schemeClr val="tx1"/>
                </a:solidFill>
                <a:effectLst/>
                <a:uLnTx/>
                <a:uFillTx/>
                <a:latin typeface="+mn-lt"/>
                <a:ea typeface="+mn-ea"/>
                <a:cs typeface="+mn-cs"/>
              </a:rPr>
              <a:t>的逻辑分析或直觉判断是有效决策的基础。</a:t>
            </a:r>
            <a:endParaRPr kumimoji="0" lang="zh-CN" altLang="en-US" sz="25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zh-CN" altLang="en-US"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原则</a:t>
            </a:r>
            <a:r>
              <a:rPr kumimoji="0" lang="en-US" altLang="zh-CN"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8</a:t>
            </a:r>
            <a:r>
              <a:rPr kumimoji="0" lang="zh-CN" altLang="en-US"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 互利的供方关系</a:t>
            </a:r>
            <a:endParaRPr kumimoji="0" lang="zh-CN" altLang="en-US" sz="2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zh-CN" altLang="en-US" sz="2500" b="0" i="0" u="none" strike="noStrike" kern="0" cap="none" spc="0" normalizeH="0" baseline="0" noProof="0" dirty="0" smtClean="0">
                <a:ln>
                  <a:noFill/>
                </a:ln>
                <a:solidFill>
                  <a:schemeClr val="tx1"/>
                </a:solidFill>
                <a:effectLst/>
                <a:uLnTx/>
                <a:uFillTx/>
                <a:latin typeface="+mn-lt"/>
                <a:ea typeface="+mn-ea"/>
                <a:cs typeface="+mn-cs"/>
              </a:rPr>
              <a:t>　　通过互利的关系，增强组织及其供方创造价值的能力。</a:t>
            </a:r>
            <a:endParaRPr kumimoji="0" lang="zh-CN" altLang="en-US" sz="25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20837" name="Rectangle 2"/>
          <p:cNvSpPr>
            <a:spLocks noGrp="1"/>
          </p:cNvSpPr>
          <p:nvPr>
            <p:ph type="title"/>
          </p:nvPr>
        </p:nvSpPr>
        <p:spPr/>
        <p:txBody>
          <a:bodyPr vert="horz" wrap="square" lIns="91440" tIns="45720" rIns="91440" bIns="45720" anchor="ctr"/>
          <a:p>
            <a:pPr eaLnBrk="1" hangingPunct="1"/>
            <a:r>
              <a:rPr lang="en-US" altLang="zh-CN" dirty="0"/>
              <a:t>6.4 </a:t>
            </a:r>
            <a:r>
              <a:rPr lang="zh-CN" altLang="en-US" dirty="0"/>
              <a:t>软件质量管理</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41F6999-60E3-41A9-BA11-19F50D59B9CD}"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22883"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22884" name="Rectangle 2"/>
          <p:cNvSpPr>
            <a:spLocks noGrp="1"/>
          </p:cNvSpPr>
          <p:nvPr>
            <p:ph type="title"/>
          </p:nvPr>
        </p:nvSpPr>
        <p:spPr/>
        <p:txBody>
          <a:bodyPr vert="horz" wrap="square" lIns="91440" tIns="45720" rIns="91440" bIns="45720" anchor="ctr"/>
          <a:p>
            <a:pPr eaLnBrk="1" hangingPunct="1"/>
            <a:r>
              <a:rPr lang="zh-CN" altLang="en-US" dirty="0"/>
              <a:t>提纲</a:t>
            </a:r>
            <a:endParaRPr lang="zh-CN" altLang="en-US" dirty="0"/>
          </a:p>
        </p:txBody>
      </p:sp>
      <p:sp>
        <p:nvSpPr>
          <p:cNvPr id="122885" name="Rectangle 3"/>
          <p:cNvSpPr>
            <a:spLocks noGrp="1"/>
          </p:cNvSpPr>
          <p:nvPr>
            <p:ph idx="1"/>
          </p:nvPr>
        </p:nvSpPr>
        <p:spPr/>
        <p:txBody>
          <a:bodyPr vert="horz" wrap="square" lIns="91440" tIns="45720" rIns="91440" bIns="45720" anchor="t"/>
          <a:p>
            <a:pPr eaLnBrk="1" hangingPunct="1"/>
            <a:r>
              <a:rPr lang="en-US" altLang="zh-CN" sz="4000" dirty="0">
                <a:latin typeface="黑体" panose="02010609060101010101" pitchFamily="49" charset="-122"/>
                <a:ea typeface="黑体" panose="02010609060101010101" pitchFamily="49" charset="-122"/>
              </a:rPr>
              <a:t>6.1 </a:t>
            </a:r>
            <a:r>
              <a:rPr lang="zh-CN" altLang="en-US" sz="4000" dirty="0">
                <a:latin typeface="黑体" panose="02010609060101010101" pitchFamily="49" charset="-122"/>
                <a:ea typeface="黑体" panose="02010609060101010101" pitchFamily="49" charset="-122"/>
              </a:rPr>
              <a:t>软件质量概念</a:t>
            </a:r>
            <a:endParaRPr lang="zh-CN" altLang="en-US" sz="4000" dirty="0">
              <a:latin typeface="黑体" panose="02010609060101010101" pitchFamily="49" charset="-122"/>
              <a:ea typeface="黑体" panose="02010609060101010101" pitchFamily="49" charset="-122"/>
            </a:endParaRPr>
          </a:p>
          <a:p>
            <a:pPr eaLnBrk="1" hangingPunct="1"/>
            <a:r>
              <a:rPr lang="en-US" altLang="zh-CN" sz="4000" dirty="0">
                <a:latin typeface="黑体" panose="02010609060101010101" pitchFamily="49" charset="-122"/>
                <a:ea typeface="黑体" panose="02010609060101010101" pitchFamily="49" charset="-122"/>
              </a:rPr>
              <a:t>6.2 </a:t>
            </a:r>
            <a:r>
              <a:rPr lang="zh-CN" altLang="en-US" sz="4000" dirty="0">
                <a:latin typeface="黑体" panose="02010609060101010101" pitchFamily="49" charset="-122"/>
                <a:ea typeface="黑体" panose="02010609060101010101" pitchFamily="49" charset="-122"/>
              </a:rPr>
              <a:t>软件质量特性</a:t>
            </a:r>
            <a:endParaRPr lang="zh-CN" altLang="en-US" sz="4000" dirty="0">
              <a:latin typeface="黑体" panose="02010609060101010101" pitchFamily="49" charset="-122"/>
              <a:ea typeface="黑体" panose="02010609060101010101" pitchFamily="49" charset="-122"/>
            </a:endParaRPr>
          </a:p>
          <a:p>
            <a:pPr eaLnBrk="1" hangingPunct="1"/>
            <a:r>
              <a:rPr lang="en-US" altLang="zh-CN" sz="4000" dirty="0">
                <a:latin typeface="黑体" panose="02010609060101010101" pitchFamily="49" charset="-122"/>
                <a:ea typeface="黑体" panose="02010609060101010101" pitchFamily="49" charset="-122"/>
              </a:rPr>
              <a:t>6.3 </a:t>
            </a:r>
            <a:r>
              <a:rPr lang="zh-CN" altLang="en-US" sz="4000" dirty="0">
                <a:latin typeface="黑体" panose="02010609060101010101" pitchFamily="49" charset="-122"/>
                <a:ea typeface="黑体" panose="02010609060101010101" pitchFamily="49" charset="-122"/>
              </a:rPr>
              <a:t>软件质量度量</a:t>
            </a:r>
            <a:endParaRPr lang="zh-CN" altLang="en-US" sz="4000" dirty="0">
              <a:latin typeface="黑体" panose="02010609060101010101" pitchFamily="49" charset="-122"/>
              <a:ea typeface="黑体" panose="02010609060101010101" pitchFamily="49" charset="-122"/>
            </a:endParaRPr>
          </a:p>
          <a:p>
            <a:pPr eaLnBrk="1" hangingPunct="1"/>
            <a:r>
              <a:rPr lang="en-US" altLang="zh-CN" sz="4000" dirty="0">
                <a:latin typeface="黑体" panose="02010609060101010101" pitchFamily="49" charset="-122"/>
                <a:ea typeface="黑体" panose="02010609060101010101" pitchFamily="49" charset="-122"/>
              </a:rPr>
              <a:t>6.4 </a:t>
            </a:r>
            <a:r>
              <a:rPr lang="zh-CN" altLang="en-US" sz="4000" dirty="0">
                <a:latin typeface="黑体" panose="02010609060101010101" pitchFamily="49" charset="-122"/>
                <a:ea typeface="黑体" panose="02010609060101010101" pitchFamily="49" charset="-122"/>
              </a:rPr>
              <a:t>软件质量管理</a:t>
            </a:r>
            <a:endParaRPr lang="zh-CN" altLang="en-US" sz="4000" dirty="0">
              <a:latin typeface="黑体" panose="02010609060101010101" pitchFamily="49" charset="-122"/>
              <a:ea typeface="黑体" panose="02010609060101010101" pitchFamily="49" charset="-122"/>
            </a:endParaRPr>
          </a:p>
          <a:p>
            <a:pPr eaLnBrk="1" hangingPunct="1"/>
            <a:r>
              <a:rPr lang="en-US" altLang="zh-CN" sz="4000" b="1" dirty="0">
                <a:solidFill>
                  <a:srgbClr val="FF0000"/>
                </a:solidFill>
                <a:latin typeface="黑体" panose="02010609060101010101" pitchFamily="49" charset="-122"/>
                <a:ea typeface="黑体" panose="02010609060101010101" pitchFamily="49" charset="-122"/>
              </a:rPr>
              <a:t>6.5 </a:t>
            </a:r>
            <a:r>
              <a:rPr lang="zh-CN" altLang="en-US" sz="4000" b="1" dirty="0">
                <a:solidFill>
                  <a:srgbClr val="FF0000"/>
                </a:solidFill>
                <a:latin typeface="黑体" panose="02010609060101010101" pitchFamily="49" charset="-122"/>
                <a:ea typeface="黑体" panose="02010609060101010101" pitchFamily="49" charset="-122"/>
              </a:rPr>
              <a:t>软件质量保证</a:t>
            </a:r>
            <a:endParaRPr lang="zh-CN" altLang="en-US" sz="4000" b="1" dirty="0">
              <a:solidFill>
                <a:srgbClr val="FF0000"/>
              </a:solidFill>
              <a:latin typeface="黑体" panose="02010609060101010101" pitchFamily="49" charset="-122"/>
              <a:ea typeface="黑体" panose="02010609060101010101" pitchFamily="49" charset="-122"/>
            </a:endParaRPr>
          </a:p>
          <a:p>
            <a:pPr eaLnBrk="1" hangingPunct="1">
              <a:buNone/>
            </a:pP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2860F55-27F6-4F8A-947D-4724AB9BD82B}"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2493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24932" name="Rectangle 2"/>
          <p:cNvSpPr>
            <a:spLocks noGrp="1"/>
          </p:cNvSpPr>
          <p:nvPr>
            <p:ph type="title"/>
          </p:nvPr>
        </p:nvSpPr>
        <p:spPr/>
        <p:txBody>
          <a:bodyPr vert="horz" wrap="square" lIns="91440" tIns="45720" rIns="91440" bIns="45720" anchor="ctr"/>
          <a:p>
            <a:pPr eaLnBrk="1" hangingPunct="1"/>
            <a:r>
              <a:rPr lang="en-US" altLang="zh-CN" dirty="0"/>
              <a:t>6.5 </a:t>
            </a:r>
            <a:r>
              <a:rPr lang="zh-CN" altLang="en-US" dirty="0"/>
              <a:t>软件质量保证</a:t>
            </a:r>
            <a:endParaRPr lang="zh-CN" altLang="en-US" dirty="0"/>
          </a:p>
        </p:txBody>
      </p:sp>
      <p:sp>
        <p:nvSpPr>
          <p:cNvPr id="124933" name="Rectangle 3"/>
          <p:cNvSpPr>
            <a:spLocks noGrp="1"/>
          </p:cNvSpPr>
          <p:nvPr>
            <p:ph idx="1"/>
          </p:nvPr>
        </p:nvSpPr>
        <p:spPr/>
        <p:txBody>
          <a:bodyPr vert="horz" wrap="square" lIns="91440" tIns="45720" rIns="91440" bIns="45720" anchor="t"/>
          <a:p>
            <a:pPr eaLnBrk="1" hangingPunct="1">
              <a:lnSpc>
                <a:spcPct val="90000"/>
              </a:lnSpc>
              <a:buNone/>
            </a:pPr>
            <a:r>
              <a:rPr lang="en-US" altLang="zh-CN" sz="3300" dirty="0"/>
              <a:t>6.5.1 </a:t>
            </a:r>
            <a:r>
              <a:rPr lang="zh-CN" altLang="en-US" sz="3300" dirty="0"/>
              <a:t>质量保证的概念</a:t>
            </a:r>
            <a:endParaRPr lang="zh-CN" altLang="en-US" sz="3300" dirty="0"/>
          </a:p>
          <a:p>
            <a:pPr eaLnBrk="1" hangingPunct="1">
              <a:lnSpc>
                <a:spcPct val="90000"/>
              </a:lnSpc>
              <a:buNone/>
            </a:pPr>
            <a:r>
              <a:rPr lang="en-US" altLang="zh-CN" sz="3300" dirty="0"/>
              <a:t>6.5.2 </a:t>
            </a:r>
            <a:r>
              <a:rPr lang="zh-CN" altLang="en-US" sz="3300" dirty="0"/>
              <a:t>软件质量保证的主要任务</a:t>
            </a:r>
            <a:endParaRPr lang="zh-CN" altLang="en-US" sz="3300" dirty="0"/>
          </a:p>
          <a:p>
            <a:pPr eaLnBrk="1" hangingPunct="1">
              <a:lnSpc>
                <a:spcPct val="90000"/>
              </a:lnSpc>
              <a:buNone/>
            </a:pPr>
            <a:r>
              <a:rPr lang="en-US" altLang="zh-CN" sz="3300" dirty="0"/>
              <a:t>6.5.3 </a:t>
            </a:r>
            <a:r>
              <a:rPr lang="zh-CN" altLang="en-US" sz="3300" dirty="0"/>
              <a:t>质量保证与检验</a:t>
            </a:r>
            <a:endParaRPr lang="zh-CN" altLang="en-US" sz="3300" dirty="0"/>
          </a:p>
          <a:p>
            <a:pPr eaLnBrk="1" hangingPunct="1">
              <a:lnSpc>
                <a:spcPct val="90000"/>
              </a:lnSpc>
              <a:buNone/>
            </a:pPr>
            <a:r>
              <a:rPr lang="en-US" altLang="zh-CN" sz="3300" dirty="0"/>
              <a:t>6.5.4 </a:t>
            </a:r>
            <a:r>
              <a:rPr lang="zh-CN" altLang="en-US" sz="3300" dirty="0"/>
              <a:t>软件质量保证体系</a:t>
            </a:r>
            <a:endParaRPr lang="zh-CN" altLang="en-US" sz="3300" dirty="0"/>
          </a:p>
          <a:p>
            <a:pPr eaLnBrk="1" hangingPunct="1">
              <a:lnSpc>
                <a:spcPct val="90000"/>
              </a:lnSpc>
              <a:buNone/>
            </a:pPr>
            <a:r>
              <a:rPr lang="en-US" altLang="zh-CN" sz="3300" dirty="0"/>
              <a:t>6.5.5 </a:t>
            </a:r>
            <a:r>
              <a:rPr lang="zh-CN" altLang="en-US" sz="3300" dirty="0"/>
              <a:t>软件质量保证的实施</a:t>
            </a:r>
            <a:endParaRPr lang="zh-CN" altLang="en-US" sz="3300" dirty="0"/>
          </a:p>
          <a:p>
            <a:pPr eaLnBrk="1" hangingPunct="1">
              <a:lnSpc>
                <a:spcPct val="90000"/>
              </a:lnSpc>
              <a:buNone/>
            </a:pPr>
            <a:r>
              <a:rPr lang="en-US" altLang="zh-CN" sz="3300" dirty="0"/>
              <a:t>6.5.6 CMM2</a:t>
            </a:r>
            <a:r>
              <a:rPr lang="zh-CN" altLang="en-US" sz="3300" dirty="0"/>
              <a:t>中的</a:t>
            </a:r>
            <a:r>
              <a:rPr lang="en-US" altLang="zh-CN" sz="3300" dirty="0"/>
              <a:t>SQA</a:t>
            </a:r>
            <a:endParaRPr lang="en-US" altLang="zh-CN" sz="3300" dirty="0"/>
          </a:p>
          <a:p>
            <a:pPr eaLnBrk="1" hangingPunct="1">
              <a:lnSpc>
                <a:spcPct val="90000"/>
              </a:lnSpc>
              <a:buNone/>
            </a:pPr>
            <a:r>
              <a:rPr lang="en-US" altLang="zh-CN" sz="3300" dirty="0"/>
              <a:t>6.5.7 </a:t>
            </a:r>
            <a:r>
              <a:rPr lang="zh-CN" altLang="en-US" sz="3300" dirty="0"/>
              <a:t>软件的质量设计</a:t>
            </a:r>
            <a:endParaRPr lang="zh-CN" altLang="en-US" sz="33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9BE4E4D-9DCA-48AA-955E-E9A59C3BD7AD}"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2697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26980" name="Rectangle 2"/>
          <p:cNvSpPr>
            <a:spLocks noGrp="1"/>
          </p:cNvSpPr>
          <p:nvPr>
            <p:ph type="title"/>
          </p:nvPr>
        </p:nvSpPr>
        <p:spPr/>
        <p:txBody>
          <a:bodyPr vert="horz" wrap="square" lIns="91440" tIns="45720" rIns="91440" bIns="45720" anchor="ctr"/>
          <a:p>
            <a:pPr eaLnBrk="1" hangingPunct="1"/>
            <a:r>
              <a:rPr lang="en-US" altLang="zh-CN" sz="4300" dirty="0"/>
              <a:t>6.5.1 </a:t>
            </a:r>
            <a:r>
              <a:rPr lang="zh-CN" altLang="en-US" sz="4300" dirty="0"/>
              <a:t>质量保证的概念</a:t>
            </a:r>
            <a:endParaRPr lang="zh-CN" altLang="en-US" sz="4300" dirty="0"/>
          </a:p>
        </p:txBody>
      </p:sp>
      <p:sp>
        <p:nvSpPr>
          <p:cNvPr id="126981" name="Rectangle 3"/>
          <p:cNvSpPr>
            <a:spLocks noGrp="1"/>
          </p:cNvSpPr>
          <p:nvPr>
            <p:ph idx="1"/>
          </p:nvPr>
        </p:nvSpPr>
        <p:spPr/>
        <p:txBody>
          <a:bodyPr vert="horz" wrap="square" lIns="91440" tIns="45720" rIns="91440" bIns="45720" anchor="t"/>
          <a:p>
            <a:pPr eaLnBrk="1" hangingPunct="1">
              <a:lnSpc>
                <a:spcPct val="95000"/>
              </a:lnSpc>
            </a:pPr>
            <a:r>
              <a:rPr lang="zh-CN" altLang="en-US" sz="3400" dirty="0"/>
              <a:t>什么是质量保证？</a:t>
            </a:r>
            <a:endParaRPr lang="zh-CN" altLang="en-US" sz="3400" dirty="0"/>
          </a:p>
          <a:p>
            <a:pPr lvl="1" eaLnBrk="1" hangingPunct="1">
              <a:lnSpc>
                <a:spcPct val="95000"/>
              </a:lnSpc>
            </a:pPr>
            <a:r>
              <a:rPr lang="zh-CN" altLang="en-US" sz="3000" dirty="0"/>
              <a:t>为使人们</a:t>
            </a:r>
            <a:r>
              <a:rPr lang="zh-CN" altLang="en-US" sz="3000" b="1" dirty="0">
                <a:solidFill>
                  <a:srgbClr val="0033CC"/>
                </a:solidFill>
                <a:ea typeface="黑体" panose="02010609060101010101" pitchFamily="49" charset="-122"/>
              </a:rPr>
              <a:t>确信</a:t>
            </a:r>
            <a:r>
              <a:rPr lang="zh-CN" altLang="en-US" sz="3000" dirty="0"/>
              <a:t>某实体能</a:t>
            </a:r>
            <a:r>
              <a:rPr lang="zh-CN" altLang="en-US" sz="3000" b="1" dirty="0">
                <a:solidFill>
                  <a:srgbClr val="0033CC"/>
                </a:solidFill>
                <a:ea typeface="黑体" panose="02010609060101010101" pitchFamily="49" charset="-122"/>
              </a:rPr>
              <a:t>满足</a:t>
            </a:r>
            <a:r>
              <a:rPr lang="zh-CN" altLang="en-US" sz="3000" dirty="0"/>
              <a:t>质量要求，在</a:t>
            </a:r>
            <a:r>
              <a:rPr lang="zh-CN" altLang="en-US" sz="3000" b="1" dirty="0">
                <a:solidFill>
                  <a:srgbClr val="FF0000"/>
                </a:solidFill>
                <a:ea typeface="黑体" panose="02010609060101010101" pitchFamily="49" charset="-122"/>
              </a:rPr>
              <a:t>质量管理体系</a:t>
            </a:r>
            <a:r>
              <a:rPr lang="zh-CN" altLang="en-US" sz="3000" dirty="0"/>
              <a:t>内</a:t>
            </a:r>
            <a:r>
              <a:rPr lang="zh-CN" altLang="en-US" sz="3000" b="1" dirty="0">
                <a:solidFill>
                  <a:srgbClr val="0033CC"/>
                </a:solidFill>
                <a:ea typeface="黑体" panose="02010609060101010101" pitchFamily="49" charset="-122"/>
              </a:rPr>
              <a:t>实施</a:t>
            </a:r>
            <a:r>
              <a:rPr lang="zh-CN" altLang="en-US" sz="3000" dirty="0"/>
              <a:t>并按需要进行</a:t>
            </a:r>
            <a:r>
              <a:rPr lang="zh-CN" altLang="en-US" sz="3000" b="1" dirty="0">
                <a:solidFill>
                  <a:srgbClr val="0033CC"/>
                </a:solidFill>
                <a:ea typeface="黑体" panose="02010609060101010101" pitchFamily="49" charset="-122"/>
              </a:rPr>
              <a:t>证实</a:t>
            </a:r>
            <a:r>
              <a:rPr lang="zh-CN" altLang="en-US" sz="3000" dirty="0"/>
              <a:t>的全部有计划的和系统的</a:t>
            </a:r>
            <a:r>
              <a:rPr lang="zh-CN" altLang="en-US" sz="3000" b="1" dirty="0">
                <a:solidFill>
                  <a:srgbClr val="FF0000"/>
                </a:solidFill>
                <a:ea typeface="黑体" panose="02010609060101010101" pitchFamily="49" charset="-122"/>
              </a:rPr>
              <a:t>活动</a:t>
            </a:r>
            <a:r>
              <a:rPr lang="zh-CN" altLang="en-US" sz="3000" dirty="0"/>
              <a:t>。</a:t>
            </a:r>
            <a:endParaRPr lang="zh-CN" altLang="en-US" sz="3000" dirty="0"/>
          </a:p>
          <a:p>
            <a:pPr lvl="1" eaLnBrk="1" hangingPunct="1">
              <a:lnSpc>
                <a:spcPct val="95000"/>
              </a:lnSpc>
            </a:pPr>
            <a:r>
              <a:rPr lang="zh-CN" altLang="en-US" sz="3000" dirty="0"/>
              <a:t>有内部和外部两种目的的</a:t>
            </a:r>
            <a:r>
              <a:rPr lang="en-US" altLang="zh-CN" sz="3000" dirty="0"/>
              <a:t>"</a:t>
            </a:r>
            <a:r>
              <a:rPr lang="zh-CN" altLang="en-US" sz="3000" dirty="0"/>
              <a:t>质量保证</a:t>
            </a:r>
            <a:r>
              <a:rPr lang="en-US" altLang="zh-CN" sz="3000" dirty="0"/>
              <a:t>"</a:t>
            </a:r>
            <a:r>
              <a:rPr lang="zh-CN" altLang="en-US" sz="3000" dirty="0"/>
              <a:t>：</a:t>
            </a:r>
            <a:endParaRPr lang="zh-CN" altLang="en-US" sz="3000" dirty="0"/>
          </a:p>
          <a:p>
            <a:pPr lvl="2" eaLnBrk="1" hangingPunct="1">
              <a:lnSpc>
                <a:spcPct val="95000"/>
              </a:lnSpc>
            </a:pPr>
            <a:r>
              <a:rPr lang="zh-CN" altLang="en-US" sz="2600" dirty="0"/>
              <a:t>内部质量保证：在组织内部，</a:t>
            </a:r>
            <a:r>
              <a:rPr lang="zh-CN" altLang="en-US" sz="2600" dirty="0">
                <a:latin typeface="宋体" panose="02010600030101010101" pitchFamily="2" charset="-122"/>
              </a:rPr>
              <a:t>“</a:t>
            </a:r>
            <a:r>
              <a:rPr lang="zh-CN" altLang="en-US" sz="2600" dirty="0"/>
              <a:t>质量保证</a:t>
            </a:r>
            <a:r>
              <a:rPr lang="zh-CN" altLang="en-US" sz="2600" dirty="0">
                <a:latin typeface="宋体" panose="02010600030101010101" pitchFamily="2" charset="-122"/>
              </a:rPr>
              <a:t>”</a:t>
            </a:r>
            <a:r>
              <a:rPr lang="zh-CN" altLang="en-US" sz="2600" dirty="0"/>
              <a:t>使管理者建立信心。</a:t>
            </a:r>
            <a:endParaRPr lang="zh-CN" altLang="en-US" sz="2600" dirty="0"/>
          </a:p>
          <a:p>
            <a:pPr lvl="2" eaLnBrk="1" hangingPunct="1">
              <a:lnSpc>
                <a:spcPct val="95000"/>
              </a:lnSpc>
            </a:pPr>
            <a:r>
              <a:rPr lang="zh-CN" altLang="en-US" sz="2600" dirty="0"/>
              <a:t>外部质量保证：在合同或其他环境中，</a:t>
            </a:r>
            <a:r>
              <a:rPr lang="zh-CN" altLang="en-US" sz="2600" dirty="0">
                <a:latin typeface="宋体" panose="02010600030101010101" pitchFamily="2" charset="-122"/>
              </a:rPr>
              <a:t>“</a:t>
            </a:r>
            <a:r>
              <a:rPr lang="zh-CN" altLang="en-US" sz="2600" dirty="0"/>
              <a:t>质量保证</a:t>
            </a:r>
            <a:r>
              <a:rPr lang="zh-CN" altLang="en-US" sz="2600" dirty="0">
                <a:latin typeface="宋体" panose="02010600030101010101" pitchFamily="2" charset="-122"/>
              </a:rPr>
              <a:t>”</a:t>
            </a:r>
            <a:r>
              <a:rPr lang="zh-CN" altLang="en-US" sz="2600" dirty="0"/>
              <a:t>使顾客或其他人建立信心。</a:t>
            </a:r>
            <a:endParaRPr lang="zh-CN" altLang="en-US" sz="26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7C76F17-F958-4548-8442-7DC2CDED17C2}"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2902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29028" name="Rectangle 2"/>
          <p:cNvSpPr>
            <a:spLocks noGrp="1"/>
          </p:cNvSpPr>
          <p:nvPr>
            <p:ph type="title"/>
          </p:nvPr>
        </p:nvSpPr>
        <p:spPr/>
        <p:txBody>
          <a:bodyPr vert="horz" wrap="square" lIns="91440" tIns="45720" rIns="91440" bIns="45720" anchor="ctr"/>
          <a:p>
            <a:pPr eaLnBrk="1" hangingPunct="1"/>
            <a:r>
              <a:rPr lang="en-US" altLang="zh-CN" sz="4300" dirty="0"/>
              <a:t>6.5.1 </a:t>
            </a:r>
            <a:r>
              <a:rPr lang="zh-CN" altLang="en-US" sz="4300" dirty="0"/>
              <a:t>质量保证的概念</a:t>
            </a:r>
            <a:endParaRPr lang="zh-CN" altLang="en-US" sz="4300" dirty="0"/>
          </a:p>
        </p:txBody>
      </p:sp>
      <p:sp>
        <p:nvSpPr>
          <p:cNvPr id="129029" name="Rectangle 3"/>
          <p:cNvSpPr>
            <a:spLocks noGrp="1"/>
          </p:cNvSpPr>
          <p:nvPr>
            <p:ph idx="1"/>
          </p:nvPr>
        </p:nvSpPr>
        <p:spPr/>
        <p:txBody>
          <a:bodyPr vert="horz" wrap="square" lIns="91440" tIns="45720" rIns="91440" bIns="45720" anchor="t"/>
          <a:p>
            <a:pPr eaLnBrk="1" hangingPunct="1">
              <a:lnSpc>
                <a:spcPct val="95000"/>
              </a:lnSpc>
            </a:pPr>
            <a:r>
              <a:rPr lang="zh-CN" altLang="en-US" sz="3300" dirty="0"/>
              <a:t>软件的质量保证活动也和一般的质量保证活动一样，</a:t>
            </a:r>
            <a:r>
              <a:rPr lang="zh-CN" altLang="en-US" sz="3300" dirty="0">
                <a:solidFill>
                  <a:srgbClr val="FF0000"/>
                </a:solidFill>
                <a:latin typeface="微软雅黑" panose="020B0503020204020204" pitchFamily="34" charset="-122"/>
                <a:ea typeface="微软雅黑" panose="020B0503020204020204" pitchFamily="34" charset="-122"/>
              </a:rPr>
              <a:t>是确保软件产品从诞生到消亡为止的所有阶段的质量的活动</a:t>
            </a:r>
            <a:r>
              <a:rPr lang="zh-CN" altLang="en-US" sz="3300" dirty="0"/>
              <a:t>。</a:t>
            </a:r>
            <a:endParaRPr lang="en-US" altLang="zh-CN" sz="3300" dirty="0"/>
          </a:p>
          <a:p>
            <a:pPr eaLnBrk="1" hangingPunct="1">
              <a:lnSpc>
                <a:spcPct val="95000"/>
              </a:lnSpc>
            </a:pPr>
            <a:r>
              <a:rPr lang="zh-CN" altLang="en-US" sz="3300" dirty="0"/>
              <a:t>即为了确定、达到和维护需要的软件质量而进行的所有有计划、有系统的管理活动。</a:t>
            </a:r>
            <a:endParaRPr lang="zh-CN" altLang="en-US" sz="33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C7BC423-DCE9-4D5D-BCCD-830B89062796}"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3107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1076" name="Rectangle 2"/>
          <p:cNvSpPr>
            <a:spLocks noGrp="1"/>
          </p:cNvSpPr>
          <p:nvPr>
            <p:ph type="title"/>
          </p:nvPr>
        </p:nvSpPr>
        <p:spPr/>
        <p:txBody>
          <a:bodyPr vert="horz" wrap="square" lIns="91440" tIns="45720" rIns="91440" bIns="45720" anchor="ctr"/>
          <a:p>
            <a:pPr eaLnBrk="1" hangingPunct="1"/>
            <a:r>
              <a:rPr lang="en-US" altLang="zh-CN" sz="4300" dirty="0"/>
              <a:t>6.5.1 </a:t>
            </a:r>
            <a:r>
              <a:rPr lang="zh-CN" altLang="en-US" sz="4300" dirty="0"/>
              <a:t>质量保证的概念</a:t>
            </a:r>
            <a:endParaRPr lang="zh-CN" altLang="en-US" sz="4300" dirty="0"/>
          </a:p>
        </p:txBody>
      </p:sp>
      <p:sp>
        <p:nvSpPr>
          <p:cNvPr id="131077" name="Rectangle 3"/>
          <p:cNvSpPr>
            <a:spLocks noGrp="1"/>
          </p:cNvSpPr>
          <p:nvPr>
            <p:ph idx="1"/>
          </p:nvPr>
        </p:nvSpPr>
        <p:spPr>
          <a:xfrm>
            <a:off x="609600" y="1412875"/>
            <a:ext cx="7924800" cy="5184775"/>
          </a:xfrm>
        </p:spPr>
        <p:txBody>
          <a:bodyPr vert="horz" wrap="square" lIns="91440" tIns="45720" rIns="91440" bIns="45720" anchor="t"/>
          <a:p>
            <a:pPr eaLnBrk="1" hangingPunct="1">
              <a:lnSpc>
                <a:spcPct val="90000"/>
              </a:lnSpc>
            </a:pPr>
            <a:r>
              <a:rPr lang="zh-CN" altLang="en-US" sz="2800" b="1" dirty="0">
                <a:ea typeface="黑体" panose="02010609060101010101" pitchFamily="49" charset="-122"/>
              </a:rPr>
              <a:t>软件质量保证的主要功能</a:t>
            </a:r>
            <a:r>
              <a:rPr lang="zh-CN" altLang="en-US" sz="2800" dirty="0"/>
              <a:t>：</a:t>
            </a:r>
            <a:endParaRPr lang="zh-CN" altLang="en-US" sz="2800" dirty="0"/>
          </a:p>
          <a:p>
            <a:pPr lvl="1" eaLnBrk="1" hangingPunct="1">
              <a:lnSpc>
                <a:spcPct val="90000"/>
              </a:lnSpc>
              <a:buNone/>
            </a:pPr>
            <a:r>
              <a:rPr lang="en-US" altLang="zh-CN" sz="2400" dirty="0">
                <a:solidFill>
                  <a:srgbClr val="0033CC"/>
                </a:solidFill>
                <a:ea typeface="楷体_GB2312" pitchFamily="49" charset="-122"/>
              </a:rPr>
              <a:t>1.</a:t>
            </a:r>
            <a:r>
              <a:rPr lang="zh-CN" altLang="en-US" sz="2400" dirty="0">
                <a:solidFill>
                  <a:srgbClr val="0033CC"/>
                </a:solidFill>
                <a:ea typeface="楷体_GB2312" pitchFamily="49" charset="-122"/>
              </a:rPr>
              <a:t>质量方针的制定和展开；</a:t>
            </a:r>
            <a:endParaRPr lang="zh-CN" altLang="en-US" sz="2400" dirty="0">
              <a:solidFill>
                <a:srgbClr val="0033CC"/>
              </a:solidFill>
              <a:ea typeface="楷体_GB2312" pitchFamily="49" charset="-122"/>
            </a:endParaRPr>
          </a:p>
          <a:p>
            <a:pPr lvl="1" eaLnBrk="1" hangingPunct="1">
              <a:lnSpc>
                <a:spcPct val="90000"/>
              </a:lnSpc>
              <a:buNone/>
            </a:pPr>
            <a:r>
              <a:rPr lang="en-US" altLang="zh-CN" sz="2400" dirty="0">
                <a:solidFill>
                  <a:srgbClr val="0033CC"/>
                </a:solidFill>
                <a:ea typeface="楷体_GB2312" pitchFamily="49" charset="-122"/>
              </a:rPr>
              <a:t>2.</a:t>
            </a:r>
            <a:r>
              <a:rPr lang="zh-CN" altLang="en-US" sz="2400" dirty="0">
                <a:solidFill>
                  <a:srgbClr val="0033CC"/>
                </a:solidFill>
                <a:ea typeface="楷体_GB2312" pitchFamily="49" charset="-122"/>
              </a:rPr>
              <a:t>质量保证方针和质量保证标准的制定；</a:t>
            </a:r>
            <a:endParaRPr lang="zh-CN" altLang="en-US" sz="2400" dirty="0">
              <a:solidFill>
                <a:srgbClr val="0033CC"/>
              </a:solidFill>
              <a:ea typeface="楷体_GB2312" pitchFamily="49" charset="-122"/>
            </a:endParaRPr>
          </a:p>
          <a:p>
            <a:pPr lvl="1" eaLnBrk="1" hangingPunct="1">
              <a:lnSpc>
                <a:spcPct val="90000"/>
              </a:lnSpc>
              <a:buNone/>
            </a:pPr>
            <a:r>
              <a:rPr lang="en-US" altLang="zh-CN" sz="2400" b="1" dirty="0">
                <a:solidFill>
                  <a:srgbClr val="FF0000"/>
                </a:solidFill>
                <a:ea typeface="楷体_GB2312" pitchFamily="49" charset="-122"/>
              </a:rPr>
              <a:t>3.</a:t>
            </a:r>
            <a:r>
              <a:rPr lang="zh-CN" altLang="en-US" sz="2400" b="1" dirty="0">
                <a:solidFill>
                  <a:srgbClr val="FF0000"/>
                </a:solidFill>
                <a:ea typeface="楷体_GB2312" pitchFamily="49" charset="-122"/>
              </a:rPr>
              <a:t>质量保证体系的建立和管理；</a:t>
            </a:r>
            <a:endParaRPr lang="zh-CN" altLang="en-US" sz="2400" b="1" dirty="0">
              <a:solidFill>
                <a:srgbClr val="FF0000"/>
              </a:solidFill>
              <a:ea typeface="楷体_GB2312" pitchFamily="49" charset="-122"/>
            </a:endParaRPr>
          </a:p>
          <a:p>
            <a:pPr lvl="1" eaLnBrk="1" hangingPunct="1">
              <a:lnSpc>
                <a:spcPct val="90000"/>
              </a:lnSpc>
              <a:buNone/>
            </a:pPr>
            <a:r>
              <a:rPr lang="en-US" altLang="zh-CN" sz="2400" dirty="0">
                <a:solidFill>
                  <a:srgbClr val="0033CC"/>
                </a:solidFill>
                <a:ea typeface="楷体_GB2312" pitchFamily="49" charset="-122"/>
              </a:rPr>
              <a:t>4.</a:t>
            </a:r>
            <a:r>
              <a:rPr lang="zh-CN" altLang="en-US" sz="2400" dirty="0">
                <a:solidFill>
                  <a:srgbClr val="0033CC"/>
                </a:solidFill>
                <a:ea typeface="楷体_GB2312" pitchFamily="49" charset="-122"/>
              </a:rPr>
              <a:t>明确各阶段的质量保证工作；</a:t>
            </a:r>
            <a:endParaRPr lang="en-US" altLang="zh-CN" sz="2400" dirty="0">
              <a:solidFill>
                <a:srgbClr val="0033CC"/>
              </a:solidFill>
              <a:ea typeface="楷体_GB2312" pitchFamily="49" charset="-122"/>
            </a:endParaRPr>
          </a:p>
          <a:p>
            <a:pPr lvl="2" eaLnBrk="1" hangingPunct="1">
              <a:lnSpc>
                <a:spcPct val="90000"/>
              </a:lnSpc>
              <a:buNone/>
            </a:pPr>
            <a:r>
              <a:rPr lang="zh-CN" altLang="en-US" sz="2000" dirty="0">
                <a:solidFill>
                  <a:srgbClr val="FF0000"/>
                </a:solidFill>
                <a:latin typeface="微软雅黑" panose="020B0503020204020204" pitchFamily="34" charset="-122"/>
                <a:ea typeface="微软雅黑" panose="020B0503020204020204" pitchFamily="34" charset="-122"/>
              </a:rPr>
              <a:t>确保设计质量；</a:t>
            </a:r>
            <a:endParaRPr lang="zh-CN" altLang="en-US" sz="2000" dirty="0">
              <a:solidFill>
                <a:srgbClr val="FF0000"/>
              </a:solidFill>
              <a:latin typeface="微软雅黑" panose="020B0503020204020204" pitchFamily="34" charset="-122"/>
              <a:ea typeface="微软雅黑" panose="020B0503020204020204" pitchFamily="34" charset="-122"/>
            </a:endParaRPr>
          </a:p>
          <a:p>
            <a:pPr lvl="2" eaLnBrk="1" hangingPunct="1">
              <a:lnSpc>
                <a:spcPct val="90000"/>
              </a:lnSpc>
              <a:buNone/>
            </a:pPr>
            <a:r>
              <a:rPr lang="zh-CN" altLang="en-US" sz="2000" dirty="0">
                <a:solidFill>
                  <a:srgbClr val="FF0000"/>
                </a:solidFill>
                <a:latin typeface="微软雅黑" panose="020B0503020204020204" pitchFamily="34" charset="-122"/>
                <a:ea typeface="微软雅黑" panose="020B0503020204020204" pitchFamily="34" charset="-122"/>
              </a:rPr>
              <a:t>总结实现阶段的质量保证活动；</a:t>
            </a:r>
            <a:endParaRPr lang="en-US" altLang="zh-CN" sz="2000" dirty="0">
              <a:solidFill>
                <a:srgbClr val="FF0000"/>
              </a:solidFill>
              <a:latin typeface="微软雅黑" panose="020B0503020204020204" pitchFamily="34" charset="-122"/>
              <a:ea typeface="微软雅黑" panose="020B0503020204020204" pitchFamily="34" charset="-122"/>
            </a:endParaRPr>
          </a:p>
          <a:p>
            <a:pPr lvl="2" eaLnBrk="1" hangingPunct="1">
              <a:lnSpc>
                <a:spcPct val="90000"/>
              </a:lnSpc>
              <a:buNone/>
            </a:pPr>
            <a:r>
              <a:rPr lang="zh-CN" altLang="en-US" sz="2000" dirty="0">
                <a:solidFill>
                  <a:srgbClr val="FF0000"/>
                </a:solidFill>
                <a:latin typeface="微软雅黑" panose="020B0503020204020204" pitchFamily="34" charset="-122"/>
                <a:ea typeface="微软雅黑" panose="020B0503020204020204" pitchFamily="34" charset="-122"/>
              </a:rPr>
              <a:t>重要质量问题的提出与分析；</a:t>
            </a:r>
            <a:endParaRPr lang="zh-CN" altLang="en-US" sz="2000" dirty="0">
              <a:solidFill>
                <a:srgbClr val="FF0000"/>
              </a:solidFill>
              <a:latin typeface="微软雅黑" panose="020B0503020204020204" pitchFamily="34" charset="-122"/>
              <a:ea typeface="微软雅黑" panose="020B0503020204020204" pitchFamily="34" charset="-122"/>
            </a:endParaRPr>
          </a:p>
          <a:p>
            <a:pPr lvl="1" eaLnBrk="1" hangingPunct="1">
              <a:lnSpc>
                <a:spcPct val="90000"/>
              </a:lnSpc>
              <a:buNone/>
            </a:pPr>
            <a:r>
              <a:rPr lang="en-US" altLang="zh-CN" sz="2400" dirty="0">
                <a:solidFill>
                  <a:srgbClr val="0033CC"/>
                </a:solidFill>
                <a:ea typeface="楷体_GB2312" pitchFamily="49" charset="-122"/>
              </a:rPr>
              <a:t>5.</a:t>
            </a:r>
            <a:r>
              <a:rPr lang="zh-CN" altLang="en-US" sz="2400" dirty="0">
                <a:solidFill>
                  <a:srgbClr val="0033CC"/>
                </a:solidFill>
                <a:ea typeface="楷体_GB2312" pitchFamily="49" charset="-122"/>
              </a:rPr>
              <a:t>各阶段的质量评审；</a:t>
            </a:r>
            <a:endParaRPr lang="zh-CN" altLang="en-US" sz="2400" dirty="0">
              <a:solidFill>
                <a:srgbClr val="0033CC"/>
              </a:solidFill>
              <a:ea typeface="楷体_GB2312" pitchFamily="49" charset="-122"/>
            </a:endParaRPr>
          </a:p>
          <a:p>
            <a:pPr lvl="1" eaLnBrk="1" hangingPunct="1">
              <a:lnSpc>
                <a:spcPct val="90000"/>
              </a:lnSpc>
              <a:buNone/>
            </a:pPr>
            <a:r>
              <a:rPr lang="en-US" altLang="zh-CN" sz="2400" dirty="0">
                <a:solidFill>
                  <a:srgbClr val="0033CC"/>
                </a:solidFill>
                <a:ea typeface="楷体_GB2312" pitchFamily="49" charset="-122"/>
              </a:rPr>
              <a:t>6.</a:t>
            </a:r>
            <a:r>
              <a:rPr lang="zh-CN" altLang="en-US" sz="2400" dirty="0">
                <a:solidFill>
                  <a:srgbClr val="0033CC"/>
                </a:solidFill>
                <a:ea typeface="楷体_GB2312" pitchFamily="49" charset="-122"/>
              </a:rPr>
              <a:t>整理面向用户的文档、说明书等；</a:t>
            </a:r>
            <a:endParaRPr lang="zh-CN" altLang="en-US" sz="2400" dirty="0">
              <a:solidFill>
                <a:srgbClr val="0033CC"/>
              </a:solidFill>
              <a:ea typeface="楷体_GB2312" pitchFamily="49" charset="-122"/>
            </a:endParaRPr>
          </a:p>
          <a:p>
            <a:pPr lvl="1" eaLnBrk="1" hangingPunct="1">
              <a:lnSpc>
                <a:spcPct val="90000"/>
              </a:lnSpc>
              <a:buNone/>
            </a:pPr>
            <a:r>
              <a:rPr lang="en-US" altLang="zh-CN" sz="2400" dirty="0">
                <a:solidFill>
                  <a:srgbClr val="0033CC"/>
                </a:solidFill>
                <a:ea typeface="楷体_GB2312" pitchFamily="49" charset="-122"/>
              </a:rPr>
              <a:t>7.</a:t>
            </a:r>
            <a:r>
              <a:rPr lang="zh-CN" altLang="en-US" sz="2400" dirty="0">
                <a:solidFill>
                  <a:srgbClr val="0033CC"/>
                </a:solidFill>
                <a:ea typeface="楷体_GB2312" pitchFamily="49" charset="-122"/>
              </a:rPr>
              <a:t>产品质量鉴定、质量保证系统鉴定；</a:t>
            </a:r>
            <a:endParaRPr lang="zh-CN" altLang="en-US" sz="2400" dirty="0">
              <a:solidFill>
                <a:srgbClr val="0033CC"/>
              </a:solidFill>
              <a:ea typeface="楷体_GB2312" pitchFamily="49" charset="-122"/>
            </a:endParaRPr>
          </a:p>
          <a:p>
            <a:pPr lvl="1" eaLnBrk="1" hangingPunct="1">
              <a:lnSpc>
                <a:spcPct val="90000"/>
              </a:lnSpc>
              <a:buNone/>
            </a:pPr>
            <a:r>
              <a:rPr lang="en-US" altLang="zh-CN" sz="2400" dirty="0">
                <a:solidFill>
                  <a:srgbClr val="0033CC"/>
                </a:solidFill>
                <a:ea typeface="楷体_GB2312" pitchFamily="49" charset="-122"/>
              </a:rPr>
              <a:t>8.</a:t>
            </a:r>
            <a:r>
              <a:rPr lang="zh-CN" altLang="en-US" sz="2400" dirty="0">
                <a:solidFill>
                  <a:srgbClr val="0033CC"/>
                </a:solidFill>
                <a:ea typeface="楷体_GB2312" pitchFamily="49" charset="-122"/>
              </a:rPr>
              <a:t>质量信息的收集、分析和使用。</a:t>
            </a:r>
            <a:endParaRPr lang="zh-CN" altLang="en-US" sz="2400" dirty="0">
              <a:solidFill>
                <a:srgbClr val="0033CC"/>
              </a:solidFill>
              <a:ea typeface="楷体_GB2312"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03FAB97-3B0F-404E-96D0-FC89BE30BB3D}"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33123"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3124" name="Rectangle 2"/>
          <p:cNvSpPr>
            <a:spLocks noGrp="1"/>
          </p:cNvSpPr>
          <p:nvPr>
            <p:ph type="title"/>
          </p:nvPr>
        </p:nvSpPr>
        <p:spPr/>
        <p:txBody>
          <a:bodyPr vert="horz" wrap="square" lIns="91440" tIns="45720" rIns="91440" bIns="45720" anchor="ctr"/>
          <a:p>
            <a:pPr eaLnBrk="1" hangingPunct="1"/>
            <a:r>
              <a:rPr lang="en-US" altLang="zh-CN" sz="4300" dirty="0"/>
              <a:t>6.5.2 </a:t>
            </a:r>
            <a:r>
              <a:rPr lang="zh-CN" altLang="en-US" sz="4300" dirty="0"/>
              <a:t>软件质量保证的主要任务</a:t>
            </a:r>
            <a:endParaRPr lang="zh-CN" altLang="en-US" sz="4300" dirty="0"/>
          </a:p>
        </p:txBody>
      </p:sp>
      <p:sp>
        <p:nvSpPr>
          <p:cNvPr id="133125" name="Rectangle 3"/>
          <p:cNvSpPr>
            <a:spLocks noGrp="1"/>
          </p:cNvSpPr>
          <p:nvPr>
            <p:ph idx="1"/>
          </p:nvPr>
        </p:nvSpPr>
        <p:spPr>
          <a:xfrm>
            <a:off x="395288" y="1557338"/>
            <a:ext cx="8210550" cy="4419600"/>
          </a:xfrm>
        </p:spPr>
        <p:txBody>
          <a:bodyPr vert="horz" wrap="square" lIns="91440" tIns="45720" rIns="91440" bIns="45720" anchor="t"/>
          <a:p>
            <a:pPr marL="514350" indent="-514350" eaLnBrk="1" hangingPunct="1">
              <a:buNone/>
            </a:pPr>
            <a:r>
              <a:rPr lang="zh-CN" altLang="en-US" sz="2900" dirty="0">
                <a:latin typeface="宋体" panose="02010600030101010101" pitchFamily="2" charset="-122"/>
              </a:rPr>
              <a:t>为了提高软件的质量和软件的生产率，软件质量保证的主要任务大致可归结为</a:t>
            </a:r>
            <a:r>
              <a:rPr lang="en-US" altLang="zh-CN" sz="2900" dirty="0">
                <a:latin typeface="宋体" panose="02010600030101010101" pitchFamily="2" charset="-122"/>
              </a:rPr>
              <a:t>8</a:t>
            </a:r>
            <a:r>
              <a:rPr lang="zh-CN" altLang="en-US" sz="2900" dirty="0">
                <a:latin typeface="宋体" panose="02010600030101010101" pitchFamily="2" charset="-122"/>
              </a:rPr>
              <a:t>点。</a:t>
            </a:r>
            <a:endParaRPr lang="zh-CN" altLang="en-US" sz="2900" dirty="0">
              <a:latin typeface="宋体" panose="02010600030101010101" pitchFamily="2" charset="-122"/>
            </a:endParaRPr>
          </a:p>
          <a:p>
            <a:pPr marL="514350" indent="-514350" eaLnBrk="1" hangingPunct="1">
              <a:buFont typeface="Wingdings" panose="05000000000000000000" pitchFamily="2" charset="2"/>
              <a:buAutoNum type="arabicPeriod"/>
            </a:pPr>
            <a:r>
              <a:rPr lang="zh-CN" altLang="en-US" sz="3300" b="1" dirty="0">
                <a:latin typeface="黑体" panose="02010609060101010101" pitchFamily="49" charset="-122"/>
                <a:ea typeface="黑体" panose="02010609060101010101" pitchFamily="49" charset="-122"/>
              </a:rPr>
              <a:t>用户要求定义：</a:t>
            </a:r>
            <a:endParaRPr lang="zh-CN" altLang="en-US" sz="3300" b="1" dirty="0">
              <a:latin typeface="黑体" panose="02010609060101010101" pitchFamily="49" charset="-122"/>
              <a:ea typeface="黑体" panose="02010609060101010101" pitchFamily="49" charset="-122"/>
            </a:endParaRPr>
          </a:p>
          <a:p>
            <a:pPr marL="876300" lvl="1" indent="-419100" eaLnBrk="1" hangingPunct="1">
              <a:buClr>
                <a:srgbClr val="FF0000"/>
              </a:buClr>
              <a:buFont typeface="Wingdings" panose="05000000000000000000" pitchFamily="2" charset="2"/>
              <a:buChar char="Ø"/>
            </a:pPr>
            <a:r>
              <a:rPr lang="zh-CN" altLang="en-US" sz="2500" dirty="0">
                <a:latin typeface="宋体" panose="02010600030101010101" pitchFamily="2" charset="-122"/>
              </a:rPr>
              <a:t>熟练掌握正确定义用户要求的技术</a:t>
            </a:r>
            <a:endParaRPr lang="zh-CN" altLang="en-US" sz="2500" dirty="0">
              <a:latin typeface="宋体" panose="02010600030101010101" pitchFamily="2" charset="-122"/>
            </a:endParaRPr>
          </a:p>
          <a:p>
            <a:pPr marL="876300" lvl="1" indent="-419100" eaLnBrk="1" hangingPunct="1">
              <a:buClr>
                <a:srgbClr val="FF0000"/>
              </a:buClr>
              <a:buFont typeface="Wingdings" panose="05000000000000000000" pitchFamily="2" charset="2"/>
              <a:buChar char="Ø"/>
            </a:pPr>
            <a:r>
              <a:rPr lang="zh-CN" altLang="en-US" sz="2500" dirty="0">
                <a:latin typeface="宋体" panose="02010600030101010101" pitchFamily="2" charset="-122"/>
              </a:rPr>
              <a:t>熟练使用和指导他人使用定义软件需求的支持工具</a:t>
            </a:r>
            <a:endParaRPr lang="zh-CN" altLang="en-US" sz="2500" dirty="0">
              <a:latin typeface="宋体" panose="02010600030101010101" pitchFamily="2" charset="-122"/>
            </a:endParaRPr>
          </a:p>
          <a:p>
            <a:pPr marL="876300" lvl="1" indent="-419100" eaLnBrk="1" hangingPunct="1">
              <a:buClr>
                <a:srgbClr val="FF0000"/>
              </a:buClr>
              <a:buFont typeface="Wingdings" panose="05000000000000000000" pitchFamily="2" charset="2"/>
              <a:buChar char="Ø"/>
            </a:pPr>
            <a:r>
              <a:rPr lang="zh-CN" altLang="en-US" sz="2500" dirty="0">
                <a:latin typeface="宋体" panose="02010600030101010101" pitchFamily="2" charset="-122"/>
              </a:rPr>
              <a:t>重视领导全体开发人员收集和积累有关用户业务领域的各种业务的资料和技术技能。</a:t>
            </a:r>
            <a:endParaRPr lang="zh-CN" altLang="en-US" sz="2500" dirty="0">
              <a:latin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1F1DA67-7FE3-43D1-8305-95BA58C6E0A8}"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741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7412" name="Rectangle 2"/>
          <p:cNvSpPr>
            <a:spLocks noGrp="1"/>
          </p:cNvSpPr>
          <p:nvPr>
            <p:ph type="title"/>
          </p:nvPr>
        </p:nvSpPr>
        <p:spPr/>
        <p:txBody>
          <a:bodyPr vert="horz" wrap="square" lIns="91440" tIns="45720" rIns="91440" bIns="45720" anchor="ctr"/>
          <a:p>
            <a:pPr eaLnBrk="1" hangingPunct="1"/>
            <a:r>
              <a:rPr lang="en-US" altLang="zh-CN" dirty="0"/>
              <a:t>6.1 </a:t>
            </a:r>
            <a:r>
              <a:rPr lang="zh-CN" altLang="en-US" dirty="0"/>
              <a:t>软件质量概念</a:t>
            </a:r>
            <a:endParaRPr lang="zh-CN" altLang="en-US" dirty="0"/>
          </a:p>
        </p:txBody>
      </p:sp>
      <p:sp>
        <p:nvSpPr>
          <p:cNvPr id="17413" name="Rectangle 3"/>
          <p:cNvSpPr>
            <a:spLocks noGrp="1"/>
          </p:cNvSpPr>
          <p:nvPr>
            <p:ph idx="1"/>
          </p:nvPr>
        </p:nvSpPr>
        <p:spPr/>
        <p:txBody>
          <a:bodyPr vert="horz" wrap="square" lIns="91440" tIns="45720" rIns="91440" bIns="45720" anchor="t"/>
          <a:p>
            <a:pPr marL="590550" indent="-590550" eaLnBrk="1" hangingPunct="1"/>
            <a:r>
              <a:rPr lang="zh-CN" altLang="en-US" sz="2900" dirty="0">
                <a:ea typeface="_x000B__x000C_"/>
              </a:rPr>
              <a:t>软件质量反映了以下三方面的问题：</a:t>
            </a:r>
            <a:endParaRPr lang="zh-CN" altLang="en-US" sz="2900" dirty="0">
              <a:ea typeface="_x000B__x000C_"/>
            </a:endParaRPr>
          </a:p>
          <a:p>
            <a:pPr marL="590550" indent="-590550" eaLnBrk="1" hangingPunct="1">
              <a:buFont typeface="Wingdings" panose="05000000000000000000" pitchFamily="2" charset="2"/>
              <a:buAutoNum type="arabicPeriod"/>
            </a:pPr>
            <a:r>
              <a:rPr lang="zh-CN" altLang="en-US" sz="2500" dirty="0">
                <a:ea typeface="华文新魏" pitchFamily="2" charset="-122"/>
              </a:rPr>
              <a:t>软件需求</a:t>
            </a:r>
            <a:r>
              <a:rPr lang="zh-CN" altLang="en-US" sz="2500" dirty="0">
                <a:ea typeface="_x000B__x000C_"/>
              </a:rPr>
              <a:t>是度量软件质量的基础。</a:t>
            </a:r>
            <a:r>
              <a:rPr lang="zh-CN" altLang="en-US" sz="2500" dirty="0"/>
              <a:t>不符合需求的软件就不具备质量。</a:t>
            </a:r>
            <a:endParaRPr lang="zh-CN" altLang="en-US" sz="2500" dirty="0"/>
          </a:p>
          <a:p>
            <a:pPr marL="590550" indent="-590550" eaLnBrk="1" hangingPunct="1">
              <a:buFont typeface="Wingdings" panose="05000000000000000000" pitchFamily="2" charset="2"/>
              <a:buAutoNum type="arabicPeriod"/>
            </a:pPr>
            <a:r>
              <a:rPr lang="zh-CN" altLang="en-US" sz="2500" dirty="0">
                <a:ea typeface="_x000B__x000C_"/>
              </a:rPr>
              <a:t>在各种标准中定义了一些</a:t>
            </a:r>
            <a:r>
              <a:rPr lang="zh-CN" altLang="en-US" sz="2500" dirty="0">
                <a:ea typeface="华文新魏" pitchFamily="2" charset="-122"/>
              </a:rPr>
              <a:t>开发准则</a:t>
            </a:r>
            <a:r>
              <a:rPr lang="zh-CN" altLang="en-US" sz="2500" dirty="0">
                <a:ea typeface="_x000B__x000C_"/>
              </a:rPr>
              <a:t>，用来指导软件人员用工程化的方法来开发软件。如果不遵守这些开发过程准则，软件质量就得不到保证。</a:t>
            </a:r>
            <a:endParaRPr lang="zh-CN" altLang="en-US" sz="2500" dirty="0">
              <a:ea typeface="_x000B__x000C_"/>
            </a:endParaRPr>
          </a:p>
          <a:p>
            <a:pPr marL="590550" indent="-590550" eaLnBrk="1" hangingPunct="1">
              <a:buFont typeface="Wingdings" panose="05000000000000000000" pitchFamily="2" charset="2"/>
              <a:buAutoNum type="arabicPeriod"/>
            </a:pPr>
            <a:r>
              <a:rPr lang="zh-CN" altLang="en-US" sz="2500" dirty="0">
                <a:ea typeface="_x000B__x000C_"/>
              </a:rPr>
              <a:t>往往会有一些</a:t>
            </a:r>
            <a:r>
              <a:rPr lang="zh-CN" altLang="en-US" sz="2500" dirty="0">
                <a:ea typeface="华文新魏" pitchFamily="2" charset="-122"/>
              </a:rPr>
              <a:t>隐含的需求</a:t>
            </a:r>
            <a:r>
              <a:rPr lang="zh-CN" altLang="en-US" sz="2500" dirty="0"/>
              <a:t>（</a:t>
            </a:r>
            <a:r>
              <a:rPr lang="zh-CN" altLang="en-US" sz="2500" dirty="0">
                <a:solidFill>
                  <a:srgbClr val="0033CC"/>
                </a:solidFill>
              </a:rPr>
              <a:t>可维护性</a:t>
            </a:r>
            <a:r>
              <a:rPr lang="zh-CN" altLang="en-US" sz="2500" dirty="0"/>
              <a:t>）</a:t>
            </a:r>
            <a:r>
              <a:rPr lang="zh-CN" altLang="en-US" sz="2500" dirty="0">
                <a:ea typeface="_x000B__x000C_"/>
              </a:rPr>
              <a:t>没有明确提出来。如果软件只满足那些精确定义了的需求而没有满足这些隐含的需求， 软件质量也得不到保证。</a:t>
            </a:r>
            <a:endParaRPr lang="zh-CN" altLang="en-US" sz="25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EC7D2E9-40EE-410A-91F0-234A2FC6388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3517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5172" name="Rectangle 2"/>
          <p:cNvSpPr>
            <a:spLocks noGrp="1"/>
          </p:cNvSpPr>
          <p:nvPr>
            <p:ph type="title"/>
          </p:nvPr>
        </p:nvSpPr>
        <p:spPr/>
        <p:txBody>
          <a:bodyPr vert="horz" wrap="square" lIns="91440" tIns="45720" rIns="91440" bIns="45720" anchor="ctr"/>
          <a:p>
            <a:pPr eaLnBrk="1" hangingPunct="1"/>
            <a:r>
              <a:rPr lang="en-US" altLang="zh-CN" sz="4300" dirty="0"/>
              <a:t>6.5.2 </a:t>
            </a:r>
            <a:r>
              <a:rPr lang="zh-CN" altLang="en-US" sz="4300" dirty="0"/>
              <a:t>软件质量保证的主要任务</a:t>
            </a:r>
            <a:endParaRPr lang="zh-CN" altLang="en-US" sz="4300" dirty="0"/>
          </a:p>
        </p:txBody>
      </p:sp>
      <p:sp>
        <p:nvSpPr>
          <p:cNvPr id="135173" name="Rectangle 3"/>
          <p:cNvSpPr>
            <a:spLocks noGrp="1"/>
          </p:cNvSpPr>
          <p:nvPr>
            <p:ph idx="1"/>
          </p:nvPr>
        </p:nvSpPr>
        <p:spPr/>
        <p:txBody>
          <a:bodyPr vert="horz" wrap="square" lIns="91440" tIns="45720" rIns="91440" bIns="45720" anchor="t"/>
          <a:p>
            <a:pPr marL="590550" indent="-590550" eaLnBrk="1" hangingPunct="1">
              <a:buFont typeface="Wingdings" panose="05000000000000000000" pitchFamily="2" charset="2"/>
              <a:buAutoNum type="arabicPeriod" startAt="2"/>
            </a:pPr>
            <a:r>
              <a:rPr lang="zh-CN" altLang="en-US" sz="3300" b="1" dirty="0">
                <a:latin typeface="黑体" panose="02010609060101010101" pitchFamily="49" charset="-122"/>
                <a:ea typeface="黑体" panose="02010609060101010101" pitchFamily="49" charset="-122"/>
              </a:rPr>
              <a:t>力争不重复劳动</a:t>
            </a:r>
            <a:endParaRPr lang="zh-CN" altLang="en-US" sz="3300" b="1" dirty="0">
              <a:latin typeface="黑体" panose="02010609060101010101" pitchFamily="49" charset="-122"/>
              <a:ea typeface="黑体" panose="02010609060101010101" pitchFamily="49" charset="-122"/>
            </a:endParaRPr>
          </a:p>
          <a:p>
            <a:pPr marL="952500" lvl="1" indent="-495300" eaLnBrk="1" hangingPunct="1">
              <a:lnSpc>
                <a:spcPct val="115000"/>
              </a:lnSpc>
              <a:buClr>
                <a:srgbClr val="FF0000"/>
              </a:buClr>
              <a:buFont typeface="Wingdings" panose="05000000000000000000" pitchFamily="2" charset="2"/>
              <a:buChar char="Ø"/>
            </a:pPr>
            <a:r>
              <a:rPr lang="zh-CN" altLang="en-US" sz="2100" dirty="0">
                <a:latin typeface="宋体" panose="02010600030101010101" pitchFamily="2" charset="-122"/>
              </a:rPr>
              <a:t>考虑哪些既有软件可以复用（权限管理、工作流等）</a:t>
            </a:r>
            <a:endParaRPr lang="zh-CN" altLang="en-US" sz="2100" dirty="0">
              <a:latin typeface="宋体" panose="02010600030101010101" pitchFamily="2" charset="-122"/>
            </a:endParaRPr>
          </a:p>
          <a:p>
            <a:pPr marL="952500" lvl="1" indent="-495300" eaLnBrk="1" hangingPunct="1">
              <a:buClr>
                <a:srgbClr val="FF0000"/>
              </a:buClr>
              <a:buFont typeface="Wingdings" panose="05000000000000000000" pitchFamily="2" charset="2"/>
              <a:buChar char="Ø"/>
            </a:pPr>
            <a:r>
              <a:rPr lang="zh-CN" altLang="en-US" sz="2100" dirty="0">
                <a:latin typeface="宋体" panose="02010600030101010101" pitchFamily="2" charset="-122"/>
              </a:rPr>
              <a:t>在开发过程中，随时考虑所生产软件的复用性。</a:t>
            </a:r>
            <a:endParaRPr lang="zh-CN" altLang="en-US" sz="2100" dirty="0">
              <a:latin typeface="宋体" panose="02010600030101010101" pitchFamily="2" charset="-122"/>
            </a:endParaRPr>
          </a:p>
          <a:p>
            <a:pPr marL="590550" indent="-590550" eaLnBrk="1" hangingPunct="1">
              <a:buFont typeface="Wingdings" panose="05000000000000000000" pitchFamily="2" charset="2"/>
              <a:buAutoNum type="arabicPeriod" startAt="3"/>
            </a:pPr>
            <a:r>
              <a:rPr lang="zh-CN" altLang="en-US" sz="3300" b="1" dirty="0">
                <a:latin typeface="黑体" panose="02010609060101010101" pitchFamily="49" charset="-122"/>
                <a:ea typeface="黑体" panose="02010609060101010101" pitchFamily="49" charset="-122"/>
              </a:rPr>
              <a:t>掌握开发新软件的方法</a:t>
            </a:r>
            <a:endParaRPr lang="zh-CN" altLang="en-US" sz="3300" b="1" dirty="0">
              <a:latin typeface="黑体" panose="02010609060101010101" pitchFamily="49" charset="-122"/>
              <a:ea typeface="黑体" panose="02010609060101010101" pitchFamily="49" charset="-122"/>
            </a:endParaRPr>
          </a:p>
          <a:p>
            <a:pPr marL="952500" lvl="1" indent="-495300" eaLnBrk="1" hangingPunct="1"/>
            <a:r>
              <a:rPr lang="zh-CN" altLang="en-US" sz="2100" dirty="0">
                <a:latin typeface="宋体" panose="02010600030101010101" pitchFamily="2" charset="-122"/>
              </a:rPr>
              <a:t>在开发新软件的过程中大力使用和推行软件工程学中所介绍的开发方法和工具。</a:t>
            </a:r>
            <a:endParaRPr lang="zh-CN" altLang="en-US" sz="2100" dirty="0">
              <a:latin typeface="宋体" panose="02010600030101010101" pitchFamily="2" charset="-122"/>
            </a:endParaRPr>
          </a:p>
          <a:p>
            <a:pPr marL="1333500" lvl="2" indent="-419100" eaLnBrk="1" hangingPunct="1"/>
            <a:r>
              <a:rPr lang="zh-CN" altLang="en-US" sz="2000" dirty="0">
                <a:latin typeface="宋体" panose="02010600030101010101" pitchFamily="2" charset="-122"/>
              </a:rPr>
              <a:t> 使用先进的开发技术：如</a:t>
            </a:r>
            <a:r>
              <a:rPr lang="zh-CN" altLang="en-US" sz="2000" u="sng" dirty="0">
                <a:latin typeface="宋体" panose="02010600030101010101" pitchFamily="2" charset="-122"/>
              </a:rPr>
              <a:t>结构化技术</a:t>
            </a:r>
            <a:r>
              <a:rPr lang="zh-CN" altLang="en-US" sz="2000" dirty="0">
                <a:latin typeface="宋体" panose="02010600030101010101" pitchFamily="2" charset="-122"/>
              </a:rPr>
              <a:t>、</a:t>
            </a:r>
            <a:r>
              <a:rPr lang="zh-CN" altLang="en-US" sz="2000" u="sng" dirty="0">
                <a:latin typeface="宋体" panose="02010600030101010101" pitchFamily="2" charset="-122"/>
              </a:rPr>
              <a:t>面向对象技术</a:t>
            </a:r>
            <a:endParaRPr lang="zh-CN" altLang="en-US" sz="2000" dirty="0">
              <a:latin typeface="宋体" panose="02010600030101010101" pitchFamily="2" charset="-122"/>
            </a:endParaRPr>
          </a:p>
          <a:p>
            <a:pPr marL="1333500" lvl="2" indent="-419100" eaLnBrk="1" hangingPunct="1"/>
            <a:r>
              <a:rPr lang="zh-CN" altLang="en-US" sz="2000" dirty="0">
                <a:latin typeface="宋体" panose="02010600030101010101" pitchFamily="2" charset="-122"/>
              </a:rPr>
              <a:t> 使用数据库技术或网络化技术</a:t>
            </a:r>
            <a:endParaRPr lang="zh-CN" altLang="en-US" sz="2000" dirty="0">
              <a:latin typeface="宋体" panose="02010600030101010101" pitchFamily="2" charset="-122"/>
            </a:endParaRPr>
          </a:p>
          <a:p>
            <a:pPr marL="1333500" lvl="2" indent="-419100" eaLnBrk="1" hangingPunct="1"/>
            <a:r>
              <a:rPr lang="zh-CN" altLang="en-US" sz="2000" dirty="0">
                <a:latin typeface="宋体" panose="02010600030101010101" pitchFamily="2" charset="-122"/>
              </a:rPr>
              <a:t> 应用开发工具或环境</a:t>
            </a:r>
            <a:endParaRPr lang="zh-CN" altLang="en-US" sz="2000" dirty="0">
              <a:latin typeface="宋体" panose="02010600030101010101" pitchFamily="2" charset="-122"/>
            </a:endParaRPr>
          </a:p>
          <a:p>
            <a:pPr marL="1333500" lvl="2" indent="-419100" eaLnBrk="1" hangingPunct="1"/>
            <a:r>
              <a:rPr lang="zh-CN" altLang="en-US" sz="2000" dirty="0">
                <a:latin typeface="宋体" panose="02010600030101010101" pitchFamily="2" charset="-122"/>
              </a:rPr>
              <a:t> 改进开发过程</a:t>
            </a:r>
            <a:endParaRPr lang="zh-CN" altLang="en-US" sz="2000" dirty="0">
              <a:latin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4030200-EC75-4590-BF61-409E47CE4A5A}"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3721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7220" name="Rectangle 2"/>
          <p:cNvSpPr>
            <a:spLocks noGrp="1"/>
          </p:cNvSpPr>
          <p:nvPr>
            <p:ph type="title"/>
          </p:nvPr>
        </p:nvSpPr>
        <p:spPr/>
        <p:txBody>
          <a:bodyPr vert="horz" wrap="square" lIns="91440" tIns="45720" rIns="91440" bIns="45720" anchor="ctr"/>
          <a:p>
            <a:pPr eaLnBrk="1" hangingPunct="1"/>
            <a:r>
              <a:rPr lang="en-US" altLang="zh-CN" sz="4300" dirty="0"/>
              <a:t>6.5.2 </a:t>
            </a:r>
            <a:r>
              <a:rPr lang="zh-CN" altLang="en-US" sz="4300" dirty="0"/>
              <a:t>软件质量保证的主要任务</a:t>
            </a:r>
            <a:endParaRPr lang="zh-CN" altLang="en-US" sz="4300" dirty="0"/>
          </a:p>
        </p:txBody>
      </p:sp>
      <p:sp>
        <p:nvSpPr>
          <p:cNvPr id="137221" name="Rectangle 3"/>
          <p:cNvSpPr>
            <a:spLocks noGrp="1"/>
          </p:cNvSpPr>
          <p:nvPr>
            <p:ph idx="1"/>
          </p:nvPr>
        </p:nvSpPr>
        <p:spPr/>
        <p:txBody>
          <a:bodyPr vert="horz" wrap="square" lIns="91440" tIns="45720" rIns="91440" bIns="45720" anchor="t"/>
          <a:p>
            <a:pPr marL="590550" indent="-590550" eaLnBrk="1" hangingPunct="1">
              <a:lnSpc>
                <a:spcPct val="90000"/>
              </a:lnSpc>
              <a:buFont typeface="Wingdings" panose="05000000000000000000" pitchFamily="2" charset="2"/>
              <a:buAutoNum type="arabicPeriod" startAt="4"/>
            </a:pPr>
            <a:r>
              <a:rPr lang="zh-CN" altLang="en-US" sz="3600" b="1" dirty="0">
                <a:latin typeface="Times New Roman" panose="02020603050405020304" pitchFamily="18" charset="0"/>
                <a:ea typeface="黑体" panose="02010609060101010101" pitchFamily="49" charset="-122"/>
              </a:rPr>
              <a:t>组织外部力量协作的方法</a:t>
            </a:r>
            <a:endParaRPr lang="zh-CN" altLang="en-US" sz="3600" b="1" dirty="0">
              <a:latin typeface="Times New Roman" panose="02020603050405020304" pitchFamily="18" charset="0"/>
              <a:ea typeface="黑体" panose="02010609060101010101" pitchFamily="49" charset="-122"/>
            </a:endParaRPr>
          </a:p>
          <a:p>
            <a:pPr marL="952500" lvl="1" indent="-495300" eaLnBrk="1" hangingPunct="1">
              <a:lnSpc>
                <a:spcPct val="90000"/>
              </a:lnSpc>
            </a:pPr>
            <a:r>
              <a:rPr lang="zh-CN" altLang="en-US" dirty="0"/>
              <a:t>一个软件自始至终由同一个软件开发单位来开发，也许是最理想的。但在现实中常常难以做到。</a:t>
            </a:r>
            <a:endParaRPr lang="zh-CN" altLang="en-US" dirty="0"/>
          </a:p>
          <a:p>
            <a:pPr marL="952500" lvl="1" indent="-495300" eaLnBrk="1" hangingPunct="1">
              <a:lnSpc>
                <a:spcPct val="90000"/>
              </a:lnSpc>
            </a:pPr>
            <a:r>
              <a:rPr lang="zh-CN" altLang="en-US" dirty="0"/>
              <a:t>改善对外部协作部门的开发管理。必须明确规定</a:t>
            </a:r>
            <a:r>
              <a:rPr lang="zh-CN" altLang="en-US" dirty="0">
                <a:ea typeface="华文新魏" pitchFamily="2" charset="-122"/>
              </a:rPr>
              <a:t>进度管理、质量管理、交接检查、维护体制</a:t>
            </a:r>
            <a:r>
              <a:rPr lang="zh-CN" altLang="en-US" dirty="0"/>
              <a:t>等各方面的要求，建立跟踪检查的体制。</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4E2E6EF-1C83-4F9B-80AD-1CADC1480009}"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3926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9268" name="Rectangle 2"/>
          <p:cNvSpPr>
            <a:spLocks noGrp="1"/>
          </p:cNvSpPr>
          <p:nvPr>
            <p:ph type="title"/>
          </p:nvPr>
        </p:nvSpPr>
        <p:spPr/>
        <p:txBody>
          <a:bodyPr vert="horz" wrap="square" lIns="91440" tIns="45720" rIns="91440" bIns="45720" anchor="ctr"/>
          <a:p>
            <a:pPr eaLnBrk="1" hangingPunct="1"/>
            <a:r>
              <a:rPr lang="en-US" altLang="zh-CN" sz="4300" dirty="0"/>
              <a:t>6.5.2 </a:t>
            </a:r>
            <a:r>
              <a:rPr lang="zh-CN" altLang="en-US" sz="4300" dirty="0"/>
              <a:t>软件质量保证的主要任务</a:t>
            </a:r>
            <a:endParaRPr lang="zh-CN" altLang="en-US" sz="4300" dirty="0"/>
          </a:p>
        </p:txBody>
      </p:sp>
      <p:sp>
        <p:nvSpPr>
          <p:cNvPr id="61443" name="Rectangle 3"/>
          <p:cNvSpPr>
            <a:spLocks noGrp="1" noChangeArrowheads="1"/>
          </p:cNvSpPr>
          <p:nvPr>
            <p:ph idx="1"/>
          </p:nvPr>
        </p:nvSpPr>
        <p:spPr/>
        <p:txBody>
          <a:bodyPr vert="horz" wrap="square" lIns="91440" tIns="45720" rIns="91440" bIns="45720" numCol="1" anchor="t" anchorCtr="0" compatLnSpc="1"/>
          <a:lstStyle/>
          <a:p>
            <a:pPr marL="590550" marR="0" lvl="0" indent="-59055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AutoNum type="arabicPeriod" startAt="5"/>
              <a:defRPr/>
            </a:pPr>
            <a:r>
              <a:rPr kumimoji="0" lang="zh-CN" altLang="en-US" sz="33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排除无效劳动</a:t>
            </a:r>
            <a:endParaRPr kumimoji="0" lang="zh-CN" altLang="en-US" sz="33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952500" marR="0" lvl="1" indent="-4953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a:pPr>
            <a:r>
              <a:rPr kumimoji="0" lang="zh-CN" altLang="en-US" sz="2500" b="0" i="0" u="none" strike="noStrike" kern="0" cap="none" spc="0" normalizeH="0" baseline="0" noProof="0" dirty="0" smtClean="0">
                <a:ln>
                  <a:noFill/>
                </a:ln>
                <a:solidFill>
                  <a:schemeClr val="tx1"/>
                </a:solidFill>
                <a:effectLst/>
                <a:uLnTx/>
                <a:uFillTx/>
                <a:latin typeface="+mn-lt"/>
                <a:ea typeface="+mn-ea"/>
              </a:rPr>
              <a:t>最大的无效劳动就是因需求规格说明有误、设计有误而造成的</a:t>
            </a:r>
            <a:r>
              <a:rPr kumimoji="0" lang="zh-CN" altLang="en-US"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rPr>
              <a:t>返工</a:t>
            </a:r>
            <a:r>
              <a:rPr kumimoji="0" lang="zh-CN" altLang="en-US" sz="2500" b="0" i="0" u="none" strike="noStrike" kern="0" cap="none" spc="0" normalizeH="0" baseline="0" noProof="0" dirty="0" smtClean="0">
                <a:ln>
                  <a:noFill/>
                </a:ln>
                <a:solidFill>
                  <a:schemeClr val="tx1"/>
                </a:solidFill>
                <a:effectLst/>
                <a:uLnTx/>
                <a:uFillTx/>
                <a:latin typeface="+mn-lt"/>
                <a:ea typeface="+mn-ea"/>
              </a:rPr>
              <a:t>。</a:t>
            </a:r>
            <a:r>
              <a:rPr kumimoji="0" lang="zh-CN" altLang="en-US" sz="2500" b="0" i="0" u="none" strike="noStrike" kern="0" cap="none" spc="0" normalizeH="0" baseline="0" noProof="0" dirty="0" smtClean="0">
                <a:ln>
                  <a:noFill/>
                </a:ln>
                <a:solidFill>
                  <a:srgbClr val="FF0000"/>
                </a:solidFill>
                <a:effectLst/>
                <a:uLnTx/>
                <a:uFillTx/>
                <a:latin typeface="+mn-lt"/>
                <a:ea typeface="+mn-ea"/>
              </a:rPr>
              <a:t>定量记录返工工作量，收集和分析返工劳动成本数据</a:t>
            </a:r>
            <a:r>
              <a:rPr kumimoji="0" lang="zh-CN" altLang="en-US" sz="2500" b="0" i="0" u="none" strike="noStrike" kern="0" cap="none" spc="0" normalizeH="0" baseline="0" noProof="0" dirty="0" smtClean="0">
                <a:ln>
                  <a:noFill/>
                </a:ln>
                <a:solidFill>
                  <a:schemeClr val="tx1"/>
                </a:solidFill>
                <a:effectLst/>
                <a:uLnTx/>
                <a:uFillTx/>
                <a:latin typeface="+mn-lt"/>
                <a:ea typeface="+mn-ea"/>
              </a:rPr>
              <a:t>；</a:t>
            </a:r>
            <a:endParaRPr kumimoji="0" lang="zh-CN" altLang="en-US" sz="2500" b="0" i="0" u="none" strike="noStrike" kern="0" cap="none" spc="0" normalizeH="0" baseline="0" noProof="0" dirty="0" smtClean="0">
              <a:ln>
                <a:noFill/>
              </a:ln>
              <a:solidFill>
                <a:schemeClr val="tx1"/>
              </a:solidFill>
              <a:effectLst/>
              <a:uLnTx/>
              <a:uFillTx/>
              <a:latin typeface="+mn-lt"/>
              <a:ea typeface="+mn-ea"/>
            </a:endParaRPr>
          </a:p>
          <a:p>
            <a:pPr marL="952500" marR="0" lvl="1" indent="-4953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a:pPr>
            <a:r>
              <a:rPr kumimoji="0" lang="zh-CN" altLang="en-US" sz="2500" b="0" i="0" u="none" strike="noStrike" kern="0" cap="none" spc="0" normalizeH="0" baseline="0" noProof="0" dirty="0" smtClean="0">
                <a:ln>
                  <a:noFill/>
                </a:ln>
                <a:solidFill>
                  <a:schemeClr val="tx1"/>
                </a:solidFill>
                <a:effectLst/>
                <a:uLnTx/>
                <a:uFillTx/>
                <a:latin typeface="+mn-lt"/>
                <a:ea typeface="+mn-ea"/>
              </a:rPr>
              <a:t>较大的无效劳动是</a:t>
            </a:r>
            <a:r>
              <a:rPr kumimoji="0" lang="zh-CN" altLang="en-US" sz="25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rPr>
              <a:t>重复</a:t>
            </a:r>
            <a:r>
              <a:rPr kumimoji="0" lang="zh-CN" altLang="en-US" sz="2500" b="0" i="0" u="none" strike="noStrike" kern="0" cap="none" spc="0" normalizeH="0" baseline="0" noProof="0" dirty="0" smtClean="0">
                <a:ln>
                  <a:noFill/>
                </a:ln>
                <a:solidFill>
                  <a:schemeClr val="tx1"/>
                </a:solidFill>
                <a:effectLst/>
                <a:uLnTx/>
                <a:uFillTx/>
                <a:latin typeface="+mn-lt"/>
                <a:ea typeface="+mn-ea"/>
              </a:rPr>
              <a:t>劳动，即相似的软件在几个地方同时开发；</a:t>
            </a:r>
            <a:endParaRPr kumimoji="0" lang="zh-CN" altLang="en-US" sz="2500" b="0" i="0" u="none" strike="noStrike" kern="0" cap="none" spc="0" normalizeH="0" baseline="0" noProof="0" dirty="0" smtClean="0">
              <a:ln>
                <a:noFill/>
              </a:ln>
              <a:solidFill>
                <a:schemeClr val="tx1"/>
              </a:solidFill>
              <a:effectLst/>
              <a:uLnTx/>
              <a:uFillTx/>
              <a:latin typeface="+mn-lt"/>
              <a:ea typeface="+mn-ea"/>
            </a:endParaRPr>
          </a:p>
          <a:p>
            <a:pPr marL="952500" marR="0" lvl="1" indent="-4953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a:pPr>
            <a:r>
              <a:rPr kumimoji="0" lang="zh-CN" altLang="en-US" sz="2500" b="0" i="0" u="none" strike="noStrike" kern="0" cap="none" spc="0" normalizeH="0" baseline="0" noProof="0" dirty="0" smtClean="0">
                <a:ln>
                  <a:noFill/>
                </a:ln>
                <a:solidFill>
                  <a:schemeClr val="tx1"/>
                </a:solidFill>
                <a:effectLst/>
                <a:uLnTx/>
                <a:uFillTx/>
                <a:latin typeface="+mn-lt"/>
                <a:ea typeface="+mn-ea"/>
              </a:rPr>
              <a:t>建立互相交流、信息往来通畅、具横向交流特征的信息流通网。</a:t>
            </a:r>
            <a:endParaRPr kumimoji="0" lang="zh-CN" altLang="en-US" sz="2500" b="0" i="0" u="none" strike="noStrike" kern="0" cap="none" spc="0" normalizeH="0" baseline="0" noProof="0" dirty="0" smtClean="0">
              <a:ln>
                <a:noFill/>
              </a:ln>
              <a:solidFill>
                <a:schemeClr val="tx1"/>
              </a:solidFill>
              <a:effectLst/>
              <a:uLnTx/>
              <a:uFillTx/>
              <a:latin typeface="Times New Roman" panose="02020603050405020304" pitchFamily="18" charset="0"/>
              <a:ea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E177A59-CED8-4212-AC96-15BE2270FA26}"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4131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41316" name="Rectangle 2"/>
          <p:cNvSpPr>
            <a:spLocks noGrp="1"/>
          </p:cNvSpPr>
          <p:nvPr>
            <p:ph type="title"/>
          </p:nvPr>
        </p:nvSpPr>
        <p:spPr/>
        <p:txBody>
          <a:bodyPr vert="horz" wrap="square" lIns="91440" tIns="45720" rIns="91440" bIns="45720" anchor="ctr"/>
          <a:p>
            <a:pPr eaLnBrk="1" hangingPunct="1"/>
            <a:r>
              <a:rPr lang="en-US" altLang="zh-CN" sz="4300" dirty="0"/>
              <a:t>6.5.2 </a:t>
            </a:r>
            <a:r>
              <a:rPr lang="zh-CN" altLang="en-US" sz="4300" dirty="0"/>
              <a:t>软件质量保证的主要任务</a:t>
            </a:r>
            <a:endParaRPr lang="zh-CN" altLang="en-US" sz="4300" dirty="0"/>
          </a:p>
        </p:txBody>
      </p:sp>
      <p:sp>
        <p:nvSpPr>
          <p:cNvPr id="141317" name="Rectangle 3"/>
          <p:cNvSpPr>
            <a:spLocks noGrp="1"/>
          </p:cNvSpPr>
          <p:nvPr>
            <p:ph idx="1"/>
          </p:nvPr>
        </p:nvSpPr>
        <p:spPr/>
        <p:txBody>
          <a:bodyPr vert="horz" wrap="square" lIns="91440" tIns="45720" rIns="91440" bIns="45720" anchor="t"/>
          <a:p>
            <a:pPr marL="514350" indent="-514350" eaLnBrk="1" hangingPunct="1">
              <a:lnSpc>
                <a:spcPct val="90000"/>
              </a:lnSpc>
              <a:buFont typeface="Wingdings" panose="05000000000000000000" pitchFamily="2" charset="2"/>
              <a:buAutoNum type="arabicPeriod" startAt="6"/>
            </a:pPr>
            <a:r>
              <a:rPr lang="zh-CN" altLang="en-US" sz="3300" b="1" dirty="0">
                <a:latin typeface="Times New Roman" panose="02020603050405020304" pitchFamily="18" charset="0"/>
                <a:ea typeface="黑体" panose="02010609060101010101" pitchFamily="49" charset="-122"/>
              </a:rPr>
              <a:t>发挥每个开发者的能力</a:t>
            </a:r>
            <a:endParaRPr lang="zh-CN" altLang="en-US" sz="3300" b="1" dirty="0">
              <a:latin typeface="Times New Roman" panose="02020603050405020304" pitchFamily="18" charset="0"/>
              <a:ea typeface="黑体" panose="02010609060101010101" pitchFamily="49" charset="-122"/>
            </a:endParaRPr>
          </a:p>
          <a:p>
            <a:pPr marL="876300" lvl="1" indent="-419100" eaLnBrk="1" hangingPunct="1">
              <a:lnSpc>
                <a:spcPct val="90000"/>
              </a:lnSpc>
            </a:pPr>
            <a:r>
              <a:rPr lang="zh-CN" altLang="en-US" sz="2900" dirty="0">
                <a:solidFill>
                  <a:srgbClr val="FF0000"/>
                </a:solidFill>
              </a:rPr>
              <a:t>软件生产是人的智能生产活动，它依赖于人的能力和开发组织团队的能力</a:t>
            </a:r>
            <a:r>
              <a:rPr lang="zh-CN" altLang="en-US" sz="2900" dirty="0"/>
              <a:t>。</a:t>
            </a:r>
            <a:endParaRPr lang="zh-CN" altLang="en-US" sz="2900" dirty="0"/>
          </a:p>
          <a:p>
            <a:pPr marL="876300" lvl="1" indent="-419100" eaLnBrk="1" hangingPunct="1">
              <a:lnSpc>
                <a:spcPct val="90000"/>
              </a:lnSpc>
            </a:pPr>
            <a:r>
              <a:rPr lang="zh-CN" altLang="en-US" sz="2900" dirty="0">
                <a:ea typeface="华文新魏" pitchFamily="2" charset="-122"/>
              </a:rPr>
              <a:t>开发者</a:t>
            </a:r>
            <a:r>
              <a:rPr lang="zh-CN" altLang="en-US" sz="2900" dirty="0"/>
              <a:t>必须有学习各专业业务知识、生产技术和管理技术的能动性。</a:t>
            </a:r>
            <a:endParaRPr lang="zh-CN" altLang="en-US" sz="2900" dirty="0"/>
          </a:p>
          <a:p>
            <a:pPr marL="876300" lvl="1" indent="-419100" eaLnBrk="1" hangingPunct="1">
              <a:lnSpc>
                <a:spcPct val="90000"/>
              </a:lnSpc>
            </a:pPr>
            <a:r>
              <a:rPr lang="zh-CN" altLang="en-US" sz="2900" dirty="0">
                <a:ea typeface="华文新魏" pitchFamily="2" charset="-122"/>
              </a:rPr>
              <a:t>管理者或产品服务者</a:t>
            </a:r>
            <a:r>
              <a:rPr lang="zh-CN" altLang="en-US" sz="2900" dirty="0"/>
              <a:t>要制定技术培训计划、技术水平标准，以及适用于将来需要的中长期技术培训计划。</a:t>
            </a:r>
            <a:endParaRPr lang="zh-CN" altLang="en-US" sz="29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4BA1A04-6DB0-4659-8B3F-5A8727AB68BB}"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43363"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43364" name="Rectangle 2"/>
          <p:cNvSpPr>
            <a:spLocks noGrp="1"/>
          </p:cNvSpPr>
          <p:nvPr>
            <p:ph type="title"/>
          </p:nvPr>
        </p:nvSpPr>
        <p:spPr/>
        <p:txBody>
          <a:bodyPr vert="horz" wrap="square" lIns="91440" tIns="45720" rIns="91440" bIns="45720" anchor="ctr"/>
          <a:p>
            <a:pPr eaLnBrk="1" hangingPunct="1"/>
            <a:r>
              <a:rPr lang="en-US" altLang="zh-CN" sz="4300" dirty="0"/>
              <a:t>6.5.2 </a:t>
            </a:r>
            <a:r>
              <a:rPr lang="zh-CN" altLang="en-US" sz="4300" dirty="0"/>
              <a:t>软件质量保证的主要任务</a:t>
            </a:r>
            <a:endParaRPr lang="zh-CN" altLang="en-US" sz="4300" dirty="0"/>
          </a:p>
        </p:txBody>
      </p:sp>
      <p:sp>
        <p:nvSpPr>
          <p:cNvPr id="143365" name="Rectangle 3"/>
          <p:cNvSpPr>
            <a:spLocks noGrp="1"/>
          </p:cNvSpPr>
          <p:nvPr>
            <p:ph idx="1"/>
          </p:nvPr>
        </p:nvSpPr>
        <p:spPr>
          <a:xfrm>
            <a:off x="611188" y="1484313"/>
            <a:ext cx="7696200" cy="4495800"/>
          </a:xfrm>
        </p:spPr>
        <p:txBody>
          <a:bodyPr vert="horz" wrap="square" lIns="91440" tIns="45720" rIns="91440" bIns="45720" anchor="t"/>
          <a:p>
            <a:pPr marL="514350" indent="-514350" eaLnBrk="1" hangingPunct="1">
              <a:buFont typeface="Wingdings" panose="05000000000000000000" pitchFamily="2" charset="2"/>
              <a:buAutoNum type="arabicPeriod" startAt="7"/>
            </a:pPr>
            <a:r>
              <a:rPr lang="zh-CN" altLang="en-US" sz="3300" b="1" dirty="0">
                <a:ea typeface="黑体" panose="02010609060101010101" pitchFamily="49" charset="-122"/>
              </a:rPr>
              <a:t>提高软件开发的工程能力</a:t>
            </a:r>
            <a:endParaRPr lang="zh-CN" altLang="en-US" sz="3300" b="1" dirty="0">
              <a:ea typeface="黑体" panose="02010609060101010101" pitchFamily="49" charset="-122"/>
            </a:endParaRPr>
          </a:p>
          <a:p>
            <a:pPr marL="876300" lvl="1" indent="-419100" eaLnBrk="1" hangingPunct="1"/>
            <a:r>
              <a:rPr lang="zh-CN" altLang="en-US" sz="2400" dirty="0">
                <a:latin typeface="Times New Roman" panose="02020603050405020304" pitchFamily="18" charset="0"/>
              </a:rPr>
              <a:t>高质量的软件产品必须有高水平的软件工程能力。</a:t>
            </a:r>
            <a:endParaRPr lang="zh-CN" altLang="en-US" sz="2400" dirty="0">
              <a:latin typeface="Times New Roman" panose="02020603050405020304" pitchFamily="18" charset="0"/>
            </a:endParaRPr>
          </a:p>
          <a:p>
            <a:pPr marL="876300" lvl="1" indent="-419100" eaLnBrk="1" hangingPunct="1"/>
            <a:r>
              <a:rPr lang="zh-CN" altLang="en-US" sz="2400" dirty="0">
                <a:latin typeface="Times New Roman" panose="02020603050405020304" pitchFamily="18" charset="0"/>
              </a:rPr>
              <a:t>在软件开发环境或软件工具箱的支持下，运用先进的开发技术、工具和管理方法开发软件的能力。</a:t>
            </a:r>
            <a:endParaRPr lang="zh-CN" altLang="en-US" sz="2400" dirty="0">
              <a:latin typeface="Times New Roman" panose="02020603050405020304" pitchFamily="18" charset="0"/>
            </a:endParaRPr>
          </a:p>
          <a:p>
            <a:pPr marL="514350" indent="-514350" eaLnBrk="1" hangingPunct="1">
              <a:buFont typeface="Wingdings" panose="05000000000000000000" pitchFamily="2" charset="2"/>
              <a:buAutoNum type="arabicPeriod" startAt="8"/>
            </a:pPr>
            <a:r>
              <a:rPr lang="zh-CN" altLang="en-US" sz="3300" b="1" dirty="0">
                <a:latin typeface="Times New Roman" panose="02020603050405020304" pitchFamily="18" charset="0"/>
                <a:ea typeface="黑体" panose="02010609060101010101" pitchFamily="49" charset="-122"/>
              </a:rPr>
              <a:t>提高计划和管理质量能力</a:t>
            </a:r>
            <a:endParaRPr lang="zh-CN" altLang="en-US" sz="3300" b="1" dirty="0">
              <a:latin typeface="Times New Roman" panose="02020603050405020304" pitchFamily="18" charset="0"/>
              <a:ea typeface="黑体" panose="02010609060101010101" pitchFamily="49" charset="-122"/>
            </a:endParaRPr>
          </a:p>
          <a:p>
            <a:pPr marL="876300" lvl="1" indent="-419100" eaLnBrk="1" hangingPunct="1"/>
            <a:r>
              <a:rPr lang="zh-CN" altLang="en-US" sz="2100" dirty="0"/>
              <a:t>项目开发初期计划阶段的项目计划评价</a:t>
            </a:r>
            <a:endParaRPr lang="zh-CN" altLang="en-US" sz="2100" dirty="0"/>
          </a:p>
          <a:p>
            <a:pPr marL="876300" lvl="1" indent="-419100" eaLnBrk="1" hangingPunct="1"/>
            <a:r>
              <a:rPr lang="zh-CN" altLang="en-US" sz="2100" dirty="0"/>
              <a:t>计划执行过程中及计划完成报告的评价</a:t>
            </a:r>
            <a:endParaRPr lang="zh-CN" altLang="en-US" sz="2100" dirty="0"/>
          </a:p>
          <a:p>
            <a:pPr marL="876300" lvl="1" indent="-419100" eaLnBrk="1" hangingPunct="1"/>
            <a:r>
              <a:rPr lang="zh-CN" altLang="en-US" sz="2100" dirty="0"/>
              <a:t>将评价、评审工作在工程实施之前就列入整个开发工程的工程计划中</a:t>
            </a:r>
            <a:endParaRPr lang="zh-CN" altLang="en-US" sz="2100" dirty="0"/>
          </a:p>
          <a:p>
            <a:pPr marL="876300" lvl="1" indent="-419100" eaLnBrk="1" hangingPunct="1"/>
            <a:r>
              <a:rPr lang="zh-CN" altLang="en-US" sz="2100" dirty="0"/>
              <a:t>提高软件开发项目管理的精确度</a:t>
            </a:r>
            <a:endParaRPr lang="zh-CN" altLang="en-US" sz="21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4D413E2-FE82-4C45-B97F-70E5D7E1F4BF}"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4541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45412" name="Rectangle 2"/>
          <p:cNvSpPr>
            <a:spLocks noGrp="1"/>
          </p:cNvSpPr>
          <p:nvPr>
            <p:ph type="title"/>
          </p:nvPr>
        </p:nvSpPr>
        <p:spPr/>
        <p:txBody>
          <a:bodyPr vert="horz" wrap="square" lIns="91440" tIns="45720" rIns="91440" bIns="45720" anchor="ctr"/>
          <a:p>
            <a:pPr eaLnBrk="1" hangingPunct="1"/>
            <a:r>
              <a:rPr lang="en-US" altLang="zh-CN" sz="4300" dirty="0"/>
              <a:t>6.5.3 </a:t>
            </a:r>
            <a:r>
              <a:rPr lang="zh-CN" altLang="en-US" sz="4300" dirty="0"/>
              <a:t>质量保证与检验</a:t>
            </a:r>
            <a:endParaRPr lang="zh-CN" altLang="en-US" sz="4300" dirty="0"/>
          </a:p>
        </p:txBody>
      </p:sp>
      <p:sp>
        <p:nvSpPr>
          <p:cNvPr id="145413" name="Rectangle 3"/>
          <p:cNvSpPr>
            <a:spLocks noGrp="1"/>
          </p:cNvSpPr>
          <p:nvPr>
            <p:ph idx="1"/>
          </p:nvPr>
        </p:nvSpPr>
        <p:spPr/>
        <p:txBody>
          <a:bodyPr vert="horz" wrap="square" lIns="91440" tIns="45720" rIns="91440" bIns="45720" anchor="t"/>
          <a:p>
            <a:pPr eaLnBrk="1" hangingPunct="1">
              <a:lnSpc>
                <a:spcPct val="90000"/>
              </a:lnSpc>
            </a:pPr>
            <a:r>
              <a:rPr lang="zh-CN" altLang="en-US" sz="3600" dirty="0">
                <a:ea typeface="华文新魏" pitchFamily="2" charset="-122"/>
              </a:rPr>
              <a:t>其一</a:t>
            </a:r>
            <a:r>
              <a:rPr lang="zh-CN" altLang="en-US" sz="3600" dirty="0"/>
              <a:t>是切实搞好开发阶段的管理，检查各开发阶段的质量保证活动开展得如何；</a:t>
            </a:r>
            <a:endParaRPr lang="zh-CN" altLang="en-US" sz="3600" dirty="0"/>
          </a:p>
          <a:p>
            <a:pPr eaLnBrk="1" hangingPunct="1">
              <a:lnSpc>
                <a:spcPct val="90000"/>
              </a:lnSpc>
            </a:pPr>
            <a:r>
              <a:rPr lang="zh-CN" altLang="en-US" sz="3600" dirty="0">
                <a:ea typeface="华文新魏" pitchFamily="2" charset="-122"/>
              </a:rPr>
              <a:t>其二</a:t>
            </a:r>
            <a:r>
              <a:rPr lang="zh-CN" altLang="en-US" sz="3600" dirty="0">
                <a:solidFill>
                  <a:srgbClr val="FF0000"/>
                </a:solidFill>
                <a:latin typeface="微软雅黑" panose="020B0503020204020204" pitchFamily="34" charset="-122"/>
                <a:ea typeface="微软雅黑" panose="020B0503020204020204" pitchFamily="34" charset="-122"/>
              </a:rPr>
              <a:t>是预先防止软件差错给用户造成损失</a:t>
            </a:r>
            <a:r>
              <a:rPr lang="zh-CN" altLang="en-US" sz="3600" dirty="0"/>
              <a:t>。如何做到呢？</a:t>
            </a:r>
            <a:endParaRPr lang="zh-CN" altLang="en-US" sz="3600" dirty="0"/>
          </a:p>
          <a:p>
            <a:pPr eaLnBrk="1" hangingPunct="1">
              <a:lnSpc>
                <a:spcPct val="90000"/>
              </a:lnSpc>
            </a:pPr>
            <a:r>
              <a:rPr lang="zh-CN" altLang="en-US" sz="3600" dirty="0"/>
              <a:t>为了确保每个开发过程的质量，防止把软件</a:t>
            </a:r>
            <a:r>
              <a:rPr lang="zh-CN" altLang="en-US" sz="3600" dirty="0">
                <a:solidFill>
                  <a:srgbClr val="FF0000"/>
                </a:solidFill>
                <a:latin typeface="微软雅黑" panose="020B0503020204020204" pitchFamily="34" charset="-122"/>
                <a:ea typeface="微软雅黑" panose="020B0503020204020204" pitchFamily="34" charset="-122"/>
              </a:rPr>
              <a:t>差错传递</a:t>
            </a:r>
            <a:r>
              <a:rPr lang="zh-CN" altLang="en-US" sz="3600" dirty="0"/>
              <a:t>到下一个过程，必须进行质量检验。</a:t>
            </a:r>
            <a:endParaRPr lang="zh-CN" altLang="en-US" sz="36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6B7D46E-096F-4BB4-B4B9-8B9D276C672C}"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4745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47460" name="Rectangle 2"/>
          <p:cNvSpPr>
            <a:spLocks noGrp="1"/>
          </p:cNvSpPr>
          <p:nvPr>
            <p:ph type="title"/>
          </p:nvPr>
        </p:nvSpPr>
        <p:spPr/>
        <p:txBody>
          <a:bodyPr vert="horz" wrap="square" lIns="91440" tIns="45720" rIns="91440" bIns="45720" anchor="ctr"/>
          <a:p>
            <a:pPr eaLnBrk="1" hangingPunct="1"/>
            <a:r>
              <a:rPr lang="en-US" altLang="zh-CN" sz="4300" dirty="0"/>
              <a:t>6.5.3 </a:t>
            </a:r>
            <a:r>
              <a:rPr lang="zh-CN" altLang="en-US" sz="4300" dirty="0"/>
              <a:t>质量保证与检验</a:t>
            </a:r>
            <a:endParaRPr lang="zh-CN" altLang="en-US" sz="4300" dirty="0"/>
          </a:p>
        </p:txBody>
      </p:sp>
      <p:sp>
        <p:nvSpPr>
          <p:cNvPr id="147461" name="Rectangle 5"/>
          <p:cNvSpPr>
            <a:spLocks noGrp="1"/>
          </p:cNvSpPr>
          <p:nvPr>
            <p:ph idx="1"/>
          </p:nvPr>
        </p:nvSpPr>
        <p:spPr>
          <a:xfrm>
            <a:off x="395288" y="1700213"/>
            <a:ext cx="8362950" cy="4392612"/>
          </a:xfrm>
        </p:spPr>
        <p:txBody>
          <a:bodyPr vert="horz" wrap="square" lIns="92075" tIns="46038" rIns="92075" bIns="46038" anchor="t"/>
          <a:p>
            <a:pPr eaLnBrk="1" hangingPunct="1"/>
            <a:r>
              <a:rPr lang="zh-CN" altLang="en-US" dirty="0"/>
              <a:t>质量检验的原则</a:t>
            </a:r>
            <a:endParaRPr lang="zh-CN" altLang="en-US" sz="3300" dirty="0">
              <a:latin typeface="楷体_GB2312" pitchFamily="49" charset="-122"/>
            </a:endParaRPr>
          </a:p>
          <a:p>
            <a:pPr lvl="1" eaLnBrk="1" hangingPunct="1"/>
            <a:r>
              <a:rPr lang="zh-CN" altLang="en-US" sz="2900" dirty="0">
                <a:latin typeface="楷体_GB2312" pitchFamily="49" charset="-122"/>
              </a:rPr>
              <a:t>用户要求的是产品所具有的功能，这是</a:t>
            </a:r>
            <a:r>
              <a:rPr lang="zh-CN" altLang="en-US" sz="2900" dirty="0">
                <a:latin typeface="宋体" panose="02010600030101010101" pitchFamily="2" charset="-122"/>
              </a:rPr>
              <a:t>“</a:t>
            </a:r>
            <a:r>
              <a:rPr lang="zh-CN" altLang="en-US" sz="2900" dirty="0">
                <a:solidFill>
                  <a:srgbClr val="FF0000"/>
                </a:solidFill>
                <a:latin typeface="楷体_GB2312" pitchFamily="49" charset="-122"/>
              </a:rPr>
              <a:t>真质量</a:t>
            </a:r>
            <a:r>
              <a:rPr lang="zh-CN" altLang="en-US" sz="2900" dirty="0">
                <a:latin typeface="宋体" panose="02010600030101010101" pitchFamily="2" charset="-122"/>
              </a:rPr>
              <a:t>”</a:t>
            </a:r>
            <a:r>
              <a:rPr lang="zh-CN" altLang="en-US" sz="2900" dirty="0">
                <a:latin typeface="楷体_GB2312" pitchFamily="49" charset="-122"/>
              </a:rPr>
              <a:t>。靠质量检验，一般检查的是</a:t>
            </a:r>
            <a:r>
              <a:rPr lang="zh-CN" altLang="en-US" sz="2900" dirty="0">
                <a:latin typeface="宋体" panose="02010600030101010101" pitchFamily="2" charset="-122"/>
              </a:rPr>
              <a:t>“</a:t>
            </a:r>
            <a:r>
              <a:rPr lang="zh-CN" altLang="en-US" sz="2900" dirty="0">
                <a:latin typeface="楷体_GB2312" pitchFamily="49" charset="-122"/>
              </a:rPr>
              <a:t>真质量</a:t>
            </a:r>
            <a:r>
              <a:rPr lang="zh-CN" altLang="en-US" sz="2900" dirty="0">
                <a:latin typeface="宋体" panose="02010600030101010101" pitchFamily="2" charset="-122"/>
              </a:rPr>
              <a:t>”</a:t>
            </a:r>
            <a:r>
              <a:rPr lang="zh-CN" altLang="en-US" sz="2900" dirty="0">
                <a:latin typeface="楷体_GB2312" pitchFamily="49" charset="-122"/>
              </a:rPr>
              <a:t>的质量特性。</a:t>
            </a:r>
            <a:endParaRPr lang="zh-CN" altLang="en-US" sz="2900" dirty="0">
              <a:latin typeface="楷体_GB2312" pitchFamily="49" charset="-122"/>
            </a:endParaRPr>
          </a:p>
          <a:p>
            <a:pPr lvl="1" eaLnBrk="1" hangingPunct="1"/>
            <a:r>
              <a:rPr lang="zh-CN" altLang="en-US" sz="2900" dirty="0">
                <a:solidFill>
                  <a:srgbClr val="FF0000"/>
                </a:solidFill>
                <a:latin typeface="楷体_GB2312" pitchFamily="49" charset="-122"/>
              </a:rPr>
              <a:t>能靠质量检验的质量特性，即使全数检验</a:t>
            </a:r>
            <a:r>
              <a:rPr lang="zh-CN" altLang="en-US" sz="2900" dirty="0">
                <a:latin typeface="楷体_GB2312" pitchFamily="49" charset="-122"/>
              </a:rPr>
              <a:t>，也只是代表产品的部分质量特性。</a:t>
            </a:r>
            <a:endParaRPr lang="zh-CN" altLang="en-US" sz="2900" dirty="0">
              <a:latin typeface="楷体_GB2312" pitchFamily="49" charset="-122"/>
            </a:endParaRPr>
          </a:p>
          <a:p>
            <a:pPr lvl="1" eaLnBrk="1" hangingPunct="1"/>
            <a:r>
              <a:rPr lang="zh-CN" altLang="en-US" sz="2900" dirty="0">
                <a:latin typeface="楷体_GB2312" pitchFamily="49" charset="-122"/>
              </a:rPr>
              <a:t>必须在各开发阶段对影响产品</a:t>
            </a:r>
            <a:r>
              <a:rPr lang="zh-CN" altLang="en-US" sz="2900" dirty="0">
                <a:solidFill>
                  <a:srgbClr val="FF0000"/>
                </a:solidFill>
                <a:latin typeface="楷体_GB2312" pitchFamily="49" charset="-122"/>
              </a:rPr>
              <a:t>质量的因素</a:t>
            </a:r>
            <a:r>
              <a:rPr lang="zh-CN" altLang="en-US" sz="2900" dirty="0">
                <a:latin typeface="楷体_GB2312" pitchFamily="49" charset="-122"/>
              </a:rPr>
              <a:t>进行切实的管理，认真检查实施落实情况。</a:t>
            </a:r>
            <a:endParaRPr lang="zh-CN" altLang="en-US" sz="2900" dirty="0">
              <a:latin typeface="楷体_GB2312"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97E2BA0-1E13-4588-A88A-EC292BBB4C79}"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950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49508" name="Rectangle 2"/>
          <p:cNvSpPr>
            <a:spLocks noGrp="1"/>
          </p:cNvSpPr>
          <p:nvPr>
            <p:ph type="title"/>
          </p:nvPr>
        </p:nvSpPr>
        <p:spPr/>
        <p:txBody>
          <a:bodyPr vert="horz" wrap="square" lIns="91440" tIns="45720" rIns="91440" bIns="45720" anchor="ctr"/>
          <a:p>
            <a:pPr eaLnBrk="1" hangingPunct="1"/>
            <a:r>
              <a:rPr lang="en-US" altLang="zh-CN" sz="4300" dirty="0"/>
              <a:t>6.5.3 </a:t>
            </a:r>
            <a:r>
              <a:rPr lang="zh-CN" altLang="en-US" sz="4300" dirty="0"/>
              <a:t>质量保证与检验</a:t>
            </a:r>
            <a:endParaRPr lang="zh-CN" altLang="en-US" sz="4300" dirty="0"/>
          </a:p>
        </p:txBody>
      </p:sp>
      <p:sp>
        <p:nvSpPr>
          <p:cNvPr id="149509" name="Rectangle 3"/>
          <p:cNvSpPr>
            <a:spLocks noGrp="1"/>
          </p:cNvSpPr>
          <p:nvPr>
            <p:ph idx="1"/>
          </p:nvPr>
        </p:nvSpPr>
        <p:spPr/>
        <p:txBody>
          <a:bodyPr vert="horz" wrap="square" lIns="91440" tIns="45720" rIns="91440" bIns="45720" anchor="t"/>
          <a:p>
            <a:pPr lvl="1" eaLnBrk="1" hangingPunct="1"/>
            <a:r>
              <a:rPr lang="zh-CN" altLang="en-US" sz="2900" dirty="0">
                <a:latin typeface="宋体" panose="02010600030101010101" pitchFamily="2" charset="-122"/>
              </a:rPr>
              <a:t>当开发阶段出现异常时，要从质量特性方面进行检验，看是否会给后续阶段带来影响。</a:t>
            </a:r>
            <a:endParaRPr lang="zh-CN" altLang="en-US" sz="2900" dirty="0">
              <a:latin typeface="宋体" panose="02010600030101010101" pitchFamily="2" charset="-122"/>
            </a:endParaRPr>
          </a:p>
          <a:p>
            <a:pPr lvl="1" eaLnBrk="1" hangingPunct="1"/>
            <a:r>
              <a:rPr lang="zh-CN" altLang="en-US" sz="2900" dirty="0">
                <a:latin typeface="宋体" panose="02010600030101010101" pitchFamily="2" charset="-122"/>
              </a:rPr>
              <a:t>虽然各开发阶段进展稳定，但由于工程能力不足，软件产品不能满足用户要求的质量。这时可通过检验对该产品做出评价，判断是否能向用户提供该产品。</a:t>
            </a:r>
            <a:endParaRPr lang="zh-CN" altLang="en-US" sz="2900" dirty="0">
              <a:latin typeface="宋体" panose="02010600030101010101" pitchFamily="2" charset="-122"/>
            </a:endParaRPr>
          </a:p>
          <a:p>
            <a:pPr lvl="1" eaLnBrk="1" hangingPunct="1"/>
            <a:r>
              <a:rPr lang="zh-CN" altLang="en-US" sz="2900" dirty="0">
                <a:latin typeface="宋体" panose="02010600030101010101" pitchFamily="2" charset="-122"/>
              </a:rPr>
              <a:t>要以</a:t>
            </a:r>
            <a:r>
              <a:rPr lang="zh-CN" altLang="en-US" sz="2900" dirty="0">
                <a:solidFill>
                  <a:srgbClr val="FF0000"/>
                </a:solidFill>
                <a:latin typeface="宋体" panose="02010600030101010101" pitchFamily="2" charset="-122"/>
              </a:rPr>
              <a:t>一定的标准检验产品</a:t>
            </a:r>
            <a:r>
              <a:rPr lang="zh-CN" altLang="en-US" sz="2900" dirty="0">
                <a:latin typeface="宋体" panose="02010600030101010101" pitchFamily="2" charset="-122"/>
              </a:rPr>
              <a:t>，根据产品的质量特性，检查各个过程的管理状态。</a:t>
            </a:r>
            <a:endParaRPr lang="zh-CN" altLang="en-US" sz="2900" dirty="0">
              <a:latin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6.5.4 </a:t>
            </a:r>
            <a:r>
              <a:rPr lang="zh-CN" altLang="en-US" dirty="0">
                <a:sym typeface="+mn-ea"/>
              </a:rPr>
              <a:t>软件质量保证体系</a:t>
            </a:r>
            <a:endParaRPr lang="zh-CN" altLang="en-US"/>
          </a:p>
        </p:txBody>
      </p:sp>
      <p:sp>
        <p:nvSpPr>
          <p:cNvPr id="3" name="内容占位符 2"/>
          <p:cNvSpPr>
            <a:spLocks noGrp="1"/>
          </p:cNvSpPr>
          <p:nvPr>
            <p:ph idx="1"/>
          </p:nvPr>
        </p:nvSpPr>
        <p:spPr>
          <a:xfrm>
            <a:off x="456565" y="1600200"/>
            <a:ext cx="8328660" cy="4419600"/>
          </a:xfrm>
        </p:spPr>
        <p:txBody>
          <a:bodyPr/>
          <a:p>
            <a:r>
              <a:rPr lang="zh-CN" altLang="en-US"/>
              <a:t>质量保证体系(Quality Assurance System)</a:t>
            </a:r>
            <a:endParaRPr lang="zh-CN" altLang="en-US"/>
          </a:p>
          <a:p>
            <a:pPr marL="0" indent="0">
              <a:buNone/>
            </a:pPr>
            <a:r>
              <a:rPr lang="zh-CN" altLang="en-US"/>
              <a:t>指企业以提高和保证产品质量为目标，运用系统方法，依靠必要的组织结构，把组织内各部门、各环节的质量管理活动严密组织起来，将产品研制、设计制造、销售服务和情报反馈的整个过程中影响产品质量的一切因素统统控制起来，形成的一个有明确任务、职责、权限，相互协调、相互促进的质量管理的有机整体。</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67285FE-0ADA-4379-B949-FE1259AB1845}"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2AB87F7-0151-4299-BDF7-6D20B1D15094}"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5155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51556" name="Rectangle 2"/>
          <p:cNvSpPr>
            <a:spLocks noGrp="1"/>
          </p:cNvSpPr>
          <p:nvPr>
            <p:ph type="title"/>
          </p:nvPr>
        </p:nvSpPr>
        <p:spPr/>
        <p:txBody>
          <a:bodyPr vert="horz" wrap="square" lIns="91440" tIns="45720" rIns="91440" bIns="45720" anchor="ctr"/>
          <a:p>
            <a:pPr eaLnBrk="1" hangingPunct="1"/>
            <a:r>
              <a:rPr lang="en-US" altLang="zh-CN" sz="4300" dirty="0"/>
              <a:t>6.5.4 </a:t>
            </a:r>
            <a:r>
              <a:rPr lang="zh-CN" altLang="en-US" sz="4300" dirty="0"/>
              <a:t>软件质量保证体系</a:t>
            </a:r>
            <a:endParaRPr lang="zh-CN" altLang="en-US" sz="4300" dirty="0"/>
          </a:p>
        </p:txBody>
      </p:sp>
      <p:sp>
        <p:nvSpPr>
          <p:cNvPr id="151557" name="Rectangle 3"/>
          <p:cNvSpPr>
            <a:spLocks noGrp="1"/>
          </p:cNvSpPr>
          <p:nvPr>
            <p:ph idx="1"/>
          </p:nvPr>
        </p:nvSpPr>
        <p:spPr/>
        <p:txBody>
          <a:bodyPr vert="horz" wrap="square" lIns="91440" tIns="45720" rIns="91440" bIns="45720" anchor="t"/>
          <a:p>
            <a:pPr eaLnBrk="1" hangingPunct="1">
              <a:lnSpc>
                <a:spcPct val="95000"/>
              </a:lnSpc>
            </a:pPr>
            <a:r>
              <a:rPr lang="zh-CN" altLang="en-US" sz="2900" dirty="0">
                <a:latin typeface="宋体" panose="02010600030101010101" pitchFamily="2" charset="-122"/>
              </a:rPr>
              <a:t>软件的质量保证活动，是涉及各个部门的部门间的活动</a:t>
            </a:r>
            <a:r>
              <a:rPr lang="en-US" altLang="zh-CN" sz="2900" dirty="0">
                <a:latin typeface="宋体" panose="02010600030101010101" pitchFamily="2" charset="-122"/>
              </a:rPr>
              <a:t>---</a:t>
            </a:r>
            <a:r>
              <a:rPr lang="zh-CN" altLang="en-US" sz="2900" b="1" dirty="0">
                <a:latin typeface="黑体" panose="02010609060101010101" pitchFamily="49" charset="-122"/>
                <a:ea typeface="黑体" panose="02010609060101010101" pitchFamily="49" charset="-122"/>
              </a:rPr>
              <a:t>组织结构及责任</a:t>
            </a:r>
            <a:endParaRPr lang="zh-CN" altLang="en-US" sz="2900" b="1" dirty="0">
              <a:latin typeface="黑体" panose="02010609060101010101" pitchFamily="49" charset="-122"/>
              <a:ea typeface="黑体" panose="02010609060101010101" pitchFamily="49" charset="-122"/>
            </a:endParaRPr>
          </a:p>
          <a:p>
            <a:pPr lvl="1" eaLnBrk="1" hangingPunct="1">
              <a:lnSpc>
                <a:spcPct val="95000"/>
              </a:lnSpc>
            </a:pPr>
            <a:r>
              <a:rPr lang="zh-CN" altLang="en-US" sz="2500" dirty="0">
                <a:latin typeface="宋体" panose="02010600030101010101" pitchFamily="2" charset="-122"/>
              </a:rPr>
              <a:t>例如，如果在</a:t>
            </a:r>
            <a:r>
              <a:rPr lang="zh-CN" altLang="en-US" sz="2500" dirty="0">
                <a:latin typeface="华文新魏" pitchFamily="2" charset="-122"/>
                <a:ea typeface="华文新魏" pitchFamily="2" charset="-122"/>
              </a:rPr>
              <a:t>用户</a:t>
            </a:r>
            <a:r>
              <a:rPr lang="zh-CN" altLang="en-US" sz="2500" dirty="0">
                <a:latin typeface="宋体" panose="02010600030101010101" pitchFamily="2" charset="-122"/>
              </a:rPr>
              <a:t>处发现了软件故障，</a:t>
            </a:r>
            <a:r>
              <a:rPr lang="zh-CN" altLang="en-US" sz="2500" dirty="0">
                <a:latin typeface="华文新魏" pitchFamily="2" charset="-122"/>
                <a:ea typeface="华文新魏" pitchFamily="2" charset="-122"/>
              </a:rPr>
              <a:t>产品服务部门</a:t>
            </a:r>
            <a:r>
              <a:rPr lang="zh-CN" altLang="en-US" sz="2500" dirty="0">
                <a:latin typeface="宋体" panose="02010600030101010101" pitchFamily="2" charset="-122"/>
              </a:rPr>
              <a:t>就应听取用户的意见，再由</a:t>
            </a:r>
            <a:r>
              <a:rPr lang="zh-CN" altLang="en-US" sz="2500" dirty="0">
                <a:latin typeface="华文新魏" pitchFamily="2" charset="-122"/>
                <a:ea typeface="华文新魏" pitchFamily="2" charset="-122"/>
              </a:rPr>
              <a:t>检查部门</a:t>
            </a:r>
            <a:r>
              <a:rPr lang="zh-CN" altLang="en-US" sz="2500" dirty="0">
                <a:latin typeface="宋体" panose="02010600030101010101" pitchFamily="2" charset="-122"/>
              </a:rPr>
              <a:t>调查该产品的检验结果，进而还要调查软件实现过程的状况，并根据情况检查设计是否有误，不当之处加以改进，防止再次发生问题。</a:t>
            </a:r>
            <a:endParaRPr lang="zh-CN" altLang="en-US" sz="2500" dirty="0">
              <a:latin typeface="宋体" panose="02010600030101010101" pitchFamily="2" charset="-122"/>
            </a:endParaRPr>
          </a:p>
          <a:p>
            <a:pPr lvl="0" eaLnBrk="1" hangingPunct="1">
              <a:lnSpc>
                <a:spcPct val="95000"/>
              </a:lnSpc>
            </a:pPr>
            <a:r>
              <a:rPr lang="zh-CN" altLang="en-US" sz="2855" dirty="0">
                <a:latin typeface="宋体" panose="02010600030101010101" pitchFamily="2" charset="-122"/>
              </a:rPr>
              <a:t>为了顺利开展以上活动，事先明确部门间的质量保证业务，确立部门间的联合与协作的机构十分重要，这个机构就是质量保证体系的核心</a:t>
            </a:r>
            <a:r>
              <a:rPr lang="en-US" altLang="zh-CN" sz="2855" dirty="0">
                <a:latin typeface="宋体" panose="02010600030101010101" pitchFamily="2" charset="-122"/>
              </a:rPr>
              <a:t>-</a:t>
            </a:r>
            <a:r>
              <a:rPr lang="zh-CN" altLang="en-US" sz="2855" dirty="0">
                <a:latin typeface="宋体" panose="02010600030101010101" pitchFamily="2" charset="-122"/>
              </a:rPr>
              <a:t>组织保证。</a:t>
            </a:r>
            <a:endParaRPr lang="zh-CN" altLang="en-US" sz="2855" dirty="0">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201A18D-3491-46FD-A932-FDB166134479}"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945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9460" name="Rectangle 2"/>
          <p:cNvSpPr>
            <a:spLocks noGrp="1"/>
          </p:cNvSpPr>
          <p:nvPr>
            <p:ph type="title"/>
          </p:nvPr>
        </p:nvSpPr>
        <p:spPr/>
        <p:txBody>
          <a:bodyPr vert="horz" wrap="square" lIns="91440" tIns="45720" rIns="91440" bIns="45720" anchor="ctr"/>
          <a:p>
            <a:pPr eaLnBrk="1" hangingPunct="1"/>
            <a:r>
              <a:rPr lang="en-US" altLang="zh-CN" dirty="0"/>
              <a:t>6.1 </a:t>
            </a:r>
            <a:r>
              <a:rPr lang="zh-CN" altLang="en-US" dirty="0"/>
              <a:t>软件质量概念</a:t>
            </a:r>
            <a:endParaRPr lang="zh-CN" altLang="en-US" dirty="0"/>
          </a:p>
        </p:txBody>
      </p:sp>
      <p:sp>
        <p:nvSpPr>
          <p:cNvPr id="19461" name="Rectangle 3"/>
          <p:cNvSpPr>
            <a:spLocks noGrp="1"/>
          </p:cNvSpPr>
          <p:nvPr>
            <p:ph idx="1"/>
          </p:nvPr>
        </p:nvSpPr>
        <p:spPr>
          <a:xfrm>
            <a:off x="468313" y="1557338"/>
            <a:ext cx="7848600" cy="4535487"/>
          </a:xfrm>
        </p:spPr>
        <p:txBody>
          <a:bodyPr vert="horz" wrap="square" lIns="91440" tIns="45720" rIns="91440" bIns="45720" anchor="t"/>
          <a:p>
            <a:pPr marL="590550" indent="-590550" eaLnBrk="1" hangingPunct="1"/>
            <a:r>
              <a:rPr lang="zh-CN" altLang="en-US" sz="2900" dirty="0"/>
              <a:t>软件质量不仅仅是狭义上的软件没有缺陷，还应该包括：</a:t>
            </a:r>
            <a:endParaRPr lang="zh-CN" altLang="en-US" sz="2900" dirty="0"/>
          </a:p>
          <a:p>
            <a:pPr marL="952500" lvl="1" indent="-495300" eaLnBrk="1" hangingPunct="1">
              <a:buFont typeface="Wingdings" panose="05000000000000000000" pitchFamily="2" charset="2"/>
              <a:buAutoNum type="arabicPeriod"/>
            </a:pPr>
            <a:r>
              <a:rPr lang="zh-CN" altLang="en-US" sz="2500" dirty="0">
                <a:ea typeface="_x000B__x000C_"/>
              </a:rPr>
              <a:t>不断改进、提高内部顾客和外部顾客满意度</a:t>
            </a:r>
            <a:r>
              <a:rPr lang="en-US" altLang="zh-CN" sz="2500" dirty="0">
                <a:ea typeface="_x000B__x000C_"/>
              </a:rPr>
              <a:t>;</a:t>
            </a:r>
            <a:endParaRPr lang="en-US" altLang="zh-CN" sz="2500" dirty="0">
              <a:ea typeface="_x000B__x000C_"/>
            </a:endParaRPr>
          </a:p>
          <a:p>
            <a:pPr marL="952500" lvl="1" indent="-495300" eaLnBrk="1" hangingPunct="1">
              <a:buFont typeface="Wingdings" panose="05000000000000000000" pitchFamily="2" charset="2"/>
              <a:buAutoNum type="arabicPeriod"/>
            </a:pPr>
            <a:r>
              <a:rPr lang="zh-CN" altLang="en-US" sz="2500" dirty="0">
                <a:ea typeface="_x000B__x000C_"/>
              </a:rPr>
              <a:t>缩短产品开发周期与投放市场时间</a:t>
            </a:r>
            <a:r>
              <a:rPr lang="en-US" altLang="zh-CN" sz="2500" dirty="0">
                <a:ea typeface="_x000B__x000C_"/>
              </a:rPr>
              <a:t>;</a:t>
            </a:r>
            <a:endParaRPr lang="en-US" altLang="zh-CN" sz="2500" dirty="0">
              <a:ea typeface="_x000B__x000C_"/>
            </a:endParaRPr>
          </a:p>
          <a:p>
            <a:pPr marL="952500" lvl="1" indent="-495300" eaLnBrk="1" hangingPunct="1">
              <a:buFont typeface="Wingdings" panose="05000000000000000000" pitchFamily="2" charset="2"/>
              <a:buAutoNum type="arabicPeriod"/>
            </a:pPr>
            <a:r>
              <a:rPr lang="zh-CN" altLang="en-US" sz="2500" dirty="0">
                <a:ea typeface="_x000B__x000C_"/>
              </a:rPr>
              <a:t>降低质量成本等</a:t>
            </a:r>
            <a:r>
              <a:rPr lang="zh-CN" altLang="en-US" sz="2500" dirty="0"/>
              <a:t>。</a:t>
            </a:r>
            <a:endParaRPr lang="zh-CN" altLang="en-US" sz="2500" dirty="0"/>
          </a:p>
          <a:p>
            <a:pPr marL="590550" indent="-590550" eaLnBrk="1" hangingPunct="1">
              <a:buFont typeface="Wingdings" panose="05000000000000000000" pitchFamily="2" charset="2"/>
              <a:buChar char="Ø"/>
            </a:pPr>
            <a:r>
              <a:rPr lang="zh-CN" altLang="en-US" sz="2900" dirty="0">
                <a:solidFill>
                  <a:srgbClr val="FF0000"/>
                </a:solidFill>
                <a:latin typeface="微软雅黑" panose="020B0503020204020204" pitchFamily="34" charset="-122"/>
                <a:ea typeface="微软雅黑" panose="020B0503020204020204" pitchFamily="34" charset="-122"/>
              </a:rPr>
              <a:t>软件质量是全面质量的概念</a:t>
            </a:r>
            <a:r>
              <a:rPr lang="zh-CN" altLang="en-US" sz="2900" dirty="0"/>
              <a:t>，</a:t>
            </a:r>
            <a:r>
              <a:rPr lang="zh-CN" altLang="en-US" sz="2900" dirty="0">
                <a:ea typeface="_x000B__x000C_"/>
              </a:rPr>
              <a:t>面对日新月异的技术发展，如何不断创新以满足顾客快速变化的需求，是每个软件企业必须解决的重要课题。</a:t>
            </a:r>
            <a:endParaRPr lang="zh-CN" altLang="en-US" sz="29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EFE9DDA-978F-4087-99DF-13D2E0541068}" type="datetime3">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53603" name="灯片编号占位符 2"/>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grpSp>
        <p:nvGrpSpPr>
          <p:cNvPr id="153604" name="组合 6"/>
          <p:cNvGrpSpPr/>
          <p:nvPr/>
        </p:nvGrpSpPr>
        <p:grpSpPr>
          <a:xfrm>
            <a:off x="1584325" y="0"/>
            <a:ext cx="5975350" cy="6858000"/>
            <a:chOff x="1763688" y="155095"/>
            <a:chExt cx="4648200" cy="5553803"/>
          </a:xfrm>
        </p:grpSpPr>
        <p:pic>
          <p:nvPicPr>
            <p:cNvPr id="153608" name="Picture 3"/>
            <p:cNvPicPr>
              <a:picLocks noChangeAspect="1"/>
            </p:cNvPicPr>
            <p:nvPr/>
          </p:nvPicPr>
          <p:blipFill>
            <a:blip r:embed="rId1"/>
            <a:stretch>
              <a:fillRect/>
            </a:stretch>
          </p:blipFill>
          <p:spPr>
            <a:xfrm>
              <a:off x="1763688" y="155095"/>
              <a:ext cx="4648200" cy="1924050"/>
            </a:xfrm>
            <a:prstGeom prst="rect">
              <a:avLst/>
            </a:prstGeom>
            <a:noFill/>
            <a:ln w="9525">
              <a:noFill/>
            </a:ln>
          </p:spPr>
        </p:pic>
        <p:pic>
          <p:nvPicPr>
            <p:cNvPr id="153609" name="Picture 2"/>
            <p:cNvPicPr>
              <a:picLocks noChangeAspect="1"/>
            </p:cNvPicPr>
            <p:nvPr/>
          </p:nvPicPr>
          <p:blipFill>
            <a:blip r:embed="rId2"/>
            <a:stretch>
              <a:fillRect/>
            </a:stretch>
          </p:blipFill>
          <p:spPr>
            <a:xfrm>
              <a:off x="1763688" y="2060848"/>
              <a:ext cx="4648200" cy="1838325"/>
            </a:xfrm>
            <a:prstGeom prst="rect">
              <a:avLst/>
            </a:prstGeom>
            <a:noFill/>
            <a:ln w="9525">
              <a:noFill/>
            </a:ln>
          </p:spPr>
        </p:pic>
        <p:pic>
          <p:nvPicPr>
            <p:cNvPr id="153610" name="Picture 1"/>
            <p:cNvPicPr>
              <a:picLocks noChangeAspect="1"/>
            </p:cNvPicPr>
            <p:nvPr/>
          </p:nvPicPr>
          <p:blipFill>
            <a:blip r:embed="rId3"/>
            <a:stretch>
              <a:fillRect/>
            </a:stretch>
          </p:blipFill>
          <p:spPr>
            <a:xfrm>
              <a:off x="1763688" y="3861048"/>
              <a:ext cx="4648200" cy="1847850"/>
            </a:xfrm>
            <a:prstGeom prst="rect">
              <a:avLst/>
            </a:prstGeom>
            <a:noFill/>
            <a:ln w="9525">
              <a:noFill/>
            </a:ln>
          </p:spPr>
        </p:pic>
      </p:grpSp>
      <p:sp>
        <p:nvSpPr>
          <p:cNvPr id="4" name="Rectangle 4"/>
          <p:cNvSpPr>
            <a:spLocks noChangeArrowheads="1"/>
          </p:cNvSpPr>
          <p:nvPr/>
        </p:nvSpPr>
        <p:spPr bwMode="auto">
          <a:xfrm>
            <a:off x="1763713" y="-301625"/>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 name="Rectangle 5"/>
          <p:cNvSpPr>
            <a:spLocks noChangeArrowheads="1"/>
          </p:cNvSpPr>
          <p:nvPr/>
        </p:nvSpPr>
        <p:spPr bwMode="auto">
          <a:xfrm>
            <a:off x="1763713" y="2079625"/>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6" name="Rectangle 6"/>
          <p:cNvSpPr>
            <a:spLocks noChangeArrowheads="1"/>
          </p:cNvSpPr>
          <p:nvPr/>
        </p:nvSpPr>
        <p:spPr bwMode="auto">
          <a:xfrm>
            <a:off x="1763713" y="437515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EFE9DDA-978F-4087-99DF-13D2E0541068}" type="datetime3">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54627" name="灯片编号占位符 2"/>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grpSp>
        <p:nvGrpSpPr>
          <p:cNvPr id="154628" name="组合 6"/>
          <p:cNvGrpSpPr/>
          <p:nvPr/>
        </p:nvGrpSpPr>
        <p:grpSpPr>
          <a:xfrm>
            <a:off x="1331913" y="30163"/>
            <a:ext cx="6480175" cy="6827837"/>
            <a:chOff x="2052736" y="457200"/>
            <a:chExt cx="4648200" cy="4946898"/>
          </a:xfrm>
        </p:grpSpPr>
        <p:pic>
          <p:nvPicPr>
            <p:cNvPr id="154632" name="Picture 3"/>
            <p:cNvPicPr>
              <a:picLocks noChangeAspect="1"/>
            </p:cNvPicPr>
            <p:nvPr/>
          </p:nvPicPr>
          <p:blipFill>
            <a:blip r:embed="rId1"/>
            <a:stretch>
              <a:fillRect/>
            </a:stretch>
          </p:blipFill>
          <p:spPr>
            <a:xfrm>
              <a:off x="2052736" y="457200"/>
              <a:ext cx="4648200" cy="1952625"/>
            </a:xfrm>
            <a:prstGeom prst="rect">
              <a:avLst/>
            </a:prstGeom>
            <a:noFill/>
            <a:ln w="9525">
              <a:noFill/>
            </a:ln>
          </p:spPr>
        </p:pic>
        <p:pic>
          <p:nvPicPr>
            <p:cNvPr id="154633" name="Picture 2"/>
            <p:cNvPicPr>
              <a:picLocks noChangeAspect="1"/>
            </p:cNvPicPr>
            <p:nvPr/>
          </p:nvPicPr>
          <p:blipFill>
            <a:blip r:embed="rId2"/>
            <a:stretch>
              <a:fillRect/>
            </a:stretch>
          </p:blipFill>
          <p:spPr>
            <a:xfrm>
              <a:off x="2052736" y="2409825"/>
              <a:ext cx="4648200" cy="1466850"/>
            </a:xfrm>
            <a:prstGeom prst="rect">
              <a:avLst/>
            </a:prstGeom>
            <a:noFill/>
            <a:ln w="9525">
              <a:noFill/>
            </a:ln>
          </p:spPr>
        </p:pic>
        <p:pic>
          <p:nvPicPr>
            <p:cNvPr id="154634" name="Picture 1"/>
            <p:cNvPicPr>
              <a:picLocks noChangeAspect="1"/>
            </p:cNvPicPr>
            <p:nvPr/>
          </p:nvPicPr>
          <p:blipFill>
            <a:blip r:embed="rId3"/>
            <a:stretch>
              <a:fillRect/>
            </a:stretch>
          </p:blipFill>
          <p:spPr>
            <a:xfrm>
              <a:off x="2052736" y="3861048"/>
              <a:ext cx="4648200" cy="1543050"/>
            </a:xfrm>
            <a:prstGeom prst="rect">
              <a:avLst/>
            </a:prstGeom>
            <a:noFill/>
            <a:ln w="9525">
              <a:noFill/>
            </a:ln>
          </p:spPr>
        </p:pic>
      </p:grpSp>
      <p:sp>
        <p:nvSpPr>
          <p:cNvPr id="4" name="Rectangle 4"/>
          <p:cNvSpPr>
            <a:spLocks noChangeArrowheads="1"/>
          </p:cNvSpPr>
          <p:nvPr/>
        </p:nvSpPr>
        <p:spPr bwMode="auto">
          <a:xfrm>
            <a:off x="2052638"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 name="Rectangle 5"/>
          <p:cNvSpPr>
            <a:spLocks noChangeArrowheads="1"/>
          </p:cNvSpPr>
          <p:nvPr/>
        </p:nvSpPr>
        <p:spPr bwMode="auto">
          <a:xfrm>
            <a:off x="2052638" y="2409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br>
              <a:rPr kumimoji="0" lang="en-US" altLang="zh-CN" sz="100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br>
            <a:endParaRPr kumimoji="0" lang="en-US" altLang="zh-CN" sz="40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6" name="Rectangle 6"/>
          <p:cNvSpPr>
            <a:spLocks noChangeArrowheads="1"/>
          </p:cNvSpPr>
          <p:nvPr/>
        </p:nvSpPr>
        <p:spPr bwMode="auto">
          <a:xfrm>
            <a:off x="2052638" y="3876675"/>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1CCBC3E-4E14-41CA-A257-7F115229E919}"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5565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55652" name="Rectangle 2"/>
          <p:cNvSpPr>
            <a:spLocks noGrp="1"/>
          </p:cNvSpPr>
          <p:nvPr>
            <p:ph type="title"/>
          </p:nvPr>
        </p:nvSpPr>
        <p:spPr/>
        <p:txBody>
          <a:bodyPr vert="horz" wrap="square" lIns="91440" tIns="45720" rIns="91440" bIns="45720" anchor="ctr"/>
          <a:p>
            <a:pPr eaLnBrk="1" hangingPunct="1"/>
            <a:r>
              <a:rPr lang="en-US" altLang="zh-CN" sz="4300" dirty="0"/>
              <a:t>6.5.4 </a:t>
            </a:r>
            <a:r>
              <a:rPr lang="zh-CN" altLang="en-US" sz="4300" dirty="0"/>
              <a:t>软件质量保证体系</a:t>
            </a:r>
            <a:endParaRPr lang="zh-CN" altLang="en-US" sz="4300" dirty="0"/>
          </a:p>
        </p:txBody>
      </p:sp>
      <p:sp>
        <p:nvSpPr>
          <p:cNvPr id="155653" name="Rectangle 3"/>
          <p:cNvSpPr>
            <a:spLocks noGrp="1"/>
          </p:cNvSpPr>
          <p:nvPr>
            <p:ph idx="1"/>
          </p:nvPr>
        </p:nvSpPr>
        <p:spPr/>
        <p:txBody>
          <a:bodyPr vert="horz" wrap="square" lIns="91440" tIns="45720" rIns="91440" bIns="45720" anchor="t"/>
          <a:p>
            <a:pPr eaLnBrk="1" hangingPunct="1">
              <a:lnSpc>
                <a:spcPct val="80000"/>
              </a:lnSpc>
            </a:pPr>
            <a:r>
              <a:rPr lang="zh-CN" altLang="en-US" sz="2700" dirty="0">
                <a:latin typeface="宋体" panose="02010600030101010101" pitchFamily="2" charset="-122"/>
              </a:rPr>
              <a:t>制定质量保证体系图应该注意以下问题：</a:t>
            </a:r>
            <a:endParaRPr lang="zh-CN" altLang="en-US" sz="2700" dirty="0">
              <a:latin typeface="宋体" panose="02010600030101010101" pitchFamily="2" charset="-122"/>
            </a:endParaRPr>
          </a:p>
          <a:p>
            <a:pPr lvl="1" eaLnBrk="1" hangingPunct="1">
              <a:lnSpc>
                <a:spcPct val="80000"/>
              </a:lnSpc>
            </a:pPr>
            <a:r>
              <a:rPr lang="zh-CN" altLang="en-US" sz="2200" dirty="0">
                <a:latin typeface="宋体" panose="02010600030101010101" pitchFamily="2" charset="-122"/>
              </a:rPr>
              <a:t>必须明确反馈途径。</a:t>
            </a:r>
            <a:endParaRPr lang="zh-CN" altLang="en-US" sz="2200" dirty="0">
              <a:latin typeface="宋体" panose="02010600030101010101" pitchFamily="2" charset="-122"/>
            </a:endParaRPr>
          </a:p>
          <a:p>
            <a:pPr lvl="1" eaLnBrk="1" hangingPunct="1">
              <a:lnSpc>
                <a:spcPct val="80000"/>
              </a:lnSpc>
            </a:pPr>
            <a:r>
              <a:rPr lang="zh-CN" altLang="en-US" sz="2200" dirty="0">
                <a:latin typeface="宋体" panose="02010600030101010101" pitchFamily="2" charset="-122"/>
              </a:rPr>
              <a:t>必须明确各部门的职责。</a:t>
            </a:r>
            <a:endParaRPr lang="zh-CN" altLang="en-US" sz="2200" dirty="0">
              <a:latin typeface="宋体" panose="02010600030101010101" pitchFamily="2" charset="-122"/>
            </a:endParaRPr>
          </a:p>
          <a:p>
            <a:pPr lvl="1" eaLnBrk="1" hangingPunct="1">
              <a:lnSpc>
                <a:spcPct val="80000"/>
              </a:lnSpc>
            </a:pPr>
            <a:r>
              <a:rPr lang="zh-CN" altLang="en-US" sz="2200" dirty="0">
                <a:latin typeface="宋体" panose="02010600030101010101" pitchFamily="2" charset="-122"/>
              </a:rPr>
              <a:t>必须确定保证体系运行的方法、工具、有关文档资料，以及体系管理的规程和标准。</a:t>
            </a:r>
            <a:endParaRPr lang="zh-CN" altLang="en-US" sz="2200" dirty="0">
              <a:latin typeface="宋体" panose="02010600030101010101" pitchFamily="2" charset="-122"/>
            </a:endParaRPr>
          </a:p>
          <a:p>
            <a:pPr lvl="1" eaLnBrk="1" hangingPunct="1">
              <a:lnSpc>
                <a:spcPct val="80000"/>
              </a:lnSpc>
            </a:pPr>
            <a:r>
              <a:rPr lang="zh-CN" altLang="en-US" sz="2200" dirty="0">
                <a:latin typeface="宋体" panose="02010600030101010101" pitchFamily="2" charset="-122"/>
              </a:rPr>
              <a:t>必须明确决定是否可向下一阶段进展的评价项目和评价准则。</a:t>
            </a:r>
            <a:endParaRPr lang="zh-CN" altLang="en-US" sz="2200" dirty="0">
              <a:latin typeface="宋体" panose="02010600030101010101" pitchFamily="2" charset="-122"/>
            </a:endParaRPr>
          </a:p>
          <a:p>
            <a:pPr lvl="1" eaLnBrk="1" hangingPunct="1">
              <a:lnSpc>
                <a:spcPct val="80000"/>
              </a:lnSpc>
            </a:pPr>
            <a:r>
              <a:rPr lang="zh-CN" altLang="en-US" sz="2200" dirty="0">
                <a:latin typeface="宋体" panose="02010600030101010101" pitchFamily="2" charset="-122"/>
              </a:rPr>
              <a:t>必须不断地总结体系管理的经验教训，能够修改体系。</a:t>
            </a:r>
            <a:endParaRPr lang="zh-CN" altLang="en-US" sz="2200" dirty="0">
              <a:latin typeface="宋体" panose="02010600030101010101" pitchFamily="2" charset="-122"/>
            </a:endParaRPr>
          </a:p>
          <a:p>
            <a:pPr lvl="1" eaLnBrk="1" hangingPunct="1">
              <a:lnSpc>
                <a:spcPct val="80000"/>
              </a:lnSpc>
            </a:pPr>
            <a:r>
              <a:rPr lang="zh-CN" altLang="en-US" sz="2200" dirty="0">
                <a:latin typeface="宋体" panose="02010600030101010101" pitchFamily="2" charset="-122"/>
              </a:rPr>
              <a:t>制定质量保证计划，在计划中</a:t>
            </a:r>
            <a:endParaRPr lang="zh-CN" altLang="en-US" sz="2200" dirty="0">
              <a:latin typeface="宋体" panose="02010600030101010101" pitchFamily="2" charset="-122"/>
            </a:endParaRPr>
          </a:p>
          <a:p>
            <a:pPr lvl="2" eaLnBrk="1" hangingPunct="1">
              <a:lnSpc>
                <a:spcPct val="80000"/>
              </a:lnSpc>
            </a:pPr>
            <a:r>
              <a:rPr lang="zh-CN" altLang="en-US" sz="2200" dirty="0">
                <a:latin typeface="宋体" panose="02010600030101010101" pitchFamily="2" charset="-122"/>
              </a:rPr>
              <a:t> 确定质量目标</a:t>
            </a:r>
            <a:endParaRPr lang="zh-CN" altLang="en-US" sz="2200" dirty="0">
              <a:latin typeface="宋体" panose="02010600030101010101" pitchFamily="2" charset="-122"/>
            </a:endParaRPr>
          </a:p>
          <a:p>
            <a:pPr lvl="2" eaLnBrk="1" hangingPunct="1">
              <a:lnSpc>
                <a:spcPct val="80000"/>
              </a:lnSpc>
            </a:pPr>
            <a:r>
              <a:rPr lang="zh-CN" altLang="en-US" sz="2200" dirty="0">
                <a:latin typeface="宋体" panose="02010600030101010101" pitchFamily="2" charset="-122"/>
              </a:rPr>
              <a:t> 确定在每个阶段为达到总目标所应达到的要求</a:t>
            </a:r>
            <a:endParaRPr lang="zh-CN" altLang="en-US" sz="2200" dirty="0">
              <a:latin typeface="宋体" panose="02010600030101010101" pitchFamily="2" charset="-122"/>
            </a:endParaRPr>
          </a:p>
          <a:p>
            <a:pPr lvl="2" eaLnBrk="1" hangingPunct="1">
              <a:lnSpc>
                <a:spcPct val="80000"/>
              </a:lnSpc>
            </a:pPr>
            <a:r>
              <a:rPr lang="zh-CN" altLang="en-US" sz="2200" dirty="0">
                <a:latin typeface="宋体" panose="02010600030101010101" pitchFamily="2" charset="-122"/>
              </a:rPr>
              <a:t> 确定进度安排</a:t>
            </a:r>
            <a:endParaRPr lang="zh-CN" altLang="en-US" sz="2200" dirty="0">
              <a:latin typeface="宋体" panose="02010600030101010101" pitchFamily="2" charset="-122"/>
            </a:endParaRPr>
          </a:p>
          <a:p>
            <a:pPr lvl="2" eaLnBrk="1" hangingPunct="1">
              <a:lnSpc>
                <a:spcPct val="80000"/>
              </a:lnSpc>
            </a:pPr>
            <a:r>
              <a:rPr lang="zh-CN" altLang="en-US" sz="2200" dirty="0">
                <a:latin typeface="宋体" panose="02010600030101010101" pitchFamily="2" charset="-122"/>
              </a:rPr>
              <a:t> 确定所需人力、资源和成本等。</a:t>
            </a:r>
            <a:endParaRPr lang="zh-CN" altLang="en-US" sz="2200" dirty="0">
              <a:latin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313028F-E67D-48D5-9B69-46E034406B28}"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5769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57700" name="Rectangle 2"/>
          <p:cNvSpPr>
            <a:spLocks noGrp="1"/>
          </p:cNvSpPr>
          <p:nvPr>
            <p:ph type="title"/>
          </p:nvPr>
        </p:nvSpPr>
        <p:spPr/>
        <p:txBody>
          <a:bodyPr vert="horz" wrap="square" lIns="91440" tIns="45720" rIns="91440" bIns="45720" anchor="ctr"/>
          <a:p>
            <a:pPr eaLnBrk="1" hangingPunct="1"/>
            <a:r>
              <a:rPr lang="en-US" altLang="zh-CN" sz="4300" dirty="0"/>
              <a:t>6.5.4 </a:t>
            </a:r>
            <a:r>
              <a:rPr lang="zh-CN" altLang="en-US" sz="4300" dirty="0"/>
              <a:t>软件质量保证体系</a:t>
            </a:r>
            <a:endParaRPr lang="zh-CN" altLang="en-US" sz="4300" dirty="0"/>
          </a:p>
        </p:txBody>
      </p:sp>
      <p:sp>
        <p:nvSpPr>
          <p:cNvPr id="157701" name="Rectangle 3"/>
          <p:cNvSpPr>
            <a:spLocks noGrp="1"/>
          </p:cNvSpPr>
          <p:nvPr>
            <p:ph idx="1"/>
          </p:nvPr>
        </p:nvSpPr>
        <p:spPr>
          <a:xfrm>
            <a:off x="684213" y="1484313"/>
            <a:ext cx="7696200" cy="4648200"/>
          </a:xfrm>
        </p:spPr>
        <p:txBody>
          <a:bodyPr vert="horz" wrap="square" lIns="91440" tIns="45720" rIns="91440" bIns="45720" anchor="t"/>
          <a:p>
            <a:pPr eaLnBrk="1" hangingPunct="1">
              <a:lnSpc>
                <a:spcPct val="105000"/>
              </a:lnSpc>
            </a:pPr>
            <a:r>
              <a:rPr lang="zh-CN" altLang="en-US" sz="2500" dirty="0">
                <a:latin typeface="宋体" panose="02010600030101010101" pitchFamily="2" charset="-122"/>
              </a:rPr>
              <a:t>软件质量保证的</a:t>
            </a:r>
            <a:r>
              <a:rPr lang="zh-CN" altLang="en-US" sz="2500" b="1" dirty="0">
                <a:latin typeface="黑体" panose="02010609060101010101" pitchFamily="49" charset="-122"/>
                <a:ea typeface="黑体" panose="02010609060101010101" pitchFamily="49" charset="-122"/>
              </a:rPr>
              <a:t>规程及技术准则</a:t>
            </a:r>
            <a:r>
              <a:rPr lang="zh-CN" altLang="en-US" sz="2500" dirty="0">
                <a:latin typeface="宋体" panose="02010600030101010101" pitchFamily="2" charset="-122"/>
              </a:rPr>
              <a:t>：</a:t>
            </a:r>
            <a:endParaRPr lang="zh-CN" altLang="en-US" sz="2500" dirty="0">
              <a:latin typeface="宋体" panose="02010600030101010101" pitchFamily="2" charset="-122"/>
            </a:endParaRPr>
          </a:p>
          <a:p>
            <a:pPr lvl="1" eaLnBrk="1" hangingPunct="1">
              <a:lnSpc>
                <a:spcPct val="105000"/>
              </a:lnSpc>
            </a:pPr>
            <a:r>
              <a:rPr lang="zh-CN" altLang="en-US" sz="2100" dirty="0">
                <a:latin typeface="宋体" panose="02010600030101010101" pitchFamily="2" charset="-122"/>
              </a:rPr>
              <a:t>规定在项目的哪个阶段进行评审及如何评审；</a:t>
            </a:r>
            <a:endParaRPr lang="zh-CN" altLang="en-US" sz="2100" dirty="0">
              <a:latin typeface="宋体" panose="02010600030101010101" pitchFamily="2" charset="-122"/>
            </a:endParaRPr>
          </a:p>
          <a:p>
            <a:pPr lvl="1" eaLnBrk="1" hangingPunct="1">
              <a:lnSpc>
                <a:spcPct val="105000"/>
              </a:lnSpc>
            </a:pPr>
            <a:r>
              <a:rPr lang="zh-CN" altLang="en-US" sz="2100" dirty="0">
                <a:latin typeface="宋体" panose="02010600030101010101" pitchFamily="2" charset="-122"/>
              </a:rPr>
              <a:t>规定在项目的哪个阶段应当产生哪些报告和计划；</a:t>
            </a:r>
            <a:endParaRPr lang="zh-CN" altLang="en-US" sz="2100" dirty="0">
              <a:latin typeface="宋体" panose="02010600030101010101" pitchFamily="2" charset="-122"/>
            </a:endParaRPr>
          </a:p>
          <a:p>
            <a:pPr lvl="1" eaLnBrk="1" hangingPunct="1">
              <a:lnSpc>
                <a:spcPct val="105000"/>
              </a:lnSpc>
            </a:pPr>
            <a:r>
              <a:rPr lang="zh-CN" altLang="en-US" sz="2100" dirty="0">
                <a:latin typeface="宋体" panose="02010600030101010101" pitchFamily="2" charset="-122"/>
              </a:rPr>
              <a:t>规定产品各方面测试应达到的水平。 </a:t>
            </a:r>
            <a:endParaRPr lang="zh-CN" altLang="en-US" sz="2100" dirty="0">
              <a:latin typeface="宋体" panose="02010600030101010101" pitchFamily="2" charset="-122"/>
            </a:endParaRPr>
          </a:p>
          <a:p>
            <a:pPr lvl="1" eaLnBrk="1" hangingPunct="1">
              <a:lnSpc>
                <a:spcPct val="105000"/>
              </a:lnSpc>
            </a:pPr>
            <a:r>
              <a:rPr lang="zh-CN" altLang="en-US" sz="2100" dirty="0">
                <a:latin typeface="宋体" panose="02010600030101010101" pitchFamily="2" charset="-122"/>
              </a:rPr>
              <a:t>在每次评审和测试中发现的错误如何修正；</a:t>
            </a:r>
            <a:endParaRPr lang="zh-CN" altLang="en-US" sz="2100" dirty="0">
              <a:latin typeface="宋体" panose="02010600030101010101" pitchFamily="2" charset="-122"/>
            </a:endParaRPr>
          </a:p>
          <a:p>
            <a:pPr lvl="1" eaLnBrk="1" hangingPunct="1"/>
            <a:r>
              <a:rPr lang="zh-CN" altLang="en-US" sz="2100" dirty="0">
                <a:latin typeface="宋体" panose="02010600030101010101" pitchFamily="2" charset="-122"/>
              </a:rPr>
              <a:t>描述希望得到的质量度量；</a:t>
            </a:r>
            <a:endParaRPr lang="zh-CN" altLang="en-US" sz="2100" dirty="0">
              <a:latin typeface="宋体" panose="02010600030101010101" pitchFamily="2" charset="-122"/>
            </a:endParaRPr>
          </a:p>
          <a:p>
            <a:pPr lvl="1" eaLnBrk="1" hangingPunct="1"/>
            <a:r>
              <a:rPr lang="zh-CN" altLang="en-US" sz="2100" dirty="0">
                <a:latin typeface="宋体" panose="02010600030101010101" pitchFamily="2" charset="-122"/>
              </a:rPr>
              <a:t>说明各种软件人员的职责，规定为了达到质量目标他们必须进行哪些活动。</a:t>
            </a:r>
            <a:endParaRPr lang="zh-CN" altLang="en-US" sz="2100" dirty="0">
              <a:latin typeface="宋体" panose="02010600030101010101" pitchFamily="2" charset="-122"/>
            </a:endParaRPr>
          </a:p>
          <a:p>
            <a:pPr lvl="1" eaLnBrk="1" hangingPunct="1"/>
            <a:r>
              <a:rPr lang="zh-CN" altLang="en-US" sz="2100" dirty="0">
                <a:latin typeface="宋体" panose="02010600030101010101" pitchFamily="2" charset="-122"/>
              </a:rPr>
              <a:t>建立</a:t>
            </a:r>
            <a:endParaRPr lang="zh-CN" altLang="en-US" sz="2100" dirty="0">
              <a:latin typeface="宋体" panose="02010600030101010101" pitchFamily="2" charset="-122"/>
            </a:endParaRPr>
          </a:p>
          <a:p>
            <a:pPr lvl="2" eaLnBrk="1" hangingPunct="1"/>
            <a:r>
              <a:rPr lang="zh-CN" altLang="en-US" sz="2000" dirty="0">
                <a:latin typeface="宋体" panose="02010600030101010101" pitchFamily="2" charset="-122"/>
              </a:rPr>
              <a:t>质量评价与检查系统</a:t>
            </a:r>
            <a:endParaRPr lang="zh-CN" altLang="en-US" sz="2000" dirty="0">
              <a:latin typeface="宋体" panose="02010600030101010101" pitchFamily="2" charset="-122"/>
            </a:endParaRPr>
          </a:p>
          <a:p>
            <a:pPr lvl="2" eaLnBrk="1" hangingPunct="1"/>
            <a:r>
              <a:rPr lang="zh-CN" altLang="en-US" sz="2000" dirty="0">
                <a:latin typeface="宋体" panose="02010600030101010101" pitchFamily="2" charset="-122"/>
              </a:rPr>
              <a:t>质量信息系统。</a:t>
            </a:r>
            <a:endParaRPr lang="zh-CN" altLang="en-US" sz="2000" dirty="0">
              <a:latin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59F0526-0E63-489C-BC48-64DF415B22B7}"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5974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59748" name="Rectangle 2"/>
          <p:cNvSpPr>
            <a:spLocks noGrp="1"/>
          </p:cNvSpPr>
          <p:nvPr>
            <p:ph type="title"/>
          </p:nvPr>
        </p:nvSpPr>
        <p:spPr/>
        <p:txBody>
          <a:bodyPr vert="horz" wrap="square" lIns="91440" tIns="45720" rIns="91440" bIns="45720" anchor="ctr"/>
          <a:p>
            <a:pPr eaLnBrk="1" hangingPunct="1"/>
            <a:r>
              <a:rPr lang="en-US" altLang="zh-CN" sz="4300" dirty="0"/>
              <a:t>6.5.4 </a:t>
            </a:r>
            <a:r>
              <a:rPr lang="zh-CN" altLang="en-US" sz="4300" dirty="0"/>
              <a:t>软件质量保证体系</a:t>
            </a:r>
            <a:endParaRPr lang="zh-CN" altLang="en-US" sz="4300" dirty="0"/>
          </a:p>
        </p:txBody>
      </p:sp>
      <p:sp>
        <p:nvSpPr>
          <p:cNvPr id="159749" name="Rectangle 3"/>
          <p:cNvSpPr>
            <a:spLocks noGrp="1"/>
          </p:cNvSpPr>
          <p:nvPr>
            <p:ph idx="1"/>
          </p:nvPr>
        </p:nvSpPr>
        <p:spPr/>
        <p:txBody>
          <a:bodyPr vert="horz" wrap="square" lIns="91440" tIns="45720" rIns="91440" bIns="45720" anchor="t"/>
          <a:p>
            <a:pPr eaLnBrk="1" hangingPunct="1"/>
            <a:r>
              <a:rPr lang="zh-CN" altLang="en-US" dirty="0"/>
              <a:t>软件质量保证体系还需要详细的软件质量保证计划来具体实施。</a:t>
            </a:r>
            <a:endParaRPr lang="zh-CN" altLang="en-US" dirty="0"/>
          </a:p>
        </p:txBody>
      </p:sp>
      <p:pic>
        <p:nvPicPr>
          <p:cNvPr id="159750" name="Picture 5"/>
          <p:cNvPicPr>
            <a:picLocks noChangeAspect="1"/>
          </p:cNvPicPr>
          <p:nvPr/>
        </p:nvPicPr>
        <p:blipFill>
          <a:blip r:embed="rId1">
            <a:clrChange>
              <a:clrFrom>
                <a:srgbClr val="FFFFFF"/>
              </a:clrFrom>
              <a:clrTo>
                <a:srgbClr val="FFFFFF">
                  <a:alpha val="0"/>
                </a:srgbClr>
              </a:clrTo>
            </a:clrChange>
          </a:blip>
          <a:stretch>
            <a:fillRect/>
          </a:stretch>
        </p:blipFill>
        <p:spPr>
          <a:xfrm>
            <a:off x="468313" y="2708275"/>
            <a:ext cx="7991475" cy="3097213"/>
          </a:xfrm>
          <a:prstGeom prst="rect">
            <a:avLst/>
          </a:prstGeom>
          <a:noFill/>
          <a:ln w="9525">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2"/>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7D7719A-9150-4CD9-B632-E61EFB4F546E}"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61795" name="灯片编号占位符 4"/>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61796" name="Rectangle 2"/>
          <p:cNvSpPr>
            <a:spLocks noGrp="1"/>
          </p:cNvSpPr>
          <p:nvPr>
            <p:ph type="title"/>
          </p:nvPr>
        </p:nvSpPr>
        <p:spPr/>
        <p:txBody>
          <a:bodyPr vert="horz" wrap="square" lIns="91440" tIns="45720" rIns="91440" bIns="45720" anchor="ctr"/>
          <a:p>
            <a:pPr eaLnBrk="1" hangingPunct="1"/>
            <a:r>
              <a:rPr lang="en-US" altLang="zh-CN" sz="4300" dirty="0"/>
              <a:t>6.5.4 </a:t>
            </a:r>
            <a:r>
              <a:rPr lang="zh-CN" altLang="en-US" sz="4300" dirty="0"/>
              <a:t>软件质量保证体系</a:t>
            </a:r>
            <a:endParaRPr lang="zh-CN" altLang="en-US" sz="4300" dirty="0"/>
          </a:p>
        </p:txBody>
      </p:sp>
      <p:pic>
        <p:nvPicPr>
          <p:cNvPr id="161797" name="Picture 4"/>
          <p:cNvPicPr>
            <a:picLocks noChangeAspect="1"/>
          </p:cNvPicPr>
          <p:nvPr/>
        </p:nvPicPr>
        <p:blipFill>
          <a:blip r:embed="rId1">
            <a:clrChange>
              <a:clrFrom>
                <a:srgbClr val="FFFFFF"/>
              </a:clrFrom>
              <a:clrTo>
                <a:srgbClr val="FFFFFF">
                  <a:alpha val="0"/>
                </a:srgbClr>
              </a:clrTo>
            </a:clrChange>
          </a:blip>
          <a:stretch>
            <a:fillRect/>
          </a:stretch>
        </p:blipFill>
        <p:spPr>
          <a:xfrm>
            <a:off x="395288" y="1412875"/>
            <a:ext cx="8137525" cy="4602163"/>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2"/>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BBECA43-429F-443D-BE7A-7338138EEFB7}"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63843" name="灯片编号占位符 4"/>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63844" name="Rectangle 2"/>
          <p:cNvSpPr>
            <a:spLocks noGrp="1"/>
          </p:cNvSpPr>
          <p:nvPr>
            <p:ph type="title"/>
          </p:nvPr>
        </p:nvSpPr>
        <p:spPr/>
        <p:txBody>
          <a:bodyPr vert="horz" wrap="square" lIns="91440" tIns="45720" rIns="91440" bIns="45720" anchor="ctr"/>
          <a:p>
            <a:pPr eaLnBrk="1" hangingPunct="1"/>
            <a:r>
              <a:rPr lang="en-US" altLang="zh-CN" sz="4300" dirty="0"/>
              <a:t>6.5.4 </a:t>
            </a:r>
            <a:r>
              <a:rPr lang="zh-CN" altLang="en-US" sz="4300" dirty="0"/>
              <a:t>软件质量保证体系</a:t>
            </a:r>
            <a:endParaRPr lang="zh-CN" altLang="en-US" sz="4300" dirty="0"/>
          </a:p>
        </p:txBody>
      </p:sp>
      <p:pic>
        <p:nvPicPr>
          <p:cNvPr id="163845" name="Picture 4"/>
          <p:cNvPicPr>
            <a:picLocks noChangeAspect="1"/>
          </p:cNvPicPr>
          <p:nvPr/>
        </p:nvPicPr>
        <p:blipFill>
          <a:blip r:embed="rId1">
            <a:clrChange>
              <a:clrFrom>
                <a:srgbClr val="FFFFFF"/>
              </a:clrFrom>
              <a:clrTo>
                <a:srgbClr val="FFFFFF">
                  <a:alpha val="0"/>
                </a:srgbClr>
              </a:clrTo>
            </a:clrChange>
          </a:blip>
          <a:stretch>
            <a:fillRect/>
          </a:stretch>
        </p:blipFill>
        <p:spPr>
          <a:xfrm>
            <a:off x="468313" y="1412875"/>
            <a:ext cx="8064500" cy="4648200"/>
          </a:xfrm>
          <a:prstGeom prst="rect">
            <a:avLst/>
          </a:prstGeom>
          <a:noFill/>
          <a:ln w="9525">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14F21F6-BD90-4379-B9B8-FDDB5602F2B4}"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6589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65892" name="Rectangle 2"/>
          <p:cNvSpPr>
            <a:spLocks noGrp="1"/>
          </p:cNvSpPr>
          <p:nvPr>
            <p:ph type="title"/>
          </p:nvPr>
        </p:nvSpPr>
        <p:spPr/>
        <p:txBody>
          <a:bodyPr vert="horz" wrap="square" lIns="91440" tIns="45720" rIns="91440" bIns="45720" anchor="ctr"/>
          <a:p>
            <a:pPr eaLnBrk="1" hangingPunct="1"/>
            <a:r>
              <a:rPr lang="en-US" altLang="zh-CN" sz="4300" dirty="0"/>
              <a:t>6.5.5 </a:t>
            </a:r>
            <a:r>
              <a:rPr lang="zh-CN" altLang="en-US" sz="4300" dirty="0"/>
              <a:t>软件质量保证的实施</a:t>
            </a:r>
            <a:endParaRPr lang="zh-CN" altLang="en-US" sz="4300" dirty="0"/>
          </a:p>
        </p:txBody>
      </p:sp>
      <p:sp>
        <p:nvSpPr>
          <p:cNvPr id="165893" name="Rectangle 3"/>
          <p:cNvSpPr>
            <a:spLocks noGrp="1"/>
          </p:cNvSpPr>
          <p:nvPr>
            <p:ph idx="1"/>
          </p:nvPr>
        </p:nvSpPr>
        <p:spPr>
          <a:xfrm>
            <a:off x="539750" y="1557338"/>
            <a:ext cx="8064500" cy="4535487"/>
          </a:xfrm>
        </p:spPr>
        <p:txBody>
          <a:bodyPr vert="horz" wrap="square" lIns="91440" tIns="45720" rIns="91440" bIns="45720" anchor="t"/>
          <a:p>
            <a:pPr eaLnBrk="1" hangingPunct="1"/>
            <a:r>
              <a:rPr lang="en-US" altLang="zh-CN" sz="2800" dirty="0"/>
              <a:t>SQA</a:t>
            </a:r>
            <a:r>
              <a:rPr lang="zh-CN" altLang="en-US" sz="2800" dirty="0"/>
              <a:t>的目的：是向管理者提供对软件过程进行全面监控的手段</a:t>
            </a:r>
            <a:r>
              <a:rPr lang="en-US" altLang="zh-CN" sz="2800" dirty="0"/>
              <a:t>,</a:t>
            </a:r>
            <a:r>
              <a:rPr lang="zh-CN" altLang="en-US" sz="2800" dirty="0"/>
              <a:t>包括评审和审计软件产品和活动</a:t>
            </a:r>
            <a:r>
              <a:rPr lang="en-US" altLang="zh-CN" sz="2800" dirty="0"/>
              <a:t>,</a:t>
            </a:r>
            <a:r>
              <a:rPr lang="zh-CN" altLang="en-US" sz="2800" dirty="0"/>
              <a:t>验证它们是否符合相应的规程和标准</a:t>
            </a:r>
            <a:r>
              <a:rPr lang="en-US" altLang="zh-CN" sz="2800" dirty="0"/>
              <a:t>,</a:t>
            </a:r>
            <a:r>
              <a:rPr lang="zh-CN" altLang="en-US" sz="2800" dirty="0"/>
              <a:t>同时给项目管理者提供这些评审和审计的结果。</a:t>
            </a:r>
            <a:endParaRPr lang="zh-CN" altLang="en-US" sz="2800" dirty="0"/>
          </a:p>
          <a:p>
            <a:pPr eaLnBrk="1" hangingPunct="1"/>
            <a:r>
              <a:rPr lang="zh-CN" altLang="en-US" sz="2800" dirty="0">
                <a:latin typeface="宋体" panose="02010600030101010101" pitchFamily="2" charset="-122"/>
              </a:rPr>
              <a:t>软件质量保证的实施需要从纵向和横向两个方面展开。</a:t>
            </a:r>
            <a:endParaRPr lang="zh-CN" altLang="en-US" sz="2800" dirty="0">
              <a:latin typeface="宋体" panose="02010600030101010101" pitchFamily="2" charset="-122"/>
            </a:endParaRPr>
          </a:p>
          <a:p>
            <a:pPr lvl="1" eaLnBrk="1" hangingPunct="1"/>
            <a:r>
              <a:rPr lang="zh-CN" altLang="en-US" dirty="0">
                <a:latin typeface="宋体" panose="02010600030101010101" pitchFamily="2" charset="-122"/>
              </a:rPr>
              <a:t> 要求所有与软件生存期有关的人员都要参加</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 要求对产品形成的全过程进行质量管理</a:t>
            </a:r>
            <a:endParaRPr lang="zh-CN" altLang="en-US" dirty="0">
              <a:latin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8BC654A-0135-4842-A012-E72836EF4846}"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6793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67940" name="Rectangle 2"/>
          <p:cNvSpPr>
            <a:spLocks noGrp="1"/>
          </p:cNvSpPr>
          <p:nvPr>
            <p:ph type="title"/>
          </p:nvPr>
        </p:nvSpPr>
        <p:spPr/>
        <p:txBody>
          <a:bodyPr vert="horz" wrap="square" lIns="91440" tIns="45720" rIns="91440" bIns="45720" anchor="ctr"/>
          <a:p>
            <a:pPr eaLnBrk="1" hangingPunct="1"/>
            <a:r>
              <a:rPr lang="en-US" altLang="zh-CN" sz="4300" dirty="0"/>
              <a:t>6.5.5 </a:t>
            </a:r>
            <a:r>
              <a:rPr lang="zh-CN" altLang="en-US" sz="4300" dirty="0"/>
              <a:t>软件质量保证的实施</a:t>
            </a:r>
            <a:endParaRPr lang="zh-CN" altLang="en-US" sz="4300" dirty="0"/>
          </a:p>
        </p:txBody>
      </p:sp>
      <p:sp>
        <p:nvSpPr>
          <p:cNvPr id="167941" name="Rectangle 3"/>
          <p:cNvSpPr>
            <a:spLocks noGrp="1"/>
          </p:cNvSpPr>
          <p:nvPr>
            <p:ph idx="1"/>
          </p:nvPr>
        </p:nvSpPr>
        <p:spPr>
          <a:xfrm>
            <a:off x="539750" y="1628775"/>
            <a:ext cx="7848600" cy="4392613"/>
          </a:xfrm>
        </p:spPr>
        <p:txBody>
          <a:bodyPr vert="horz" wrap="square" lIns="91440" tIns="45720" rIns="91440" bIns="45720" anchor="t"/>
          <a:p>
            <a:pPr eaLnBrk="1" hangingPunct="1">
              <a:lnSpc>
                <a:spcPct val="80000"/>
              </a:lnSpc>
            </a:pPr>
            <a:r>
              <a:rPr lang="zh-CN" altLang="en-US" sz="3300" b="1" dirty="0"/>
              <a:t>顾客驱动型的</a:t>
            </a:r>
            <a:r>
              <a:rPr lang="en-US" altLang="zh-CN" sz="3300" b="1" dirty="0"/>
              <a:t>SQA</a:t>
            </a:r>
            <a:r>
              <a:rPr lang="zh-CN" altLang="en-US" sz="2200" dirty="0"/>
              <a:t>：注重于评审和审计方法并保证一致性，</a:t>
            </a:r>
            <a:r>
              <a:rPr lang="zh-CN" altLang="en-US" sz="2200" dirty="0">
                <a:solidFill>
                  <a:srgbClr val="FF0000"/>
                </a:solidFill>
              </a:rPr>
              <a:t>其关键是需要一种客观的标准来确定并报告软件开发过程及其工作成果的质量</a:t>
            </a:r>
            <a:r>
              <a:rPr lang="zh-CN" altLang="en-US" sz="2200" dirty="0"/>
              <a:t>，一般由某个独立的小组（一般称为“软件质量保证小组”）完成，关键步骤包括： </a:t>
            </a:r>
            <a:br>
              <a:rPr lang="zh-CN" altLang="en-US" sz="2200" dirty="0"/>
            </a:br>
            <a:endParaRPr lang="zh-CN" altLang="en-US" sz="2200" dirty="0"/>
          </a:p>
          <a:p>
            <a:pPr lvl="1" eaLnBrk="1" hangingPunct="1">
              <a:lnSpc>
                <a:spcPct val="80000"/>
              </a:lnSpc>
              <a:buFont typeface="Wingdings" panose="05000000000000000000" pitchFamily="2" charset="2"/>
              <a:buChar char="Ø"/>
            </a:pPr>
            <a:r>
              <a:rPr lang="zh-CN" altLang="en-US" sz="2000" dirty="0"/>
              <a:t>选择项目应遵循的</a:t>
            </a:r>
            <a:r>
              <a:rPr lang="zh-CN" altLang="en-US" sz="2000" dirty="0">
                <a:ea typeface="华文新魏" pitchFamily="2" charset="-122"/>
              </a:rPr>
              <a:t>标准</a:t>
            </a:r>
            <a:r>
              <a:rPr lang="zh-CN" altLang="en-US" sz="2000" dirty="0"/>
              <a:t>。制定项目开发计划，评价其完整性并选择项目将采用的标准。 </a:t>
            </a:r>
            <a:endParaRPr lang="zh-CN" altLang="en-US" sz="2000" dirty="0"/>
          </a:p>
          <a:p>
            <a:pPr lvl="1" eaLnBrk="1" hangingPunct="1">
              <a:lnSpc>
                <a:spcPct val="80000"/>
              </a:lnSpc>
              <a:buFont typeface="Wingdings" panose="05000000000000000000" pitchFamily="2" charset="2"/>
              <a:buChar char="Ø"/>
            </a:pPr>
            <a:r>
              <a:rPr lang="zh-CN" altLang="en-US" sz="2000" dirty="0"/>
              <a:t>对软件工程活动进行</a:t>
            </a:r>
            <a:r>
              <a:rPr lang="zh-CN" altLang="en-US" sz="2000" dirty="0">
                <a:ea typeface="华文新魏" pitchFamily="2" charset="-122"/>
              </a:rPr>
              <a:t>评审</a:t>
            </a:r>
            <a:r>
              <a:rPr lang="zh-CN" altLang="en-US" sz="2000" dirty="0"/>
              <a:t>。根据事先制定的计划和选择的标准来复审软件工程活动。 </a:t>
            </a:r>
            <a:endParaRPr lang="zh-CN" altLang="en-US" sz="2000" dirty="0"/>
          </a:p>
          <a:p>
            <a:pPr lvl="1" eaLnBrk="1" hangingPunct="1">
              <a:lnSpc>
                <a:spcPct val="80000"/>
              </a:lnSpc>
              <a:buFont typeface="Wingdings" panose="05000000000000000000" pitchFamily="2" charset="2"/>
              <a:buChar char="Ø"/>
            </a:pPr>
            <a:r>
              <a:rPr lang="zh-CN" altLang="en-US" sz="2000" dirty="0">
                <a:ea typeface="华文新魏" pitchFamily="2" charset="-122"/>
              </a:rPr>
              <a:t>审计</a:t>
            </a:r>
            <a:r>
              <a:rPr lang="zh-CN" altLang="en-US" sz="2000" dirty="0"/>
              <a:t>工作成果。根据选择的标准来审计软件工作成果。 </a:t>
            </a:r>
            <a:endParaRPr lang="zh-CN" altLang="en-US" sz="2000" dirty="0"/>
          </a:p>
          <a:p>
            <a:pPr lvl="1" eaLnBrk="1" hangingPunct="1">
              <a:lnSpc>
                <a:spcPct val="80000"/>
              </a:lnSpc>
              <a:buFont typeface="Wingdings" panose="05000000000000000000" pitchFamily="2" charset="2"/>
              <a:buChar char="Ø"/>
            </a:pPr>
            <a:r>
              <a:rPr lang="zh-CN" altLang="en-US" sz="2000" dirty="0">
                <a:ea typeface="华文新魏" pitchFamily="2" charset="-122"/>
              </a:rPr>
              <a:t>报告</a:t>
            </a:r>
            <a:r>
              <a:rPr lang="zh-CN" altLang="en-US" sz="2000" dirty="0"/>
              <a:t>结果。将上述活动的结果（尤其是偏离）汇报给适当的管理层人员。 </a:t>
            </a:r>
            <a:endParaRPr lang="zh-CN" altLang="en-US" sz="2000" dirty="0"/>
          </a:p>
          <a:p>
            <a:pPr lvl="1" eaLnBrk="1" hangingPunct="1">
              <a:lnSpc>
                <a:spcPct val="80000"/>
              </a:lnSpc>
              <a:buFont typeface="Wingdings" panose="05000000000000000000" pitchFamily="2" charset="2"/>
              <a:buChar char="Ø"/>
            </a:pPr>
            <a:r>
              <a:rPr lang="zh-CN" altLang="en-US" sz="2000" dirty="0">
                <a:ea typeface="华文新魏" pitchFamily="2" charset="-122"/>
              </a:rPr>
              <a:t>处理偏离</a:t>
            </a:r>
            <a:r>
              <a:rPr lang="zh-CN" altLang="en-US" sz="2000" dirty="0"/>
              <a:t>。各种偏离将在适当的管理层次加以处理，若需要则交给上一级管理人员做进一步处理，直至得到解决。</a:t>
            </a:r>
            <a:endParaRPr lang="zh-CN" altLang="en-US" sz="20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1EA4F7E-6213-441C-91C7-3640ECA53FD7}"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6998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69988" name="Rectangle 2"/>
          <p:cNvSpPr>
            <a:spLocks noGrp="1"/>
          </p:cNvSpPr>
          <p:nvPr>
            <p:ph type="title"/>
          </p:nvPr>
        </p:nvSpPr>
        <p:spPr/>
        <p:txBody>
          <a:bodyPr vert="horz" wrap="square" lIns="91440" tIns="45720" rIns="91440" bIns="45720" anchor="ctr"/>
          <a:p>
            <a:pPr eaLnBrk="1" hangingPunct="1"/>
            <a:r>
              <a:rPr lang="en-US" altLang="zh-CN" sz="4300" dirty="0"/>
              <a:t>6.5.5 </a:t>
            </a:r>
            <a:r>
              <a:rPr lang="zh-CN" altLang="en-US" sz="4300" dirty="0"/>
              <a:t>软件质量保证的实施</a:t>
            </a:r>
            <a:endParaRPr lang="zh-CN" altLang="en-US" sz="4300" dirty="0"/>
          </a:p>
        </p:txBody>
      </p:sp>
      <p:sp>
        <p:nvSpPr>
          <p:cNvPr id="169989" name="Rectangle 3"/>
          <p:cNvSpPr>
            <a:spLocks noGrp="1"/>
          </p:cNvSpPr>
          <p:nvPr>
            <p:ph idx="1"/>
          </p:nvPr>
        </p:nvSpPr>
        <p:spPr>
          <a:xfrm>
            <a:off x="611188" y="1628775"/>
            <a:ext cx="7777162" cy="4679950"/>
          </a:xfrm>
        </p:spPr>
        <p:txBody>
          <a:bodyPr vert="horz" wrap="square" lIns="91440" tIns="45720" rIns="91440" bIns="45720" anchor="t"/>
          <a:p>
            <a:pPr eaLnBrk="1" hangingPunct="1">
              <a:lnSpc>
                <a:spcPct val="90000"/>
              </a:lnSpc>
            </a:pPr>
            <a:r>
              <a:rPr lang="zh-CN" altLang="en-US" sz="3600" b="1" dirty="0"/>
              <a:t>管理者驱动的</a:t>
            </a:r>
            <a:r>
              <a:rPr lang="en-US" altLang="zh-CN" sz="3600" b="1" dirty="0"/>
              <a:t>SQA</a:t>
            </a:r>
            <a:r>
              <a:rPr lang="zh-CN" altLang="en-US" sz="3600" b="1" dirty="0"/>
              <a:t>：</a:t>
            </a:r>
            <a:r>
              <a:rPr lang="zh-CN" altLang="en-US" sz="2000" dirty="0">
                <a:solidFill>
                  <a:srgbClr val="FF0000"/>
                </a:solidFill>
              </a:rPr>
              <a:t>注重于确定为了产品质量必须做些什么，并且建立管理和控制机制来确保这些活动能够得到执行</a:t>
            </a:r>
            <a:r>
              <a:rPr lang="zh-CN" altLang="en-US" sz="2000" dirty="0"/>
              <a:t>。它包括确定项目产品必需的质量特性，努力工作以期达到质量要求，并显示已经达到质量要求。关键步骤如下：</a:t>
            </a:r>
            <a:r>
              <a:rPr lang="zh-CN" altLang="en-US" sz="3400" dirty="0"/>
              <a:t> </a:t>
            </a:r>
            <a:endParaRPr lang="zh-CN" altLang="en-US" sz="3400" dirty="0"/>
          </a:p>
          <a:p>
            <a:pPr lvl="1" eaLnBrk="1" hangingPunct="1">
              <a:lnSpc>
                <a:spcPct val="90000"/>
              </a:lnSpc>
              <a:buFont typeface="Wingdings" panose="05000000000000000000" pitchFamily="2" charset="2"/>
              <a:buChar char="Ø"/>
            </a:pPr>
            <a:r>
              <a:rPr lang="zh-CN" altLang="en-US" sz="1800" dirty="0">
                <a:ea typeface="华文新魏" pitchFamily="2" charset="-122"/>
              </a:rPr>
              <a:t>建立质量目标</a:t>
            </a:r>
            <a:r>
              <a:rPr lang="zh-CN" altLang="en-US" sz="1800" dirty="0"/>
              <a:t> 。以客户对于质量的需求为基础，对项目开发周期的各个检查点（如每个阶段结束时）建立质量目标。 </a:t>
            </a:r>
            <a:endParaRPr lang="zh-CN" altLang="en-US" sz="1800" dirty="0"/>
          </a:p>
          <a:p>
            <a:pPr lvl="1" eaLnBrk="1" hangingPunct="1">
              <a:lnSpc>
                <a:spcPct val="90000"/>
              </a:lnSpc>
              <a:buFont typeface="Wingdings" panose="05000000000000000000" pitchFamily="2" charset="2"/>
              <a:buChar char="Ø"/>
            </a:pPr>
            <a:r>
              <a:rPr lang="zh-CN" altLang="en-US" sz="1800" dirty="0">
                <a:solidFill>
                  <a:srgbClr val="FF0000"/>
                </a:solidFill>
                <a:ea typeface="华文新魏" pitchFamily="2" charset="-122"/>
              </a:rPr>
              <a:t>定义质量度量</a:t>
            </a:r>
            <a:r>
              <a:rPr lang="zh-CN" altLang="en-US" sz="1800" dirty="0">
                <a:solidFill>
                  <a:srgbClr val="FF0000"/>
                </a:solidFill>
              </a:rPr>
              <a:t>（</a:t>
            </a:r>
            <a:r>
              <a:rPr lang="en-US" altLang="zh-CN" sz="1800" dirty="0">
                <a:solidFill>
                  <a:srgbClr val="FF0000"/>
                </a:solidFill>
              </a:rPr>
              <a:t>metrics</a:t>
            </a:r>
            <a:r>
              <a:rPr lang="zh-CN" altLang="en-US" sz="1800" dirty="0">
                <a:solidFill>
                  <a:srgbClr val="FF0000"/>
                </a:solidFill>
              </a:rPr>
              <a:t>）</a:t>
            </a:r>
            <a:r>
              <a:rPr lang="zh-CN" altLang="en-US" sz="1800" dirty="0"/>
              <a:t>。定义各种质量度量来衡量项目活动的结果以协助评价有关的质量目标是否达到。 </a:t>
            </a:r>
            <a:endParaRPr lang="zh-CN" altLang="en-US" sz="1800" dirty="0"/>
          </a:p>
          <a:p>
            <a:pPr lvl="1" eaLnBrk="1" hangingPunct="1">
              <a:lnSpc>
                <a:spcPct val="90000"/>
              </a:lnSpc>
              <a:buFont typeface="Wingdings" panose="05000000000000000000" pitchFamily="2" charset="2"/>
              <a:buChar char="Ø"/>
            </a:pPr>
            <a:r>
              <a:rPr lang="zh-CN" altLang="en-US" sz="1800" dirty="0">
                <a:ea typeface="华文新魏" pitchFamily="2" charset="-122"/>
              </a:rPr>
              <a:t>确定质量活动</a:t>
            </a:r>
            <a:r>
              <a:rPr lang="zh-CN" altLang="en-US" sz="1800" dirty="0"/>
              <a:t>。对于每一个质量目标，确定那些能够帮助实现该质量目标的活动，并将这些活动集成到软件生命周期模型中去。 </a:t>
            </a:r>
            <a:endParaRPr lang="zh-CN" altLang="en-US" sz="1800" dirty="0"/>
          </a:p>
          <a:p>
            <a:pPr lvl="1" eaLnBrk="1" hangingPunct="1">
              <a:lnSpc>
                <a:spcPct val="90000"/>
              </a:lnSpc>
              <a:buFont typeface="Wingdings" panose="05000000000000000000" pitchFamily="2" charset="2"/>
              <a:buChar char="Ø"/>
            </a:pPr>
            <a:r>
              <a:rPr lang="zh-CN" altLang="en-US" sz="1800" dirty="0">
                <a:ea typeface="华文新魏" pitchFamily="2" charset="-122"/>
              </a:rPr>
              <a:t>执行质量活动</a:t>
            </a:r>
            <a:r>
              <a:rPr lang="zh-CN" altLang="en-US" sz="1800" dirty="0"/>
              <a:t>。执行已经确定的质量活动。 </a:t>
            </a:r>
            <a:endParaRPr lang="zh-CN" altLang="en-US" sz="1800" dirty="0"/>
          </a:p>
          <a:p>
            <a:pPr lvl="1" eaLnBrk="1" hangingPunct="1">
              <a:lnSpc>
                <a:spcPct val="90000"/>
              </a:lnSpc>
              <a:buFont typeface="Wingdings" panose="05000000000000000000" pitchFamily="2" charset="2"/>
              <a:buChar char="Ø"/>
            </a:pPr>
            <a:r>
              <a:rPr lang="zh-CN" altLang="en-US" sz="1800" dirty="0">
                <a:ea typeface="华文新魏" pitchFamily="2" charset="-122"/>
              </a:rPr>
              <a:t>评价质量</a:t>
            </a:r>
            <a:r>
              <a:rPr lang="zh-CN" altLang="en-US" sz="1800" dirty="0"/>
              <a:t>。在项目开发周期的确定检查点上，利用已经定义好的质量度量来评价有关的质量目标是否达到。 </a:t>
            </a:r>
            <a:endParaRPr lang="zh-CN" altLang="en-US" sz="1800" dirty="0"/>
          </a:p>
          <a:p>
            <a:pPr lvl="1" eaLnBrk="1" hangingPunct="1">
              <a:lnSpc>
                <a:spcPct val="90000"/>
              </a:lnSpc>
              <a:buFont typeface="Wingdings" panose="05000000000000000000" pitchFamily="2" charset="2"/>
              <a:buChar char="Ø"/>
            </a:pPr>
            <a:r>
              <a:rPr lang="zh-CN" altLang="en-US" sz="1800" dirty="0">
                <a:ea typeface="华文新魏" pitchFamily="2" charset="-122"/>
              </a:rPr>
              <a:t>采取修正行动</a:t>
            </a:r>
            <a:r>
              <a:rPr lang="zh-CN" altLang="en-US" sz="1800" dirty="0"/>
              <a:t>。若质量目标没有达到，采取修正行动。 </a:t>
            </a:r>
            <a:endParaRPr lang="zh-CN" alt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2A2B23B-78D7-401C-B577-FD77BB82570E}"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2150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1508" name="Rectangle 2"/>
          <p:cNvSpPr>
            <a:spLocks noGrp="1"/>
          </p:cNvSpPr>
          <p:nvPr>
            <p:ph type="title"/>
          </p:nvPr>
        </p:nvSpPr>
        <p:spPr/>
        <p:txBody>
          <a:bodyPr vert="horz" wrap="square" lIns="91440" tIns="45720" rIns="91440" bIns="45720" anchor="ctr"/>
          <a:p>
            <a:pPr eaLnBrk="1" hangingPunct="1"/>
            <a:r>
              <a:rPr lang="en-US" altLang="zh-CN" dirty="0"/>
              <a:t>6.1 </a:t>
            </a:r>
            <a:r>
              <a:rPr lang="zh-CN" altLang="en-US" dirty="0"/>
              <a:t>软件质量概念</a:t>
            </a:r>
            <a:endParaRPr lang="zh-CN" altLang="en-US" dirty="0"/>
          </a:p>
        </p:txBody>
      </p:sp>
      <p:sp>
        <p:nvSpPr>
          <p:cNvPr id="21509" name="Rectangle 3"/>
          <p:cNvSpPr>
            <a:spLocks noGrp="1"/>
          </p:cNvSpPr>
          <p:nvPr>
            <p:ph idx="1"/>
          </p:nvPr>
        </p:nvSpPr>
        <p:spPr>
          <a:xfrm>
            <a:off x="468313" y="1412875"/>
            <a:ext cx="8424862" cy="5256213"/>
          </a:xfrm>
        </p:spPr>
        <p:txBody>
          <a:bodyPr vert="horz" wrap="square" lIns="91440" tIns="45720" rIns="91440" bIns="45720" anchor="t"/>
          <a:p>
            <a:pPr marL="514350" indent="-514350" eaLnBrk="1" hangingPunct="1">
              <a:lnSpc>
                <a:spcPct val="80000"/>
              </a:lnSpc>
            </a:pPr>
            <a:r>
              <a:rPr lang="zh-CN" altLang="en-US" sz="2500" dirty="0"/>
              <a:t>全面质量管理（</a:t>
            </a:r>
            <a:r>
              <a:rPr lang="en-US" altLang="zh-CN" sz="2500" dirty="0"/>
              <a:t>TQM</a:t>
            </a:r>
            <a:r>
              <a:rPr lang="zh-CN" altLang="en-US" sz="2500" dirty="0"/>
              <a:t>）的理解：</a:t>
            </a:r>
            <a:endParaRPr lang="zh-CN" altLang="en-US" sz="2500" dirty="0"/>
          </a:p>
          <a:p>
            <a:pPr marL="514350" indent="-514350" eaLnBrk="1" hangingPunct="1">
              <a:lnSpc>
                <a:spcPct val="80000"/>
              </a:lnSpc>
              <a:buFont typeface="Wingdings" panose="05000000000000000000" pitchFamily="2" charset="2"/>
              <a:buAutoNum type="arabicPeriod"/>
            </a:pPr>
            <a:r>
              <a:rPr lang="zh-CN" altLang="en-US" sz="2000" dirty="0">
                <a:ea typeface="_x000B__x000C_"/>
              </a:rPr>
              <a:t>质量要从顾客的角度来看</a:t>
            </a:r>
            <a:r>
              <a:rPr lang="en-US" altLang="zh-CN" sz="2000" dirty="0">
                <a:ea typeface="_x000B__x000C_"/>
              </a:rPr>
              <a:t>——</a:t>
            </a:r>
            <a:r>
              <a:rPr lang="zh-CN" altLang="en-US" sz="2000" dirty="0">
                <a:ea typeface="_x000B__x000C_"/>
              </a:rPr>
              <a:t>质量始于顾客的需要，终于顾客的理解。 </a:t>
            </a:r>
            <a:endParaRPr lang="zh-CN" altLang="en-US" sz="2000" dirty="0">
              <a:ea typeface="_x000B__x000C_"/>
            </a:endParaRPr>
          </a:p>
          <a:p>
            <a:pPr marL="514350" indent="-514350" eaLnBrk="1" hangingPunct="1">
              <a:lnSpc>
                <a:spcPct val="80000"/>
              </a:lnSpc>
              <a:buFont typeface="Wingdings" panose="05000000000000000000" pitchFamily="2" charset="2"/>
              <a:buAutoNum type="arabicPeriod"/>
            </a:pPr>
            <a:r>
              <a:rPr lang="zh-CN" altLang="en-US" sz="2000" b="1" dirty="0">
                <a:solidFill>
                  <a:srgbClr val="FF0000"/>
                </a:solidFill>
                <a:ea typeface="_x000B__x000C_"/>
              </a:rPr>
              <a:t>质量不仅要反映在企业的产品上，而且要反映在企业的每一个行为上。</a:t>
            </a:r>
            <a:r>
              <a:rPr lang="zh-CN" altLang="en-US" sz="2000" dirty="0">
                <a:solidFill>
                  <a:srgbClr val="FF0000"/>
                </a:solidFill>
                <a:ea typeface="_x000B__x000C_"/>
              </a:rPr>
              <a:t> </a:t>
            </a:r>
            <a:endParaRPr lang="zh-CN" altLang="en-US" sz="2000" dirty="0">
              <a:solidFill>
                <a:srgbClr val="FF0000"/>
              </a:solidFill>
              <a:ea typeface="_x000B__x000C_"/>
            </a:endParaRPr>
          </a:p>
          <a:p>
            <a:pPr marL="514350" indent="-514350" eaLnBrk="1" hangingPunct="1">
              <a:lnSpc>
                <a:spcPct val="80000"/>
              </a:lnSpc>
              <a:buFont typeface="Wingdings" panose="05000000000000000000" pitchFamily="2" charset="2"/>
              <a:buAutoNum type="arabicPeriod"/>
            </a:pPr>
            <a:r>
              <a:rPr lang="zh-CN" altLang="en-US" sz="2000" dirty="0">
                <a:ea typeface="_x000B__x000C_"/>
              </a:rPr>
              <a:t>质量需要全体员工同心协力</a:t>
            </a:r>
            <a:r>
              <a:rPr lang="en-US" altLang="zh-CN" sz="2000" dirty="0">
                <a:ea typeface="_x000B__x000C_"/>
              </a:rPr>
              <a:t>——</a:t>
            </a:r>
            <a:r>
              <a:rPr lang="zh-CN" altLang="en-US" sz="2000" dirty="0">
                <a:ea typeface="_x000B__x000C_"/>
              </a:rPr>
              <a:t>应使外部顾客和内部顾客都感到满意。 </a:t>
            </a:r>
            <a:endParaRPr lang="zh-CN" altLang="en-US" sz="2000" dirty="0">
              <a:ea typeface="_x000B__x000C_"/>
            </a:endParaRPr>
          </a:p>
          <a:p>
            <a:pPr marL="514350" indent="-514350" eaLnBrk="1" hangingPunct="1">
              <a:lnSpc>
                <a:spcPct val="80000"/>
              </a:lnSpc>
              <a:buFont typeface="Wingdings" panose="05000000000000000000" pitchFamily="2" charset="2"/>
              <a:buAutoNum type="arabicPeriod"/>
            </a:pPr>
            <a:r>
              <a:rPr lang="zh-CN" altLang="en-US" sz="2000" dirty="0">
                <a:ea typeface="_x000B__x000C_"/>
              </a:rPr>
              <a:t>质量要求高质量的合作伙伴</a:t>
            </a:r>
            <a:r>
              <a:rPr lang="en-US" altLang="zh-CN" sz="2000" dirty="0">
                <a:ea typeface="_x000B__x000C_"/>
              </a:rPr>
              <a:t>——</a:t>
            </a:r>
            <a:r>
              <a:rPr lang="zh-CN" altLang="en-US" sz="2000" dirty="0">
                <a:ea typeface="_x000B__x000C_"/>
              </a:rPr>
              <a:t>包括高质量的供应商和销售商。 </a:t>
            </a:r>
            <a:endParaRPr lang="zh-CN" altLang="en-US" sz="2000" dirty="0">
              <a:ea typeface="_x000B__x000C_"/>
            </a:endParaRPr>
          </a:p>
          <a:p>
            <a:pPr marL="514350" indent="-514350" eaLnBrk="1" hangingPunct="1">
              <a:lnSpc>
                <a:spcPct val="80000"/>
              </a:lnSpc>
              <a:buFont typeface="Wingdings" panose="05000000000000000000" pitchFamily="2" charset="2"/>
              <a:buAutoNum type="arabicPeriod"/>
            </a:pPr>
            <a:r>
              <a:rPr lang="zh-CN" altLang="en-US" sz="2000" dirty="0">
                <a:ea typeface="_x000B__x000C_"/>
              </a:rPr>
              <a:t>质量方案不能够挽救劣质产品</a:t>
            </a:r>
            <a:r>
              <a:rPr lang="en-US" altLang="zh-CN" sz="2000" dirty="0">
                <a:ea typeface="_x000B__x000C_"/>
              </a:rPr>
              <a:t>——</a:t>
            </a:r>
            <a:r>
              <a:rPr lang="zh-CN" altLang="en-US" sz="2000" dirty="0">
                <a:ea typeface="_x000B__x000C_"/>
              </a:rPr>
              <a:t>一个质量运动并不能够补救产品缺陷。 </a:t>
            </a:r>
            <a:endParaRPr lang="zh-CN" altLang="en-US" sz="2000" dirty="0">
              <a:ea typeface="_x000B__x000C_"/>
            </a:endParaRPr>
          </a:p>
          <a:p>
            <a:pPr marL="514350" indent="-514350" eaLnBrk="1" hangingPunct="1">
              <a:lnSpc>
                <a:spcPct val="80000"/>
              </a:lnSpc>
              <a:buFont typeface="Wingdings" panose="05000000000000000000" pitchFamily="2" charset="2"/>
              <a:buAutoNum type="arabicPeriod"/>
            </a:pPr>
            <a:r>
              <a:rPr lang="zh-CN" altLang="en-US" sz="2000" dirty="0">
                <a:ea typeface="_x000B__x000C_"/>
              </a:rPr>
              <a:t>质量是可以得到改进的</a:t>
            </a:r>
            <a:r>
              <a:rPr lang="en-US" altLang="zh-CN" sz="2000" dirty="0">
                <a:ea typeface="_x000B__x000C_"/>
              </a:rPr>
              <a:t>——</a:t>
            </a:r>
            <a:r>
              <a:rPr lang="zh-CN" altLang="en-US" sz="2000" dirty="0">
                <a:ea typeface="_x000B__x000C_"/>
              </a:rPr>
              <a:t>要靠每一个人去不断地改进每一件事。 </a:t>
            </a:r>
            <a:endParaRPr lang="zh-CN" altLang="en-US" sz="2000" dirty="0">
              <a:ea typeface="_x000B__x000C_"/>
            </a:endParaRPr>
          </a:p>
          <a:p>
            <a:pPr marL="514350" indent="-514350" eaLnBrk="1" hangingPunct="1">
              <a:lnSpc>
                <a:spcPct val="80000"/>
              </a:lnSpc>
              <a:buFont typeface="Wingdings" panose="05000000000000000000" pitchFamily="2" charset="2"/>
              <a:buAutoNum type="arabicPeriod"/>
            </a:pPr>
            <a:r>
              <a:rPr lang="zh-CN" altLang="en-US" sz="2000" dirty="0">
                <a:ea typeface="_x000B__x000C_"/>
              </a:rPr>
              <a:t>质量改进有时需要数量上的飞跃</a:t>
            </a:r>
            <a:r>
              <a:rPr lang="en-US" altLang="zh-CN" sz="2000" dirty="0">
                <a:ea typeface="_x000B__x000C_"/>
              </a:rPr>
              <a:t>——</a:t>
            </a:r>
            <a:r>
              <a:rPr lang="zh-CN" altLang="en-US" sz="2000" dirty="0">
                <a:ea typeface="_x000B__x000C_"/>
              </a:rPr>
              <a:t>较大的改进必须有新的解决办法和更精明的工作的方式。 </a:t>
            </a:r>
            <a:endParaRPr lang="zh-CN" altLang="en-US" sz="2000" dirty="0">
              <a:ea typeface="_x000B__x000C_"/>
            </a:endParaRPr>
          </a:p>
          <a:p>
            <a:pPr marL="514350" indent="-514350" eaLnBrk="1" hangingPunct="1">
              <a:lnSpc>
                <a:spcPct val="80000"/>
              </a:lnSpc>
              <a:buFont typeface="Wingdings" panose="05000000000000000000" pitchFamily="2" charset="2"/>
              <a:buAutoNum type="arabicPeriod"/>
            </a:pPr>
            <a:r>
              <a:rPr lang="zh-CN" altLang="en-US" sz="2000" dirty="0">
                <a:ea typeface="_x000B__x000C_"/>
              </a:rPr>
              <a:t>质量并不导致成本上升</a:t>
            </a:r>
            <a:r>
              <a:rPr lang="en-US" altLang="zh-CN" sz="2000" dirty="0">
                <a:ea typeface="_x000B__x000C_"/>
              </a:rPr>
              <a:t>——</a:t>
            </a:r>
            <a:r>
              <a:rPr lang="zh-CN" altLang="en-US" sz="2000" dirty="0">
                <a:ea typeface="_x000B__x000C_"/>
              </a:rPr>
              <a:t>改进质量要求“一次性做好”，以减少补救、修正和重新设计的成本，更不必说在顾客满意度方面有什么损失了。 </a:t>
            </a:r>
            <a:endParaRPr lang="zh-CN" altLang="en-US" sz="2000" dirty="0">
              <a:ea typeface="_x000B__x000C_"/>
            </a:endParaRPr>
          </a:p>
          <a:p>
            <a:pPr marL="514350" indent="-514350" eaLnBrk="1" hangingPunct="1">
              <a:lnSpc>
                <a:spcPct val="80000"/>
              </a:lnSpc>
              <a:buFont typeface="Wingdings" panose="05000000000000000000" pitchFamily="2" charset="2"/>
              <a:buAutoNum type="arabicPeriod"/>
            </a:pPr>
            <a:r>
              <a:rPr lang="zh-CN" altLang="en-US" sz="2000" dirty="0">
                <a:ea typeface="_x000B__x000C_"/>
              </a:rPr>
              <a:t>质量是必须的但可能还不够</a:t>
            </a:r>
            <a:r>
              <a:rPr lang="en-US" altLang="zh-CN" sz="2000" dirty="0">
                <a:ea typeface="_x000B__x000C_"/>
              </a:rPr>
              <a:t>——</a:t>
            </a:r>
            <a:r>
              <a:rPr lang="zh-CN" altLang="en-US" sz="2000" dirty="0">
                <a:ea typeface="_x000B__x000C_"/>
              </a:rPr>
              <a:t>尤其当所有的竞争者都将其质量提高到大致同一水平时。</a:t>
            </a:r>
            <a:endParaRPr lang="zh-CN" altLang="en-US" sz="20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F554966-51EE-4931-99CB-037916DD1710}"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7203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72036" name="Rectangle 2"/>
          <p:cNvSpPr>
            <a:spLocks noGrp="1"/>
          </p:cNvSpPr>
          <p:nvPr>
            <p:ph type="title"/>
          </p:nvPr>
        </p:nvSpPr>
        <p:spPr/>
        <p:txBody>
          <a:bodyPr vert="horz" wrap="square" lIns="91440" tIns="45720" rIns="91440" bIns="45720" anchor="ctr"/>
          <a:p>
            <a:pPr eaLnBrk="1" hangingPunct="1"/>
            <a:r>
              <a:rPr lang="en-US" altLang="zh-CN" sz="4300" dirty="0"/>
              <a:t>6.5.5 </a:t>
            </a:r>
            <a:r>
              <a:rPr lang="zh-CN" altLang="en-US" sz="4300" dirty="0"/>
              <a:t>软件质量保证的实施</a:t>
            </a:r>
            <a:endParaRPr lang="zh-CN" altLang="en-US" sz="4300" dirty="0"/>
          </a:p>
        </p:txBody>
      </p:sp>
      <p:sp>
        <p:nvSpPr>
          <p:cNvPr id="172037" name="Rectangle 3"/>
          <p:cNvSpPr>
            <a:spLocks noGrp="1"/>
          </p:cNvSpPr>
          <p:nvPr>
            <p:ph idx="1"/>
          </p:nvPr>
        </p:nvSpPr>
        <p:spPr/>
        <p:txBody>
          <a:bodyPr vert="horz" wrap="square" lIns="91440" tIns="45720" rIns="91440" bIns="45720" anchor="t"/>
          <a:p>
            <a:pPr eaLnBrk="1" hangingPunct="1"/>
            <a:r>
              <a:rPr lang="zh-CN" altLang="en-US" sz="2500" dirty="0"/>
              <a:t>值得一提的是，对于软件质量保证工作的开展还存在着许多</a:t>
            </a:r>
            <a:r>
              <a:rPr lang="zh-CN" altLang="en-US" sz="2500" dirty="0">
                <a:ea typeface="华文琥珀" pitchFamily="2" charset="-122"/>
              </a:rPr>
              <a:t>误解</a:t>
            </a:r>
            <a:r>
              <a:rPr lang="zh-CN" altLang="en-US" sz="2500" dirty="0"/>
              <a:t>，比如： </a:t>
            </a:r>
            <a:br>
              <a:rPr lang="zh-CN" altLang="en-US" sz="2500" dirty="0"/>
            </a:br>
            <a:endParaRPr lang="zh-CN" altLang="en-US" sz="2500" dirty="0"/>
          </a:p>
          <a:p>
            <a:pPr lvl="1" eaLnBrk="1" hangingPunct="1">
              <a:buClr>
                <a:srgbClr val="FF0000"/>
              </a:buClr>
              <a:buFont typeface="Wingdings" panose="05000000000000000000" pitchFamily="2" charset="2"/>
              <a:buChar char="F"/>
            </a:pPr>
            <a:r>
              <a:rPr lang="zh-CN" altLang="en-US" sz="2400" dirty="0">
                <a:solidFill>
                  <a:srgbClr val="FF0000"/>
                </a:solidFill>
                <a:latin typeface="微软雅黑" panose="020B0503020204020204" pitchFamily="34" charset="-122"/>
                <a:ea typeface="微软雅黑" panose="020B0503020204020204" pitchFamily="34" charset="-122"/>
              </a:rPr>
              <a:t>只要开发人员写出尽可能多的文档，软件质量就会得到保证。 </a:t>
            </a:r>
            <a:endParaRPr lang="zh-CN" altLang="en-US" sz="2400" dirty="0">
              <a:solidFill>
                <a:srgbClr val="FF0000"/>
              </a:solidFill>
              <a:latin typeface="微软雅黑" panose="020B0503020204020204" pitchFamily="34" charset="-122"/>
              <a:ea typeface="微软雅黑" panose="020B0503020204020204" pitchFamily="34" charset="-122"/>
            </a:endParaRPr>
          </a:p>
          <a:p>
            <a:pPr lvl="1" eaLnBrk="1" hangingPunct="1">
              <a:buClr>
                <a:srgbClr val="FF0000"/>
              </a:buClr>
              <a:buFont typeface="Wingdings" panose="05000000000000000000" pitchFamily="2" charset="2"/>
              <a:buChar char="F"/>
            </a:pPr>
            <a:r>
              <a:rPr lang="zh-CN" altLang="en-US" sz="2400" dirty="0">
                <a:solidFill>
                  <a:srgbClr val="FF0000"/>
                </a:solidFill>
                <a:latin typeface="微软雅黑" panose="020B0503020204020204" pitchFamily="34" charset="-122"/>
                <a:ea typeface="微软雅黑" panose="020B0503020204020204" pitchFamily="34" charset="-122"/>
              </a:rPr>
              <a:t>只要制定出严格的开发过程规范，软件质量问题就可得到彻底解决。 </a:t>
            </a:r>
            <a:endParaRPr lang="zh-CN" altLang="en-US" sz="2400" dirty="0">
              <a:solidFill>
                <a:srgbClr val="FF0000"/>
              </a:solidFill>
              <a:latin typeface="微软雅黑" panose="020B0503020204020204" pitchFamily="34" charset="-122"/>
              <a:ea typeface="微软雅黑" panose="020B0503020204020204" pitchFamily="34" charset="-122"/>
            </a:endParaRPr>
          </a:p>
          <a:p>
            <a:pPr lvl="1" eaLnBrk="1" hangingPunct="1">
              <a:buClr>
                <a:srgbClr val="FF0000"/>
              </a:buClr>
              <a:buFont typeface="Wingdings" panose="05000000000000000000" pitchFamily="2" charset="2"/>
              <a:buChar char="F"/>
            </a:pPr>
            <a:r>
              <a:rPr lang="zh-CN" altLang="en-US" sz="2400" dirty="0">
                <a:solidFill>
                  <a:srgbClr val="FF0000"/>
                </a:solidFill>
                <a:latin typeface="微软雅黑" panose="020B0503020204020204" pitchFamily="34" charset="-122"/>
                <a:ea typeface="微软雅黑" panose="020B0503020204020204" pitchFamily="34" charset="-122"/>
              </a:rPr>
              <a:t>软件质量问题可通过软件测试得到彻底解决。 </a:t>
            </a:r>
            <a:endParaRPr lang="zh-CN" altLang="en-US" sz="2400" dirty="0">
              <a:solidFill>
                <a:srgbClr val="FF0000"/>
              </a:solidFill>
              <a:latin typeface="微软雅黑" panose="020B0503020204020204" pitchFamily="34" charset="-122"/>
              <a:ea typeface="微软雅黑" panose="020B0503020204020204" pitchFamily="34" charset="-122"/>
            </a:endParaRPr>
          </a:p>
          <a:p>
            <a:pPr lvl="1" eaLnBrk="1" hangingPunct="1">
              <a:buClr>
                <a:srgbClr val="FF0000"/>
              </a:buClr>
              <a:buFont typeface="Wingdings" panose="05000000000000000000" pitchFamily="2" charset="2"/>
              <a:buChar char="F"/>
            </a:pPr>
            <a:r>
              <a:rPr lang="zh-CN" altLang="en-US" sz="2400" dirty="0">
                <a:solidFill>
                  <a:srgbClr val="FF0000"/>
                </a:solidFill>
                <a:latin typeface="微软雅黑" panose="020B0503020204020204" pitchFamily="34" charset="-122"/>
                <a:ea typeface="微软雅黑" panose="020B0503020204020204" pitchFamily="34" charset="-122"/>
              </a:rPr>
              <a:t>软件质量就意味着软件质量保证</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只是在售出产品必须的认可过程中的另一步骤，是软件质量保证小组的工作。</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AAAD456-FA89-48E1-9616-48DA83E70063}"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74083"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74084" name="Rectangle 2"/>
          <p:cNvSpPr>
            <a:spLocks noGrp="1"/>
          </p:cNvSpPr>
          <p:nvPr>
            <p:ph type="title"/>
          </p:nvPr>
        </p:nvSpPr>
        <p:spPr/>
        <p:txBody>
          <a:bodyPr vert="horz" wrap="square" lIns="91440" tIns="45720" rIns="91440" bIns="45720" anchor="ctr"/>
          <a:p>
            <a:pPr eaLnBrk="1" hangingPunct="1"/>
            <a:r>
              <a:rPr lang="en-US" altLang="zh-CN" sz="4300" dirty="0"/>
              <a:t>6.5.6 CMM2</a:t>
            </a:r>
            <a:r>
              <a:rPr lang="zh-CN" altLang="en-US" sz="4300" dirty="0"/>
              <a:t>中的</a:t>
            </a:r>
            <a:r>
              <a:rPr lang="en-US" altLang="zh-CN" sz="4300" dirty="0"/>
              <a:t>SQA</a:t>
            </a:r>
            <a:endParaRPr lang="en-US" altLang="zh-CN" sz="4300" dirty="0"/>
          </a:p>
        </p:txBody>
      </p:sp>
      <p:sp>
        <p:nvSpPr>
          <p:cNvPr id="174085" name="Rectangle 3"/>
          <p:cNvSpPr>
            <a:spLocks noGrp="1"/>
          </p:cNvSpPr>
          <p:nvPr>
            <p:ph idx="1"/>
          </p:nvPr>
        </p:nvSpPr>
        <p:spPr>
          <a:xfrm>
            <a:off x="611188" y="1557338"/>
            <a:ext cx="7913687" cy="4392612"/>
          </a:xfrm>
        </p:spPr>
        <p:txBody>
          <a:bodyPr vert="horz" wrap="square" lIns="91440" tIns="45720" rIns="91440" bIns="45720" anchor="t"/>
          <a:p>
            <a:pPr eaLnBrk="1" hangingPunct="1"/>
            <a:r>
              <a:rPr lang="zh-CN" altLang="en-US" sz="2800" dirty="0"/>
              <a:t>该</a:t>
            </a:r>
            <a:r>
              <a:rPr lang="en-US" altLang="zh-CN" sz="2800" dirty="0"/>
              <a:t>KPA</a:t>
            </a:r>
            <a:r>
              <a:rPr lang="zh-CN" altLang="en-US" sz="2800" dirty="0"/>
              <a:t>只描述</a:t>
            </a:r>
            <a:r>
              <a:rPr lang="en-US" altLang="zh-CN" sz="2800" dirty="0"/>
              <a:t>SQA</a:t>
            </a:r>
            <a:r>
              <a:rPr lang="zh-CN" altLang="en-US" sz="2800" dirty="0"/>
              <a:t>组所应履行的质量保证功能。</a:t>
            </a:r>
            <a:endParaRPr lang="zh-CN" altLang="en-US" sz="2800" dirty="0"/>
          </a:p>
          <a:p>
            <a:pPr eaLnBrk="1" hangingPunct="1"/>
            <a:r>
              <a:rPr lang="en-US" altLang="zh-CN" sz="2800" dirty="0"/>
              <a:t>KPA</a:t>
            </a:r>
            <a:r>
              <a:rPr lang="zh-CN" altLang="en-US" sz="2800" dirty="0"/>
              <a:t>目标：</a:t>
            </a:r>
            <a:endParaRPr lang="zh-CN" altLang="en-US" sz="2800" dirty="0"/>
          </a:p>
          <a:p>
            <a:pPr lvl="1" eaLnBrk="1" hangingPunct="1">
              <a:buNone/>
            </a:pPr>
            <a:r>
              <a:rPr lang="en-US" altLang="zh-CN" sz="2400" dirty="0"/>
              <a:t>1.SQA</a:t>
            </a:r>
            <a:r>
              <a:rPr lang="zh-CN" altLang="en-US" sz="2400" dirty="0"/>
              <a:t>活动是有计划的；</a:t>
            </a:r>
            <a:endParaRPr lang="zh-CN" altLang="en-US" sz="2400" dirty="0"/>
          </a:p>
          <a:p>
            <a:pPr lvl="1" eaLnBrk="1" hangingPunct="1">
              <a:buNone/>
            </a:pPr>
            <a:r>
              <a:rPr lang="en-US" altLang="zh-CN" sz="2400" dirty="0"/>
              <a:t>2.</a:t>
            </a:r>
            <a:r>
              <a:rPr lang="zh-CN" altLang="en-US" sz="2400" dirty="0"/>
              <a:t>软件产品和活动与其所用的标准、规程和需求之间的符合性是得到客观验证的；</a:t>
            </a:r>
            <a:endParaRPr lang="zh-CN" altLang="en-US" sz="2400" dirty="0"/>
          </a:p>
          <a:p>
            <a:pPr lvl="1" eaLnBrk="1" hangingPunct="1">
              <a:buNone/>
            </a:pPr>
            <a:r>
              <a:rPr lang="en-US" altLang="zh-CN" sz="2400" dirty="0"/>
              <a:t>5.SQA</a:t>
            </a:r>
            <a:r>
              <a:rPr lang="zh-CN" altLang="en-US" sz="2400" dirty="0"/>
              <a:t>组所进行的活动和结果被及时地通知到受影响的组和个人。</a:t>
            </a:r>
            <a:endParaRPr lang="zh-CN" altLang="en-US" sz="2400" dirty="0"/>
          </a:p>
          <a:p>
            <a:pPr lvl="1" eaLnBrk="1" hangingPunct="1">
              <a:buNone/>
            </a:pPr>
            <a:r>
              <a:rPr lang="en-US" altLang="zh-CN" sz="2400" dirty="0"/>
              <a:t>5.</a:t>
            </a:r>
            <a:r>
              <a:rPr lang="zh-CN" altLang="en-US" sz="2400" dirty="0"/>
              <a:t>高层管理者及时处理在软件项目内部不能解决的与所制定的计划、标准和规程不相符合的问题。</a:t>
            </a:r>
            <a:endParaRPr lang="zh-CN" altLang="en-US" sz="2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3962DB1-A994-4D15-AE5A-F8FEE17DBBBE}"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7613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76132" name="Rectangle 2"/>
          <p:cNvSpPr>
            <a:spLocks noGrp="1"/>
          </p:cNvSpPr>
          <p:nvPr>
            <p:ph type="title"/>
          </p:nvPr>
        </p:nvSpPr>
        <p:spPr/>
        <p:txBody>
          <a:bodyPr vert="horz" wrap="square" lIns="91440" tIns="45720" rIns="91440" bIns="45720" anchor="ctr"/>
          <a:p>
            <a:pPr eaLnBrk="1" hangingPunct="1"/>
            <a:r>
              <a:rPr lang="en-US" altLang="zh-CN" sz="4300" dirty="0"/>
              <a:t>6.5.6 CMM2</a:t>
            </a:r>
            <a:r>
              <a:rPr lang="zh-CN" altLang="en-US" sz="4300" dirty="0"/>
              <a:t>中的</a:t>
            </a:r>
            <a:r>
              <a:rPr lang="en-US" altLang="zh-CN" sz="4300" dirty="0"/>
              <a:t>SQA</a:t>
            </a:r>
            <a:endParaRPr lang="en-US" altLang="zh-CN" sz="4300" dirty="0"/>
          </a:p>
        </p:txBody>
      </p:sp>
      <p:sp>
        <p:nvSpPr>
          <p:cNvPr id="176133" name="Rectangle 3"/>
          <p:cNvSpPr>
            <a:spLocks noGrp="1"/>
          </p:cNvSpPr>
          <p:nvPr>
            <p:ph idx="1"/>
          </p:nvPr>
        </p:nvSpPr>
        <p:spPr/>
        <p:txBody>
          <a:bodyPr vert="horz" wrap="square" lIns="91440" tIns="45720" rIns="91440" bIns="45720" anchor="t"/>
          <a:p>
            <a:pPr eaLnBrk="1" hangingPunct="1">
              <a:lnSpc>
                <a:spcPct val="90000"/>
              </a:lnSpc>
            </a:pPr>
            <a:r>
              <a:rPr lang="zh-CN" altLang="en-US" sz="2800" dirty="0"/>
              <a:t>关键实践：</a:t>
            </a:r>
            <a:endParaRPr lang="zh-CN" altLang="en-US" sz="2800" dirty="0"/>
          </a:p>
          <a:p>
            <a:pPr eaLnBrk="1" hangingPunct="1">
              <a:lnSpc>
                <a:spcPct val="90000"/>
              </a:lnSpc>
              <a:buFont typeface="Wingdings" panose="05000000000000000000" pitchFamily="2" charset="2"/>
              <a:buChar char="Ø"/>
            </a:pPr>
            <a:r>
              <a:rPr lang="zh-CN" altLang="en-US" sz="2800" dirty="0">
                <a:solidFill>
                  <a:srgbClr val="0033CC"/>
                </a:solidFill>
              </a:rPr>
              <a:t>实施保障</a:t>
            </a:r>
            <a:r>
              <a:rPr lang="en-US" altLang="zh-CN" sz="2800" dirty="0">
                <a:solidFill>
                  <a:srgbClr val="0033CC"/>
                </a:solidFill>
                <a:sym typeface="Wingdings" panose="05000000000000000000" pitchFamily="2" charset="2"/>
              </a:rPr>
              <a:t>:</a:t>
            </a:r>
            <a:endParaRPr lang="en-US" altLang="zh-CN" sz="2800" dirty="0">
              <a:solidFill>
                <a:srgbClr val="0033CC"/>
              </a:solidFill>
              <a:sym typeface="Wingdings" panose="05000000000000000000" pitchFamily="2" charset="2"/>
            </a:endParaRPr>
          </a:p>
          <a:p>
            <a:pPr lvl="1" eaLnBrk="1" hangingPunct="1">
              <a:lnSpc>
                <a:spcPct val="90000"/>
              </a:lnSpc>
              <a:buNone/>
            </a:pPr>
            <a:r>
              <a:rPr lang="en-US" altLang="zh-CN" sz="2200" dirty="0">
                <a:solidFill>
                  <a:srgbClr val="FF0000"/>
                </a:solidFill>
                <a:sym typeface="Wingdings" panose="05000000000000000000" pitchFamily="2" charset="2"/>
              </a:rPr>
              <a:t>1)</a:t>
            </a:r>
            <a:r>
              <a:rPr lang="zh-CN" altLang="en-US" sz="2200" dirty="0">
                <a:sym typeface="Wingdings" panose="05000000000000000000" pitchFamily="2" charset="2"/>
              </a:rPr>
              <a:t>项目遵循一个</a:t>
            </a:r>
            <a:r>
              <a:rPr lang="zh-CN" altLang="en-US" sz="2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由组织制定的文档化的方针</a:t>
            </a:r>
            <a:r>
              <a:rPr lang="zh-CN" altLang="en-US" sz="2200" dirty="0">
                <a:sym typeface="Wingdings" panose="05000000000000000000" pitchFamily="2" charset="2"/>
              </a:rPr>
              <a:t>来实施</a:t>
            </a:r>
            <a:r>
              <a:rPr lang="en-US" altLang="zh-CN" sz="2200" dirty="0">
                <a:sym typeface="Wingdings" panose="05000000000000000000" pitchFamily="2" charset="2"/>
              </a:rPr>
              <a:t>SQA</a:t>
            </a:r>
            <a:r>
              <a:rPr lang="zh-CN" altLang="en-US" sz="2200" dirty="0">
                <a:sym typeface="Wingdings" panose="05000000000000000000" pitchFamily="2" charset="2"/>
              </a:rPr>
              <a:t>。</a:t>
            </a:r>
            <a:endParaRPr lang="zh-CN" altLang="en-US" sz="2200" dirty="0">
              <a:sym typeface="Wingdings" panose="05000000000000000000" pitchFamily="2" charset="2"/>
            </a:endParaRPr>
          </a:p>
          <a:p>
            <a:pPr eaLnBrk="1" hangingPunct="1">
              <a:lnSpc>
                <a:spcPct val="90000"/>
              </a:lnSpc>
              <a:buFont typeface="Wingdings" panose="05000000000000000000" pitchFamily="2" charset="2"/>
              <a:buChar char="Ø"/>
            </a:pPr>
            <a:r>
              <a:rPr lang="zh-CN" altLang="en-US" sz="2800" dirty="0">
                <a:solidFill>
                  <a:srgbClr val="0033CC"/>
                </a:solidFill>
              </a:rPr>
              <a:t>实施条件</a:t>
            </a:r>
            <a:r>
              <a:rPr lang="zh-CN" altLang="en-US" sz="2800" dirty="0"/>
              <a:t>：</a:t>
            </a:r>
            <a:endParaRPr lang="zh-CN" altLang="en-US" sz="2800" dirty="0"/>
          </a:p>
          <a:p>
            <a:pPr lvl="1" eaLnBrk="1" hangingPunct="1">
              <a:lnSpc>
                <a:spcPct val="90000"/>
              </a:lnSpc>
              <a:buNone/>
            </a:pPr>
            <a:r>
              <a:rPr lang="en-US" altLang="zh-CN" sz="2200" dirty="0">
                <a:solidFill>
                  <a:srgbClr val="FF0000"/>
                </a:solidFill>
              </a:rPr>
              <a:t>2)</a:t>
            </a:r>
            <a:r>
              <a:rPr lang="zh-CN" altLang="en-US" sz="2200" dirty="0"/>
              <a:t>必须有一个</a:t>
            </a:r>
            <a:r>
              <a:rPr lang="zh-CN" altLang="en-US" sz="2200" dirty="0">
                <a:solidFill>
                  <a:srgbClr val="FF0000"/>
                </a:solidFill>
                <a:latin typeface="微软雅黑" panose="020B0503020204020204" pitchFamily="34" charset="-122"/>
                <a:ea typeface="微软雅黑" panose="020B0503020204020204" pitchFamily="34" charset="-122"/>
              </a:rPr>
              <a:t>有职有权的</a:t>
            </a:r>
            <a:r>
              <a:rPr lang="en-US" altLang="zh-CN" sz="2200" dirty="0">
                <a:solidFill>
                  <a:srgbClr val="FF0000"/>
                </a:solidFill>
                <a:latin typeface="微软雅黑" panose="020B0503020204020204" pitchFamily="34" charset="-122"/>
                <a:ea typeface="微软雅黑" panose="020B0503020204020204" pitchFamily="34" charset="-122"/>
              </a:rPr>
              <a:t>SQA</a:t>
            </a:r>
            <a:r>
              <a:rPr lang="zh-CN" altLang="en-US" sz="2200" dirty="0">
                <a:solidFill>
                  <a:srgbClr val="FF0000"/>
                </a:solidFill>
                <a:latin typeface="微软雅黑" panose="020B0503020204020204" pitchFamily="34" charset="-122"/>
                <a:ea typeface="微软雅黑" panose="020B0503020204020204" pitchFamily="34" charset="-122"/>
              </a:rPr>
              <a:t>组</a:t>
            </a:r>
            <a:r>
              <a:rPr lang="zh-CN" altLang="en-US" sz="2200" dirty="0"/>
              <a:t>负责协调和实施项目的</a:t>
            </a:r>
            <a:r>
              <a:rPr lang="en-US" altLang="zh-CN" sz="2200" dirty="0"/>
              <a:t>SQA.</a:t>
            </a:r>
            <a:endParaRPr lang="en-US" altLang="zh-CN" sz="2200" dirty="0"/>
          </a:p>
          <a:p>
            <a:pPr lvl="1" eaLnBrk="1" hangingPunct="1">
              <a:lnSpc>
                <a:spcPct val="90000"/>
              </a:lnSpc>
              <a:buNone/>
            </a:pPr>
            <a:r>
              <a:rPr lang="en-US" altLang="zh-CN" sz="2200" dirty="0">
                <a:solidFill>
                  <a:srgbClr val="FF0000"/>
                </a:solidFill>
              </a:rPr>
              <a:t>3)</a:t>
            </a:r>
            <a:r>
              <a:rPr lang="zh-CN" altLang="en-US" sz="2200" dirty="0"/>
              <a:t>为进行</a:t>
            </a:r>
            <a:r>
              <a:rPr lang="en-US" altLang="zh-CN" sz="2200" dirty="0"/>
              <a:t>SQA</a:t>
            </a:r>
            <a:r>
              <a:rPr lang="zh-CN" altLang="en-US" sz="2200" dirty="0"/>
              <a:t>活动</a:t>
            </a:r>
            <a:r>
              <a:rPr lang="zh-CN" altLang="en-US" sz="2200" dirty="0">
                <a:solidFill>
                  <a:srgbClr val="FF0000"/>
                </a:solidFill>
                <a:latin typeface="微软雅黑" panose="020B0503020204020204" pitchFamily="34" charset="-122"/>
                <a:ea typeface="微软雅黑" panose="020B0503020204020204" pitchFamily="34" charset="-122"/>
              </a:rPr>
              <a:t>提供足够的资源和经费</a:t>
            </a:r>
            <a:r>
              <a:rPr lang="zh-CN" altLang="en-US" sz="2200" dirty="0"/>
              <a:t>。</a:t>
            </a:r>
            <a:endParaRPr lang="zh-CN" altLang="en-US" sz="2200" dirty="0"/>
          </a:p>
          <a:p>
            <a:pPr lvl="1" eaLnBrk="1" hangingPunct="1">
              <a:lnSpc>
                <a:spcPct val="90000"/>
              </a:lnSpc>
              <a:buNone/>
            </a:pPr>
            <a:r>
              <a:rPr lang="en-US" altLang="zh-CN" sz="2200" dirty="0">
                <a:solidFill>
                  <a:srgbClr val="FF0000"/>
                </a:solidFill>
              </a:rPr>
              <a:t>4)</a:t>
            </a:r>
            <a:r>
              <a:rPr lang="en-US" altLang="zh-CN" sz="2200" dirty="0"/>
              <a:t>SQA</a:t>
            </a:r>
            <a:r>
              <a:rPr lang="zh-CN" altLang="en-US" sz="2200" dirty="0"/>
              <a:t>组的成员应通过培训，使他们能完成</a:t>
            </a:r>
            <a:r>
              <a:rPr lang="en-US" altLang="zh-CN" sz="2200" dirty="0"/>
              <a:t>SQA</a:t>
            </a:r>
            <a:r>
              <a:rPr lang="zh-CN" altLang="en-US" sz="2200" dirty="0"/>
              <a:t>活动。</a:t>
            </a:r>
            <a:endParaRPr lang="zh-CN" altLang="en-US" sz="2200" dirty="0"/>
          </a:p>
          <a:p>
            <a:pPr lvl="1" eaLnBrk="1" hangingPunct="1">
              <a:lnSpc>
                <a:spcPct val="90000"/>
              </a:lnSpc>
              <a:buNone/>
            </a:pPr>
            <a:r>
              <a:rPr lang="en-US" altLang="zh-CN" sz="2200" dirty="0">
                <a:solidFill>
                  <a:srgbClr val="FF0000"/>
                </a:solidFill>
              </a:rPr>
              <a:t>5)</a:t>
            </a:r>
            <a:r>
              <a:rPr lang="zh-CN" altLang="en-US" sz="2200" dirty="0"/>
              <a:t>对参与软件项目的其他成员也要进行有关</a:t>
            </a:r>
            <a:r>
              <a:rPr lang="en-US" altLang="zh-CN" sz="2200" dirty="0"/>
              <a:t>SQA</a:t>
            </a:r>
            <a:r>
              <a:rPr lang="zh-CN" altLang="en-US" sz="2200" dirty="0"/>
              <a:t>组的作用、职责、权利和价值等方面的定向培训。</a:t>
            </a:r>
            <a:endParaRPr lang="zh-CN" altLang="en-US" sz="22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44C1BD9-2924-4759-BCFB-44BEDB442CBF}"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7817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78180" name="Rectangle 2"/>
          <p:cNvSpPr>
            <a:spLocks noGrp="1"/>
          </p:cNvSpPr>
          <p:nvPr>
            <p:ph type="title"/>
          </p:nvPr>
        </p:nvSpPr>
        <p:spPr/>
        <p:txBody>
          <a:bodyPr vert="horz" wrap="square" lIns="91440" tIns="45720" rIns="91440" bIns="45720" anchor="ctr"/>
          <a:p>
            <a:pPr eaLnBrk="1" hangingPunct="1"/>
            <a:r>
              <a:rPr lang="en-US" altLang="zh-CN" sz="4300" dirty="0"/>
              <a:t>6.5.6 CMM2</a:t>
            </a:r>
            <a:r>
              <a:rPr lang="zh-CN" altLang="en-US" sz="4300" dirty="0"/>
              <a:t>中的</a:t>
            </a:r>
            <a:r>
              <a:rPr lang="en-US" altLang="zh-CN" sz="4300" dirty="0"/>
              <a:t>SQA</a:t>
            </a:r>
            <a:endParaRPr lang="en-US" altLang="zh-CN" sz="4300" dirty="0"/>
          </a:p>
        </p:txBody>
      </p:sp>
      <p:sp>
        <p:nvSpPr>
          <p:cNvPr id="178181" name="Rectangle 3"/>
          <p:cNvSpPr>
            <a:spLocks noGrp="1"/>
          </p:cNvSpPr>
          <p:nvPr>
            <p:ph idx="1"/>
          </p:nvPr>
        </p:nvSpPr>
        <p:spPr>
          <a:xfrm>
            <a:off x="609600" y="1412875"/>
            <a:ext cx="7924800" cy="4606925"/>
          </a:xfrm>
        </p:spPr>
        <p:txBody>
          <a:bodyPr vert="horz" wrap="square" lIns="91440" tIns="45720" rIns="91440" bIns="45720" anchor="t"/>
          <a:p>
            <a:pPr eaLnBrk="1" hangingPunct="1">
              <a:buFont typeface="Wingdings" panose="05000000000000000000" pitchFamily="2" charset="2"/>
              <a:buChar char="Ø"/>
            </a:pPr>
            <a:r>
              <a:rPr lang="zh-CN" altLang="en-US" sz="2800" dirty="0">
                <a:solidFill>
                  <a:srgbClr val="0033CC"/>
                </a:solidFill>
              </a:rPr>
              <a:t>执行的活动</a:t>
            </a:r>
            <a:r>
              <a:rPr lang="zh-CN" altLang="en-US" sz="2800" dirty="0"/>
              <a:t>：</a:t>
            </a:r>
            <a:endParaRPr lang="zh-CN" altLang="en-US" sz="2800" dirty="0"/>
          </a:p>
          <a:p>
            <a:pPr lvl="1" eaLnBrk="1" hangingPunct="1">
              <a:buNone/>
            </a:pPr>
            <a:r>
              <a:rPr lang="en-US" altLang="zh-CN" sz="2200" dirty="0">
                <a:solidFill>
                  <a:srgbClr val="FF0000"/>
                </a:solidFill>
              </a:rPr>
              <a:t>1)</a:t>
            </a:r>
            <a:r>
              <a:rPr lang="zh-CN" altLang="en-US" sz="2200" dirty="0"/>
              <a:t>按照一个文档化的规程的要求制定软件项目的</a:t>
            </a:r>
            <a:r>
              <a:rPr lang="en-US" altLang="zh-CN" sz="2200" dirty="0"/>
              <a:t>SQA</a:t>
            </a:r>
            <a:r>
              <a:rPr lang="zh-CN" altLang="en-US" sz="2200" dirty="0"/>
              <a:t>计划。</a:t>
            </a:r>
            <a:endParaRPr lang="zh-CN" altLang="en-US" sz="2200" dirty="0"/>
          </a:p>
          <a:p>
            <a:pPr lvl="1" eaLnBrk="1" hangingPunct="1">
              <a:buNone/>
            </a:pPr>
            <a:r>
              <a:rPr lang="en-US" altLang="zh-CN" sz="2200" dirty="0">
                <a:solidFill>
                  <a:srgbClr val="FF0000"/>
                </a:solidFill>
              </a:rPr>
              <a:t>2)</a:t>
            </a:r>
            <a:r>
              <a:rPr lang="en-US" altLang="zh-CN" sz="2200" dirty="0"/>
              <a:t>SQA</a:t>
            </a:r>
            <a:r>
              <a:rPr lang="zh-CN" altLang="en-US" sz="2200" dirty="0"/>
              <a:t>组按照</a:t>
            </a:r>
            <a:r>
              <a:rPr lang="en-US" altLang="zh-CN" sz="2200" dirty="0"/>
              <a:t>SQA</a:t>
            </a:r>
            <a:r>
              <a:rPr lang="zh-CN" altLang="en-US" sz="2200" dirty="0"/>
              <a:t>计划进行活动。</a:t>
            </a:r>
            <a:endParaRPr lang="zh-CN" altLang="en-US" sz="2200" dirty="0"/>
          </a:p>
          <a:p>
            <a:pPr lvl="1" eaLnBrk="1" hangingPunct="1">
              <a:buNone/>
            </a:pPr>
            <a:r>
              <a:rPr lang="en-US" altLang="zh-CN" sz="2200" dirty="0">
                <a:solidFill>
                  <a:srgbClr val="FF0000"/>
                </a:solidFill>
              </a:rPr>
              <a:t>3)</a:t>
            </a:r>
            <a:r>
              <a:rPr lang="en-US" altLang="zh-CN" sz="2200" dirty="0"/>
              <a:t>SQA</a:t>
            </a:r>
            <a:r>
              <a:rPr lang="zh-CN" altLang="en-US" sz="2200" dirty="0"/>
              <a:t>组参与项目软件开发计划、标准和规程的准备和评审。</a:t>
            </a:r>
            <a:endParaRPr lang="zh-CN" altLang="en-US" sz="2200" dirty="0"/>
          </a:p>
          <a:p>
            <a:pPr lvl="1" eaLnBrk="1" hangingPunct="1">
              <a:buNone/>
            </a:pPr>
            <a:r>
              <a:rPr lang="en-US" altLang="zh-CN" sz="2200" dirty="0">
                <a:solidFill>
                  <a:srgbClr val="FF0000"/>
                </a:solidFill>
              </a:rPr>
              <a:t>4)</a:t>
            </a:r>
            <a:r>
              <a:rPr lang="en-US" altLang="zh-CN" sz="2200" dirty="0"/>
              <a:t>SQA</a:t>
            </a:r>
            <a:r>
              <a:rPr lang="zh-CN" altLang="en-US" sz="2200" dirty="0"/>
              <a:t>组按照软件开发计划和制定的软件标准和规程对软件工程活动进行评审，验证软件工程活动的符合性。</a:t>
            </a:r>
            <a:endParaRPr lang="zh-CN" altLang="en-US" sz="2200" dirty="0"/>
          </a:p>
          <a:p>
            <a:pPr lvl="1" eaLnBrk="1" hangingPunct="1">
              <a:buNone/>
            </a:pPr>
            <a:r>
              <a:rPr lang="en-US" altLang="zh-CN" sz="2200" dirty="0">
                <a:solidFill>
                  <a:srgbClr val="FF0000"/>
                </a:solidFill>
              </a:rPr>
              <a:t>5)</a:t>
            </a:r>
            <a:r>
              <a:rPr lang="en-US" altLang="zh-CN" sz="2200" dirty="0"/>
              <a:t>SQA</a:t>
            </a:r>
            <a:r>
              <a:rPr lang="zh-CN" altLang="en-US" sz="2200" dirty="0"/>
              <a:t>组审计制定的软件工作产品以验证其符合性。</a:t>
            </a:r>
            <a:endParaRPr lang="zh-CN" altLang="en-US" sz="2200" dirty="0"/>
          </a:p>
          <a:p>
            <a:pPr lvl="1" eaLnBrk="1" hangingPunct="1">
              <a:buNone/>
            </a:pPr>
            <a:r>
              <a:rPr lang="en-US" altLang="zh-CN" sz="2200" dirty="0">
                <a:solidFill>
                  <a:srgbClr val="FF0000"/>
                </a:solidFill>
              </a:rPr>
              <a:t>6)</a:t>
            </a:r>
            <a:r>
              <a:rPr lang="en-US" altLang="zh-CN" sz="2200" dirty="0"/>
              <a:t>SQA</a:t>
            </a:r>
            <a:r>
              <a:rPr lang="zh-CN" altLang="en-US" sz="2200" dirty="0"/>
              <a:t>组定期向软件工程组通告其活动的结果。</a:t>
            </a:r>
            <a:endParaRPr lang="en-US" altLang="zh-CN" sz="2200" dirty="0"/>
          </a:p>
          <a:p>
            <a:pPr lvl="1" eaLnBrk="1" hangingPunct="1">
              <a:lnSpc>
                <a:spcPct val="90000"/>
              </a:lnSpc>
              <a:buNone/>
            </a:pPr>
            <a:r>
              <a:rPr lang="en-US" altLang="zh-CN" sz="2200" dirty="0">
                <a:solidFill>
                  <a:srgbClr val="FF0000"/>
                </a:solidFill>
              </a:rPr>
              <a:t>7)</a:t>
            </a:r>
            <a:r>
              <a:rPr lang="zh-CN" altLang="en-US" sz="2200" dirty="0"/>
              <a:t>按照一个文档化的规程，对在软件活动和软件工作产品中鉴别出的偏差建立文档，并加以处理。</a:t>
            </a:r>
            <a:endParaRPr lang="zh-CN" altLang="en-US" sz="2200" dirty="0"/>
          </a:p>
          <a:p>
            <a:pPr lvl="1" eaLnBrk="1" hangingPunct="1">
              <a:lnSpc>
                <a:spcPct val="90000"/>
              </a:lnSpc>
              <a:buNone/>
            </a:pPr>
            <a:r>
              <a:rPr lang="en-US" altLang="zh-CN" sz="2200" dirty="0">
                <a:solidFill>
                  <a:srgbClr val="FF0000"/>
                </a:solidFill>
              </a:rPr>
              <a:t>8)</a:t>
            </a:r>
            <a:r>
              <a:rPr lang="en-US" altLang="zh-CN" sz="2200" dirty="0"/>
              <a:t>SQA</a:t>
            </a:r>
            <a:r>
              <a:rPr lang="zh-CN" altLang="en-US" sz="2200" dirty="0"/>
              <a:t>组将它的</a:t>
            </a:r>
            <a:r>
              <a:rPr lang="en-US" altLang="zh-CN" sz="2200" dirty="0"/>
              <a:t>SQA</a:t>
            </a:r>
            <a:r>
              <a:rPr lang="zh-CN" altLang="en-US" sz="2200" dirty="0"/>
              <a:t>活动和发现的偏差定期地与用户</a:t>
            </a:r>
            <a:r>
              <a:rPr lang="en-US" altLang="zh-CN" sz="2200" dirty="0"/>
              <a:t>SQA</a:t>
            </a:r>
            <a:r>
              <a:rPr lang="zh-CN" altLang="en-US" sz="2200" dirty="0"/>
              <a:t>人员进行交流或评审。</a:t>
            </a:r>
            <a:endParaRPr lang="zh-CN" altLang="en-US" sz="2200" dirty="0"/>
          </a:p>
          <a:p>
            <a:pPr lvl="1" eaLnBrk="1" hangingPunct="1">
              <a:buNone/>
            </a:pPr>
            <a:endParaRPr lang="zh-CN" altLang="en-US" sz="22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B022651-9030-4755-A1F2-11331E1C55D9}"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8022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80228" name="Rectangle 2"/>
          <p:cNvSpPr>
            <a:spLocks noGrp="1"/>
          </p:cNvSpPr>
          <p:nvPr>
            <p:ph type="title"/>
          </p:nvPr>
        </p:nvSpPr>
        <p:spPr/>
        <p:txBody>
          <a:bodyPr vert="horz" wrap="square" lIns="91440" tIns="45720" rIns="91440" bIns="45720" anchor="ctr"/>
          <a:p>
            <a:pPr eaLnBrk="1" hangingPunct="1"/>
            <a:r>
              <a:rPr lang="en-US" altLang="zh-CN" sz="4300" dirty="0"/>
              <a:t>6.5.6 CMM2</a:t>
            </a:r>
            <a:r>
              <a:rPr lang="zh-CN" altLang="en-US" sz="4300" dirty="0"/>
              <a:t>中的</a:t>
            </a:r>
            <a:r>
              <a:rPr lang="en-US" altLang="zh-CN" sz="4300" dirty="0"/>
              <a:t>SQA</a:t>
            </a:r>
            <a:endParaRPr lang="en-US" altLang="zh-CN" sz="4300" dirty="0"/>
          </a:p>
        </p:txBody>
      </p:sp>
      <p:sp>
        <p:nvSpPr>
          <p:cNvPr id="180229" name="Rectangle 3"/>
          <p:cNvSpPr>
            <a:spLocks noGrp="1"/>
          </p:cNvSpPr>
          <p:nvPr>
            <p:ph idx="1"/>
          </p:nvPr>
        </p:nvSpPr>
        <p:spPr>
          <a:xfrm>
            <a:off x="539750" y="1557338"/>
            <a:ext cx="7986713" cy="4392612"/>
          </a:xfrm>
        </p:spPr>
        <p:txBody>
          <a:bodyPr vert="horz" wrap="square" lIns="91440" tIns="45720" rIns="91440" bIns="45720" anchor="t"/>
          <a:p>
            <a:pPr eaLnBrk="1" hangingPunct="1">
              <a:lnSpc>
                <a:spcPct val="90000"/>
              </a:lnSpc>
              <a:buFont typeface="Wingdings" panose="05000000000000000000" pitchFamily="2" charset="2"/>
              <a:buChar char="Ø"/>
            </a:pPr>
            <a:r>
              <a:rPr lang="zh-CN" altLang="en-US" sz="2800" dirty="0">
                <a:solidFill>
                  <a:srgbClr val="0033CC"/>
                </a:solidFill>
              </a:rPr>
              <a:t>实施检查</a:t>
            </a:r>
            <a:r>
              <a:rPr lang="zh-CN" altLang="en-US" sz="2800" dirty="0"/>
              <a:t>：</a:t>
            </a:r>
            <a:endParaRPr lang="zh-CN" altLang="en-US" sz="2800" dirty="0"/>
          </a:p>
          <a:p>
            <a:pPr lvl="1" eaLnBrk="1" hangingPunct="1">
              <a:lnSpc>
                <a:spcPct val="90000"/>
              </a:lnSpc>
              <a:buNone/>
            </a:pPr>
            <a:r>
              <a:rPr lang="en-US" altLang="zh-CN" sz="2200" dirty="0">
                <a:solidFill>
                  <a:srgbClr val="FF0000"/>
                </a:solidFill>
              </a:rPr>
              <a:t>1)</a:t>
            </a:r>
            <a:r>
              <a:rPr lang="zh-CN" altLang="en-US" sz="2200" dirty="0"/>
              <a:t>进行测量，结果用来确定</a:t>
            </a:r>
            <a:r>
              <a:rPr lang="en-US" altLang="zh-CN" sz="2200" dirty="0"/>
              <a:t>SQA</a:t>
            </a:r>
            <a:r>
              <a:rPr lang="zh-CN" altLang="en-US" sz="2200" dirty="0"/>
              <a:t>活动的成本和进展状态。</a:t>
            </a:r>
            <a:endParaRPr lang="zh-CN" altLang="en-US" sz="2200" dirty="0"/>
          </a:p>
          <a:p>
            <a:pPr lvl="1" eaLnBrk="1" hangingPunct="1">
              <a:lnSpc>
                <a:spcPct val="90000"/>
              </a:lnSpc>
              <a:buNone/>
            </a:pPr>
            <a:r>
              <a:rPr lang="en-US" altLang="zh-CN" sz="2200" dirty="0">
                <a:solidFill>
                  <a:srgbClr val="FF0000"/>
                </a:solidFill>
              </a:rPr>
              <a:t>2)</a:t>
            </a:r>
            <a:r>
              <a:rPr lang="zh-CN" altLang="en-US" sz="2200" dirty="0"/>
              <a:t>高层管理者定期参与评审</a:t>
            </a:r>
            <a:r>
              <a:rPr lang="en-US" altLang="zh-CN" sz="2200" dirty="0"/>
              <a:t>SQA</a:t>
            </a:r>
            <a:r>
              <a:rPr lang="zh-CN" altLang="en-US" sz="2200" dirty="0"/>
              <a:t>活动。</a:t>
            </a:r>
            <a:endParaRPr lang="zh-CN" altLang="en-US" sz="2200" dirty="0"/>
          </a:p>
          <a:p>
            <a:pPr lvl="1" eaLnBrk="1" hangingPunct="1">
              <a:lnSpc>
                <a:spcPct val="90000"/>
              </a:lnSpc>
              <a:buNone/>
            </a:pPr>
            <a:r>
              <a:rPr lang="en-US" altLang="zh-CN" sz="2200" dirty="0">
                <a:solidFill>
                  <a:srgbClr val="FF0000"/>
                </a:solidFill>
              </a:rPr>
              <a:t>3)</a:t>
            </a:r>
            <a:r>
              <a:rPr lang="zh-CN" altLang="en-US" sz="2200" dirty="0"/>
              <a:t>项目负责人定期并以实践驱动地参与评审</a:t>
            </a:r>
            <a:r>
              <a:rPr lang="en-US" altLang="zh-CN" sz="2200" dirty="0"/>
              <a:t>SQA</a:t>
            </a:r>
            <a:r>
              <a:rPr lang="zh-CN" altLang="en-US" sz="2200" dirty="0"/>
              <a:t>的活动。</a:t>
            </a:r>
            <a:endParaRPr lang="zh-CN" altLang="en-US" sz="2200" dirty="0"/>
          </a:p>
          <a:p>
            <a:pPr lvl="1" eaLnBrk="1" hangingPunct="1">
              <a:lnSpc>
                <a:spcPct val="90000"/>
              </a:lnSpc>
              <a:buNone/>
            </a:pPr>
            <a:r>
              <a:rPr lang="en-US" altLang="zh-CN" sz="2200" dirty="0">
                <a:solidFill>
                  <a:srgbClr val="FF0000"/>
                </a:solidFill>
              </a:rPr>
              <a:t>4)</a:t>
            </a:r>
            <a:r>
              <a:rPr lang="zh-CN" altLang="en-US" sz="2200" dirty="0"/>
              <a:t>邀请独立于</a:t>
            </a:r>
            <a:r>
              <a:rPr lang="en-US" altLang="zh-CN" sz="2200" dirty="0"/>
              <a:t>SQA</a:t>
            </a:r>
            <a:r>
              <a:rPr lang="zh-CN" altLang="en-US" sz="2200" dirty="0"/>
              <a:t>组的专家定期评审项目</a:t>
            </a:r>
            <a:r>
              <a:rPr lang="en-US" altLang="zh-CN" sz="2200" dirty="0"/>
              <a:t>SQA</a:t>
            </a:r>
            <a:r>
              <a:rPr lang="zh-CN" altLang="en-US" sz="2200" dirty="0"/>
              <a:t>组的活动和软件工作产品。</a:t>
            </a:r>
            <a:endParaRPr lang="zh-CN" altLang="en-US" sz="22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7470089-8E81-4D35-998E-B7F22E5AF8DA}"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82275"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82276" name="Rectangle 2"/>
          <p:cNvSpPr>
            <a:spLocks noGrp="1"/>
          </p:cNvSpPr>
          <p:nvPr>
            <p:ph type="title"/>
          </p:nvPr>
        </p:nvSpPr>
        <p:spPr/>
        <p:txBody>
          <a:bodyPr vert="horz" wrap="square" lIns="91440" tIns="45720" rIns="91440" bIns="45720" anchor="ctr"/>
          <a:p>
            <a:pPr eaLnBrk="1" hangingPunct="1"/>
            <a:r>
              <a:rPr lang="en-US" altLang="zh-CN" sz="4300" dirty="0"/>
              <a:t>6.5.7 </a:t>
            </a:r>
            <a:r>
              <a:rPr lang="zh-CN" altLang="en-US" sz="4300" dirty="0"/>
              <a:t>软件的质量设计</a:t>
            </a:r>
            <a:endParaRPr lang="zh-CN" altLang="en-US" sz="4300" dirty="0"/>
          </a:p>
        </p:txBody>
      </p:sp>
      <p:sp>
        <p:nvSpPr>
          <p:cNvPr id="182277" name="Rectangle 3"/>
          <p:cNvSpPr>
            <a:spLocks noGrp="1"/>
          </p:cNvSpPr>
          <p:nvPr>
            <p:ph idx="1"/>
          </p:nvPr>
        </p:nvSpPr>
        <p:spPr>
          <a:xfrm>
            <a:off x="609600" y="1600200"/>
            <a:ext cx="4538663" cy="4492625"/>
          </a:xfrm>
        </p:spPr>
        <p:txBody>
          <a:bodyPr vert="horz" wrap="square" lIns="91440" tIns="45720" rIns="91440" bIns="45720" anchor="t"/>
          <a:p>
            <a:pPr eaLnBrk="1" hangingPunct="1">
              <a:lnSpc>
                <a:spcPct val="80000"/>
              </a:lnSpc>
            </a:pPr>
            <a:r>
              <a:rPr lang="zh-CN" altLang="en-US" sz="2500" dirty="0">
                <a:latin typeface="黑体" panose="02010609060101010101" pitchFamily="49" charset="-122"/>
              </a:rPr>
              <a:t>质量特性转换为软件的内部结构</a:t>
            </a:r>
            <a:endParaRPr lang="zh-CN" altLang="en-US" sz="2500" dirty="0">
              <a:latin typeface="黑体" panose="02010609060101010101" pitchFamily="49" charset="-122"/>
            </a:endParaRPr>
          </a:p>
          <a:p>
            <a:pPr lvl="1" eaLnBrk="1" hangingPunct="1">
              <a:lnSpc>
                <a:spcPct val="80000"/>
              </a:lnSpc>
            </a:pPr>
            <a:r>
              <a:rPr lang="zh-CN" altLang="en-US" sz="2100" dirty="0">
                <a:solidFill>
                  <a:srgbClr val="FF0000"/>
                </a:solidFill>
                <a:latin typeface="微软雅黑" panose="020B0503020204020204" pitchFamily="34" charset="-122"/>
                <a:ea typeface="微软雅黑" panose="020B0503020204020204" pitchFamily="34" charset="-122"/>
              </a:rPr>
              <a:t>在软件定义阶段，必须定义对软件的质量需求</a:t>
            </a:r>
            <a:r>
              <a:rPr lang="zh-CN" altLang="en-US" sz="2100" dirty="0"/>
              <a:t>。即确定软件的质量特性及必需的评价准则，并定量地设定其必须达到的质量水平</a:t>
            </a:r>
            <a:endParaRPr lang="zh-CN" altLang="en-US" sz="2100" dirty="0"/>
          </a:p>
          <a:p>
            <a:pPr lvl="1" eaLnBrk="1" hangingPunct="1">
              <a:lnSpc>
                <a:spcPct val="80000"/>
              </a:lnSpc>
            </a:pPr>
            <a:r>
              <a:rPr lang="zh-CN" altLang="en-US" sz="2100" dirty="0"/>
              <a:t>在以后软件开发的每一阶段结束时，要算出评价的分数，然后与目标值加以对照，以评估在这一阶段开发的软件质量是否达到要求。</a:t>
            </a:r>
            <a:endParaRPr lang="zh-CN" altLang="en-US" sz="2100" dirty="0"/>
          </a:p>
          <a:p>
            <a:pPr lvl="1" eaLnBrk="1" hangingPunct="1">
              <a:lnSpc>
                <a:spcPct val="80000"/>
              </a:lnSpc>
            </a:pPr>
            <a:r>
              <a:rPr lang="zh-CN" altLang="en-US" sz="2100" dirty="0">
                <a:solidFill>
                  <a:srgbClr val="FF0000"/>
                </a:solidFill>
                <a:latin typeface="微软雅黑" panose="020B0503020204020204" pitchFamily="34" charset="-122"/>
                <a:ea typeface="微软雅黑" panose="020B0503020204020204" pitchFamily="34" charset="-122"/>
              </a:rPr>
              <a:t>为了实现规定的质量特性，就需要把这些质量特性转换为软件的内部结构的特性</a:t>
            </a:r>
            <a:r>
              <a:rPr lang="zh-CN" altLang="en-US" sz="2100" dirty="0"/>
              <a:t>。</a:t>
            </a:r>
            <a:r>
              <a:rPr lang="en-US" altLang="zh-CN" sz="2100" dirty="0"/>
              <a:t>How?</a:t>
            </a:r>
            <a:endParaRPr lang="zh-CN" altLang="en-US" sz="2100" dirty="0"/>
          </a:p>
        </p:txBody>
      </p:sp>
      <p:pic>
        <p:nvPicPr>
          <p:cNvPr id="182278" name="Picture 4"/>
          <p:cNvPicPr>
            <a:picLocks noChangeAspect="1"/>
          </p:cNvPicPr>
          <p:nvPr/>
        </p:nvPicPr>
        <p:blipFill>
          <a:blip r:embed="rId1">
            <a:clrChange>
              <a:clrFrom>
                <a:srgbClr val="FFFFFF"/>
              </a:clrFrom>
              <a:clrTo>
                <a:srgbClr val="FFFFFF">
                  <a:alpha val="0"/>
                </a:srgbClr>
              </a:clrTo>
            </a:clrChange>
          </a:blip>
          <a:stretch>
            <a:fillRect/>
          </a:stretch>
        </p:blipFill>
        <p:spPr>
          <a:xfrm>
            <a:off x="5076825" y="2060575"/>
            <a:ext cx="3598863" cy="3211513"/>
          </a:xfrm>
          <a:prstGeom prst="rect">
            <a:avLst/>
          </a:prstGeom>
          <a:noFill/>
          <a:ln w="9525">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28B1298-5298-4EDA-AB8A-E2EC7A05B1E9}"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84323"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84324" name="Rectangle 2"/>
          <p:cNvSpPr>
            <a:spLocks noGrp="1"/>
          </p:cNvSpPr>
          <p:nvPr>
            <p:ph type="title"/>
          </p:nvPr>
        </p:nvSpPr>
        <p:spPr/>
        <p:txBody>
          <a:bodyPr vert="horz" wrap="square" lIns="91440" tIns="45720" rIns="91440" bIns="45720" anchor="ctr"/>
          <a:p>
            <a:pPr eaLnBrk="1" hangingPunct="1"/>
            <a:r>
              <a:rPr lang="en-US" altLang="zh-CN" sz="4300" dirty="0"/>
              <a:t>6.5.7 </a:t>
            </a:r>
            <a:r>
              <a:rPr lang="zh-CN" altLang="en-US" sz="4300" dirty="0"/>
              <a:t>软件的质量设计</a:t>
            </a:r>
            <a:endParaRPr lang="zh-CN" altLang="en-US" sz="4300" dirty="0"/>
          </a:p>
        </p:txBody>
      </p:sp>
      <p:sp>
        <p:nvSpPr>
          <p:cNvPr id="184325" name="Rectangle 54"/>
          <p:cNvSpPr/>
          <p:nvPr/>
        </p:nvSpPr>
        <p:spPr>
          <a:xfrm>
            <a:off x="1371600" y="2514600"/>
            <a:ext cx="1066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功能性</a:t>
            </a:r>
            <a:endParaRPr lang="zh-CN" altLang="en-US" sz="1600" dirty="0"/>
          </a:p>
        </p:txBody>
      </p:sp>
      <p:sp>
        <p:nvSpPr>
          <p:cNvPr id="184326" name="Rectangle 55"/>
          <p:cNvSpPr/>
          <p:nvPr/>
        </p:nvSpPr>
        <p:spPr>
          <a:xfrm>
            <a:off x="1371600" y="2819400"/>
            <a:ext cx="1066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操作性</a:t>
            </a:r>
            <a:endParaRPr lang="zh-CN" altLang="en-US" sz="1600" dirty="0"/>
          </a:p>
        </p:txBody>
      </p:sp>
      <p:sp>
        <p:nvSpPr>
          <p:cNvPr id="184327" name="Rectangle 56"/>
          <p:cNvSpPr/>
          <p:nvPr/>
        </p:nvSpPr>
        <p:spPr>
          <a:xfrm>
            <a:off x="1371600" y="3124200"/>
            <a:ext cx="1066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性能</a:t>
            </a:r>
            <a:endParaRPr lang="zh-CN" altLang="en-US" sz="1600" dirty="0"/>
          </a:p>
        </p:txBody>
      </p:sp>
      <p:sp>
        <p:nvSpPr>
          <p:cNvPr id="184328" name="Rectangle 57"/>
          <p:cNvSpPr/>
          <p:nvPr/>
        </p:nvSpPr>
        <p:spPr>
          <a:xfrm>
            <a:off x="1371600" y="3429000"/>
            <a:ext cx="1066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可靠性</a:t>
            </a:r>
            <a:endParaRPr lang="zh-CN" altLang="en-US" sz="1600" dirty="0"/>
          </a:p>
        </p:txBody>
      </p:sp>
      <p:sp>
        <p:nvSpPr>
          <p:cNvPr id="184329" name="Rectangle 58"/>
          <p:cNvSpPr/>
          <p:nvPr/>
        </p:nvSpPr>
        <p:spPr>
          <a:xfrm>
            <a:off x="1371600" y="3733800"/>
            <a:ext cx="1066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可使用性</a:t>
            </a:r>
            <a:endParaRPr lang="zh-CN" altLang="en-US" sz="1600" dirty="0"/>
          </a:p>
        </p:txBody>
      </p:sp>
      <p:sp>
        <p:nvSpPr>
          <p:cNvPr id="184330" name="Rectangle 59"/>
          <p:cNvSpPr/>
          <p:nvPr/>
        </p:nvSpPr>
        <p:spPr>
          <a:xfrm>
            <a:off x="1371600" y="4038600"/>
            <a:ext cx="1066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安全保密</a:t>
            </a:r>
            <a:endParaRPr lang="zh-CN" altLang="en-US" sz="1600" dirty="0"/>
          </a:p>
        </p:txBody>
      </p:sp>
      <p:sp>
        <p:nvSpPr>
          <p:cNvPr id="184331" name="Rectangle 60"/>
          <p:cNvSpPr/>
          <p:nvPr/>
        </p:nvSpPr>
        <p:spPr>
          <a:xfrm>
            <a:off x="1371600" y="4343400"/>
            <a:ext cx="1066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可维护性</a:t>
            </a:r>
            <a:endParaRPr lang="zh-CN" altLang="en-US" sz="1600" dirty="0"/>
          </a:p>
        </p:txBody>
      </p:sp>
      <p:sp>
        <p:nvSpPr>
          <p:cNvPr id="184332" name="Rectangle 61"/>
          <p:cNvSpPr/>
          <p:nvPr/>
        </p:nvSpPr>
        <p:spPr>
          <a:xfrm>
            <a:off x="1371600" y="4648200"/>
            <a:ext cx="1066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可扩充性</a:t>
            </a:r>
            <a:endParaRPr lang="zh-CN" altLang="en-US" sz="1600" dirty="0"/>
          </a:p>
        </p:txBody>
      </p:sp>
      <p:sp>
        <p:nvSpPr>
          <p:cNvPr id="184333" name="Rectangle 62"/>
          <p:cNvSpPr/>
          <p:nvPr/>
        </p:nvSpPr>
        <p:spPr>
          <a:xfrm>
            <a:off x="1371600" y="4953000"/>
            <a:ext cx="1066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互换性</a:t>
            </a:r>
            <a:endParaRPr lang="zh-CN" altLang="en-US" sz="1600" dirty="0"/>
          </a:p>
        </p:txBody>
      </p:sp>
      <p:sp>
        <p:nvSpPr>
          <p:cNvPr id="184334" name="Rectangle 63"/>
          <p:cNvSpPr/>
          <p:nvPr/>
        </p:nvSpPr>
        <p:spPr>
          <a:xfrm>
            <a:off x="1371600" y="5257800"/>
            <a:ext cx="1066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可移植性</a:t>
            </a:r>
            <a:endParaRPr lang="zh-CN" altLang="en-US" sz="1600" dirty="0"/>
          </a:p>
        </p:txBody>
      </p:sp>
      <p:sp>
        <p:nvSpPr>
          <p:cNvPr id="184335" name="Rectangle 64"/>
          <p:cNvSpPr/>
          <p:nvPr/>
        </p:nvSpPr>
        <p:spPr>
          <a:xfrm>
            <a:off x="1371600" y="5562600"/>
            <a:ext cx="1066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复用性</a:t>
            </a:r>
            <a:endParaRPr lang="zh-CN" altLang="en-US" sz="1600" dirty="0"/>
          </a:p>
        </p:txBody>
      </p:sp>
      <p:sp>
        <p:nvSpPr>
          <p:cNvPr id="184336" name="Rectangle 65"/>
          <p:cNvSpPr/>
          <p:nvPr/>
        </p:nvSpPr>
        <p:spPr>
          <a:xfrm>
            <a:off x="1371600" y="5867400"/>
            <a:ext cx="1066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互连性</a:t>
            </a:r>
            <a:endParaRPr lang="zh-CN" altLang="en-US" sz="1600" dirty="0"/>
          </a:p>
        </p:txBody>
      </p:sp>
      <p:sp>
        <p:nvSpPr>
          <p:cNvPr id="184337" name="Rectangle 66"/>
          <p:cNvSpPr/>
          <p:nvPr/>
        </p:nvSpPr>
        <p:spPr>
          <a:xfrm>
            <a:off x="990600" y="2514600"/>
            <a:ext cx="381000" cy="91440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作</a:t>
            </a:r>
            <a:endParaRPr lang="zh-CN" altLang="en-US" sz="1600" dirty="0"/>
          </a:p>
          <a:p>
            <a:pPr marL="0" lvl="0" indent="0" algn="ctr" eaLnBrk="1" hangingPunct="1">
              <a:spcBef>
                <a:spcPct val="0"/>
              </a:spcBef>
              <a:buClrTx/>
              <a:buSzPct val="100000"/>
              <a:buNone/>
            </a:pPr>
            <a:r>
              <a:rPr lang="zh-CN" altLang="en-US" sz="1600" dirty="0"/>
              <a:t>用</a:t>
            </a:r>
            <a:endParaRPr lang="zh-CN" altLang="en-US" sz="1600" dirty="0"/>
          </a:p>
        </p:txBody>
      </p:sp>
      <p:sp>
        <p:nvSpPr>
          <p:cNvPr id="184338" name="Rectangle 67"/>
          <p:cNvSpPr/>
          <p:nvPr/>
        </p:nvSpPr>
        <p:spPr>
          <a:xfrm>
            <a:off x="990600" y="3429000"/>
            <a:ext cx="381000" cy="91440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正</a:t>
            </a:r>
            <a:endParaRPr lang="zh-CN" altLang="en-US" sz="1600" dirty="0"/>
          </a:p>
          <a:p>
            <a:pPr marL="0" lvl="0" indent="0" algn="ctr" eaLnBrk="1" hangingPunct="1">
              <a:spcBef>
                <a:spcPct val="0"/>
              </a:spcBef>
              <a:buClrTx/>
              <a:buSzPct val="100000"/>
              <a:buNone/>
            </a:pPr>
            <a:r>
              <a:rPr lang="zh-CN" altLang="en-US" sz="1600" dirty="0"/>
              <a:t>确</a:t>
            </a:r>
            <a:endParaRPr lang="zh-CN" altLang="en-US" sz="1600" dirty="0"/>
          </a:p>
          <a:p>
            <a:pPr marL="0" lvl="0" indent="0" algn="ctr" eaLnBrk="1" hangingPunct="1">
              <a:spcBef>
                <a:spcPct val="0"/>
              </a:spcBef>
              <a:buClrTx/>
              <a:buSzPct val="100000"/>
              <a:buNone/>
            </a:pPr>
            <a:r>
              <a:rPr lang="zh-CN" altLang="en-US" sz="1600" dirty="0"/>
              <a:t>性</a:t>
            </a:r>
            <a:endParaRPr lang="zh-CN" altLang="en-US" sz="1600" dirty="0"/>
          </a:p>
        </p:txBody>
      </p:sp>
      <p:sp>
        <p:nvSpPr>
          <p:cNvPr id="184339" name="Rectangle 68"/>
          <p:cNvSpPr/>
          <p:nvPr/>
        </p:nvSpPr>
        <p:spPr>
          <a:xfrm>
            <a:off x="990600" y="4343400"/>
            <a:ext cx="381000" cy="182880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适</a:t>
            </a:r>
            <a:endParaRPr lang="zh-CN" altLang="en-US" sz="1600" dirty="0"/>
          </a:p>
          <a:p>
            <a:pPr marL="0" lvl="0" indent="0" algn="ctr" eaLnBrk="1" hangingPunct="1">
              <a:spcBef>
                <a:spcPct val="0"/>
              </a:spcBef>
              <a:buClrTx/>
              <a:buSzPct val="100000"/>
              <a:buNone/>
            </a:pPr>
            <a:r>
              <a:rPr lang="zh-CN" altLang="en-US" sz="1600" dirty="0"/>
              <a:t>用</a:t>
            </a:r>
            <a:endParaRPr lang="zh-CN" altLang="en-US" sz="1600" dirty="0"/>
          </a:p>
          <a:p>
            <a:pPr marL="0" lvl="0" indent="0" algn="ctr" eaLnBrk="1" hangingPunct="1">
              <a:spcBef>
                <a:spcPct val="0"/>
              </a:spcBef>
              <a:buClrTx/>
              <a:buSzPct val="100000"/>
              <a:buNone/>
            </a:pPr>
            <a:r>
              <a:rPr lang="zh-CN" altLang="en-US" sz="1600" dirty="0"/>
              <a:t>范</a:t>
            </a:r>
            <a:endParaRPr lang="zh-CN" altLang="en-US" sz="1600" dirty="0"/>
          </a:p>
          <a:p>
            <a:pPr marL="0" lvl="0" indent="0" algn="ctr" eaLnBrk="1" hangingPunct="1">
              <a:spcBef>
                <a:spcPct val="0"/>
              </a:spcBef>
              <a:buClrTx/>
              <a:buSzPct val="100000"/>
              <a:buNone/>
            </a:pPr>
            <a:r>
              <a:rPr lang="zh-CN" altLang="en-US" sz="1600" dirty="0"/>
              <a:t>围</a:t>
            </a:r>
            <a:endParaRPr lang="zh-CN" altLang="en-US" sz="1600" dirty="0"/>
          </a:p>
        </p:txBody>
      </p:sp>
      <p:sp>
        <p:nvSpPr>
          <p:cNvPr id="184340" name="Text Box 69"/>
          <p:cNvSpPr txBox="1"/>
          <p:nvPr/>
        </p:nvSpPr>
        <p:spPr>
          <a:xfrm>
            <a:off x="1066800" y="1905000"/>
            <a:ext cx="1219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dirty="0"/>
              <a:t>质量特性</a:t>
            </a:r>
            <a:endParaRPr lang="zh-CN" altLang="en-US" sz="1800" dirty="0"/>
          </a:p>
        </p:txBody>
      </p:sp>
      <p:sp>
        <p:nvSpPr>
          <p:cNvPr id="184341" name="Text Box 70"/>
          <p:cNvSpPr txBox="1"/>
          <p:nvPr/>
        </p:nvSpPr>
        <p:spPr>
          <a:xfrm>
            <a:off x="5029200" y="1981200"/>
            <a:ext cx="1600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dirty="0"/>
              <a:t>内部结构特性</a:t>
            </a:r>
            <a:endParaRPr lang="zh-CN" altLang="en-US" sz="1800" dirty="0"/>
          </a:p>
        </p:txBody>
      </p:sp>
      <p:sp>
        <p:nvSpPr>
          <p:cNvPr id="184342" name="Rectangle 71"/>
          <p:cNvSpPr/>
          <p:nvPr/>
        </p:nvSpPr>
        <p:spPr>
          <a:xfrm>
            <a:off x="4876800" y="2819400"/>
            <a:ext cx="17526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内部结构的性能</a:t>
            </a:r>
            <a:endParaRPr lang="zh-CN" altLang="en-US" sz="1600" dirty="0"/>
          </a:p>
        </p:txBody>
      </p:sp>
      <p:sp>
        <p:nvSpPr>
          <p:cNvPr id="184343" name="Rectangle 72"/>
          <p:cNvSpPr/>
          <p:nvPr/>
        </p:nvSpPr>
        <p:spPr>
          <a:xfrm>
            <a:off x="4876800" y="3581400"/>
            <a:ext cx="17526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内部结构的可靠性</a:t>
            </a:r>
            <a:endParaRPr lang="zh-CN" altLang="en-US" sz="1600" dirty="0"/>
          </a:p>
        </p:txBody>
      </p:sp>
      <p:sp>
        <p:nvSpPr>
          <p:cNvPr id="184344" name="Rectangle 73"/>
          <p:cNvSpPr/>
          <p:nvPr/>
        </p:nvSpPr>
        <p:spPr>
          <a:xfrm>
            <a:off x="4876800" y="4343400"/>
            <a:ext cx="17526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结构特性</a:t>
            </a:r>
            <a:endParaRPr lang="zh-CN" altLang="en-US" sz="1600" dirty="0"/>
          </a:p>
        </p:txBody>
      </p:sp>
      <p:sp>
        <p:nvSpPr>
          <p:cNvPr id="184345" name="Rectangle 74"/>
          <p:cNvSpPr/>
          <p:nvPr/>
        </p:nvSpPr>
        <p:spPr>
          <a:xfrm>
            <a:off x="4876800" y="5181600"/>
            <a:ext cx="17526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600" dirty="0"/>
              <a:t>接口的实现结构</a:t>
            </a:r>
            <a:endParaRPr lang="zh-CN" altLang="en-US" sz="1600" dirty="0"/>
          </a:p>
        </p:txBody>
      </p:sp>
      <p:sp>
        <p:nvSpPr>
          <p:cNvPr id="184346" name="Line 75"/>
          <p:cNvSpPr/>
          <p:nvPr/>
        </p:nvSpPr>
        <p:spPr>
          <a:xfrm flipV="1">
            <a:off x="2438400" y="2971800"/>
            <a:ext cx="2438400" cy="304800"/>
          </a:xfrm>
          <a:prstGeom prst="line">
            <a:avLst/>
          </a:prstGeom>
          <a:ln w="9525" cap="flat" cmpd="sng">
            <a:solidFill>
              <a:schemeClr val="tx1"/>
            </a:solidFill>
            <a:prstDash val="solid"/>
            <a:headEnd type="none" w="med" len="med"/>
            <a:tailEnd type="triangle" w="med" len="med"/>
          </a:ln>
        </p:spPr>
      </p:sp>
      <p:sp>
        <p:nvSpPr>
          <p:cNvPr id="184347" name="Line 76"/>
          <p:cNvSpPr/>
          <p:nvPr/>
        </p:nvSpPr>
        <p:spPr>
          <a:xfrm>
            <a:off x="2438400" y="3581400"/>
            <a:ext cx="2438400" cy="152400"/>
          </a:xfrm>
          <a:prstGeom prst="line">
            <a:avLst/>
          </a:prstGeom>
          <a:ln w="9525" cap="flat" cmpd="sng">
            <a:solidFill>
              <a:schemeClr val="tx1"/>
            </a:solidFill>
            <a:prstDash val="solid"/>
            <a:headEnd type="none" w="med" len="med"/>
            <a:tailEnd type="triangle" w="med" len="med"/>
          </a:ln>
        </p:spPr>
      </p:sp>
      <p:sp>
        <p:nvSpPr>
          <p:cNvPr id="184348" name="Line 77"/>
          <p:cNvSpPr/>
          <p:nvPr/>
        </p:nvSpPr>
        <p:spPr>
          <a:xfrm>
            <a:off x="2438400" y="2667000"/>
            <a:ext cx="2438400" cy="1752600"/>
          </a:xfrm>
          <a:prstGeom prst="line">
            <a:avLst/>
          </a:prstGeom>
          <a:ln w="9525" cap="flat" cmpd="sng">
            <a:solidFill>
              <a:schemeClr val="tx1"/>
            </a:solidFill>
            <a:prstDash val="solid"/>
            <a:headEnd type="none" w="med" len="med"/>
            <a:tailEnd type="triangle" w="med" len="med"/>
          </a:ln>
        </p:spPr>
      </p:sp>
      <p:sp>
        <p:nvSpPr>
          <p:cNvPr id="184349" name="Line 78"/>
          <p:cNvSpPr/>
          <p:nvPr/>
        </p:nvSpPr>
        <p:spPr>
          <a:xfrm>
            <a:off x="2438400" y="2971800"/>
            <a:ext cx="2438400" cy="1524000"/>
          </a:xfrm>
          <a:prstGeom prst="line">
            <a:avLst/>
          </a:prstGeom>
          <a:ln w="9525" cap="flat" cmpd="sng">
            <a:solidFill>
              <a:schemeClr val="tx1"/>
            </a:solidFill>
            <a:prstDash val="solid"/>
            <a:headEnd type="none" w="med" len="med"/>
            <a:tailEnd type="triangle" w="med" len="med"/>
          </a:ln>
        </p:spPr>
      </p:sp>
      <p:sp>
        <p:nvSpPr>
          <p:cNvPr id="184350" name="Line 79"/>
          <p:cNvSpPr/>
          <p:nvPr/>
        </p:nvSpPr>
        <p:spPr>
          <a:xfrm>
            <a:off x="2438400" y="3581400"/>
            <a:ext cx="2362200" cy="914400"/>
          </a:xfrm>
          <a:prstGeom prst="line">
            <a:avLst/>
          </a:prstGeom>
          <a:ln w="9525" cap="flat" cmpd="sng">
            <a:solidFill>
              <a:schemeClr val="tx1"/>
            </a:solidFill>
            <a:prstDash val="solid"/>
            <a:headEnd type="none" w="med" len="med"/>
            <a:tailEnd type="triangle" w="med" len="med"/>
          </a:ln>
        </p:spPr>
      </p:sp>
      <p:sp>
        <p:nvSpPr>
          <p:cNvPr id="184351" name="Line 80"/>
          <p:cNvSpPr/>
          <p:nvPr/>
        </p:nvSpPr>
        <p:spPr>
          <a:xfrm>
            <a:off x="2438400" y="3886200"/>
            <a:ext cx="2438400" cy="609600"/>
          </a:xfrm>
          <a:prstGeom prst="line">
            <a:avLst/>
          </a:prstGeom>
          <a:ln w="9525" cap="flat" cmpd="sng">
            <a:solidFill>
              <a:schemeClr val="tx1"/>
            </a:solidFill>
            <a:prstDash val="solid"/>
            <a:headEnd type="none" w="med" len="med"/>
            <a:tailEnd type="triangle" w="med" len="med"/>
          </a:ln>
        </p:spPr>
      </p:sp>
      <p:sp>
        <p:nvSpPr>
          <p:cNvPr id="184352" name="Line 81"/>
          <p:cNvSpPr/>
          <p:nvPr/>
        </p:nvSpPr>
        <p:spPr>
          <a:xfrm>
            <a:off x="2438400" y="4191000"/>
            <a:ext cx="2438400" cy="381000"/>
          </a:xfrm>
          <a:prstGeom prst="line">
            <a:avLst/>
          </a:prstGeom>
          <a:ln w="9525" cap="flat" cmpd="sng">
            <a:solidFill>
              <a:schemeClr val="tx1"/>
            </a:solidFill>
            <a:prstDash val="solid"/>
            <a:headEnd type="none" w="med" len="med"/>
            <a:tailEnd type="triangle" w="med" len="med"/>
          </a:ln>
        </p:spPr>
      </p:sp>
      <p:sp>
        <p:nvSpPr>
          <p:cNvPr id="184353" name="Line 82"/>
          <p:cNvSpPr/>
          <p:nvPr/>
        </p:nvSpPr>
        <p:spPr>
          <a:xfrm>
            <a:off x="2438400" y="4495800"/>
            <a:ext cx="2362200" cy="76200"/>
          </a:xfrm>
          <a:prstGeom prst="line">
            <a:avLst/>
          </a:prstGeom>
          <a:ln w="9525" cap="flat" cmpd="sng">
            <a:solidFill>
              <a:schemeClr val="tx1"/>
            </a:solidFill>
            <a:prstDash val="solid"/>
            <a:headEnd type="none" w="med" len="med"/>
            <a:tailEnd type="triangle" w="med" len="med"/>
          </a:ln>
        </p:spPr>
      </p:sp>
      <p:sp>
        <p:nvSpPr>
          <p:cNvPr id="184354" name="Line 83"/>
          <p:cNvSpPr/>
          <p:nvPr/>
        </p:nvSpPr>
        <p:spPr>
          <a:xfrm flipV="1">
            <a:off x="2438400" y="4572000"/>
            <a:ext cx="2514600" cy="304800"/>
          </a:xfrm>
          <a:prstGeom prst="line">
            <a:avLst/>
          </a:prstGeom>
          <a:ln w="9525" cap="flat" cmpd="sng">
            <a:solidFill>
              <a:schemeClr val="tx1"/>
            </a:solidFill>
            <a:prstDash val="solid"/>
            <a:headEnd type="none" w="med" len="med"/>
            <a:tailEnd type="triangle" w="med" len="med"/>
          </a:ln>
        </p:spPr>
      </p:sp>
      <p:sp>
        <p:nvSpPr>
          <p:cNvPr id="184355" name="Line 84"/>
          <p:cNvSpPr/>
          <p:nvPr/>
        </p:nvSpPr>
        <p:spPr>
          <a:xfrm>
            <a:off x="2438400" y="4495800"/>
            <a:ext cx="2438400" cy="838200"/>
          </a:xfrm>
          <a:prstGeom prst="line">
            <a:avLst/>
          </a:prstGeom>
          <a:ln w="9525" cap="flat" cmpd="sng">
            <a:solidFill>
              <a:schemeClr val="tx1"/>
            </a:solidFill>
            <a:prstDash val="solid"/>
            <a:headEnd type="none" w="med" len="med"/>
            <a:tailEnd type="triangle" w="med" len="med"/>
          </a:ln>
        </p:spPr>
      </p:sp>
      <p:sp>
        <p:nvSpPr>
          <p:cNvPr id="184356" name="Line 85"/>
          <p:cNvSpPr/>
          <p:nvPr/>
        </p:nvSpPr>
        <p:spPr>
          <a:xfrm>
            <a:off x="2438400" y="4876800"/>
            <a:ext cx="2438400" cy="457200"/>
          </a:xfrm>
          <a:prstGeom prst="line">
            <a:avLst/>
          </a:prstGeom>
          <a:ln w="9525" cap="flat" cmpd="sng">
            <a:solidFill>
              <a:schemeClr val="tx1"/>
            </a:solidFill>
            <a:prstDash val="solid"/>
            <a:headEnd type="none" w="med" len="med"/>
            <a:tailEnd type="triangle" w="med" len="med"/>
          </a:ln>
        </p:spPr>
      </p:sp>
      <p:sp>
        <p:nvSpPr>
          <p:cNvPr id="184357" name="Line 86"/>
          <p:cNvSpPr/>
          <p:nvPr/>
        </p:nvSpPr>
        <p:spPr>
          <a:xfrm>
            <a:off x="2438400" y="5105400"/>
            <a:ext cx="2362200" cy="304800"/>
          </a:xfrm>
          <a:prstGeom prst="line">
            <a:avLst/>
          </a:prstGeom>
          <a:ln w="9525" cap="flat" cmpd="sng">
            <a:solidFill>
              <a:schemeClr val="tx1"/>
            </a:solidFill>
            <a:prstDash val="solid"/>
            <a:headEnd type="none" w="med" len="med"/>
            <a:tailEnd type="triangle" w="med" len="med"/>
          </a:ln>
        </p:spPr>
      </p:sp>
      <p:sp>
        <p:nvSpPr>
          <p:cNvPr id="184358" name="Line 87"/>
          <p:cNvSpPr/>
          <p:nvPr/>
        </p:nvSpPr>
        <p:spPr>
          <a:xfrm>
            <a:off x="2438400" y="5410200"/>
            <a:ext cx="2438400" cy="76200"/>
          </a:xfrm>
          <a:prstGeom prst="line">
            <a:avLst/>
          </a:prstGeom>
          <a:ln w="9525" cap="flat" cmpd="sng">
            <a:solidFill>
              <a:schemeClr val="tx1"/>
            </a:solidFill>
            <a:prstDash val="solid"/>
            <a:headEnd type="none" w="med" len="med"/>
            <a:tailEnd type="triangle" w="med" len="med"/>
          </a:ln>
        </p:spPr>
      </p:sp>
      <p:sp>
        <p:nvSpPr>
          <p:cNvPr id="184359" name="Line 88"/>
          <p:cNvSpPr/>
          <p:nvPr/>
        </p:nvSpPr>
        <p:spPr>
          <a:xfrm flipV="1">
            <a:off x="2438400" y="5486400"/>
            <a:ext cx="2362200" cy="228600"/>
          </a:xfrm>
          <a:prstGeom prst="line">
            <a:avLst/>
          </a:prstGeom>
          <a:ln w="9525" cap="flat" cmpd="sng">
            <a:solidFill>
              <a:schemeClr val="tx1"/>
            </a:solidFill>
            <a:prstDash val="solid"/>
            <a:headEnd type="none" w="med" len="med"/>
            <a:tailEnd type="triangle" w="med" len="med"/>
          </a:ln>
        </p:spPr>
      </p:sp>
      <p:sp>
        <p:nvSpPr>
          <p:cNvPr id="184360" name="Line 89"/>
          <p:cNvSpPr/>
          <p:nvPr/>
        </p:nvSpPr>
        <p:spPr>
          <a:xfrm flipV="1">
            <a:off x="2438400" y="5562600"/>
            <a:ext cx="2438400" cy="4572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2BEFD10-8E05-427C-91C0-855A0C9E0669}"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86371"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86372" name="Rectangle 2"/>
          <p:cNvSpPr>
            <a:spLocks noGrp="1"/>
          </p:cNvSpPr>
          <p:nvPr>
            <p:ph type="title"/>
          </p:nvPr>
        </p:nvSpPr>
        <p:spPr/>
        <p:txBody>
          <a:bodyPr vert="horz" wrap="square" lIns="91440" tIns="45720" rIns="91440" bIns="45720" anchor="ctr"/>
          <a:p>
            <a:pPr eaLnBrk="1" hangingPunct="1"/>
            <a:r>
              <a:rPr lang="en-US" altLang="zh-CN" sz="4300" dirty="0"/>
              <a:t>6.5.7 </a:t>
            </a:r>
            <a:r>
              <a:rPr lang="zh-CN" altLang="en-US" sz="4300" dirty="0"/>
              <a:t>软件的质量设计</a:t>
            </a:r>
            <a:endParaRPr lang="zh-CN" altLang="en-US" sz="4300" dirty="0"/>
          </a:p>
        </p:txBody>
      </p:sp>
      <p:sp>
        <p:nvSpPr>
          <p:cNvPr id="186373" name="Rectangle 3"/>
          <p:cNvSpPr>
            <a:spLocks noGrp="1"/>
          </p:cNvSpPr>
          <p:nvPr>
            <p:ph idx="1"/>
          </p:nvPr>
        </p:nvSpPr>
        <p:spPr>
          <a:xfrm>
            <a:off x="609600" y="1600200"/>
            <a:ext cx="1009650" cy="4419600"/>
          </a:xfrm>
        </p:spPr>
        <p:txBody>
          <a:bodyPr vert="horz" wrap="square" lIns="91440" tIns="45720" rIns="91440" bIns="45720" anchor="t"/>
          <a:p>
            <a:pPr eaLnBrk="1" hangingPunct="1"/>
            <a:r>
              <a:rPr lang="zh-CN" altLang="en-US" dirty="0"/>
              <a:t>软件的结构特性</a:t>
            </a:r>
            <a:endParaRPr lang="zh-CN" altLang="en-US" dirty="0"/>
          </a:p>
        </p:txBody>
      </p:sp>
      <p:pic>
        <p:nvPicPr>
          <p:cNvPr id="186374" name="Picture 4"/>
          <p:cNvPicPr>
            <a:picLocks noChangeAspect="1"/>
          </p:cNvPicPr>
          <p:nvPr/>
        </p:nvPicPr>
        <p:blipFill>
          <a:blip r:embed="rId1">
            <a:clrChange>
              <a:clrFrom>
                <a:srgbClr val="FFFFFF"/>
              </a:clrFrom>
              <a:clrTo>
                <a:srgbClr val="FFFFFF">
                  <a:alpha val="0"/>
                </a:srgbClr>
              </a:clrTo>
            </a:clrChange>
          </a:blip>
          <a:stretch>
            <a:fillRect/>
          </a:stretch>
        </p:blipFill>
        <p:spPr>
          <a:xfrm>
            <a:off x="1763713" y="1412875"/>
            <a:ext cx="5976937" cy="4824413"/>
          </a:xfrm>
          <a:prstGeom prst="rect">
            <a:avLst/>
          </a:prstGeom>
          <a:noFill/>
          <a:ln w="9525">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5260CB5-DAAE-4D88-B043-E7B3745F9A3C}"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88419"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88420" name="Rectangle 2"/>
          <p:cNvSpPr>
            <a:spLocks noGrp="1"/>
          </p:cNvSpPr>
          <p:nvPr>
            <p:ph type="title"/>
          </p:nvPr>
        </p:nvSpPr>
        <p:spPr/>
        <p:txBody>
          <a:bodyPr vert="horz" wrap="square" lIns="91440" tIns="45720" rIns="91440" bIns="45720" anchor="ctr"/>
          <a:p>
            <a:pPr eaLnBrk="1" hangingPunct="1"/>
            <a:r>
              <a:rPr lang="en-US" altLang="zh-CN" sz="4300" dirty="0"/>
              <a:t>6.5.7 </a:t>
            </a:r>
            <a:r>
              <a:rPr lang="zh-CN" altLang="en-US" sz="4300" dirty="0"/>
              <a:t>软件的质量设计</a:t>
            </a:r>
            <a:endParaRPr lang="zh-CN" altLang="en-US" sz="4300" dirty="0"/>
          </a:p>
        </p:txBody>
      </p:sp>
      <p:sp>
        <p:nvSpPr>
          <p:cNvPr id="188421" name="Rectangle 3"/>
          <p:cNvSpPr>
            <a:spLocks noGrp="1"/>
          </p:cNvSpPr>
          <p:nvPr>
            <p:ph idx="1"/>
          </p:nvPr>
        </p:nvSpPr>
        <p:spPr/>
        <p:txBody>
          <a:bodyPr vert="horz" wrap="square" lIns="91440" tIns="45720" rIns="91440" bIns="45720" anchor="t"/>
          <a:p>
            <a:pPr eaLnBrk="1" hangingPunct="1"/>
            <a:r>
              <a:rPr lang="zh-CN" altLang="en-US" dirty="0"/>
              <a:t>内部结构的性能</a:t>
            </a:r>
            <a:endParaRPr lang="zh-CN" altLang="en-US" dirty="0"/>
          </a:p>
          <a:p>
            <a:pPr lvl="1" eaLnBrk="1" hangingPunct="1"/>
            <a:r>
              <a:rPr lang="zh-CN" altLang="en-US" dirty="0"/>
              <a:t>结构元素的处理效率、存储效率、</a:t>
            </a:r>
            <a:r>
              <a:rPr lang="en-US" altLang="zh-CN" dirty="0"/>
              <a:t>I/O</a:t>
            </a:r>
            <a:r>
              <a:rPr lang="zh-CN" altLang="en-US" dirty="0"/>
              <a:t>效率等</a:t>
            </a:r>
            <a:endParaRPr lang="zh-CN" altLang="en-US" dirty="0"/>
          </a:p>
          <a:p>
            <a:pPr eaLnBrk="1" hangingPunct="1"/>
            <a:r>
              <a:rPr lang="zh-CN" altLang="en-US" dirty="0"/>
              <a:t>内部结构的可靠性</a:t>
            </a:r>
            <a:endParaRPr lang="zh-CN" altLang="en-US" dirty="0"/>
          </a:p>
          <a:p>
            <a:pPr lvl="1" eaLnBrk="1" hangingPunct="1"/>
            <a:r>
              <a:rPr lang="zh-CN" altLang="en-US" dirty="0"/>
              <a:t>结构元素的可靠性可以从错误率中推出。</a:t>
            </a:r>
            <a:endParaRPr lang="zh-CN" altLang="en-US" dirty="0"/>
          </a:p>
          <a:p>
            <a:pPr eaLnBrk="1" hangingPunct="1"/>
            <a:r>
              <a:rPr lang="zh-CN" altLang="en-US" dirty="0"/>
              <a:t>接口的实现结构</a:t>
            </a:r>
            <a:endParaRPr lang="zh-CN" altLang="en-US" dirty="0"/>
          </a:p>
          <a:p>
            <a:pPr lvl="1" eaLnBrk="1" hangingPunct="1"/>
            <a:r>
              <a:rPr lang="zh-CN" altLang="en-US" dirty="0"/>
              <a:t>接口的封装性</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C412565-38CD-4C58-A063-D7DC7BEC9F8B}" type="datetime3">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90467" name="灯片编号占位符 5"/>
          <p:cNvSpPr txBox="1">
            <a:spLocks noGrp="1"/>
          </p:cNvSpPr>
          <p:nvPr>
            <p:ph type="sldNum" sz="quarter" idx="12"/>
          </p:nvPr>
        </p:nvSpPr>
        <p:spPr/>
        <p:txBody>
          <a:bodyPr anchor="b"/>
          <a:p>
            <a:pPr marL="0" indent="0" algn="r" eaLnBrk="1" hangingPunct="1">
              <a:spcBef>
                <a:spcPct val="0"/>
              </a:spcBef>
              <a:buClrTx/>
              <a:buSzPct val="100000"/>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90468" name="Rectangle 2"/>
          <p:cNvSpPr>
            <a:spLocks noGrp="1"/>
          </p:cNvSpPr>
          <p:nvPr>
            <p:ph type="title"/>
          </p:nvPr>
        </p:nvSpPr>
        <p:spPr/>
        <p:txBody>
          <a:bodyPr vert="horz" wrap="square" lIns="91440" tIns="45720" rIns="91440" bIns="45720" anchor="ctr"/>
          <a:p>
            <a:pPr eaLnBrk="1" hangingPunct="1"/>
            <a:r>
              <a:rPr lang="en-US" altLang="zh-CN" sz="4300" dirty="0"/>
              <a:t>6.5.7 </a:t>
            </a:r>
            <a:r>
              <a:rPr lang="zh-CN" altLang="en-US" sz="4300" dirty="0"/>
              <a:t>软件的质量设计</a:t>
            </a:r>
            <a:endParaRPr lang="zh-CN" altLang="en-US" sz="4300" dirty="0"/>
          </a:p>
        </p:txBody>
      </p:sp>
      <p:sp>
        <p:nvSpPr>
          <p:cNvPr id="190469" name="Rectangle 3"/>
          <p:cNvSpPr>
            <a:spLocks noGrp="1"/>
          </p:cNvSpPr>
          <p:nvPr>
            <p:ph idx="1"/>
          </p:nvPr>
        </p:nvSpPr>
        <p:spPr/>
        <p:txBody>
          <a:bodyPr vert="horz" wrap="square" lIns="91440" tIns="45720" rIns="91440" bIns="45720" anchor="t"/>
          <a:p>
            <a:pPr eaLnBrk="1" hangingPunct="1">
              <a:lnSpc>
                <a:spcPct val="90000"/>
              </a:lnSpc>
            </a:pPr>
            <a:r>
              <a:rPr lang="zh-CN" altLang="en-US" dirty="0"/>
              <a:t>软件的质量展开</a:t>
            </a:r>
            <a:endParaRPr lang="zh-CN" altLang="en-US" dirty="0"/>
          </a:p>
          <a:p>
            <a:pPr eaLnBrk="1" hangingPunct="1">
              <a:lnSpc>
                <a:spcPct val="90000"/>
              </a:lnSpc>
              <a:buNone/>
            </a:pPr>
            <a:r>
              <a:rPr lang="zh-CN" altLang="en-US" dirty="0"/>
              <a:t>   质量展开的含义：</a:t>
            </a:r>
            <a:endParaRPr lang="zh-CN" altLang="en-US" dirty="0"/>
          </a:p>
          <a:p>
            <a:pPr lvl="1" eaLnBrk="1" hangingPunct="1">
              <a:lnSpc>
                <a:spcPct val="90000"/>
              </a:lnSpc>
              <a:buFont typeface="Wingdings" panose="05000000000000000000" pitchFamily="2" charset="2"/>
              <a:buChar char="Ø"/>
            </a:pPr>
            <a:r>
              <a:rPr lang="zh-CN" altLang="en-US" dirty="0"/>
              <a:t>把用户或管理人员的质量要求，转化成软件的质量特性，确定软件质量的设计。</a:t>
            </a:r>
            <a:endParaRPr lang="zh-CN" altLang="en-US" dirty="0"/>
          </a:p>
          <a:p>
            <a:pPr lvl="1" eaLnBrk="1" hangingPunct="1">
              <a:lnSpc>
                <a:spcPct val="90000"/>
              </a:lnSpc>
              <a:buFont typeface="Wingdings" panose="05000000000000000000" pitchFamily="2" charset="2"/>
              <a:buChar char="Ø"/>
            </a:pPr>
            <a:r>
              <a:rPr lang="zh-CN" altLang="en-US" dirty="0"/>
              <a:t>然后把它们分布到软件的各个功能部分，并进而分布到各个子系统或模块，作为各个部分的质量特性，把它们之间的关联系统地展开来。</a:t>
            </a:r>
            <a:endParaRPr lang="zh-CN" altLang="en-US" dirty="0"/>
          </a:p>
        </p:txBody>
      </p:sp>
    </p:spTree>
  </p:cSld>
  <p:clrMapOvr>
    <a:masterClrMapping/>
  </p:clrMapOvr>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kumimoji="0" lang="zh-CN" altLang="en-US" sz="4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kumimoji="0" lang="zh-CN" altLang="en-US" sz="4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0</TotalTime>
  <Words>12422</Words>
  <Application>WPS 演示</Application>
  <PresentationFormat>全屏显示(4:3)</PresentationFormat>
  <Paragraphs>1286</Paragraphs>
  <Slides>99</Slides>
  <Notes>88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99</vt:i4>
      </vt:variant>
    </vt:vector>
  </HeadingPairs>
  <TitlesOfParts>
    <vt:vector size="116" baseType="lpstr">
      <vt:lpstr>Arial</vt:lpstr>
      <vt:lpstr>宋体</vt:lpstr>
      <vt:lpstr>Wingdings</vt:lpstr>
      <vt:lpstr>黑体</vt:lpstr>
      <vt:lpstr>Times New Roman</vt:lpstr>
      <vt:lpstr>Arial Black</vt:lpstr>
      <vt:lpstr>微软雅黑</vt:lpstr>
      <vt:lpstr>_x000B__x000C_</vt:lpstr>
      <vt:lpstr>华文新魏</vt:lpstr>
      <vt:lpstr>华文琥珀</vt:lpstr>
      <vt:lpstr>Arial Unicode MS</vt:lpstr>
      <vt:lpstr>楷体_GB2312</vt:lpstr>
      <vt:lpstr>Symbol</vt:lpstr>
      <vt:lpstr>Segoe Print</vt:lpstr>
      <vt:lpstr>新宋体</vt:lpstr>
      <vt:lpstr>Radial</vt:lpstr>
      <vt:lpstr>Equation.3</vt:lpstr>
      <vt:lpstr>第六章 软件质量管理</vt:lpstr>
      <vt:lpstr>提纲</vt:lpstr>
      <vt:lpstr>6.1 软件质量概念</vt:lpstr>
      <vt:lpstr>6.1 软件质量概念</vt:lpstr>
      <vt:lpstr>6.1 软件质量概念</vt:lpstr>
      <vt:lpstr>6.1 软件质量概念</vt:lpstr>
      <vt:lpstr>6.1 软件质量概念</vt:lpstr>
      <vt:lpstr>6.1 软件质量概念</vt:lpstr>
      <vt:lpstr>6.1 软件质量概念</vt:lpstr>
      <vt:lpstr>提纲</vt:lpstr>
      <vt:lpstr>6.2 软件质量特性</vt:lpstr>
      <vt:lpstr>6.2 软件质量特性</vt:lpstr>
      <vt:lpstr>6.2 软件质量特性</vt:lpstr>
      <vt:lpstr>6.2 软件质量特性</vt:lpstr>
      <vt:lpstr>6.2 软件质量特性</vt:lpstr>
      <vt:lpstr>6.2 软件质量特性</vt:lpstr>
      <vt:lpstr>6.2 软件质量特性</vt:lpstr>
      <vt:lpstr>6.2 软件质量特性</vt:lpstr>
      <vt:lpstr>6.2 软件质量特性</vt:lpstr>
      <vt:lpstr>6.2 软件质量特性</vt:lpstr>
      <vt:lpstr>6.2 软件质量特性</vt:lpstr>
      <vt:lpstr>6.2 软件质量特性</vt:lpstr>
      <vt:lpstr>6.2 软件质量特性</vt:lpstr>
      <vt:lpstr>6.2 软件质量特性</vt:lpstr>
      <vt:lpstr>6.2 软件质量特性</vt:lpstr>
      <vt:lpstr>6.2 软件质量特性</vt:lpstr>
      <vt:lpstr>PowerPoint 演示文稿</vt:lpstr>
      <vt:lpstr>6.2 软件质量特性</vt:lpstr>
      <vt:lpstr>6.2 软件质量特性</vt:lpstr>
      <vt:lpstr>6.2 软件质量特性</vt:lpstr>
      <vt:lpstr>6.2质量特性与子特性之间的关系</vt:lpstr>
      <vt:lpstr>提纲</vt:lpstr>
      <vt:lpstr>软件质量度量</vt:lpstr>
      <vt:lpstr>6.3 软件质量度量</vt:lpstr>
      <vt:lpstr>6.3 软件质量度量</vt:lpstr>
      <vt:lpstr>6.3 软件质量度量</vt:lpstr>
      <vt:lpstr>6.3 软件质量度量</vt:lpstr>
      <vt:lpstr>六种质量特性的度量</vt:lpstr>
      <vt:lpstr>软件可靠性的度量</vt:lpstr>
      <vt:lpstr>软件可靠性的度量</vt:lpstr>
      <vt:lpstr>软件可靠性、故障率及MTTF</vt:lpstr>
      <vt:lpstr>软件可靠性、故障率及MTTF</vt:lpstr>
      <vt:lpstr>六种质量特性的度量</vt:lpstr>
      <vt:lpstr>软件可维护性的度量</vt:lpstr>
      <vt:lpstr>软件可维护性的度量</vt:lpstr>
      <vt:lpstr>软件可维护性的度量</vt:lpstr>
      <vt:lpstr>六种质量特性的度量</vt:lpstr>
      <vt:lpstr>程序复杂性度量</vt:lpstr>
      <vt:lpstr>六种质量特性的度量</vt:lpstr>
      <vt:lpstr>软件质量的事后度量</vt:lpstr>
      <vt:lpstr>软件质量的事后度量</vt:lpstr>
      <vt:lpstr>软件质量的事后度量</vt:lpstr>
      <vt:lpstr>思考</vt:lpstr>
      <vt:lpstr>提纲</vt:lpstr>
      <vt:lpstr>6.4 软件质量管理</vt:lpstr>
      <vt:lpstr>6.4 软件质量管理</vt:lpstr>
      <vt:lpstr>6.4 软件质量管理</vt:lpstr>
      <vt:lpstr>6.4 软件质量管理</vt:lpstr>
      <vt:lpstr>6.4 软件质量管理</vt:lpstr>
      <vt:lpstr>PowerPoint 演示文稿</vt:lpstr>
      <vt:lpstr>6.4 软件质量管理</vt:lpstr>
      <vt:lpstr>6.4 软件质量管理</vt:lpstr>
      <vt:lpstr>6.4 软件质量管理</vt:lpstr>
      <vt:lpstr>提纲</vt:lpstr>
      <vt:lpstr>6.5 软件质量保证</vt:lpstr>
      <vt:lpstr>6.5.1 质量保证的概念</vt:lpstr>
      <vt:lpstr>6.5.1 质量保证的概念</vt:lpstr>
      <vt:lpstr>6.5.1 质量保证的概念</vt:lpstr>
      <vt:lpstr>6.5.2 软件质量保证的主要任务</vt:lpstr>
      <vt:lpstr>6.5.2 软件质量保证的主要任务</vt:lpstr>
      <vt:lpstr>6.5.2 软件质量保证的主要任务</vt:lpstr>
      <vt:lpstr>6.5.2 软件质量保证的主要任务</vt:lpstr>
      <vt:lpstr>6.5.2 软件质量保证的主要任务</vt:lpstr>
      <vt:lpstr>6.5.2 软件质量保证的主要任务</vt:lpstr>
      <vt:lpstr>6.5.3 质量保证与检验</vt:lpstr>
      <vt:lpstr>6.5.3 质量保证与检验</vt:lpstr>
      <vt:lpstr>6.5.3 质量保证与检验</vt:lpstr>
      <vt:lpstr>PowerPoint 演示文稿</vt:lpstr>
      <vt:lpstr>6.5.4 软件质量保证体系</vt:lpstr>
      <vt:lpstr>PowerPoint 演示文稿</vt:lpstr>
      <vt:lpstr>PowerPoint 演示文稿</vt:lpstr>
      <vt:lpstr>6.5.4 软件质量保证体系</vt:lpstr>
      <vt:lpstr>6.5.4 软件质量保证体系</vt:lpstr>
      <vt:lpstr>6.5.4 软件质量保证体系</vt:lpstr>
      <vt:lpstr>6.5.4 软件质量保证体系</vt:lpstr>
      <vt:lpstr>6.5.4 软件质量保证体系</vt:lpstr>
      <vt:lpstr>6.5.5 软件质量保证的实施</vt:lpstr>
      <vt:lpstr>6.5.5 软件质量保证的实施</vt:lpstr>
      <vt:lpstr>6.5.5 软件质量保证的实施</vt:lpstr>
      <vt:lpstr>6.5.5 软件质量保证的实施</vt:lpstr>
      <vt:lpstr>6.5.6 CMM2中的SQA</vt:lpstr>
      <vt:lpstr>6.5.6 CMM2中的SQA</vt:lpstr>
      <vt:lpstr>6.5.6 CMM2中的SQA</vt:lpstr>
      <vt:lpstr>6.5.6 CMM2中的SQA</vt:lpstr>
      <vt:lpstr>6.5.7 软件的质量设计</vt:lpstr>
      <vt:lpstr>6.5.7 软件的质量设计</vt:lpstr>
      <vt:lpstr>6.5.7 软件的质量设计</vt:lpstr>
      <vt:lpstr>6.5.7 软件的质量设计</vt:lpstr>
      <vt:lpstr>6.5.7 软件的质量设计</vt:lpstr>
    </vt:vector>
  </TitlesOfParts>
  <Company>北京邮电大学通信软件工程中心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软件质量</dc:title>
  <dc:creator>肖丁</dc:creator>
  <cp:lastModifiedBy>zlei</cp:lastModifiedBy>
  <cp:revision>254</cp:revision>
  <dcterms:created xsi:type="dcterms:W3CDTF">2002-05-12T09:00:00Z</dcterms:created>
  <dcterms:modified xsi:type="dcterms:W3CDTF">2018-12-02T09:39:32Z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