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PT Sans Narrow"/>
      <p:regular r:id="rId66"/>
      <p:bold r:id="rId67"/>
    </p:embeddedFont>
    <p:embeddedFont>
      <p:font typeface="Lato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23654A-5D2D-4A8D-B5EA-8AA9D8F279A0}">
  <a:tblStyle styleId="{4B23654A-5D2D-4A8D-B5EA-8AA9D8F27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5C09B29-7478-4D76-B116-32230B248B8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528B4F8-BF71-4788-B803-28A7291AA17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8A3EF2-2C65-43AA-8965-424E1B1A7F0B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5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4.xml"/><Relationship Id="rId74" Type="http://schemas.openxmlformats.org/officeDocument/2006/relationships/font" Target="fonts/OpenSans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Lato-regular.fntdata"/><Relationship Id="rId23" Type="http://schemas.openxmlformats.org/officeDocument/2006/relationships/slide" Target="slides/slide17.xml"/><Relationship Id="rId67" Type="http://schemas.openxmlformats.org/officeDocument/2006/relationships/font" Target="fonts/PTSansNarrow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6dfb935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46dfb935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6dfb9359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46dfb9359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6dfb935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46dfb935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46dfb935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46dfb935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Pearson: </a:t>
            </a: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Measure of linear trend between two variables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Ratings: x, y, z while model outputs x+1, y+1, z+1 -&gt; Pearson will be 1 not good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46dfb9359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46dfb9359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46dfb935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46dfb935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trained on MSE and hence comparing pearson is more appropriate. RNN does not have access to all features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46dfb93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46dfb93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scales very well with data due to more expressive power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do away with feature 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Leanring from waveform is very difficult - can we start off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475a9268f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475a9268f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75a9268f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75a9268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wav2vec in particular?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used for emo recog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475a9268f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475a9268f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Transformer has 12/24 layers with embedding dimensionality of 768/1024 for base/large wav2vec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Different layers encode different speech characteristics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layers: optimal for ASR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Intermediate layers: optimal for prosodic tasks such as emotion recognition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46dfb93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46dfb93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Poor readers ⇒ slow to absorb knowledge ⇒ suffer during school and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Conduct exams - cognitive demand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6dfb93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46dfb93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own testing + Amazon paper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75a9268f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475a9268f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large for all subsequent exps (mean because we used that first)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46dfb93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46dfb93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46dfb935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46dfb935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46dfb935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46dfb935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46dfb935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46dfb935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y</a:t>
            </a:r>
            <a:r>
              <a:rPr lang="en"/>
              <a:t>ellow contour in plots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475a9268f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475a9268f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475a9268f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475a9268f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FPR: false positive rate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475a9268f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475a9268f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46dfb935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46dfb935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course of these exp, word did not improve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46dfb935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46dfb935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WCPM; how it can measure lexical fluency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such single score for prosodic fluency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46dfb93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46dfb93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61211a2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61211a2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46dfb935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46dfb935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475a9268f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475a9268f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46dfb935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46dfb935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46dfb935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46dfb935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46dfb935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346dfb935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46dfb935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46dfb935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61211a2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61211a2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5e41a7a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35e41a7a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PR: Give a proper reference format to the PhD thesis.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46dfb935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46dfb935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Sleeping is prominent: lengthening + pitch variation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Phrasing: obvious from text and punctuation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Prominence: more subjective and dependent on context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46dfb935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46dfb935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5e41a7a4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5e41a7a4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61211a2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61211a2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46dfb935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46dfb935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PR: No need to dedicate a slide to this. Put it in a small box on the next slide of results.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5e41a7a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5e41a7a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5e41a7a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5e41a7a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5e41a7a4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35e41a7a4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5e41a7a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5e41a7a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5e41a7a4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5e41a7a4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5e41a7a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5e41a7a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e41a7a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e41a7a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structure: heuristics in literature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phrasing: for a long sentence without punctuation, long sentences need to be chunked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Prominence: default position is last content word of phrase, completely new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Prosodic miscue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475a9268f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475a9268f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5e41a7a4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5e41a7a4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5e41a7a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5e41a7a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61211a2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61211a2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61211a2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61211a2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46dfb935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346dfb935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475a9268f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3475a9268f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475a9268f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475a9268f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346dfb935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346dfb935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3475a9268f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3475a9268f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6dfb9359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6dfb9359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NAEP: national assessment of educational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Comprehenisbility: lexical + prosodic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not imp after a certain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Prosodic heavily influenced by prom and phrasing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6dfb9359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46dfb935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Give examples of HC features in each category.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Explain that ‘prosodic miscue’ comes from comparing detected prosodic events with the reference information structure.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Therefore PED (by deep learning) was the motivation for your first stage work.</a:t>
            </a: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6dfb9359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46dfb9359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6dfb935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6dfb935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TSccSy95ZvwAT48HLrsmNhUrMsnz70XJ/view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ee.iitb.ac.in/LMEDS/audio_examples/MithileshDDP/results/keerthi-dollin-hanumantappa_06-a-018_ballaravada-siv_hubli_18112019-163824-1_h003_2.html" TargetMode="External"/><Relationship Id="rId4" Type="http://schemas.openxmlformats.org/officeDocument/2006/relationships/hyperlink" Target="https://www.ee.iitb.ac.in/LMEDS/audio_examples/MithileshDDP/results/pcy_27122016_1_cs_f1_1.html" TargetMode="External"/><Relationship Id="rId5" Type="http://schemas.openxmlformats.org/officeDocument/2006/relationships/hyperlink" Target="https://www.ee.iitb.ac.in/LMEDS/audio_examples/MithileshDDP/results/aaravkumar05a001_25102018_1_vjhs_m001_1.html" TargetMode="External"/><Relationship Id="rId6" Type="http://schemas.openxmlformats.org/officeDocument/2006/relationships/hyperlink" Target="https://www.ee.iitb.ac.in/LMEDS/audio_examples/MithileshDDP/results/dbs_16122016_1_cs_e1_2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img.asercentre.org/docs/Publications/ASER%20Reports/ASER%202016/aser_2016.pdf" TargetMode="External"/><Relationship Id="rId4" Type="http://schemas.openxmlformats.org/officeDocument/2006/relationships/hyperlink" Target="https://www.lkouniv.ac.in/site/writereaddata/siteContent/202003261644121802kaumudi_Dimensions_Speech.pdf" TargetMode="External"/><Relationship Id="rId5" Type="http://schemas.openxmlformats.org/officeDocument/2006/relationships/hyperlink" Target="https://optuna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xGbxijx-_DrVz2wACZwkhj19sizZhf7N/view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Comprehensibility of Children’s Read Speech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Degree Stage 2 Presentation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729450" y="424262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Mithilesh Vaidya (17D070011)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82525" y="424262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Guide: Prof. Preeti Rao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ASR/Manually Transcribed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ASR/Manual transcription (FA) gives uttered words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with canonical text to obtain word miscues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aligned to obtain word alignments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ASR system: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TDNN a</a:t>
            </a:r>
            <a:r>
              <a:rPr lang="en"/>
              <a:t>coustic model</a:t>
            </a:r>
            <a:r>
              <a:rPr lang="en"/>
              <a:t> trained on 80 hours of Indian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Tri-gram language model trained on </a:t>
            </a:r>
            <a:r>
              <a:rPr lang="en"/>
              <a:t>children</a:t>
            </a:r>
            <a:r>
              <a:rPr lang="en"/>
              <a:t> story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 = 5.55% on our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Hand-crafted features are affected by choice of ASR vs FA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50" y="2134275"/>
            <a:ext cx="5963549" cy="2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ASR/Manually transcribed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66325"/>
            <a:ext cx="8520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and Rate features more accurate for FA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3272675" y="4682925"/>
            <a:ext cx="226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Diagram credits: Kamini Sabu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3402325" y="3974700"/>
            <a:ext cx="1201200" cy="59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3"/>
          <p:cNvCxnSpPr>
            <a:stCxn id="158" idx="3"/>
            <a:endCxn id="160" idx="1"/>
          </p:cNvCxnSpPr>
          <p:nvPr/>
        </p:nvCxnSpPr>
        <p:spPr>
          <a:xfrm flipH="1" rot="10800000">
            <a:off x="4603525" y="2479200"/>
            <a:ext cx="1741200" cy="1791900"/>
          </a:xfrm>
          <a:prstGeom prst="bentConnector3">
            <a:avLst>
              <a:gd fmla="val 27119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 txBox="1"/>
          <p:nvPr/>
        </p:nvSpPr>
        <p:spPr>
          <a:xfrm>
            <a:off x="6344675" y="2171550"/>
            <a:ext cx="24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Significantly different for ASR and FA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Rater bias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40737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the standard rating rubric, raters have different preferences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score obtained on averaging z-score normalized rating of the two raters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ontinuous targets supplied for </a:t>
            </a:r>
            <a:r>
              <a:rPr lang="en"/>
              <a:t>fine-grained distinctions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400" y="1266325"/>
            <a:ext cx="4446899" cy="206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275" y="3335700"/>
            <a:ext cx="2833150" cy="16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regression tasks, popular metrics: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Pearson correlation: </a:t>
            </a:r>
            <a:r>
              <a:rPr lang="en"/>
              <a:t>Invariant to scaling and offset by design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Squared Error (RMSE): </a:t>
            </a:r>
            <a:r>
              <a:rPr lang="en"/>
              <a:t>Sensitive</a:t>
            </a:r>
            <a:r>
              <a:rPr lang="en"/>
              <a:t> to outliers; value depends on scale and bias ⇒ </a:t>
            </a:r>
            <a:r>
              <a:rPr lang="en"/>
              <a:t>comparing </a:t>
            </a:r>
            <a:r>
              <a:rPr lang="en"/>
              <a:t>across datasets is difficult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Concordance Correlation Coefficient (CCC):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be interpreted as combination of MSE and Pearson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00" y="3462050"/>
            <a:ext cx="2419600" cy="5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baselines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66325"/>
            <a:ext cx="33150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RFC with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Recording-level MLP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072" y="1266325"/>
            <a:ext cx="2272228" cy="34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054" y="1266325"/>
            <a:ext cx="2656871" cy="34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2151925"/>
            <a:ext cx="33150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Word-level RNN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operating on HC features discussed previously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vs MLP vs RNN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3755050" y="1152425"/>
            <a:ext cx="5077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MLP ~ RFC for all feature sets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RNN slightly inferior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FA &gt; ASR in all cases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Superior lexical miscues feature set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Ablation gives same results for only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A-P contour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we: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Eliminate HC features?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Improve performance?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311700" y="1152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{4B23654A-5D2D-4A8D-B5EA-8AA9D8F279A0}</a:tableStyleId>
              </a:tblPr>
              <a:tblGrid>
                <a:gridCol w="942050"/>
                <a:gridCol w="647425"/>
                <a:gridCol w="503100"/>
                <a:gridCol w="488725"/>
                <a:gridCol w="661775"/>
              </a:tblGrid>
              <a:tr h="46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Dataset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MLP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ASR</a:t>
                      </a:r>
                      <a:endParaRPr sz="1100"/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0.769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0.767</a:t>
                      </a:r>
                      <a:endParaRPr sz="1100"/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0.777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0.793</a:t>
                      </a:r>
                      <a:endParaRPr sz="1100"/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0.789</a:t>
                      </a:r>
                      <a:endParaRPr sz="1100"/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0.796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RNN</a:t>
                      </a:r>
                      <a:endParaRPr b="1" sz="8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ASR</a:t>
                      </a:r>
                      <a:endParaRPr sz="1100"/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0.750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</a:t>
                      </a:r>
                      <a:endParaRPr sz="1100"/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566583" y="3539875"/>
            <a:ext cx="273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Results on using ALL recording-level/word-level HC features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wav2vec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3698650" y="1963638"/>
            <a:ext cx="1473300" cy="53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datasets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5661400" y="1963638"/>
            <a:ext cx="1777200" cy="53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GPU/CPU compute improvements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4795650" y="1136550"/>
            <a:ext cx="1473300" cy="534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deep learning</a:t>
            </a:r>
            <a:endParaRPr/>
          </a:p>
        </p:txBody>
      </p:sp>
      <p:cxnSp>
        <p:nvCxnSpPr>
          <p:cNvPr id="206" name="Google Shape;206;p28"/>
          <p:cNvCxnSpPr>
            <a:stCxn id="203" idx="0"/>
            <a:endCxn id="205" idx="2"/>
          </p:cNvCxnSpPr>
          <p:nvPr/>
        </p:nvCxnSpPr>
        <p:spPr>
          <a:xfrm rot="-5400000">
            <a:off x="4837600" y="1268838"/>
            <a:ext cx="292500" cy="1097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28"/>
          <p:cNvCxnSpPr>
            <a:stCxn id="204" idx="0"/>
            <a:endCxn id="205" idx="2"/>
          </p:cNvCxnSpPr>
          <p:nvPr/>
        </p:nvCxnSpPr>
        <p:spPr>
          <a:xfrm flipH="1" rot="5400000">
            <a:off x="5894950" y="1308588"/>
            <a:ext cx="292500" cy="1017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8"/>
          <p:cNvSpPr/>
          <p:nvPr/>
        </p:nvSpPr>
        <p:spPr>
          <a:xfrm>
            <a:off x="4795650" y="2878213"/>
            <a:ext cx="2953200" cy="351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ASR: LibriSpeech (960 hours)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4795650" y="3486938"/>
            <a:ext cx="2953200" cy="495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recognition</a:t>
            </a:r>
            <a:r>
              <a:rPr lang="en"/>
              <a:t>: </a:t>
            </a:r>
            <a:r>
              <a:rPr lang="en"/>
              <a:t>RAVDESS (20 hours), </a:t>
            </a:r>
            <a:r>
              <a:rPr lang="en"/>
              <a:t>IEMOCAP (12 hours)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4795650" y="4095663"/>
            <a:ext cx="3676800" cy="351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Comprehensibility: Ours (10 hours)</a:t>
            </a:r>
            <a:endParaRPr/>
          </a:p>
        </p:txBody>
      </p:sp>
      <p:cxnSp>
        <p:nvCxnSpPr>
          <p:cNvPr id="211" name="Google Shape;211;p28"/>
          <p:cNvCxnSpPr>
            <a:stCxn id="203" idx="2"/>
            <a:endCxn id="208" idx="1"/>
          </p:cNvCxnSpPr>
          <p:nvPr/>
        </p:nvCxnSpPr>
        <p:spPr>
          <a:xfrm flipH="1" rot="-5400000">
            <a:off x="4337500" y="2596038"/>
            <a:ext cx="555900" cy="36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" name="Google Shape;212;p28"/>
          <p:cNvCxnSpPr>
            <a:stCxn id="203" idx="2"/>
            <a:endCxn id="209" idx="1"/>
          </p:cNvCxnSpPr>
          <p:nvPr/>
        </p:nvCxnSpPr>
        <p:spPr>
          <a:xfrm flipH="1" rot="-5400000">
            <a:off x="3997150" y="2936388"/>
            <a:ext cx="1236600" cy="36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3" name="Google Shape;213;p28"/>
          <p:cNvCxnSpPr>
            <a:stCxn id="203" idx="2"/>
            <a:endCxn id="210" idx="1"/>
          </p:cNvCxnSpPr>
          <p:nvPr/>
        </p:nvCxnSpPr>
        <p:spPr>
          <a:xfrm flipH="1" rot="-5400000">
            <a:off x="3728800" y="3204738"/>
            <a:ext cx="1773300" cy="36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6166"/>
            <a:ext cx="2566099" cy="14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1167600" y="1640725"/>
            <a:ext cx="11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Eliminate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075600" y="259196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Wav2vec usage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1266325"/>
            <a:ext cx="49032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Wav2vec2.0 paper reported competitive ASR results with just </a:t>
            </a:r>
            <a:r>
              <a:rPr b="1" lang="en"/>
              <a:t>10 minutes</a:t>
            </a:r>
            <a:r>
              <a:rPr lang="en"/>
              <a:t> of labelled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 recognition: Pepino et al. [7]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Ideally, in stage 2, Wav2vec2.0 can be further tuned but we freeze it due to computational constraints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410150" y="1432350"/>
            <a:ext cx="1688400" cy="67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Unlabelled corpus e.g. Vox</a:t>
            </a:r>
            <a:r>
              <a:rPr lang="en"/>
              <a:t>Celeb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7401725" y="1567500"/>
            <a:ext cx="1199400" cy="402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Wav2vec2.0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185900" y="103215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Stage 1: Pre-training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7" name="Google Shape;227;p29"/>
          <p:cNvCxnSpPr>
            <a:stCxn id="224" idx="3"/>
            <a:endCxn id="225" idx="1"/>
          </p:cNvCxnSpPr>
          <p:nvPr/>
        </p:nvCxnSpPr>
        <p:spPr>
          <a:xfrm>
            <a:off x="7098550" y="17689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9"/>
          <p:cNvSpPr/>
          <p:nvPr/>
        </p:nvSpPr>
        <p:spPr>
          <a:xfrm>
            <a:off x="5410150" y="2728813"/>
            <a:ext cx="1688400" cy="67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abelled corpus for given task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7401725" y="2863963"/>
            <a:ext cx="1199400" cy="402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</a:t>
            </a:r>
            <a:r>
              <a:rPr lang="en"/>
              <a:t>Wav2vec2.0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6185900" y="2328613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Stage 2: Fine-tuning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29"/>
          <p:cNvCxnSpPr>
            <a:stCxn id="228" idx="3"/>
            <a:endCxn id="229" idx="1"/>
          </p:cNvCxnSpPr>
          <p:nvPr/>
        </p:nvCxnSpPr>
        <p:spPr>
          <a:xfrm>
            <a:off x="7098550" y="3065413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9"/>
          <p:cNvSpPr/>
          <p:nvPr/>
        </p:nvSpPr>
        <p:spPr>
          <a:xfrm>
            <a:off x="7359275" y="3754825"/>
            <a:ext cx="1284300" cy="70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model e.g. FC layers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5729675" y="3905025"/>
            <a:ext cx="1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4" name="Google Shape;234;p29"/>
          <p:cNvCxnSpPr>
            <a:stCxn id="229" idx="2"/>
            <a:endCxn id="232" idx="0"/>
          </p:cNvCxnSpPr>
          <p:nvPr/>
        </p:nvCxnSpPr>
        <p:spPr>
          <a:xfrm>
            <a:off x="8001425" y="3266863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9"/>
          <p:cNvCxnSpPr>
            <a:stCxn id="232" idx="1"/>
            <a:endCxn id="233" idx="3"/>
          </p:cNvCxnSpPr>
          <p:nvPr/>
        </p:nvCxnSpPr>
        <p:spPr>
          <a:xfrm rot="10800000">
            <a:off x="6844475" y="4105225"/>
            <a:ext cx="514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9"/>
          <p:cNvSpPr txBox="1"/>
          <p:nvPr/>
        </p:nvSpPr>
        <p:spPr>
          <a:xfrm>
            <a:off x="8001425" y="3266875"/>
            <a:ext cx="10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Frame-level embeddings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Wav2vec2.0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46" y="1766096"/>
            <a:ext cx="4191550" cy="23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11700" y="1266325"/>
            <a:ext cx="43290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Pre-trained on thousands of hours of speech in </a:t>
            </a:r>
            <a:r>
              <a:rPr b="1" lang="en"/>
              <a:t>self-supervised</a:t>
            </a:r>
            <a:r>
              <a:rPr lang="en"/>
              <a:t> fashion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CNN encoder gives frame-level embeddings every 20 ms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Transformer for capturing utterance-level dependencies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Mask certain frames and ask Transformer to predict them back; model learns robust representations in the process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5353375" y="4182925"/>
            <a:ext cx="32184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Picture credits: Original Wav2vec2.0 paper [6]</a:t>
            </a:r>
            <a:endParaRPr sz="1100"/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Wav2vec layers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1700" y="1266325"/>
            <a:ext cx="4290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Hugging Face</a:t>
            </a:r>
            <a:r>
              <a:rPr lang="en"/>
              <a:t> model pre-trained on 960 hours of LibriSpeech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outputs from: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 layer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across all 12/24 layers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weighted combination, centred at the middle layer</a:t>
            </a:r>
            <a:endParaRPr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402" y="445025"/>
            <a:ext cx="3104047" cy="41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- a </a:t>
            </a:r>
            <a:r>
              <a:rPr b="1" lang="en"/>
              <a:t>fundamental</a:t>
            </a:r>
            <a:r>
              <a:rPr lang="en"/>
              <a:t> skill in today’s world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Automatic</a:t>
            </a:r>
            <a:r>
              <a:rPr lang="en"/>
              <a:t> assessment of reading skills: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Important for providing remedial measures to poor readers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Current methodology requires skilled teachers ⇒ not scalable, subjective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judged by analysing read aloud speech [1]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Involves two stages of proficiency: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Word decoding</a:t>
            </a:r>
            <a:r>
              <a:rPr lang="en"/>
              <a:t> - Recognizing words (</a:t>
            </a:r>
            <a:r>
              <a:rPr b="1" lang="en"/>
              <a:t>Accuracy</a:t>
            </a:r>
            <a:r>
              <a:rPr lang="en"/>
              <a:t>) at a reasonable (</a:t>
            </a:r>
            <a:r>
              <a:rPr b="1" lang="en"/>
              <a:t>Rate)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Meaning construction</a:t>
            </a:r>
            <a:r>
              <a:rPr lang="en"/>
              <a:t> - Incorporating Expression (Prosody) =&gt; Comprehending the text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W2Vanilla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311700" y="1266325"/>
            <a:ext cx="561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wav2vec-based architecture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Waveform; Output - Rating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of fully-connected (FC) layers with: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layer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 function: PReLU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Dropout: 0.2 by default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pooling for Frame -&gt; Recording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FC stack for final prediction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126" y="445023"/>
            <a:ext cx="3090324" cy="431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W2Vanilla results</a:t>
            </a:r>
            <a:endParaRPr/>
          </a:p>
        </p:txBody>
      </p:sp>
      <p:graphicFrame>
        <p:nvGraphicFramePr>
          <p:cNvPr id="268" name="Google Shape;268;p33"/>
          <p:cNvGraphicFramePr/>
          <p:nvPr/>
        </p:nvGraphicFramePr>
        <p:xfrm>
          <a:off x="311700" y="30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717600"/>
                <a:gridCol w="596500"/>
                <a:gridCol w="657050"/>
                <a:gridCol w="65705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Which layer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0.765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0.759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0.772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0.800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0.786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Gaussian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0.801</a:t>
                      </a:r>
                      <a:endParaRPr b="1"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0.807</a:t>
                      </a:r>
                      <a:endParaRPr b="1"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0.813</a:t>
                      </a:r>
                      <a:endParaRPr b="1"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186375" y="12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983800"/>
                <a:gridCol w="716700"/>
                <a:gridCol w="898550"/>
                <a:gridCol w="89855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Which layer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0.696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0.721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0.732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0.558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0.644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0.816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0.814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0.809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0.816</a:t>
                      </a:r>
                      <a:endParaRPr b="1"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0.821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0.809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0.787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0.787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0.796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0.772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0.778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0.813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0.814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0.823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Gaussian (20)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0.817</a:t>
                      </a:r>
                      <a:endParaRPr b="1"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0.822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33"/>
          <p:cNvSpPr txBox="1"/>
          <p:nvPr/>
        </p:nvSpPr>
        <p:spPr>
          <a:xfrm flipH="1">
            <a:off x="438550" y="4250824"/>
            <a:ext cx="237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Performance of wav2vec2-base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 flipH="1">
            <a:off x="3699625" y="4440799"/>
            <a:ext cx="237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Performance of wav2vec2-large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2" name="Google Shape;272;p33"/>
          <p:cNvGraphicFramePr/>
          <p:nvPr/>
        </p:nvGraphicFramePr>
        <p:xfrm>
          <a:off x="311700" y="125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{4B23654A-5D2D-4A8D-B5EA-8AA9D8F279A0}</a:tableStyleId>
              </a:tblPr>
              <a:tblGrid>
                <a:gridCol w="717600"/>
                <a:gridCol w="596500"/>
                <a:gridCol w="657050"/>
                <a:gridCol w="657050"/>
              </a:tblGrid>
              <a:tr h="48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MLP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0.793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0.789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0.796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6756700" y="1152425"/>
            <a:ext cx="2262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Wav2vec models, </a:t>
            </a:r>
            <a:r>
              <a:rPr b="1" lang="en" sz="1400"/>
              <a:t>without any </a:t>
            </a:r>
            <a:r>
              <a:rPr b="1" lang="en" sz="1400"/>
              <a:t>explicit</a:t>
            </a:r>
            <a:r>
              <a:rPr b="1" lang="en" sz="1400"/>
              <a:t> lexical information</a:t>
            </a:r>
            <a:r>
              <a:rPr lang="en" sz="1400"/>
              <a:t>, outperforms both RFC and MLP trained on extensive hand-crafted features!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 peaks at layer 17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We use mean of layers for further experiments</a:t>
            </a:r>
            <a:endParaRPr sz="1400"/>
          </a:p>
        </p:txBody>
      </p:sp>
      <p:sp>
        <p:nvSpPr>
          <p:cNvPr id="274" name="Google Shape;274;p33"/>
          <p:cNvSpPr txBox="1"/>
          <p:nvPr/>
        </p:nvSpPr>
        <p:spPr>
          <a:xfrm flipH="1">
            <a:off x="554350" y="2327200"/>
            <a:ext cx="214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Performance of RFC/MLP 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HC FA features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6" name="Google Shape;276;p33"/>
          <p:cNvCxnSpPr>
            <a:endCxn id="273" idx="1"/>
          </p:cNvCxnSpPr>
          <p:nvPr/>
        </p:nvCxnSpPr>
        <p:spPr>
          <a:xfrm>
            <a:off x="6754000" y="1915925"/>
            <a:ext cx="2700" cy="1034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3"/>
          <p:cNvCxnSpPr>
            <a:endCxn id="273" idx="1"/>
          </p:cNvCxnSpPr>
          <p:nvPr/>
        </p:nvCxnSpPr>
        <p:spPr>
          <a:xfrm flipH="1" rot="10800000">
            <a:off x="6754000" y="2950325"/>
            <a:ext cx="2700" cy="88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W2VAligned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311700" y="1152425"/>
            <a:ext cx="47022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Additional pooling stage at word-level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Motivation: access to word-level representations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mean pooling for Frame-&gt;Word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Unexpected drop in performance (rigid pooling mechanism?)</a:t>
            </a:r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855" y="445023"/>
            <a:ext cx="3589444" cy="4393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34"/>
          <p:cNvGraphicFramePr/>
          <p:nvPr/>
        </p:nvGraphicFramePr>
        <p:xfrm>
          <a:off x="1453425" y="351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801800"/>
                <a:gridCol w="512300"/>
                <a:gridCol w="657050"/>
                <a:gridCol w="6765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Alignments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0.813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0.814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0.823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ASR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Probing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Wav2vec embeddings not directly interpretable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Wav2vec representations encode any known knowledge-based features?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Previous work by Stehwien [8]: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CNN trained for prominence detection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Predict known features such as loudness, voicing prob. from trained CNN representations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methodology: add MLP probes on top and predict HC features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Motivation: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Understand features being captured by wav2vec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known feature not being captured, incorporate it explicitly</a:t>
            </a:r>
            <a:endParaRPr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Probing architectures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5" y="1152425"/>
            <a:ext cx="2094898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873" y="1152425"/>
            <a:ext cx="2898247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370" y="1152425"/>
            <a:ext cx="2340919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model for comprehensibility prediction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final comprehensibility prediction layer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linear probe (1 hidden layer of 128 units) per HC feature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Freeze layers in blue and tune ONLY probes using MSE loss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 Pearson corr. between HC feature and probe prediction</a:t>
            </a:r>
            <a:endParaRPr/>
          </a:p>
        </p:txBody>
      </p:sp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Probing results (frame)</a:t>
            </a:r>
            <a:endParaRPr/>
          </a:p>
        </p:txBody>
      </p:sp>
      <p:pic>
        <p:nvPicPr>
          <p:cNvPr id="315" name="Google Shape;3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205550" cy="27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6510350" y="1266325"/>
            <a:ext cx="2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energy</a:t>
            </a:r>
            <a:r>
              <a:rPr lang="en">
                <a:solidFill>
                  <a:srgbClr val="FF0000"/>
                </a:solidFill>
              </a:rPr>
              <a:t> and </a:t>
            </a:r>
            <a:r>
              <a:rPr i="1" lang="en">
                <a:solidFill>
                  <a:srgbClr val="FF0000"/>
                </a:solidFill>
              </a:rPr>
              <a:t>sonorantEnergy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Intensity = silence normalised log energy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⇒ some recording-level normalisation by Transformer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311700" y="3931625"/>
            <a:ext cx="5774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Expected increase in all from yellow to blue plot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Probing r</a:t>
            </a:r>
            <a:r>
              <a:rPr lang="en"/>
              <a:t>esults (select rec-level ASR features)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5721925" y="1266325"/>
            <a:ext cx="311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Rate based (</a:t>
            </a:r>
            <a:r>
              <a:rPr i="1" lang="en">
                <a:solidFill>
                  <a:srgbClr val="38761D"/>
                </a:solidFill>
              </a:rPr>
              <a:t>wcpm, articulationrate, sylpersec, silences</a:t>
            </a:r>
            <a:r>
              <a:rPr lang="en">
                <a:solidFill>
                  <a:srgbClr val="38761D"/>
                </a:solidFill>
              </a:rPr>
              <a:t>)</a:t>
            </a:r>
            <a:r>
              <a:rPr i="1" lang="en">
                <a:solidFill>
                  <a:srgbClr val="38761D"/>
                </a:solidFill>
              </a:rPr>
              <a:t> </a:t>
            </a:r>
            <a:endParaRPr i="1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Word-&gt;Recording pitch aggregates (meanmodepitch, stdmeanpitch)</a:t>
            </a: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band intensities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Lexical miscues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311700" y="3931625"/>
            <a:ext cx="54102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Average band intensity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i="1" lang="en">
                <a:solidFill>
                  <a:schemeClr val="lt1"/>
                </a:solidFill>
              </a:rPr>
              <a:t>Word-level pitch aggregate (stdmeanpitch), recording-level pitch aggregate (stdpitchsemitone)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410215" cy="24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Probing results (select rec-level FA features)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5721925" y="1266325"/>
            <a:ext cx="311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Rate based (</a:t>
            </a:r>
            <a:r>
              <a:rPr i="1" lang="en">
                <a:solidFill>
                  <a:srgbClr val="38761D"/>
                </a:solidFill>
              </a:rPr>
              <a:t>wcpm, articulationrate, sylpersec, silences</a:t>
            </a:r>
            <a:r>
              <a:rPr lang="en">
                <a:solidFill>
                  <a:srgbClr val="38761D"/>
                </a:solidFill>
              </a:rPr>
              <a:t>)</a:t>
            </a:r>
            <a:r>
              <a:rPr i="1" lang="en">
                <a:solidFill>
                  <a:srgbClr val="38761D"/>
                </a:solidFill>
              </a:rPr>
              <a:t> </a:t>
            </a:r>
            <a:endParaRPr i="1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Word/Recording-level pitch aggregates (stdmeanpitch/</a:t>
            </a:r>
            <a:br>
              <a:rPr i="1" lang="en">
                <a:solidFill>
                  <a:srgbClr val="FF0000"/>
                </a:solidFill>
              </a:rPr>
            </a:br>
            <a:r>
              <a:rPr i="1" lang="en">
                <a:solidFill>
                  <a:srgbClr val="FF0000"/>
                </a:solidFill>
              </a:rPr>
              <a:t>stdpitchsemitone)</a:t>
            </a: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band intensity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Lexical miscues (as opposed to ASR)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3931625"/>
            <a:ext cx="57741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Average band intensity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i="1" lang="en">
                <a:solidFill>
                  <a:schemeClr val="lt1"/>
                </a:solidFill>
              </a:rPr>
              <a:t>Word-level pitch aggregate (stdmeanpitc</a:t>
            </a:r>
            <a:r>
              <a:rPr i="1" lang="en">
                <a:solidFill>
                  <a:schemeClr val="lt1"/>
                </a:solidFill>
              </a:rPr>
              <a:t>h</a:t>
            </a:r>
            <a:r>
              <a:rPr i="1" lang="en">
                <a:solidFill>
                  <a:schemeClr val="lt1"/>
                </a:solidFill>
              </a:rPr>
              <a:t>),</a:t>
            </a:r>
            <a:r>
              <a:rPr i="1" lang="en">
                <a:solidFill>
                  <a:schemeClr val="lt1"/>
                </a:solidFill>
              </a:rPr>
              <a:t> </a:t>
            </a:r>
            <a:r>
              <a:rPr i="1" lang="en">
                <a:solidFill>
                  <a:schemeClr val="lt1"/>
                </a:solidFill>
              </a:rPr>
              <a:t>recording-level pitch aggregate (</a:t>
            </a:r>
            <a:r>
              <a:rPr i="1" lang="en">
                <a:solidFill>
                  <a:schemeClr val="lt1"/>
                </a:solidFill>
              </a:rPr>
              <a:t>stdpitchsemitone)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417124" cy="239820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W2VCat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311700" y="1266325"/>
            <a:ext cx="38253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HC features carry information </a:t>
            </a:r>
            <a:r>
              <a:rPr b="1" lang="en"/>
              <a:t>complementary</a:t>
            </a:r>
            <a:r>
              <a:rPr lang="en"/>
              <a:t> to wav2vec?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test by concatenating them at </a:t>
            </a:r>
            <a:r>
              <a:rPr lang="en"/>
              <a:t>various</a:t>
            </a:r>
            <a:r>
              <a:rPr lang="en"/>
              <a:t> hierarchies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FC stacks before concatenation to </a:t>
            </a:r>
            <a:r>
              <a:rPr lang="en"/>
              <a:t>bring them to same space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Trained end-to-end for comprehensibility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Use FA dataset for maximum performance</a:t>
            </a:r>
            <a:endParaRPr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74" y="445025"/>
            <a:ext cx="3596326" cy="418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decoding and Prosodic Fluency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stage (Lexical fluency): Constructing words from characters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good readers in grades 4-6, </a:t>
            </a:r>
            <a:r>
              <a:rPr b="1" lang="en"/>
              <a:t>WCPM ~&gt; 70 </a:t>
            </a:r>
            <a:r>
              <a:rPr lang="en"/>
              <a:t>[3]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Poor WCPM ⇒ Poor word decoding ability ⇒ Poor reading comprehension BUT</a:t>
            </a:r>
            <a:br>
              <a:rPr lang="en"/>
            </a:br>
            <a:r>
              <a:rPr b="1" lang="en"/>
              <a:t>high WCPM ⇏ good readers</a:t>
            </a:r>
            <a:r>
              <a:rPr lang="en"/>
              <a:t> e.g.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Aim of reading is </a:t>
            </a:r>
            <a:r>
              <a:rPr b="1" lang="en"/>
              <a:t>comprehension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Comprehending while reading out reflected by modulating voice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Acoustically correlated with pitch, rhythm and intonation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Beyond certain word decoding ability, </a:t>
            </a:r>
            <a:r>
              <a:rPr b="1" lang="en"/>
              <a:t>prosodic fluency</a:t>
            </a:r>
            <a:r>
              <a:rPr lang="en"/>
              <a:t> gains importance</a:t>
            </a:r>
            <a:endParaRPr/>
          </a:p>
        </p:txBody>
      </p:sp>
      <p:pic>
        <p:nvPicPr>
          <p:cNvPr id="84" name="Google Shape;84;p15" title="dbs_16122016_1_cs_b7_2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525" y="2460800"/>
            <a:ext cx="485575" cy="4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Fusion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1131388" y="4568925"/>
            <a:ext cx="1480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Decision fusion</a:t>
            </a:r>
            <a:endParaRPr sz="1100"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120166" cy="34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874" y="1152425"/>
            <a:ext cx="3410151" cy="34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4396538" y="4568925"/>
            <a:ext cx="1480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Embedding </a:t>
            </a:r>
            <a:r>
              <a:rPr lang="en" sz="1100"/>
              <a:t>fusion</a:t>
            </a:r>
            <a:endParaRPr sz="1100"/>
          </a:p>
        </p:txBody>
      </p:sp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6842025" y="962425"/>
            <a:ext cx="20934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Word-level features could be any combination of word-level HC features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Can train each branch separately for comprehensibility and load pre-trained weights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4572000" y="1164675"/>
            <a:ext cx="42603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W2VCat: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of 0.01 in Test Pearson/CCC on concatenating recording </a:t>
            </a:r>
            <a:r>
              <a:rPr b="1" lang="en"/>
              <a:t>non-acoustic features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acoustic HC degrades performance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Fusion: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Initialisation of model with pre-trained weights improves performance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Embedding &gt; Decision</a:t>
            </a:r>
            <a:endParaRPr b="1"/>
          </a:p>
        </p:txBody>
      </p:sp>
      <p:graphicFrame>
        <p:nvGraphicFramePr>
          <p:cNvPr id="362" name="Google Shape;362;p43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1061150"/>
                <a:gridCol w="756025"/>
                <a:gridCol w="637500"/>
                <a:gridCol w="495200"/>
                <a:gridCol w="488425"/>
                <a:gridCol w="596850"/>
              </a:tblGrid>
              <a:tr h="29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HC recording-level features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Model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LR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Val CCC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CCC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Pearson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1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W2Vanilla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</a:rPr>
                        <a:t>0.813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</a:rPr>
                        <a:t>0.814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</a:rPr>
                        <a:t>0.823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W2VAligned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0.808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0.778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0.814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All except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W2VCat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0.824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0.825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0.832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A-P contour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W2VCat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0.0007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0.798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All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W2VCat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0.819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0.807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W2VCat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0.0007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0.812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0.806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0.814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4" name="Google Shape;364;p43"/>
          <p:cNvGraphicFramePr/>
          <p:nvPr/>
        </p:nvGraphicFramePr>
        <p:xfrm>
          <a:off x="311688" y="30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818425"/>
                <a:gridCol w="650525"/>
                <a:gridCol w="664325"/>
                <a:gridCol w="519475"/>
                <a:gridCol w="434575"/>
                <a:gridCol w="389125"/>
                <a:gridCol w="558700"/>
              </a:tblGrid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HC word-level features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RNN </a:t>
                      </a:r>
                      <a:r>
                        <a:rPr lang="en" sz="900"/>
                        <a:t>Fusion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Pre-trained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LR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Val CCC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CCC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Pearson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Non-acoustic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Embed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0.819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0.821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0.828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0.818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0.817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0.792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0.789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Acoustic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Embed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0.799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0.767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Multi-Task Learning (MTL)</a:t>
            </a:r>
            <a:endParaRPr/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HC features expensive to compute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W2VCat requires them during inference</a:t>
            </a:r>
            <a:endParaRPr>
              <a:solidFill>
                <a:srgbClr val="FF0000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we exploit them only during training?</a:t>
            </a:r>
            <a:br>
              <a:rPr lang="en"/>
            </a:br>
            <a:r>
              <a:rPr lang="en"/>
              <a:t>-&gt; </a:t>
            </a:r>
            <a:r>
              <a:rPr lang="en">
                <a:solidFill>
                  <a:srgbClr val="6AA84F"/>
                </a:solidFill>
              </a:rPr>
              <a:t>Yes! MTL!</a:t>
            </a:r>
            <a:endParaRPr>
              <a:solidFill>
                <a:srgbClr val="6AA84F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Ask model to predict them in auxiliary branch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 end-to-end; model should learn robust representations in order to predict knowledge-based </a:t>
            </a:r>
            <a:r>
              <a:rPr lang="en"/>
              <a:t>features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Total loss = weighted MSE loss from each branch</a:t>
            </a:r>
            <a:endParaRPr/>
          </a:p>
        </p:txBody>
      </p:sp>
      <p:sp>
        <p:nvSpPr>
          <p:cNvPr id="371" name="Google Shape;37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MTL architecture</a:t>
            </a:r>
            <a:endParaRPr/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25"/>
            <a:ext cx="42603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HC features in auxiliary branch at various hierarchies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end-to-end with comprehensibility as main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Control relative importance with weighting of loss for each branch</a:t>
            </a:r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321" y="445025"/>
            <a:ext cx="3290980" cy="40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experiments:</a:t>
            </a:r>
            <a:br>
              <a:rPr lang="en"/>
            </a:br>
            <a:r>
              <a:rPr lang="en"/>
              <a:t>(Recording or Word-level) x (Acoustic or Non-acoustic feature sets)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improvement in performance over W2Vanilla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improved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ore hyperparameter tuning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oth word and recording-level branches simultaneously (latter could especially benefit from former)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loss functions for different features (Cross-entropy for classification tasks)</a:t>
            </a:r>
            <a:endParaRPr/>
          </a:p>
        </p:txBody>
      </p:sp>
      <p:sp>
        <p:nvSpPr>
          <p:cNvPr id="386" name="Google Shape;38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392" name="Google Shape;392;p47"/>
          <p:cNvGraphicFramePr/>
          <p:nvPr/>
        </p:nvGraphicFramePr>
        <p:xfrm>
          <a:off x="311700" y="10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1884125"/>
                <a:gridCol w="2604400"/>
                <a:gridCol w="958975"/>
                <a:gridCol w="773425"/>
                <a:gridCol w="888300"/>
                <a:gridCol w="1117975"/>
              </a:tblGrid>
              <a:tr h="2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HC Features</a:t>
                      </a:r>
                      <a:endParaRPr sz="10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</a:t>
                      </a:r>
                      <a:endParaRPr sz="10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 CCC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CCC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Pearson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RFC</a:t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Recording (All)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ASR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0.736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0.774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FA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0.794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MLP</a:t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ASR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0.769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0.767</a:t>
                      </a:r>
                      <a:endParaRPr sz="95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0.777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FA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0.793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0.789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0.796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RNN</a:t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Word (All)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ASR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0.747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0.750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0.761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FA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0.762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0.767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0.777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W2Vanilla</a:t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-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-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000FF"/>
                          </a:solidFill>
                        </a:rPr>
                        <a:t>0.813</a:t>
                      </a:r>
                      <a:endParaRPr sz="95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000FF"/>
                          </a:solidFill>
                        </a:rPr>
                        <a:t>0.814</a:t>
                      </a:r>
                      <a:endParaRPr sz="95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000FF"/>
                          </a:solidFill>
                        </a:rPr>
                        <a:t>0.823</a:t>
                      </a:r>
                      <a:endParaRPr sz="95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W2VCat</a:t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Recording (All except A-P contour)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ASR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0.814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0.797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0.822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FA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0.824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0.825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0.832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RNN Fusion (Embedding)</a:t>
                      </a:r>
                      <a:endParaRPr b="1"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Word (</a:t>
                      </a:r>
                      <a:r>
                        <a:rPr lang="en" sz="950"/>
                        <a:t>All except Acoustic</a:t>
                      </a:r>
                      <a:r>
                        <a:rPr lang="en" sz="950"/>
                        <a:t>)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FA</a:t>
                      </a:r>
                      <a:endParaRPr sz="95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0.819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0.821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0.828</a:t>
                      </a:r>
                      <a:endParaRPr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shift: further pre-train on children’s speech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Ablation with dataset size to understand impact of pre-trained wav2vec in low-resource setting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pre-trained models such as XLSR, Data2vec, HuBERT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Wav2vec ASR branch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Self-Supervised Learning (SSL) framework</a:t>
            </a:r>
            <a:endParaRPr/>
          </a:p>
        </p:txBody>
      </p:sp>
      <p:sp>
        <p:nvSpPr>
          <p:cNvPr id="400" name="Google Shape;40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contributions</a:t>
            </a:r>
            <a:endParaRPr/>
          </a:p>
        </p:txBody>
      </p:sp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9"/>
          <p:cNvSpPr txBox="1"/>
          <p:nvPr>
            <p:ph idx="1" type="body"/>
          </p:nvPr>
        </p:nvSpPr>
        <p:spPr>
          <a:xfrm>
            <a:off x="311700" y="1266325"/>
            <a:ext cx="864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Improved PED performance using Sinc+MTL on waveform segments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end-to-end trained model for oral fluency assessment with </a:t>
            </a:r>
            <a:r>
              <a:rPr b="1" lang="en"/>
              <a:t>no hand-engineered feature extraction; </a:t>
            </a:r>
            <a:r>
              <a:rPr lang="en"/>
              <a:t>o</a:t>
            </a:r>
            <a:r>
              <a:rPr lang="en"/>
              <a:t>utperforms RFC baseline (by 0.05)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Probing revealed that rate features are being captured by wav2vec representations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Improved perf. by bringing in</a:t>
            </a:r>
            <a:r>
              <a:rPr lang="en"/>
              <a:t> recording-level non-acoustic </a:t>
            </a:r>
            <a:r>
              <a:rPr lang="en"/>
              <a:t>HC features (FA)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MTL framework for exploiting HC features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Proposed a promising self-supervised learning framework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413" name="Google Shape;41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4" name="Google Shape;414;p50"/>
          <p:cNvGraphicFramePr/>
          <p:nvPr/>
        </p:nvGraphicFramePr>
        <p:xfrm>
          <a:off x="952500" y="12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{A528B4F8-BF71-4788-B803-28A7291AA170}</a:tableStyleId>
              </a:tblPr>
              <a:tblGrid>
                <a:gridCol w="1047000"/>
                <a:gridCol w="1069875"/>
                <a:gridCol w="512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Ground truth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Demo link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https://www.ee.iitb.ac.in/LMEDS/audio_examples/MithileshDDP/results/keerthi-dollin-hanumantappa_06-a-018_ballaravada-siv_hubli_18112019-163824-1_h003_2.html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https://www.ee.iitb.ac.in/LMEDS/audio_examples/MithileshDDP/results/pcy_27122016_1_cs_f1_1.html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https://www.ee.iitb.ac.in/LMEDS/audio_examples/MithileshDDP/results/aaravkumar05a001_25102018_1_vjhs_m001_1.html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https://www.ee.iitb.ac.in/LMEDS/audio_examples/MithileshDDP/results/dbs_16122016_1_cs_e1_2.html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-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annual status of education report (rural) 2016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- </a:t>
            </a:r>
            <a:r>
              <a:rPr lang="en" u="sng">
                <a:solidFill>
                  <a:schemeClr val="hlink"/>
                </a:solidFill>
                <a:hlinkClick r:id="rId4"/>
              </a:rPr>
              <a:t>Dimensions of Speech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- Kamini Sabu. “Automatic Assessment of Fluency in Children’s Oral Reading using Prosody Modeling”. PhD thesis, Indian Institute of Technology Bombay, Mumbai, India, Submitted on 28th February 2022.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- White, Sheida, et al. "The 2018 NAEP Oral Reading Fluency Study. NCES 2021-025." National Center for Education Statistics (2021).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[5] - </a:t>
            </a:r>
            <a:r>
              <a:rPr lang="en" u="sng">
                <a:solidFill>
                  <a:schemeClr val="hlink"/>
                </a:solidFill>
                <a:hlinkClick r:id="rId5"/>
              </a:rPr>
              <a:t>Optuna</a:t>
            </a:r>
            <a:endParaRPr/>
          </a:p>
        </p:txBody>
      </p:sp>
      <p:sp>
        <p:nvSpPr>
          <p:cNvPr id="420" name="Google Shape;42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1" name="Google Shape;42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Prosodic events and their acoustic correlates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components of prosodic fluency: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Phrasing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Group words together to convey syntactic structure such as commas and full stop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Relatively easy to predict from pauses</a:t>
            </a:r>
            <a:endParaRPr b="1"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Prominence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Stress on certain words to convey linguistic focus or novel information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subjective, with multiple acoustic patterns e.g. lengthening of word, pitch variation within word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513" y="3339946"/>
            <a:ext cx="5766974" cy="14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7455475" y="3806200"/>
            <a:ext cx="110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reproduced from [10]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935425" y="3903075"/>
            <a:ext cx="623400" cy="40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7" name="Google Shape;427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- Baevski, Alexei, et al. "wav2vec 2.0: A framework for self-supervised learning of speech representations." Advances in Neural Information Processing Systems 33 (2020): 12449-12460.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[7] - Pepino, Leonardo, Pablo Riera, and Luciana Ferrer. "Emotion recognition from speech using wav2vec 2.0 embeddings." arXiv preprint arXiv:2104.03502 (2021).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[8] - Stehwien, Sabrina, Antje Schweitzer, and Ngoc Thang Vu. "Acoustic and temporal representations in convolutional neural network models of prosodic events." Speech Communication 125 (2020): 128-141.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[9] - Ravanelli, Mirco, et al. "Multi-task self-supervised learning for robust speech recognition." ICASSP 2020-2020 IEEE International Conference on Acoustics, Speech and Signal Processing (ICASSP). IEEE, 2020.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[10] - Sabu, Kamini, and Preeti Rao. "Prosodic event detection in children’s read speech." Computer Speech &amp; Language 68 (2021): 101200.</a:t>
            </a:r>
            <a:endParaRPr/>
          </a:p>
        </p:txBody>
      </p:sp>
      <p:sp>
        <p:nvSpPr>
          <p:cNvPr id="428" name="Google Shape;4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34" name="Google Shape;4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40" name="Google Shape;44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1" name="Google Shape;441;p54"/>
          <p:cNvGraphicFramePr/>
          <p:nvPr/>
        </p:nvGraphicFramePr>
        <p:xfrm>
          <a:off x="311700" y="15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{A528B4F8-BF71-4788-B803-28A7291AA170}</a:tableStyleId>
              </a:tblPr>
              <a:tblGrid>
                <a:gridCol w="1549975"/>
                <a:gridCol w="3211325"/>
                <a:gridCol w="3399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Reference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Technique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Zhou et al. (ETS) [13]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 on recording-level HC </a:t>
                      </a:r>
                      <a:r>
                        <a:rPr lang="en"/>
                        <a:t>features</a:t>
                      </a:r>
                      <a:r>
                        <a:rPr lang="en"/>
                        <a:t> concatenated with BLSTM summary from frame-level contours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0.71 -&gt; 0.72 on adding frame-level BLSTM to MLP on recording-level features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Chen et al. [14]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CNN/RNN on word-level acoustic features + word-embeddings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 (HC features) -&gt; 0.62 (BLSTM with attention)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details</a:t>
            </a:r>
            <a:endParaRPr/>
          </a:p>
        </p:txBody>
      </p:sp>
      <p:sp>
        <p:nvSpPr>
          <p:cNvPr id="447" name="Google Shape;447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Loss: </a:t>
            </a:r>
            <a:r>
              <a:rPr lang="en"/>
              <a:t>Concordance</a:t>
            </a:r>
            <a:r>
              <a:rPr lang="en"/>
              <a:t> Correlation Loss = 1 - CCC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Optimizer: Adam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Activation: PReLU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 Rate: 0.001 (unless specified otherwise)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Batch Size: 128 </a:t>
            </a:r>
            <a:r>
              <a:rPr lang="en"/>
              <a:t>(unless specified otherwise)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Early stopping on validation CCC: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Patience: 10 epochs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Delta: 0.005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Hyperparameter tuning: Optuna library [5]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Ensembling to reduce bias (5 fold CV on folds except test)</a:t>
            </a:r>
            <a:endParaRPr/>
          </a:p>
        </p:txBody>
      </p:sp>
      <p:sp>
        <p:nvSpPr>
          <p:cNvPr id="448" name="Google Shape;44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266325"/>
            <a:ext cx="52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speaker </a:t>
            </a:r>
            <a:r>
              <a:rPr b="1" lang="en"/>
              <a:t>non-overlapping</a:t>
            </a:r>
            <a:r>
              <a:rPr lang="en"/>
              <a:t> folds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Ensembling for reducing bias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fold left out for test; 5 used for training+validation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models trained in CV manner on 5 folds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averaged on the left-out test fold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Prediction for test fold 1 = [O(1.1)+O(1.2)+O(1.3)+O(1.4)+O(1.5)]/5</a:t>
            </a:r>
            <a:endParaRPr/>
          </a:p>
        </p:txBody>
      </p:sp>
      <p:graphicFrame>
        <p:nvGraphicFramePr>
          <p:cNvPr id="455" name="Google Shape;455;p56"/>
          <p:cNvGraphicFramePr/>
          <p:nvPr/>
        </p:nvGraphicFramePr>
        <p:xfrm>
          <a:off x="5888775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{4B23654A-5D2D-4A8D-B5EA-8AA9D8F279A0}</a:tableStyleId>
              </a:tblPr>
              <a:tblGrid>
                <a:gridCol w="555975"/>
                <a:gridCol w="596575"/>
                <a:gridCol w="1072325"/>
                <a:gridCol w="591600"/>
              </a:tblGrid>
              <a:tr h="4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folds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fold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(for early stop)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fold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3,4,5,6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4,5,6,2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5,6,2,3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6,2,3,4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2,3,4,5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56" name="Google Shape;45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Waveform-based model</a:t>
            </a:r>
            <a:endParaRPr/>
          </a:p>
        </p:txBody>
      </p:sp>
      <p:pic>
        <p:nvPicPr>
          <p:cNvPr id="462" name="Google Shape;46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" y="1532025"/>
            <a:ext cx="3977701" cy="271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500" y="1072950"/>
            <a:ext cx="2857150" cy="34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7"/>
          <p:cNvSpPr/>
          <p:nvPr/>
        </p:nvSpPr>
        <p:spPr>
          <a:xfrm>
            <a:off x="400400" y="1239675"/>
            <a:ext cx="4043100" cy="31725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p57"/>
          <p:cNvCxnSpPr/>
          <p:nvPr/>
        </p:nvCxnSpPr>
        <p:spPr>
          <a:xfrm rot="10800000">
            <a:off x="4450600" y="1247425"/>
            <a:ext cx="685200" cy="2094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7"/>
          <p:cNvCxnSpPr/>
          <p:nvPr/>
        </p:nvCxnSpPr>
        <p:spPr>
          <a:xfrm flipH="1">
            <a:off x="4450600" y="3618925"/>
            <a:ext cx="685200" cy="7854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57"/>
          <p:cNvSpPr txBox="1"/>
          <p:nvPr/>
        </p:nvSpPr>
        <p:spPr>
          <a:xfrm>
            <a:off x="1509200" y="2625825"/>
            <a:ext cx="4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Multi-Task Learning</a:t>
            </a:r>
            <a:endParaRPr/>
          </a:p>
        </p:txBody>
      </p:sp>
      <p:sp>
        <p:nvSpPr>
          <p:cNvPr id="474" name="Google Shape;474;p58"/>
          <p:cNvSpPr txBox="1"/>
          <p:nvPr>
            <p:ph idx="1" type="body"/>
          </p:nvPr>
        </p:nvSpPr>
        <p:spPr>
          <a:xfrm>
            <a:off x="311700" y="1266325"/>
            <a:ext cx="48615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Exploit dependencies between Prominence and Phrasing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kind of dependencies?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of low-level feature extractors to reduce overfitting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of one (phrase boundary) is a strong signal for the other (prominence)</a:t>
            </a:r>
            <a:endParaRPr/>
          </a:p>
        </p:txBody>
      </p:sp>
      <p:pic>
        <p:nvPicPr>
          <p:cNvPr id="475" name="Google Shape;4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50" y="1427275"/>
            <a:ext cx="3659050" cy="22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482" name="Google Shape;482;p59"/>
          <p:cNvGraphicFramePr/>
          <p:nvPr/>
        </p:nvGraphicFramePr>
        <p:xfrm>
          <a:off x="157700" y="155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{A528B4F8-BF71-4788-B803-28A7291AA170}</a:tableStyleId>
              </a:tblPr>
              <a:tblGrid>
                <a:gridCol w="477775"/>
                <a:gridCol w="624100"/>
                <a:gridCol w="905575"/>
                <a:gridCol w="1714850"/>
                <a:gridCol w="872975"/>
              </a:tblGrid>
              <a:tr h="58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Acoustic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 1</a:t>
                      </a:r>
                      <a:br>
                        <a:rPr lang="en"/>
                      </a:br>
                      <a:r>
                        <a:rPr lang="en"/>
                        <a:t>(type, width, stride)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Pearson correl.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BGRU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Standard, 51,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Sinc, 31,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A34+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Sinc, 31,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3" name="Google Shape;483;p59"/>
          <p:cNvSpPr txBox="1"/>
          <p:nvPr/>
        </p:nvSpPr>
        <p:spPr>
          <a:xfrm>
            <a:off x="1538988" y="1152425"/>
            <a:ext cx="18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Single-task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84" name="Google Shape;484;p59"/>
          <p:cNvGraphicFramePr/>
          <p:nvPr/>
        </p:nvGraphicFramePr>
        <p:xfrm>
          <a:off x="4862300" y="1552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{A528B4F8-BF71-4788-B803-28A7291AA170}</a:tableStyleId>
              </a:tblPr>
              <a:tblGrid>
                <a:gridCol w="524800"/>
                <a:gridCol w="2455550"/>
                <a:gridCol w="1143650"/>
              </a:tblGrid>
              <a:tr h="54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MTL variant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Pearson correl.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 Sinc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Conditioned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 Sinc + Conditioned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4 + A34 + A27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5 + GloVe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0.813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59"/>
          <p:cNvSpPr txBox="1"/>
          <p:nvPr/>
        </p:nvSpPr>
        <p:spPr>
          <a:xfrm>
            <a:off x="6007938" y="1152425"/>
            <a:ext cx="18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Multi-task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</a:t>
            </a:r>
            <a:endParaRPr/>
          </a:p>
        </p:txBody>
      </p:sp>
      <p:sp>
        <p:nvSpPr>
          <p:cNvPr id="492" name="Google Shape;492;p60"/>
          <p:cNvSpPr txBox="1"/>
          <p:nvPr>
            <p:ph idx="1" type="body"/>
          </p:nvPr>
        </p:nvSpPr>
        <p:spPr>
          <a:xfrm>
            <a:off x="311700" y="1266325"/>
            <a:ext cx="8520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Baseline RFC operates on recording-level HC features derived after RFECV:</a:t>
            </a:r>
            <a:endParaRPr/>
          </a:p>
        </p:txBody>
      </p:sp>
      <p:graphicFrame>
        <p:nvGraphicFramePr>
          <p:cNvPr id="493" name="Google Shape;493;p60"/>
          <p:cNvGraphicFramePr/>
          <p:nvPr/>
        </p:nvGraphicFramePr>
        <p:xfrm>
          <a:off x="311700" y="173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{4B23654A-5D2D-4A8D-B5EA-8AA9D8F279A0}</a:tableStyleId>
              </a:tblPr>
              <a:tblGrid>
                <a:gridCol w="778600"/>
                <a:gridCol w="1798850"/>
                <a:gridCol w="409150"/>
                <a:gridCol w="5534000"/>
              </a:tblGrid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Hierarchy</a:t>
                      </a:r>
                      <a:endParaRPr b="1" sz="9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Feature set</a:t>
                      </a:r>
                      <a:endParaRPr b="1" sz="9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#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Examples</a:t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Recording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Lexical miscues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 insertions, deletions, hesitations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A-P contour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Functionals of pause, aggregates of word pitch properties across recording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Prosodic miscue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 and Recall of prominence and phrase boundary for each word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Rate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WCPM, speed variation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Word</a:t>
                      </a:r>
                      <a:endParaRPr sz="9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A-P contour (Acoustic)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Various band intensities, pitch contour correlation with various shapes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Duration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Functionals of silence and syllable durations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Lexical identity (LexId)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 tags, content word flag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Lexical miscues (LexMisc)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Binary flags C/I/S for correct/inserted/substituted, noInsertions before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Prosodic miscues (PEDMisc)</a:t>
                      </a:r>
                      <a:endParaRPr sz="9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Information structure, automatic prosodic event predictions obtained from stage 1, prosodic miscue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Frame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Acoustic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Pitch, Energy, Intensity, HNR, Auto-correlation</a:t>
                      </a:r>
                      <a:endParaRPr sz="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94" name="Google Shape;49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Word-level </a:t>
            </a:r>
            <a:r>
              <a:rPr lang="en"/>
              <a:t>RNN results</a:t>
            </a:r>
            <a:endParaRPr/>
          </a:p>
        </p:txBody>
      </p:sp>
      <p:sp>
        <p:nvSpPr>
          <p:cNvPr id="500" name="Google Shape;500;p61"/>
          <p:cNvSpPr txBox="1"/>
          <p:nvPr>
            <p:ph idx="1" type="body"/>
          </p:nvPr>
        </p:nvSpPr>
        <p:spPr>
          <a:xfrm>
            <a:off x="4920225" y="1266325"/>
            <a:ext cx="39501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i="1" lang="en"/>
              <a:t>Acoustic</a:t>
            </a:r>
            <a:r>
              <a:rPr lang="en"/>
              <a:t>, MT ~ ASR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i="1" lang="en"/>
              <a:t>LexMis</a:t>
            </a:r>
            <a:r>
              <a:rPr lang="en"/>
              <a:t>, MT &gt; ASR as discussed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Standalone </a:t>
            </a:r>
            <a:r>
              <a:rPr i="1" lang="en"/>
              <a:t>acoustic</a:t>
            </a:r>
            <a:r>
              <a:rPr lang="en"/>
              <a:t> and </a:t>
            </a:r>
            <a:r>
              <a:rPr i="1" lang="en"/>
              <a:t>duration</a:t>
            </a:r>
            <a:r>
              <a:rPr lang="en"/>
              <a:t> are powerful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lexical features improves performance ⇒ complementary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comparable with RFC; slightly lower than MLP</a:t>
            </a:r>
            <a:endParaRPr/>
          </a:p>
        </p:txBody>
      </p:sp>
      <p:graphicFrame>
        <p:nvGraphicFramePr>
          <p:cNvPr id="501" name="Google Shape;501;p61"/>
          <p:cNvGraphicFramePr/>
          <p:nvPr/>
        </p:nvGraphicFramePr>
        <p:xfrm>
          <a:off x="34490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{008A3EF2-2C65-43AA-8965-424E1B1A7F0B}</a:tableStyleId>
              </a:tblPr>
              <a:tblGrid>
                <a:gridCol w="632875"/>
                <a:gridCol w="1748275"/>
                <a:gridCol w="561300"/>
                <a:gridCol w="530175"/>
                <a:gridCol w="8053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Dataset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Feature sets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ASR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A-P contour (Acoustic)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0.659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0.676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Lexical Identity (LexId)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0.394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Lexical Miscue (LexMis)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Duration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0.714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0.751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A-P contour (Acoustic)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0.648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0.672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Lexical Identity (LexId)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0.412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Lexical Miscue (LexMis)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Duration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0.697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 Miscue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0.777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correct expression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one </a:t>
            </a:r>
            <a:r>
              <a:rPr b="1" lang="en">
                <a:solidFill>
                  <a:srgbClr val="7F7F7F"/>
                </a:solidFill>
              </a:rPr>
              <a:t>day ||</a:t>
            </a:r>
            <a:r>
              <a:rPr lang="en">
                <a:solidFill>
                  <a:srgbClr val="7F7F7F"/>
                </a:solidFill>
              </a:rPr>
              <a:t> </a:t>
            </a:r>
            <a:r>
              <a:rPr b="1" lang="en">
                <a:solidFill>
                  <a:srgbClr val="7F7F7F"/>
                </a:solidFill>
              </a:rPr>
              <a:t>three</a:t>
            </a:r>
            <a:r>
              <a:rPr lang="en">
                <a:solidFill>
                  <a:srgbClr val="7F7F7F"/>
                </a:solidFill>
              </a:rPr>
              <a:t> tortoises </a:t>
            </a:r>
            <a:r>
              <a:rPr b="1" lang="en">
                <a:solidFill>
                  <a:srgbClr val="7F7F7F"/>
                </a:solidFill>
              </a:rPr>
              <a:t>went</a:t>
            </a:r>
            <a:r>
              <a:rPr lang="en">
                <a:solidFill>
                  <a:srgbClr val="7F7F7F"/>
                </a:solidFill>
              </a:rPr>
              <a:t> for a picnic near a </a:t>
            </a:r>
            <a:r>
              <a:rPr b="1" lang="en">
                <a:solidFill>
                  <a:srgbClr val="7F7F7F"/>
                </a:solidFill>
              </a:rPr>
              <a:t>pond ||</a:t>
            </a:r>
            <a:r>
              <a:rPr lang="en">
                <a:solidFill>
                  <a:srgbClr val="7F7F7F"/>
                </a:solidFill>
              </a:rPr>
              <a:t> they put </a:t>
            </a:r>
            <a:r>
              <a:rPr b="1" lang="en">
                <a:solidFill>
                  <a:srgbClr val="7F7F7F"/>
                </a:solidFill>
              </a:rPr>
              <a:t>down</a:t>
            </a:r>
            <a:r>
              <a:rPr lang="en">
                <a:solidFill>
                  <a:srgbClr val="7F7F7F"/>
                </a:solidFill>
              </a:rPr>
              <a:t> the basket of </a:t>
            </a:r>
            <a:r>
              <a:rPr b="1" lang="en">
                <a:solidFill>
                  <a:srgbClr val="7F7F7F"/>
                </a:solidFill>
              </a:rPr>
              <a:t>food</a:t>
            </a:r>
            <a:r>
              <a:rPr lang="en">
                <a:solidFill>
                  <a:srgbClr val="7F7F7F"/>
                </a:solidFill>
              </a:rPr>
              <a:t> they had </a:t>
            </a:r>
            <a:r>
              <a:rPr b="1" lang="en">
                <a:solidFill>
                  <a:srgbClr val="7F7F7F"/>
                </a:solidFill>
              </a:rPr>
              <a:t>brought</a:t>
            </a:r>
            <a:r>
              <a:rPr lang="en">
                <a:solidFill>
                  <a:srgbClr val="7F7F7F"/>
                </a:solidFill>
              </a:rPr>
              <a:t> at the </a:t>
            </a:r>
            <a:r>
              <a:rPr b="1" lang="en">
                <a:solidFill>
                  <a:srgbClr val="7F7F7F"/>
                </a:solidFill>
              </a:rPr>
              <a:t>shore ||</a:t>
            </a:r>
            <a:r>
              <a:rPr lang="en">
                <a:solidFill>
                  <a:srgbClr val="7F7F7F"/>
                </a:solidFill>
              </a:rPr>
              <a:t> and </a:t>
            </a:r>
            <a:r>
              <a:rPr b="1" lang="en">
                <a:solidFill>
                  <a:srgbClr val="7F7F7F"/>
                </a:solidFill>
              </a:rPr>
              <a:t>went inside</a:t>
            </a:r>
            <a:r>
              <a:rPr lang="en">
                <a:solidFill>
                  <a:srgbClr val="7F7F7F"/>
                </a:solidFill>
              </a:rPr>
              <a:t> the pond || to </a:t>
            </a:r>
            <a:r>
              <a:rPr b="1" lang="en">
                <a:solidFill>
                  <a:srgbClr val="7F7F7F"/>
                </a:solidFill>
              </a:rPr>
              <a:t>enjoy</a:t>
            </a:r>
            <a:r>
              <a:rPr lang="en">
                <a:solidFill>
                  <a:srgbClr val="7F7F7F"/>
                </a:solidFill>
              </a:rPr>
              <a:t> a bath</a:t>
            </a:r>
            <a:r>
              <a:rPr b="1" lang="en">
                <a:solidFill>
                  <a:srgbClr val="7F7F7F"/>
                </a:solidFill>
              </a:rPr>
              <a:t> ||</a:t>
            </a:r>
            <a:r>
              <a:rPr lang="en">
                <a:solidFill>
                  <a:srgbClr val="7F7F7F"/>
                </a:solidFill>
              </a:rPr>
              <a:t> when </a:t>
            </a:r>
            <a:r>
              <a:rPr b="1" lang="en">
                <a:solidFill>
                  <a:srgbClr val="7F7F7F"/>
                </a:solidFill>
              </a:rPr>
              <a:t>they</a:t>
            </a:r>
            <a:r>
              <a:rPr lang="en">
                <a:solidFill>
                  <a:srgbClr val="7F7F7F"/>
                </a:solidFill>
              </a:rPr>
              <a:t> came </a:t>
            </a:r>
            <a:r>
              <a:rPr b="1" lang="en">
                <a:solidFill>
                  <a:srgbClr val="7F7F7F"/>
                </a:solidFill>
              </a:rPr>
              <a:t>back ||</a:t>
            </a:r>
            <a:r>
              <a:rPr lang="en">
                <a:solidFill>
                  <a:srgbClr val="7F7F7F"/>
                </a:solidFill>
              </a:rPr>
              <a:t> they </a:t>
            </a:r>
            <a:r>
              <a:rPr b="1" lang="en">
                <a:solidFill>
                  <a:srgbClr val="7F7F7F"/>
                </a:solidFill>
              </a:rPr>
              <a:t>found</a:t>
            </a:r>
            <a:r>
              <a:rPr lang="en">
                <a:solidFill>
                  <a:srgbClr val="7F7F7F"/>
                </a:solidFill>
              </a:rPr>
              <a:t> a fox </a:t>
            </a:r>
            <a:r>
              <a:rPr b="1" lang="en">
                <a:solidFill>
                  <a:srgbClr val="7F7F7F"/>
                </a:solidFill>
              </a:rPr>
              <a:t>eating</a:t>
            </a:r>
            <a:r>
              <a:rPr lang="en">
                <a:solidFill>
                  <a:srgbClr val="7F7F7F"/>
                </a:solidFill>
              </a:rPr>
              <a:t> their </a:t>
            </a:r>
            <a:r>
              <a:rPr b="1" lang="en">
                <a:solidFill>
                  <a:srgbClr val="7F7F7F"/>
                </a:solidFill>
              </a:rPr>
              <a:t>food</a:t>
            </a:r>
            <a:r>
              <a:rPr lang="en">
                <a:solidFill>
                  <a:srgbClr val="7F7F7F"/>
                </a:solidFill>
              </a:rPr>
              <a:t> || on being asked || the fox replied || </a:t>
            </a:r>
            <a:r>
              <a:rPr b="1" lang="en">
                <a:solidFill>
                  <a:srgbClr val="7F7F7F"/>
                </a:solidFill>
              </a:rPr>
              <a:t>anything</a:t>
            </a:r>
            <a:r>
              <a:rPr lang="en">
                <a:solidFill>
                  <a:srgbClr val="7F7F7F"/>
                </a:solidFill>
              </a:rPr>
              <a:t> </a:t>
            </a:r>
            <a:r>
              <a:rPr b="1" lang="en">
                <a:solidFill>
                  <a:srgbClr val="7F7F7F"/>
                </a:solidFill>
              </a:rPr>
              <a:t>lying</a:t>
            </a:r>
            <a:r>
              <a:rPr lang="en">
                <a:solidFill>
                  <a:srgbClr val="7F7F7F"/>
                </a:solidFill>
              </a:rPr>
              <a:t> on the </a:t>
            </a:r>
            <a:r>
              <a:rPr b="1" lang="en">
                <a:solidFill>
                  <a:srgbClr val="7F7F7F"/>
                </a:solidFill>
              </a:rPr>
              <a:t>ground </a:t>
            </a:r>
            <a:r>
              <a:rPr lang="en">
                <a:solidFill>
                  <a:srgbClr val="7F7F7F"/>
                </a:solidFill>
              </a:rPr>
              <a:t>is </a:t>
            </a:r>
            <a:r>
              <a:rPr b="1" lang="en">
                <a:solidFill>
                  <a:srgbClr val="7F7F7F"/>
                </a:solidFill>
              </a:rPr>
              <a:t>public property ||</a:t>
            </a:r>
            <a:r>
              <a:rPr lang="en">
                <a:solidFill>
                  <a:srgbClr val="7F7F7F"/>
                </a:solidFill>
              </a:rPr>
              <a:t> so the </a:t>
            </a:r>
            <a:r>
              <a:rPr b="1" lang="en">
                <a:solidFill>
                  <a:srgbClr val="7F7F7F"/>
                </a:solidFill>
              </a:rPr>
              <a:t>basket</a:t>
            </a:r>
            <a:r>
              <a:rPr lang="en">
                <a:solidFill>
                  <a:srgbClr val="7F7F7F"/>
                </a:solidFill>
              </a:rPr>
              <a:t> and the food were </a:t>
            </a:r>
            <a:r>
              <a:rPr b="1" lang="en">
                <a:solidFill>
                  <a:srgbClr val="7F7F7F"/>
                </a:solidFill>
              </a:rPr>
              <a:t>also</a:t>
            </a:r>
            <a:r>
              <a:rPr lang="en">
                <a:solidFill>
                  <a:srgbClr val="7F7F7F"/>
                </a:solidFill>
              </a:rPr>
              <a:t> public property || and </a:t>
            </a:r>
            <a:r>
              <a:rPr b="1" lang="en">
                <a:solidFill>
                  <a:srgbClr val="7F7F7F"/>
                </a:solidFill>
              </a:rPr>
              <a:t>hence || i </a:t>
            </a:r>
            <a:r>
              <a:rPr lang="en">
                <a:solidFill>
                  <a:srgbClr val="7F7F7F"/>
                </a:solidFill>
              </a:rPr>
              <a:t>ate the food ||</a:t>
            </a:r>
            <a:r>
              <a:rPr lang="en">
                <a:solidFill>
                  <a:srgbClr val="000000"/>
                </a:solidFill>
              </a:rPr>
              <a:t>​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7" title="media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1775" y="543463"/>
            <a:ext cx="510525" cy="5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W2VCat </a:t>
            </a:r>
            <a:r>
              <a:rPr lang="en"/>
              <a:t>word-level</a:t>
            </a:r>
            <a:endParaRPr/>
          </a:p>
        </p:txBody>
      </p:sp>
      <p:sp>
        <p:nvSpPr>
          <p:cNvPr id="508" name="Google Shape;508;p62"/>
          <p:cNvSpPr txBox="1"/>
          <p:nvPr>
            <p:ph idx="1" type="body"/>
          </p:nvPr>
        </p:nvSpPr>
        <p:spPr>
          <a:xfrm>
            <a:off x="5494200" y="1164675"/>
            <a:ext cx="33381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sets give improvement over W2VAligned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still lower than W2Vanilla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different fusion technique</a:t>
            </a:r>
            <a:endParaRPr/>
          </a:p>
        </p:txBody>
      </p:sp>
      <p:graphicFrame>
        <p:nvGraphicFramePr>
          <p:cNvPr id="509" name="Google Shape;509;p62"/>
          <p:cNvGraphicFramePr/>
          <p:nvPr/>
        </p:nvGraphicFramePr>
        <p:xfrm>
          <a:off x="311700" y="10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1776375"/>
                <a:gridCol w="847400"/>
                <a:gridCol w="685300"/>
                <a:gridCol w="470675"/>
                <a:gridCol w="516200"/>
                <a:gridCol w="646025"/>
              </a:tblGrid>
              <a:tr h="38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Word</a:t>
                      </a:r>
                      <a:r>
                        <a:rPr lang="en" sz="1100"/>
                        <a:t>-level HC feature sets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LR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W2Vanilla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0.814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0.823</a:t>
                      </a:r>
                      <a:endParaRPr sz="1100"/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W2VAligned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acoustic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duration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lexical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miscue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0.809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rosodic miscue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acoustic+duration+</a:t>
                      </a:r>
                      <a:r>
                        <a:rPr lang="en" sz="1100"/>
                        <a:t>lexical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+miscue+prosodic miscue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Probing results (acoustic word HC)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311700" y="3931625"/>
            <a:ext cx="57741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Aggregates of pitch, HNR, band intensities across word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Word contour shapes (</a:t>
            </a:r>
            <a:r>
              <a:rPr i="1" lang="en">
                <a:solidFill>
                  <a:srgbClr val="FF0000"/>
                </a:solidFill>
              </a:rPr>
              <a:t>gaussxx, likelihood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17" name="Google Shape;5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933474" cy="26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3"/>
          <p:cNvSpPr txBox="1"/>
          <p:nvPr>
            <p:ph idx="1" type="body"/>
          </p:nvPr>
        </p:nvSpPr>
        <p:spPr>
          <a:xfrm>
            <a:off x="6085875" y="1152425"/>
            <a:ext cx="2746500" cy="27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None being captured by wav2vec tuned for comprehensibility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9" name="Google Shape;51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Probing results (non-acoustic word HC)</a:t>
            </a:r>
            <a:endParaRPr/>
          </a:p>
        </p:txBody>
      </p:sp>
      <p:sp>
        <p:nvSpPr>
          <p:cNvPr id="525" name="Google Shape;525;p64"/>
          <p:cNvSpPr txBox="1"/>
          <p:nvPr>
            <p:ph idx="1" type="body"/>
          </p:nvPr>
        </p:nvSpPr>
        <p:spPr>
          <a:xfrm>
            <a:off x="6238275" y="1266325"/>
            <a:ext cx="2594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Syllable duration functionals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Most POS tags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933474" cy="26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311700" y="3931625"/>
            <a:ext cx="57741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en">
                <a:solidFill>
                  <a:srgbClr val="38761D"/>
                </a:solidFill>
              </a:rPr>
              <a:t>Syllable durations, Prosodic events (prominence and phrasing), POS tags</a:t>
            </a:r>
            <a:endParaRPr>
              <a:solidFill>
                <a:srgbClr val="38761D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Miscue tags (prosodic event and lexical both)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8" name="Google Shape;52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34" name="Google Shape;534;p65"/>
          <p:cNvSpPr txBox="1"/>
          <p:nvPr>
            <p:ph idx="1" type="body"/>
          </p:nvPr>
        </p:nvSpPr>
        <p:spPr>
          <a:xfrm>
            <a:off x="5201200" y="1164675"/>
            <a:ext cx="36312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of 0.01 in Test Pearson/CCC on concatenating recording </a:t>
            </a:r>
            <a:r>
              <a:rPr b="1" lang="en"/>
              <a:t>non-acoustic features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acoustic HC degrades performance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to LR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No improvement</a:t>
            </a:r>
            <a:r>
              <a:rPr lang="en"/>
              <a:t> on using </a:t>
            </a:r>
            <a:r>
              <a:rPr b="1" lang="en"/>
              <a:t>word-level</a:t>
            </a:r>
            <a:r>
              <a:rPr lang="en"/>
              <a:t> features -&gt; motivation for fusion architecture</a:t>
            </a:r>
            <a:endParaRPr/>
          </a:p>
        </p:txBody>
      </p:sp>
      <p:graphicFrame>
        <p:nvGraphicFramePr>
          <p:cNvPr id="535" name="Google Shape;535;p65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854350"/>
                <a:gridCol w="969575"/>
                <a:gridCol w="847600"/>
                <a:gridCol w="637500"/>
                <a:gridCol w="495200"/>
                <a:gridCol w="488425"/>
                <a:gridCol w="596850"/>
              </a:tblGrid>
              <a:tr h="48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Hierarchy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HC feature sets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LR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 CCC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CCC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W2Vanilla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0.813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0.814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0.823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W2VAligned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Recording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 except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0.824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0.825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0.832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A-P contour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0.0003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0.819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0.821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Word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 except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A-P contour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0.817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4a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4b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5E-05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0.816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6" name="Google Shape;53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542" name="Google Shape;542;p66"/>
          <p:cNvGraphicFramePr/>
          <p:nvPr/>
        </p:nvGraphicFramePr>
        <p:xfrm>
          <a:off x="311688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970175"/>
                <a:gridCol w="970175"/>
                <a:gridCol w="736375"/>
                <a:gridCol w="827300"/>
                <a:gridCol w="574025"/>
                <a:gridCol w="690900"/>
                <a:gridCol w="561075"/>
              </a:tblGrid>
              <a:tr h="37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HC word-level features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Fusion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Pre-trained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LR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Val CCC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CCC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 Pearson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0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Non-acoustic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0.766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Acoustic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0.646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0.676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W2Vanilla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</a:rPr>
                        <a:t>0.813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</a:rPr>
                        <a:t>0.814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</a:rPr>
                        <a:t>0.823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W2VCat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0.824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0.832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Non-acoustic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Embed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TRUE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0.819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0.821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0.828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FALSE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0.818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0.817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TRUE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0.792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FALSE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0.789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Acoustic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Embed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TRUE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0.811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FALSE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0.799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0.767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TRUE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5E-05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0.792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FALSE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5E-05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0.785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0.789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0.803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3" name="Google Shape;543;p66"/>
          <p:cNvSpPr txBox="1"/>
          <p:nvPr>
            <p:ph idx="1" type="body"/>
          </p:nvPr>
        </p:nvSpPr>
        <p:spPr>
          <a:xfrm>
            <a:off x="5799425" y="1118550"/>
            <a:ext cx="30330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RNN branch with non-acoustic word-level features gives slight improvement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Initialisation of model with pre-trained weights improves performance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Embedding &gt; Decision</a:t>
            </a:r>
            <a:endParaRPr/>
          </a:p>
        </p:txBody>
      </p:sp>
      <p:sp>
        <p:nvSpPr>
          <p:cNvPr id="544" name="Google Shape;54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Wav2vec for PED</a:t>
            </a:r>
            <a:endParaRPr/>
          </a:p>
        </p:txBody>
      </p:sp>
      <p:sp>
        <p:nvSpPr>
          <p:cNvPr id="550" name="Google Shape;550;p67"/>
          <p:cNvSpPr txBox="1"/>
          <p:nvPr>
            <p:ph idx="1" type="body"/>
          </p:nvPr>
        </p:nvSpPr>
        <p:spPr>
          <a:xfrm>
            <a:off x="311700" y="1266325"/>
            <a:ext cx="53784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Replaced Sinc+MTL model proposed in Stage 1 with frame-level wav2vec features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CNN/RNN for </a:t>
            </a:r>
            <a:r>
              <a:rPr i="1" lang="en"/>
              <a:t>Frame-&gt;Word</a:t>
            </a:r>
            <a:r>
              <a:rPr lang="en"/>
              <a:t> pooling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BGRU for sequential modelling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MTL for exploiting </a:t>
            </a:r>
            <a:r>
              <a:rPr lang="en"/>
              <a:t>linguistic</a:t>
            </a:r>
            <a:r>
              <a:rPr lang="en"/>
              <a:t> association between the two</a:t>
            </a:r>
            <a:endParaRPr/>
          </a:p>
        </p:txBody>
      </p:sp>
      <p:pic>
        <p:nvPicPr>
          <p:cNvPr id="551" name="Google Shape;5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43" y="445025"/>
            <a:ext cx="3142358" cy="41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438" y="3003500"/>
            <a:ext cx="1924934" cy="17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 Results</a:t>
            </a:r>
            <a:endParaRPr/>
          </a:p>
        </p:txBody>
      </p:sp>
      <p:graphicFrame>
        <p:nvGraphicFramePr>
          <p:cNvPr id="559" name="Google Shape;559;p68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1080675"/>
                <a:gridCol w="672350"/>
                <a:gridCol w="805750"/>
                <a:gridCol w="870700"/>
                <a:gridCol w="706100"/>
              </a:tblGrid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Task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Pooling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Stack 1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MTL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Pearson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Prominence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[512, 256]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0.745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[512, 256]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 (shared backbone)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0.737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[512, 256]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 (different backbones)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0.744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[512, 256]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0.387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0.759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Boundary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[512, 256]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0.901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[512, 256]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0.906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0.906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0" name="Google Shape;560;p68"/>
          <p:cNvGraphicFramePr/>
          <p:nvPr/>
        </p:nvGraphicFramePr>
        <p:xfrm>
          <a:off x="4572000" y="115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{B5C09B29-7478-4D76-B116-32230B248B89}</a:tableStyleId>
              </a:tblPr>
              <a:tblGrid>
                <a:gridCol w="900400"/>
                <a:gridCol w="1140675"/>
                <a:gridCol w="1199150"/>
                <a:gridCol w="406800"/>
                <a:gridCol w="673100"/>
              </a:tblGrid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Task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HC features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MTL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Pearson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Prominence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A34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0.725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SincConv+GRU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0.721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SincConv+GRU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SincConv+GRU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A34+A27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0.757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SincConv+GRU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A34+A27+GloVe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Boundary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SincConv+GRU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0.887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SincConv+GRU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0.894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SincConv+GRU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A27+GloVe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0.927</a:t>
                      </a:r>
                      <a:endParaRPr sz="11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1" name="Google Shape;561;p68"/>
          <p:cNvSpPr txBox="1"/>
          <p:nvPr/>
        </p:nvSpPr>
        <p:spPr>
          <a:xfrm>
            <a:off x="1372838" y="4546025"/>
            <a:ext cx="201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Wav2vec-based models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68"/>
          <p:cNvSpPr txBox="1"/>
          <p:nvPr/>
        </p:nvSpPr>
        <p:spPr>
          <a:xfrm>
            <a:off x="5725400" y="4546025"/>
            <a:ext cx="201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Stage 1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models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Self-Supervised Learning</a:t>
            </a:r>
            <a:endParaRPr/>
          </a:p>
        </p:txBody>
      </p:sp>
      <p:sp>
        <p:nvSpPr>
          <p:cNvPr id="569" name="Google Shape;569;p69"/>
          <p:cNvSpPr txBox="1"/>
          <p:nvPr>
            <p:ph idx="1" type="body"/>
          </p:nvPr>
        </p:nvSpPr>
        <p:spPr>
          <a:xfrm>
            <a:off x="370150" y="1253350"/>
            <a:ext cx="5095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Wav2vec2.0 task-agnostic by design; PASE [9] allows control over nature of </a:t>
            </a:r>
            <a:r>
              <a:rPr lang="en"/>
              <a:t>information</a:t>
            </a:r>
            <a:r>
              <a:rPr lang="en"/>
              <a:t> extracted in self-supervision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Proposed architecture similar to MTL, except no comprehensibility branch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HC features can be derived from input; </a:t>
            </a:r>
            <a:r>
              <a:rPr b="1" lang="en"/>
              <a:t>no comprehensibility</a:t>
            </a:r>
            <a:r>
              <a:rPr lang="en"/>
              <a:t> labels required (hence </a:t>
            </a:r>
            <a:r>
              <a:rPr b="1" lang="en"/>
              <a:t>self</a:t>
            </a:r>
            <a:r>
              <a:rPr lang="en"/>
              <a:t>-supervision)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use pre-trained encoder such as Wav2vec2.0, PASE, etc.</a:t>
            </a:r>
            <a:endParaRPr/>
          </a:p>
        </p:txBody>
      </p:sp>
      <p:pic>
        <p:nvPicPr>
          <p:cNvPr id="570" name="Google Shape;57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023" y="445025"/>
            <a:ext cx="3366278" cy="4111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Word-level Pooling</a:t>
            </a:r>
            <a:endParaRPr/>
          </a:p>
        </p:txBody>
      </p:sp>
      <p:sp>
        <p:nvSpPr>
          <p:cNvPr id="577" name="Google Shape;577;p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Frame-&gt;Word</a:t>
            </a:r>
            <a:r>
              <a:rPr lang="en"/>
              <a:t> pooling can capture word-level acoustic patterns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pooling loses temporal patterns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Chunking for other mechanisms such as CNN/RNN slows down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taken by W2VAligned with: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pooling: ~1 hour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CNN: ~10 hours</a:t>
            </a:r>
            <a:endParaRPr/>
          </a:p>
        </p:txBody>
      </p:sp>
      <p:sp>
        <p:nvSpPr>
          <p:cNvPr id="578" name="Google Shape;57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Word-level Pooling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25" y="1152425"/>
            <a:ext cx="3150268" cy="368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00" y="1298325"/>
            <a:ext cx="4906900" cy="3150276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1"/>
          <p:cNvSpPr txBox="1"/>
          <p:nvPr/>
        </p:nvSpPr>
        <p:spPr>
          <a:xfrm>
            <a:off x="5259925" y="2673350"/>
            <a:ext cx="4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rubric (Comprehension/Comprehensibility)​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25"/>
            <a:ext cx="32010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Expert-rated for comprehensibility using NAEP rubric</a:t>
            </a:r>
            <a:r>
              <a:rPr lang="en"/>
              <a:t> [4]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Note the focus on </a:t>
            </a:r>
            <a:r>
              <a:rPr lang="en"/>
              <a:t>phrasing</a:t>
            </a:r>
            <a:r>
              <a:rPr lang="en"/>
              <a:t> and </a:t>
            </a:r>
            <a:r>
              <a:rPr lang="en"/>
              <a:t>prominence</a:t>
            </a:r>
            <a:endParaRPr/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3512700" y="115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{4B23654A-5D2D-4A8D-B5EA-8AA9D8F279A0}</a:tableStyleId>
              </a:tblPr>
              <a:tblGrid>
                <a:gridCol w="590800"/>
                <a:gridCol w="4798100"/>
              </a:tblGrid>
              <a:tr h="44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Rating level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Interpretation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44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grouping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pauses in wrong places, incomprehensible to the listener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50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poor grouping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by and large with glimpse of </a:t>
                      </a: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good grouping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one or two places. The underlying reason could be word difficulty.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better grouping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but still not perfect in all places.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grouping is good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but </a:t>
                      </a: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stresses are wrong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6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basically a good reader, some local slips that may be attributed to first-time reading of the given text. This level can be treated as the benchmark.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44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exceptional (could be a practiced child who does speech/elocution training).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Can’t rate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reserved for unusual cases such as the audio does not contain the child’s speech, volume is too low, too noisy, too short, etc.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550" y="1403250"/>
            <a:ext cx="5615750" cy="23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work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266325"/>
            <a:ext cx="30918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Current work builds upon recent PhD thesis by Kamini Sabu [3]</a:t>
            </a:r>
            <a:br>
              <a:rPr lang="en"/>
            </a:b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Baseline</a:t>
            </a:r>
            <a:r>
              <a:rPr lang="en"/>
              <a:t> uses Random Forest Classifier (RFC) on hand-crafted features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259925" y="4734875"/>
            <a:ext cx="22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Diagram credits: Kamini Sabu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865625" y="2083350"/>
            <a:ext cx="1068600" cy="48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>
            <a:stCxn id="120" idx="3"/>
            <a:endCxn id="122" idx="1"/>
          </p:cNvCxnSpPr>
          <p:nvPr/>
        </p:nvCxnSpPr>
        <p:spPr>
          <a:xfrm flipH="1" rot="10800000">
            <a:off x="6934225" y="1460250"/>
            <a:ext cx="751500" cy="8673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7685700" y="1152425"/>
            <a:ext cx="106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Focus of Stage 1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4308675" y="2678637"/>
            <a:ext cx="2454300" cy="19479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summary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Baseline work by Kamini combined hand-crafted (HC) features with RFC for detecting prominence and phrase breaks​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Proposed</a:t>
            </a:r>
            <a:r>
              <a:rPr lang="en" sz="1800"/>
              <a:t> </a:t>
            </a:r>
            <a:r>
              <a:rPr b="1" lang="en" sz="1800"/>
              <a:t>end-to-end</a:t>
            </a:r>
            <a:r>
              <a:rPr lang="en" sz="1800"/>
              <a:t> model </a:t>
            </a:r>
            <a:r>
              <a:rPr lang="en"/>
              <a:t>operating on</a:t>
            </a:r>
            <a:r>
              <a:rPr lang="en" sz="1800"/>
              <a:t> </a:t>
            </a:r>
            <a:r>
              <a:rPr b="1" lang="en" sz="1800"/>
              <a:t>word segment</a:t>
            </a:r>
            <a:r>
              <a:rPr b="1" lang="en"/>
              <a:t>s</a:t>
            </a:r>
            <a:endParaRPr b="1"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Benefited from: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Sinc-based feature extraction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Multi-task Learning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Improved performance of: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Prominence: 0.69 -&gt; 0.74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Phrasing: 0.85 -&gt; 0.89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42" y="2853672"/>
            <a:ext cx="2414761" cy="16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796" y="2571750"/>
            <a:ext cx="1734504" cy="209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/>
          <p:nvPr/>
        </p:nvCxnSpPr>
        <p:spPr>
          <a:xfrm rot="10800000">
            <a:off x="6747742" y="2678627"/>
            <a:ext cx="415800" cy="12864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 flipH="1">
            <a:off x="6747742" y="4135259"/>
            <a:ext cx="415800" cy="482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Comprehensibility dataset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Recordings of children aged 10-14 reading out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wo filters</a:t>
            </a:r>
            <a:r>
              <a:rPr lang="en"/>
              <a:t> are applied to weed out recordings with poor lexical fluency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WCPM &lt; 70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Lexical miscue % &gt;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1447 recordings read by 165 students from a pool of 148 unique paras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50-70 words per paragraph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Duration varies from 12 s to 56 s with mean = 25 s and std = 8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duration: 10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 recordings/speaker; </a:t>
            </a:r>
            <a:r>
              <a:rPr lang="en"/>
              <a:t>2 speakers with &gt;50 recordings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into 6 speaker non-overlapping folds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