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6" r:id="rId3"/>
    <p:sldId id="258" r:id="rId4"/>
    <p:sldId id="259" r:id="rId5"/>
    <p:sldId id="260" r:id="rId6"/>
    <p:sldId id="261" r:id="rId7"/>
    <p:sldId id="262" r:id="rId8"/>
    <p:sldId id="263" r:id="rId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18BDACD-329F-4D39-B14A-49D57AFC6596}" type="datetimeFigureOut">
              <a:rPr lang="tr-TR" smtClean="0"/>
              <a:t>05.06.2019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0513F9B-D113-49EA-B1EF-86B94399ECF6}" type="slidenum">
              <a:rPr lang="tr-TR" smtClean="0"/>
              <a:t>‹#›</a:t>
            </a:fld>
            <a:endParaRPr lang="tr-TR"/>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40444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A18BDACD-329F-4D39-B14A-49D57AFC6596}" type="datetimeFigureOut">
              <a:rPr lang="tr-TR" smtClean="0"/>
              <a:t>05.06.2019</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10513F9B-D113-49EA-B1EF-86B94399ECF6}" type="slidenum">
              <a:rPr lang="tr-TR" smtClean="0"/>
              <a:t>‹#›</a:t>
            </a:fld>
            <a:endParaRPr lang="tr-TR"/>
          </a:p>
        </p:txBody>
      </p:sp>
    </p:spTree>
    <p:extLst>
      <p:ext uri="{BB962C8B-B14F-4D97-AF65-F5344CB8AC3E}">
        <p14:creationId xmlns:p14="http://schemas.microsoft.com/office/powerpoint/2010/main" val="2487107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8BDACD-329F-4D39-B14A-49D57AFC6596}" type="datetimeFigureOut">
              <a:rPr lang="tr-TR" smtClean="0"/>
              <a:t>05.06.2019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0513F9B-D113-49EA-B1EF-86B94399ECF6}" type="slidenum">
              <a:rPr lang="tr-TR" smtClean="0"/>
              <a:t>‹#›</a:t>
            </a:fld>
            <a:endParaRPr lang="tr-TR"/>
          </a:p>
        </p:txBody>
      </p:sp>
    </p:spTree>
    <p:extLst>
      <p:ext uri="{BB962C8B-B14F-4D97-AF65-F5344CB8AC3E}">
        <p14:creationId xmlns:p14="http://schemas.microsoft.com/office/powerpoint/2010/main" val="28431375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8BDACD-329F-4D39-B14A-49D57AFC6596}" type="datetimeFigureOut">
              <a:rPr lang="tr-TR" smtClean="0"/>
              <a:t>05.06.2019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0513F9B-D113-49EA-B1EF-86B94399ECF6}" type="slidenum">
              <a:rPr lang="tr-TR" smtClean="0"/>
              <a:t>‹#›</a:t>
            </a:fld>
            <a:endParaRPr lang="tr-TR"/>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7511517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8BDACD-329F-4D39-B14A-49D57AFC6596}" type="datetimeFigureOut">
              <a:rPr lang="tr-TR" smtClean="0"/>
              <a:t>05.06.2019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0513F9B-D113-49EA-B1EF-86B94399ECF6}" type="slidenum">
              <a:rPr lang="tr-TR" smtClean="0"/>
              <a:t>‹#›</a:t>
            </a:fld>
            <a:endParaRPr lang="tr-TR"/>
          </a:p>
        </p:txBody>
      </p:sp>
    </p:spTree>
    <p:extLst>
      <p:ext uri="{BB962C8B-B14F-4D97-AF65-F5344CB8AC3E}">
        <p14:creationId xmlns:p14="http://schemas.microsoft.com/office/powerpoint/2010/main" val="41084070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8BDACD-329F-4D39-B14A-49D57AFC6596}" type="datetimeFigureOut">
              <a:rPr lang="tr-TR" smtClean="0"/>
              <a:t>05.06.2019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0513F9B-D113-49EA-B1EF-86B94399ECF6}" type="slidenum">
              <a:rPr lang="tr-TR" smtClean="0"/>
              <a:t>‹#›</a:t>
            </a:fld>
            <a:endParaRPr lang="tr-TR"/>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7008435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8BDACD-329F-4D39-B14A-49D57AFC6596}" type="datetimeFigureOut">
              <a:rPr lang="tr-TR" smtClean="0"/>
              <a:t>05.06.2019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0513F9B-D113-49EA-B1EF-86B94399ECF6}" type="slidenum">
              <a:rPr lang="tr-TR" smtClean="0"/>
              <a:t>‹#›</a:t>
            </a:fld>
            <a:endParaRPr lang="tr-TR"/>
          </a:p>
        </p:txBody>
      </p:sp>
    </p:spTree>
    <p:extLst>
      <p:ext uri="{BB962C8B-B14F-4D97-AF65-F5344CB8AC3E}">
        <p14:creationId xmlns:p14="http://schemas.microsoft.com/office/powerpoint/2010/main" val="9298894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8BDACD-329F-4D39-B14A-49D57AFC6596}" type="datetimeFigureOut">
              <a:rPr lang="tr-TR" smtClean="0"/>
              <a:t>05.06.2019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0513F9B-D113-49EA-B1EF-86B94399ECF6}" type="slidenum">
              <a:rPr lang="tr-TR" smtClean="0"/>
              <a:t>‹#›</a:t>
            </a:fld>
            <a:endParaRPr lang="tr-TR"/>
          </a:p>
        </p:txBody>
      </p:sp>
    </p:spTree>
    <p:extLst>
      <p:ext uri="{BB962C8B-B14F-4D97-AF65-F5344CB8AC3E}">
        <p14:creationId xmlns:p14="http://schemas.microsoft.com/office/powerpoint/2010/main" val="28303638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8BDACD-329F-4D39-B14A-49D57AFC6596}" type="datetimeFigureOut">
              <a:rPr lang="tr-TR" smtClean="0"/>
              <a:t>05.06.2019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0513F9B-D113-49EA-B1EF-86B94399ECF6}" type="slidenum">
              <a:rPr lang="tr-TR" smtClean="0"/>
              <a:t>‹#›</a:t>
            </a:fld>
            <a:endParaRPr lang="tr-TR"/>
          </a:p>
        </p:txBody>
      </p:sp>
    </p:spTree>
    <p:extLst>
      <p:ext uri="{BB962C8B-B14F-4D97-AF65-F5344CB8AC3E}">
        <p14:creationId xmlns:p14="http://schemas.microsoft.com/office/powerpoint/2010/main" val="2357465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8BDACD-329F-4D39-B14A-49D57AFC6596}" type="datetimeFigureOut">
              <a:rPr lang="tr-TR" smtClean="0"/>
              <a:t>05.06.2019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0513F9B-D113-49EA-B1EF-86B94399ECF6}" type="slidenum">
              <a:rPr lang="tr-TR" smtClean="0"/>
              <a:t>‹#›</a:t>
            </a:fld>
            <a:endParaRPr lang="tr-TR"/>
          </a:p>
        </p:txBody>
      </p:sp>
    </p:spTree>
    <p:extLst>
      <p:ext uri="{BB962C8B-B14F-4D97-AF65-F5344CB8AC3E}">
        <p14:creationId xmlns:p14="http://schemas.microsoft.com/office/powerpoint/2010/main" val="1213562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8BDACD-329F-4D39-B14A-49D57AFC6596}" type="datetimeFigureOut">
              <a:rPr lang="tr-TR" smtClean="0"/>
              <a:t>05.06.2019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0513F9B-D113-49EA-B1EF-86B94399ECF6}" type="slidenum">
              <a:rPr lang="tr-TR" smtClean="0"/>
              <a:t>‹#›</a:t>
            </a:fld>
            <a:endParaRPr lang="tr-TR"/>
          </a:p>
        </p:txBody>
      </p:sp>
    </p:spTree>
    <p:extLst>
      <p:ext uri="{BB962C8B-B14F-4D97-AF65-F5344CB8AC3E}">
        <p14:creationId xmlns:p14="http://schemas.microsoft.com/office/powerpoint/2010/main" val="1302167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18BDACD-329F-4D39-B14A-49D57AFC6596}" type="datetimeFigureOut">
              <a:rPr lang="tr-TR" smtClean="0"/>
              <a:t>05.06.2019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0513F9B-D113-49EA-B1EF-86B94399ECF6}" type="slidenum">
              <a:rPr lang="tr-TR" smtClean="0"/>
              <a:t>‹#›</a:t>
            </a:fld>
            <a:endParaRPr lang="tr-TR"/>
          </a:p>
        </p:txBody>
      </p:sp>
    </p:spTree>
    <p:extLst>
      <p:ext uri="{BB962C8B-B14F-4D97-AF65-F5344CB8AC3E}">
        <p14:creationId xmlns:p14="http://schemas.microsoft.com/office/powerpoint/2010/main" val="1713080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18BDACD-329F-4D39-B14A-49D57AFC6596}" type="datetimeFigureOut">
              <a:rPr lang="tr-TR" smtClean="0"/>
              <a:t>05.06.2019</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10513F9B-D113-49EA-B1EF-86B94399ECF6}" type="slidenum">
              <a:rPr lang="tr-TR" smtClean="0"/>
              <a:t>‹#›</a:t>
            </a:fld>
            <a:endParaRPr lang="tr-TR"/>
          </a:p>
        </p:txBody>
      </p:sp>
    </p:spTree>
    <p:extLst>
      <p:ext uri="{BB962C8B-B14F-4D97-AF65-F5344CB8AC3E}">
        <p14:creationId xmlns:p14="http://schemas.microsoft.com/office/powerpoint/2010/main" val="4158242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18BDACD-329F-4D39-B14A-49D57AFC6596}" type="datetimeFigureOut">
              <a:rPr lang="tr-TR" smtClean="0"/>
              <a:t>05.06.2019</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10513F9B-D113-49EA-B1EF-86B94399ECF6}" type="slidenum">
              <a:rPr lang="tr-TR" smtClean="0"/>
              <a:t>‹#›</a:t>
            </a:fld>
            <a:endParaRPr lang="tr-TR"/>
          </a:p>
        </p:txBody>
      </p:sp>
    </p:spTree>
    <p:extLst>
      <p:ext uri="{BB962C8B-B14F-4D97-AF65-F5344CB8AC3E}">
        <p14:creationId xmlns:p14="http://schemas.microsoft.com/office/powerpoint/2010/main" val="634165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8BDACD-329F-4D39-B14A-49D57AFC6596}" type="datetimeFigureOut">
              <a:rPr lang="tr-TR" smtClean="0"/>
              <a:t>05.06.2019</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10513F9B-D113-49EA-B1EF-86B94399ECF6}" type="slidenum">
              <a:rPr lang="tr-TR" smtClean="0"/>
              <a:t>‹#›</a:t>
            </a:fld>
            <a:endParaRPr lang="tr-TR"/>
          </a:p>
        </p:txBody>
      </p:sp>
    </p:spTree>
    <p:extLst>
      <p:ext uri="{BB962C8B-B14F-4D97-AF65-F5344CB8AC3E}">
        <p14:creationId xmlns:p14="http://schemas.microsoft.com/office/powerpoint/2010/main" val="3032567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8BDACD-329F-4D39-B14A-49D57AFC6596}" type="datetimeFigureOut">
              <a:rPr lang="tr-TR" smtClean="0"/>
              <a:t>05.06.2019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0513F9B-D113-49EA-B1EF-86B94399ECF6}" type="slidenum">
              <a:rPr lang="tr-TR" smtClean="0"/>
              <a:t>‹#›</a:t>
            </a:fld>
            <a:endParaRPr lang="tr-TR"/>
          </a:p>
        </p:txBody>
      </p:sp>
    </p:spTree>
    <p:extLst>
      <p:ext uri="{BB962C8B-B14F-4D97-AF65-F5344CB8AC3E}">
        <p14:creationId xmlns:p14="http://schemas.microsoft.com/office/powerpoint/2010/main" val="1696580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8BDACD-329F-4D39-B14A-49D57AFC6596}" type="datetimeFigureOut">
              <a:rPr lang="tr-TR" smtClean="0"/>
              <a:t>05.06.2019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0513F9B-D113-49EA-B1EF-86B94399ECF6}" type="slidenum">
              <a:rPr lang="tr-TR" smtClean="0"/>
              <a:t>‹#›</a:t>
            </a:fld>
            <a:endParaRPr lang="tr-TR"/>
          </a:p>
        </p:txBody>
      </p:sp>
    </p:spTree>
    <p:extLst>
      <p:ext uri="{BB962C8B-B14F-4D97-AF65-F5344CB8AC3E}">
        <p14:creationId xmlns:p14="http://schemas.microsoft.com/office/powerpoint/2010/main" val="1292258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A18BDACD-329F-4D39-B14A-49D57AFC6596}" type="datetimeFigureOut">
              <a:rPr lang="tr-TR" smtClean="0"/>
              <a:t>05.06.2019</a:t>
            </a:fld>
            <a:endParaRPr lang="tr-TR"/>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tr-T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0513F9B-D113-49EA-B1EF-86B94399ECF6}" type="slidenum">
              <a:rPr lang="tr-TR" smtClean="0"/>
              <a:t>‹#›</a:t>
            </a:fld>
            <a:endParaRPr lang="tr-TR"/>
          </a:p>
        </p:txBody>
      </p:sp>
    </p:spTree>
    <p:extLst>
      <p:ext uri="{BB962C8B-B14F-4D97-AF65-F5344CB8AC3E}">
        <p14:creationId xmlns:p14="http://schemas.microsoft.com/office/powerpoint/2010/main" val="172243713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gist.github.com/ismailbaskin/2492196"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tr-TR"/>
          </a:p>
        </p:txBody>
      </p:sp>
      <p:sp>
        <p:nvSpPr>
          <p:cNvPr id="3" name="Subtitle 2"/>
          <p:cNvSpPr>
            <a:spLocks noGrp="1"/>
          </p:cNvSpPr>
          <p:nvPr>
            <p:ph type="subTitle" idx="1"/>
          </p:nvPr>
        </p:nvSpPr>
        <p:spPr/>
        <p:txBody>
          <a:bodyPr/>
          <a:lstStyle/>
          <a:p>
            <a:endParaRPr lang="tr-TR"/>
          </a:p>
        </p:txBody>
      </p:sp>
      <p:pic>
        <p:nvPicPr>
          <p:cNvPr id="4" name="Picture 3"/>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8781914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097279" y="1393266"/>
            <a:ext cx="10110651" cy="3262432"/>
          </a:xfrm>
          <a:prstGeom prst="rect">
            <a:avLst/>
          </a:prstGeom>
        </p:spPr>
        <p:txBody>
          <a:bodyPr wrap="square">
            <a:spAutoFit/>
          </a:bodyPr>
          <a:lstStyle/>
          <a:p>
            <a:pPr>
              <a:spcBef>
                <a:spcPts val="1200"/>
              </a:spcBef>
              <a:spcAft>
                <a:spcPts val="0"/>
              </a:spcAft>
            </a:pPr>
            <a:r>
              <a:rPr lang="en-US" dirty="0" smtClean="0">
                <a:solidFill>
                  <a:schemeClr val="accent1">
                    <a:lumMod val="50000"/>
                  </a:schemeClr>
                </a:solidFill>
                <a:effectLst/>
                <a:latin typeface="Calibri" panose="020F0502020204030204" pitchFamily="34" charset="0"/>
                <a:ea typeface="MS Mincho"/>
                <a:cs typeface="Times New Roman" panose="02020603050405020304" pitchFamily="18" charset="0"/>
              </a:rPr>
              <a:t>Istanbul is the largest city in Turkey, constituting the country's economic, cultural and historical center. The population of almost 15 million lives in Istanbul's vast area of 5,343 square kilometers. Istanbul is situated at the </a:t>
            </a:r>
            <a:r>
              <a:rPr lang="en-US" dirty="0" err="1" smtClean="0">
                <a:solidFill>
                  <a:schemeClr val="accent1">
                    <a:lumMod val="50000"/>
                  </a:schemeClr>
                </a:solidFill>
                <a:effectLst/>
                <a:latin typeface="Calibri" panose="020F0502020204030204" pitchFamily="34" charset="0"/>
                <a:ea typeface="MS Mincho"/>
                <a:cs typeface="Times New Roman" panose="02020603050405020304" pitchFamily="18" charset="0"/>
              </a:rPr>
              <a:t>Bosphorus</a:t>
            </a:r>
            <a:r>
              <a:rPr lang="en-US" dirty="0" smtClean="0">
                <a:solidFill>
                  <a:schemeClr val="accent1">
                    <a:lumMod val="50000"/>
                  </a:schemeClr>
                </a:solidFill>
                <a:effectLst/>
                <a:latin typeface="Calibri" panose="020F0502020204030204" pitchFamily="34" charset="0"/>
                <a:ea typeface="MS Mincho"/>
                <a:cs typeface="Times New Roman" panose="02020603050405020304" pitchFamily="18" charset="0"/>
              </a:rPr>
              <a:t> – one of the world's busiest waterways – in northwestern Turkey, between the Sea of Marmara and the Black Sea. Its commercial and historical center lies in Europe, while a third of its population lives on the Asian side.</a:t>
            </a:r>
            <a:endParaRPr lang="tr-TR" dirty="0" smtClean="0">
              <a:solidFill>
                <a:schemeClr val="accent1">
                  <a:lumMod val="50000"/>
                </a:schemeClr>
              </a:solidFill>
              <a:effectLst/>
              <a:latin typeface="Calibri" panose="020F0502020204030204" pitchFamily="34" charset="0"/>
              <a:ea typeface="MS Mincho"/>
              <a:cs typeface="Times New Roman" panose="02020603050405020304" pitchFamily="18" charset="0"/>
            </a:endParaRPr>
          </a:p>
          <a:p>
            <a:pPr>
              <a:spcBef>
                <a:spcPts val="1200"/>
              </a:spcBef>
              <a:spcAft>
                <a:spcPts val="0"/>
              </a:spcAft>
            </a:pPr>
            <a:endParaRPr lang="tr-TR" sz="1600" dirty="0" smtClean="0">
              <a:solidFill>
                <a:schemeClr val="accent1">
                  <a:lumMod val="50000"/>
                </a:schemeClr>
              </a:solidFill>
              <a:effectLst/>
              <a:latin typeface="Times New Roman" panose="02020603050405020304" pitchFamily="18" charset="0"/>
              <a:ea typeface="Times New Roman" panose="02020603050405020304" pitchFamily="18" charset="0"/>
            </a:endParaRPr>
          </a:p>
          <a:p>
            <a:r>
              <a:rPr lang="en-US" dirty="0">
                <a:solidFill>
                  <a:schemeClr val="accent1">
                    <a:lumMod val="50000"/>
                  </a:schemeClr>
                </a:solidFill>
                <a:latin typeface="Calibri" panose="020F0502020204030204" pitchFamily="34" charset="0"/>
                <a:ea typeface="MS Mincho"/>
                <a:cs typeface="Times New Roman" panose="02020603050405020304" pitchFamily="18" charset="0"/>
              </a:rPr>
              <a:t>Foreign investors in Turkey often choose to open a restaurant or any other business establishment that can be linked to tourism. Turkey is an increasingly popular tourist destination and a large number of visitors will always represent a good clientele for a restaurant. Much as the country, the Turkish cuisine is a blend between different cultures - the Asian, Caucasian, Middle Eastern, Mediterranean and Balkan cuisines have shaped and influenced the Turkish food.</a:t>
            </a:r>
            <a:endParaRPr lang="tr-TR" dirty="0">
              <a:solidFill>
                <a:schemeClr val="accent1">
                  <a:lumMod val="50000"/>
                </a:schemeClr>
              </a:solidFill>
              <a:latin typeface="Calibri" panose="020F0502020204030204" pitchFamily="34" charset="0"/>
              <a:ea typeface="MS Mincho"/>
              <a:cs typeface="Times New Roman" panose="02020603050405020304" pitchFamily="18" charset="0"/>
            </a:endParaRPr>
          </a:p>
        </p:txBody>
      </p:sp>
      <p:sp>
        <p:nvSpPr>
          <p:cNvPr id="8" name="Rectangle 7"/>
          <p:cNvSpPr/>
          <p:nvPr/>
        </p:nvSpPr>
        <p:spPr>
          <a:xfrm>
            <a:off x="1097279" y="832345"/>
            <a:ext cx="1375569" cy="369332"/>
          </a:xfrm>
          <a:prstGeom prst="rect">
            <a:avLst/>
          </a:prstGeom>
        </p:spPr>
        <p:txBody>
          <a:bodyPr wrap="none">
            <a:spAutoFit/>
          </a:bodyPr>
          <a:lstStyle/>
          <a:p>
            <a:pPr>
              <a:spcBef>
                <a:spcPts val="1200"/>
              </a:spcBef>
              <a:spcAft>
                <a:spcPts val="0"/>
              </a:spcAft>
            </a:pPr>
            <a:r>
              <a:rPr lang="en-US" b="1" dirty="0" smtClean="0">
                <a:solidFill>
                  <a:schemeClr val="accent1">
                    <a:lumMod val="50000"/>
                  </a:schemeClr>
                </a:solidFill>
                <a:effectLst/>
                <a:latin typeface="Calibri" panose="020F0502020204030204" pitchFamily="34" charset="0"/>
                <a:ea typeface="MS Mincho"/>
                <a:cs typeface="Times New Roman" panose="02020603050405020304" pitchFamily="18" charset="0"/>
              </a:rPr>
              <a:t>Introduction</a:t>
            </a:r>
            <a:endParaRPr lang="tr-TR" sz="1400" dirty="0">
              <a:solidFill>
                <a:schemeClr val="accent1">
                  <a:lumMod val="50000"/>
                </a:schemeClr>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545098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097279" y="1393266"/>
            <a:ext cx="10110651" cy="2862322"/>
          </a:xfrm>
          <a:prstGeom prst="rect">
            <a:avLst/>
          </a:prstGeom>
        </p:spPr>
        <p:txBody>
          <a:bodyPr wrap="square">
            <a:spAutoFit/>
          </a:bodyPr>
          <a:lstStyle/>
          <a:p>
            <a:r>
              <a:rPr lang="en-US" dirty="0">
                <a:solidFill>
                  <a:schemeClr val="accent1">
                    <a:lumMod val="50000"/>
                  </a:schemeClr>
                </a:solidFill>
                <a:latin typeface="Calibri" panose="020F0502020204030204" pitchFamily="34" charset="0"/>
                <a:ea typeface="MS Mincho"/>
                <a:cs typeface="Times New Roman" panose="02020603050405020304" pitchFamily="18" charset="0"/>
              </a:rPr>
              <a:t>In recent months and years, the restaurant industry has seen its share of bankruptcies, including, but not limited to, filings from </a:t>
            </a:r>
            <a:r>
              <a:rPr lang="en-US" dirty="0" err="1">
                <a:solidFill>
                  <a:schemeClr val="accent1">
                    <a:lumMod val="50000"/>
                  </a:schemeClr>
                </a:solidFill>
                <a:latin typeface="Calibri" panose="020F0502020204030204" pitchFamily="34" charset="0"/>
                <a:ea typeface="MS Mincho"/>
                <a:cs typeface="Times New Roman" panose="02020603050405020304" pitchFamily="18" charset="0"/>
              </a:rPr>
              <a:t>Bertucci’s</a:t>
            </a:r>
            <a:r>
              <a:rPr lang="en-US" dirty="0">
                <a:solidFill>
                  <a:schemeClr val="accent1">
                    <a:lumMod val="50000"/>
                  </a:schemeClr>
                </a:solidFill>
                <a:latin typeface="Calibri" panose="020F0502020204030204" pitchFamily="34" charset="0"/>
                <a:ea typeface="MS Mincho"/>
                <a:cs typeface="Times New Roman" panose="02020603050405020304" pitchFamily="18" charset="0"/>
              </a:rPr>
              <a:t>, Logan’s Roadhouse, Real Mex Restaurants, fast casual Noon Mediterranean, Romano’s Macaroni Grill, Scotty’s </a:t>
            </a:r>
            <a:r>
              <a:rPr lang="en-US" dirty="0" err="1">
                <a:solidFill>
                  <a:schemeClr val="accent1">
                    <a:lumMod val="50000"/>
                  </a:schemeClr>
                </a:solidFill>
                <a:latin typeface="Calibri" panose="020F0502020204030204" pitchFamily="34" charset="0"/>
                <a:ea typeface="MS Mincho"/>
                <a:cs typeface="Times New Roman" panose="02020603050405020304" pitchFamily="18" charset="0"/>
              </a:rPr>
              <a:t>Brewhouse</a:t>
            </a:r>
            <a:r>
              <a:rPr lang="en-US" dirty="0">
                <a:solidFill>
                  <a:schemeClr val="accent1">
                    <a:lumMod val="50000"/>
                  </a:schemeClr>
                </a:solidFill>
                <a:latin typeface="Calibri" panose="020F0502020204030204" pitchFamily="34" charset="0"/>
                <a:ea typeface="MS Mincho"/>
                <a:cs typeface="Times New Roman" panose="02020603050405020304" pitchFamily="18" charset="0"/>
              </a:rPr>
              <a:t>, Ruby’s Diner, and Iron Chef Jose </a:t>
            </a:r>
            <a:r>
              <a:rPr lang="en-US" dirty="0" err="1">
                <a:solidFill>
                  <a:schemeClr val="accent1">
                    <a:lumMod val="50000"/>
                  </a:schemeClr>
                </a:solidFill>
                <a:latin typeface="Calibri" panose="020F0502020204030204" pitchFamily="34" charset="0"/>
                <a:ea typeface="MS Mincho"/>
                <a:cs typeface="Times New Roman" panose="02020603050405020304" pitchFamily="18" charset="0"/>
              </a:rPr>
              <a:t>Garces</a:t>
            </a:r>
            <a:r>
              <a:rPr lang="en-US" dirty="0">
                <a:solidFill>
                  <a:schemeClr val="accent1">
                    <a:lumMod val="50000"/>
                  </a:schemeClr>
                </a:solidFill>
                <a:latin typeface="Calibri" panose="020F0502020204030204" pitchFamily="34" charset="0"/>
                <a:ea typeface="MS Mincho"/>
                <a:cs typeface="Times New Roman" panose="02020603050405020304" pitchFamily="18" charset="0"/>
              </a:rPr>
              <a:t>. Bankruptcies aren’t anything new in the industry, but they’ve been proliferating at a rapid pace, compared to more sporadic declarations 10 years ago.</a:t>
            </a:r>
            <a:endParaRPr lang="tr-TR" dirty="0">
              <a:solidFill>
                <a:schemeClr val="accent1">
                  <a:lumMod val="50000"/>
                </a:schemeClr>
              </a:solidFill>
              <a:latin typeface="Calibri" panose="020F0502020204030204" pitchFamily="34" charset="0"/>
              <a:ea typeface="MS Mincho"/>
              <a:cs typeface="Times New Roman" panose="02020603050405020304" pitchFamily="18" charset="0"/>
            </a:endParaRPr>
          </a:p>
          <a:p>
            <a:r>
              <a:rPr lang="en-US" dirty="0">
                <a:solidFill>
                  <a:schemeClr val="accent1">
                    <a:lumMod val="50000"/>
                  </a:schemeClr>
                </a:solidFill>
                <a:latin typeface="Calibri" panose="020F0502020204030204" pitchFamily="34" charset="0"/>
                <a:ea typeface="MS Mincho"/>
                <a:cs typeface="Times New Roman" panose="02020603050405020304" pitchFamily="18" charset="0"/>
              </a:rPr>
              <a:t> </a:t>
            </a:r>
            <a:endParaRPr lang="tr-TR" dirty="0">
              <a:solidFill>
                <a:schemeClr val="accent1">
                  <a:lumMod val="50000"/>
                </a:schemeClr>
              </a:solidFill>
              <a:latin typeface="Calibri" panose="020F0502020204030204" pitchFamily="34" charset="0"/>
              <a:ea typeface="MS Mincho"/>
              <a:cs typeface="Times New Roman" panose="02020603050405020304" pitchFamily="18" charset="0"/>
            </a:endParaRPr>
          </a:p>
          <a:p>
            <a:r>
              <a:rPr lang="en-US" dirty="0">
                <a:solidFill>
                  <a:schemeClr val="accent1">
                    <a:lumMod val="50000"/>
                  </a:schemeClr>
                </a:solidFill>
                <a:latin typeface="Calibri" panose="020F0502020204030204" pitchFamily="34" charset="0"/>
                <a:ea typeface="MS Mincho"/>
                <a:cs typeface="Times New Roman" panose="02020603050405020304" pitchFamily="18" charset="0"/>
              </a:rPr>
              <a:t>If you are an investor and decided to open a new restaurant, you should know that location is one of the most important decisions you need to make. In this project, I will analyze restaurant locations and try to provide some valuable recommendation to the foreign or internal investors who want to enter restaurant business in Istanbul.</a:t>
            </a:r>
            <a:endParaRPr lang="tr-TR" dirty="0">
              <a:solidFill>
                <a:schemeClr val="accent1">
                  <a:lumMod val="50000"/>
                </a:schemeClr>
              </a:solidFill>
              <a:latin typeface="Calibri" panose="020F0502020204030204" pitchFamily="34" charset="0"/>
              <a:ea typeface="MS Mincho"/>
              <a:cs typeface="Times New Roman" panose="02020603050405020304" pitchFamily="18" charset="0"/>
            </a:endParaRPr>
          </a:p>
        </p:txBody>
      </p:sp>
      <p:sp>
        <p:nvSpPr>
          <p:cNvPr id="8" name="Rectangle 7"/>
          <p:cNvSpPr/>
          <p:nvPr/>
        </p:nvSpPr>
        <p:spPr>
          <a:xfrm>
            <a:off x="1097279" y="832345"/>
            <a:ext cx="1868204" cy="369332"/>
          </a:xfrm>
          <a:prstGeom prst="rect">
            <a:avLst/>
          </a:prstGeom>
        </p:spPr>
        <p:txBody>
          <a:bodyPr wrap="none">
            <a:spAutoFit/>
          </a:bodyPr>
          <a:lstStyle/>
          <a:p>
            <a:pPr>
              <a:spcBef>
                <a:spcPts val="1200"/>
              </a:spcBef>
              <a:spcAft>
                <a:spcPts val="0"/>
              </a:spcAft>
            </a:pPr>
            <a:r>
              <a:rPr lang="tr-TR" b="1" dirty="0" smtClean="0">
                <a:solidFill>
                  <a:schemeClr val="accent1">
                    <a:lumMod val="50000"/>
                  </a:schemeClr>
                </a:solidFill>
                <a:effectLst/>
                <a:latin typeface="Calibri" panose="020F0502020204030204" pitchFamily="34" charset="0"/>
                <a:ea typeface="MS Mincho"/>
                <a:cs typeface="Times New Roman" panose="02020603050405020304" pitchFamily="18" charset="0"/>
              </a:rPr>
              <a:t>Business Problem</a:t>
            </a:r>
            <a:endParaRPr lang="tr-TR" sz="1400" dirty="0">
              <a:solidFill>
                <a:schemeClr val="accent1">
                  <a:lumMod val="50000"/>
                </a:schemeClr>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679221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097279" y="1393266"/>
            <a:ext cx="10110651" cy="1200329"/>
          </a:xfrm>
          <a:prstGeom prst="rect">
            <a:avLst/>
          </a:prstGeom>
        </p:spPr>
        <p:txBody>
          <a:bodyPr wrap="square">
            <a:spAutoFit/>
          </a:bodyPr>
          <a:lstStyle/>
          <a:p>
            <a:r>
              <a:rPr lang="en-US" dirty="0">
                <a:solidFill>
                  <a:schemeClr val="accent1">
                    <a:lumMod val="50000"/>
                  </a:schemeClr>
                </a:solidFill>
                <a:latin typeface="Calibri" panose="020F0502020204030204" pitchFamily="34" charset="0"/>
                <a:ea typeface="MS Mincho"/>
                <a:cs typeface="Times New Roman" panose="02020603050405020304" pitchFamily="18" charset="0"/>
              </a:rPr>
              <a:t>Based on definition of our problem, factors that will influence our decision are:</a:t>
            </a:r>
            <a:endParaRPr lang="tr-TR" dirty="0">
              <a:solidFill>
                <a:schemeClr val="accent1">
                  <a:lumMod val="50000"/>
                </a:schemeClr>
              </a:solidFill>
              <a:latin typeface="Calibri" panose="020F0502020204030204" pitchFamily="34" charset="0"/>
              <a:ea typeface="MS Mincho"/>
              <a:cs typeface="Times New Roman" panose="02020603050405020304" pitchFamily="18" charset="0"/>
            </a:endParaRPr>
          </a:p>
          <a:p>
            <a:pPr marL="285750" lvl="0" indent="-285750">
              <a:buFont typeface="Arial" panose="020B0604020202020204" pitchFamily="34" charset="0"/>
              <a:buChar char="•"/>
            </a:pPr>
            <a:r>
              <a:rPr lang="en-US" dirty="0">
                <a:solidFill>
                  <a:schemeClr val="accent1">
                    <a:lumMod val="50000"/>
                  </a:schemeClr>
                </a:solidFill>
                <a:latin typeface="Calibri" panose="020F0502020204030204" pitchFamily="34" charset="0"/>
                <a:ea typeface="MS Mincho"/>
                <a:cs typeface="Times New Roman" panose="02020603050405020304" pitchFamily="18" charset="0"/>
              </a:rPr>
              <a:t>Number of existing restaurants in every Borough from Foursquare API</a:t>
            </a:r>
            <a:endParaRPr lang="tr-TR" dirty="0">
              <a:solidFill>
                <a:schemeClr val="accent1">
                  <a:lumMod val="50000"/>
                </a:schemeClr>
              </a:solidFill>
              <a:latin typeface="Calibri" panose="020F0502020204030204" pitchFamily="34" charset="0"/>
              <a:ea typeface="MS Mincho"/>
              <a:cs typeface="Times New Roman" panose="02020603050405020304" pitchFamily="18" charset="0"/>
            </a:endParaRPr>
          </a:p>
          <a:p>
            <a:pPr marL="285750" lvl="0" indent="-285750">
              <a:buFont typeface="Arial" panose="020B0604020202020204" pitchFamily="34" charset="0"/>
              <a:buChar char="•"/>
            </a:pPr>
            <a:r>
              <a:rPr lang="en-US" dirty="0">
                <a:solidFill>
                  <a:schemeClr val="accent1">
                    <a:lumMod val="50000"/>
                  </a:schemeClr>
                </a:solidFill>
                <a:latin typeface="Calibri" panose="020F0502020204030204" pitchFamily="34" charset="0"/>
                <a:ea typeface="MS Mincho"/>
                <a:cs typeface="Times New Roman" panose="02020603050405020304" pitchFamily="18" charset="0"/>
              </a:rPr>
              <a:t>Latitude and Longitude values of 39 </a:t>
            </a:r>
            <a:r>
              <a:rPr lang="en-US" dirty="0" err="1">
                <a:solidFill>
                  <a:schemeClr val="accent1">
                    <a:lumMod val="50000"/>
                  </a:schemeClr>
                </a:solidFill>
                <a:latin typeface="Calibri" panose="020F0502020204030204" pitchFamily="34" charset="0"/>
                <a:ea typeface="MS Mincho"/>
                <a:cs typeface="Times New Roman" panose="02020603050405020304" pitchFamily="18" charset="0"/>
              </a:rPr>
              <a:t>boroughes</a:t>
            </a:r>
            <a:r>
              <a:rPr lang="en-US" dirty="0">
                <a:solidFill>
                  <a:schemeClr val="accent1">
                    <a:lumMod val="50000"/>
                  </a:schemeClr>
                </a:solidFill>
                <a:latin typeface="Calibri" panose="020F0502020204030204" pitchFamily="34" charset="0"/>
                <a:ea typeface="MS Mincho"/>
                <a:cs typeface="Times New Roman" panose="02020603050405020304" pitchFamily="18" charset="0"/>
              </a:rPr>
              <a:t> in Istanbul from </a:t>
            </a:r>
            <a:r>
              <a:rPr lang="en-US" dirty="0" err="1">
                <a:solidFill>
                  <a:schemeClr val="accent1">
                    <a:lumMod val="50000"/>
                  </a:schemeClr>
                </a:solidFill>
                <a:latin typeface="Calibri" panose="020F0502020204030204" pitchFamily="34" charset="0"/>
                <a:ea typeface="MS Mincho"/>
                <a:cs typeface="Times New Roman" panose="02020603050405020304" pitchFamily="18" charset="0"/>
              </a:rPr>
              <a:t>Github</a:t>
            </a:r>
            <a:r>
              <a:rPr lang="en-US" dirty="0">
                <a:solidFill>
                  <a:schemeClr val="accent1">
                    <a:lumMod val="50000"/>
                  </a:schemeClr>
                </a:solidFill>
                <a:latin typeface="Calibri" panose="020F0502020204030204" pitchFamily="34" charset="0"/>
                <a:ea typeface="MS Mincho"/>
                <a:cs typeface="Times New Roman" panose="02020603050405020304" pitchFamily="18" charset="0"/>
              </a:rPr>
              <a:t> (</a:t>
            </a:r>
            <a:r>
              <a:rPr lang="en-US" dirty="0">
                <a:solidFill>
                  <a:schemeClr val="accent1">
                    <a:lumMod val="50000"/>
                  </a:schemeClr>
                </a:solidFill>
                <a:latin typeface="Calibri" panose="020F0502020204030204" pitchFamily="34" charset="0"/>
                <a:ea typeface="MS Mincho"/>
                <a:cs typeface="Times New Roman" panose="02020603050405020304" pitchFamily="18" charset="0"/>
                <a:hlinkClick r:id="rId2"/>
              </a:rPr>
              <a:t>https://gist.github.com/ismailbaskin/2492196</a:t>
            </a:r>
            <a:r>
              <a:rPr lang="en-US" dirty="0">
                <a:solidFill>
                  <a:schemeClr val="accent1">
                    <a:lumMod val="50000"/>
                  </a:schemeClr>
                </a:solidFill>
                <a:latin typeface="Calibri" panose="020F0502020204030204" pitchFamily="34" charset="0"/>
                <a:ea typeface="MS Mincho"/>
                <a:cs typeface="Times New Roman" panose="02020603050405020304" pitchFamily="18" charset="0"/>
              </a:rPr>
              <a:t>)</a:t>
            </a:r>
            <a:endParaRPr lang="tr-TR" dirty="0">
              <a:solidFill>
                <a:schemeClr val="accent1">
                  <a:lumMod val="50000"/>
                </a:schemeClr>
              </a:solidFill>
              <a:latin typeface="Calibri" panose="020F0502020204030204" pitchFamily="34" charset="0"/>
              <a:ea typeface="MS Mincho"/>
              <a:cs typeface="Times New Roman" panose="02020603050405020304" pitchFamily="18" charset="0"/>
            </a:endParaRPr>
          </a:p>
        </p:txBody>
      </p:sp>
      <p:sp>
        <p:nvSpPr>
          <p:cNvPr id="8" name="Rectangle 7"/>
          <p:cNvSpPr/>
          <p:nvPr/>
        </p:nvSpPr>
        <p:spPr>
          <a:xfrm>
            <a:off x="1097279" y="832345"/>
            <a:ext cx="633956" cy="369332"/>
          </a:xfrm>
          <a:prstGeom prst="rect">
            <a:avLst/>
          </a:prstGeom>
        </p:spPr>
        <p:txBody>
          <a:bodyPr wrap="none">
            <a:spAutoFit/>
          </a:bodyPr>
          <a:lstStyle/>
          <a:p>
            <a:pPr>
              <a:spcBef>
                <a:spcPts val="1200"/>
              </a:spcBef>
              <a:spcAft>
                <a:spcPts val="0"/>
              </a:spcAft>
            </a:pPr>
            <a:r>
              <a:rPr lang="tr-TR" b="1" dirty="0" smtClean="0">
                <a:solidFill>
                  <a:schemeClr val="accent1">
                    <a:lumMod val="50000"/>
                  </a:schemeClr>
                </a:solidFill>
                <a:effectLst/>
                <a:latin typeface="Calibri" panose="020F0502020204030204" pitchFamily="34" charset="0"/>
                <a:ea typeface="MS Mincho"/>
                <a:cs typeface="Times New Roman" panose="02020603050405020304" pitchFamily="18" charset="0"/>
              </a:rPr>
              <a:t>Data</a:t>
            </a:r>
            <a:endParaRPr lang="tr-TR" sz="1400" dirty="0">
              <a:solidFill>
                <a:schemeClr val="accent1">
                  <a:lumMod val="50000"/>
                </a:schemeClr>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487117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097279" y="1393266"/>
            <a:ext cx="10110651" cy="5078313"/>
          </a:xfrm>
          <a:prstGeom prst="rect">
            <a:avLst/>
          </a:prstGeom>
        </p:spPr>
        <p:txBody>
          <a:bodyPr wrap="square">
            <a:spAutoFit/>
          </a:bodyPr>
          <a:lstStyle/>
          <a:p>
            <a:r>
              <a:rPr lang="en-US" dirty="0" smtClean="0">
                <a:solidFill>
                  <a:schemeClr val="accent1">
                    <a:lumMod val="50000"/>
                  </a:schemeClr>
                </a:solidFill>
                <a:latin typeface="Calibri" panose="020F0502020204030204" pitchFamily="34" charset="0"/>
                <a:ea typeface="MS Mincho"/>
                <a:cs typeface="Times New Roman" panose="02020603050405020304" pitchFamily="18" charset="0"/>
              </a:rPr>
              <a:t>In </a:t>
            </a:r>
            <a:r>
              <a:rPr lang="en-US" dirty="0">
                <a:solidFill>
                  <a:schemeClr val="accent1">
                    <a:lumMod val="50000"/>
                  </a:schemeClr>
                </a:solidFill>
                <a:latin typeface="Calibri" panose="020F0502020204030204" pitchFamily="34" charset="0"/>
                <a:ea typeface="MS Mincho"/>
                <a:cs typeface="Times New Roman" panose="02020603050405020304" pitchFamily="18" charset="0"/>
              </a:rPr>
              <a:t>this project we will direct our efforts on detecting areas of Istanbul that have low restaurant density, particularly those with low number of Italian restaurants. </a:t>
            </a:r>
            <a:endParaRPr lang="tr-TR" dirty="0" smtClean="0">
              <a:solidFill>
                <a:schemeClr val="accent1">
                  <a:lumMod val="50000"/>
                </a:schemeClr>
              </a:solidFill>
              <a:latin typeface="Calibri" panose="020F0502020204030204" pitchFamily="34" charset="0"/>
              <a:ea typeface="MS Mincho"/>
              <a:cs typeface="Times New Roman" panose="02020603050405020304" pitchFamily="18" charset="0"/>
            </a:endParaRPr>
          </a:p>
          <a:p>
            <a:endParaRPr lang="tr-TR" dirty="0">
              <a:solidFill>
                <a:schemeClr val="accent1">
                  <a:lumMod val="50000"/>
                </a:schemeClr>
              </a:solidFill>
              <a:latin typeface="Calibri" panose="020F0502020204030204" pitchFamily="34" charset="0"/>
              <a:ea typeface="MS Mincho"/>
              <a:cs typeface="Times New Roman" panose="02020603050405020304" pitchFamily="18" charset="0"/>
            </a:endParaRPr>
          </a:p>
          <a:p>
            <a:r>
              <a:rPr lang="en-US" dirty="0">
                <a:solidFill>
                  <a:schemeClr val="accent1">
                    <a:lumMod val="50000"/>
                  </a:schemeClr>
                </a:solidFill>
                <a:latin typeface="Calibri" panose="020F0502020204030204" pitchFamily="34" charset="0"/>
                <a:ea typeface="MS Mincho"/>
                <a:cs typeface="Times New Roman" panose="02020603050405020304" pitchFamily="18" charset="0"/>
              </a:rPr>
              <a:t>In first step we have collected the location data of 39 </a:t>
            </a:r>
            <a:r>
              <a:rPr lang="en-US" dirty="0" err="1">
                <a:solidFill>
                  <a:schemeClr val="accent1">
                    <a:lumMod val="50000"/>
                  </a:schemeClr>
                </a:solidFill>
                <a:latin typeface="Calibri" panose="020F0502020204030204" pitchFamily="34" charset="0"/>
                <a:ea typeface="MS Mincho"/>
                <a:cs typeface="Times New Roman" panose="02020603050405020304" pitchFamily="18" charset="0"/>
              </a:rPr>
              <a:t>Boroughes</a:t>
            </a:r>
            <a:r>
              <a:rPr lang="en-US" dirty="0">
                <a:solidFill>
                  <a:schemeClr val="accent1">
                    <a:lumMod val="50000"/>
                  </a:schemeClr>
                </a:solidFill>
                <a:latin typeface="Calibri" panose="020F0502020204030204" pitchFamily="34" charset="0"/>
                <a:ea typeface="MS Mincho"/>
                <a:cs typeface="Times New Roman" panose="02020603050405020304" pitchFamily="18" charset="0"/>
              </a:rPr>
              <a:t> in Istanbul from the </a:t>
            </a:r>
            <a:r>
              <a:rPr lang="en-US" dirty="0" err="1">
                <a:solidFill>
                  <a:schemeClr val="accent1">
                    <a:lumMod val="50000"/>
                  </a:schemeClr>
                </a:solidFill>
                <a:latin typeface="Calibri" panose="020F0502020204030204" pitchFamily="34" charset="0"/>
                <a:ea typeface="MS Mincho"/>
                <a:cs typeface="Times New Roman" panose="02020603050405020304" pitchFamily="18" charset="0"/>
              </a:rPr>
              <a:t>Github</a:t>
            </a:r>
            <a:r>
              <a:rPr lang="en-US" dirty="0">
                <a:solidFill>
                  <a:schemeClr val="accent1">
                    <a:lumMod val="50000"/>
                  </a:schemeClr>
                </a:solidFill>
                <a:latin typeface="Calibri" panose="020F0502020204030204" pitchFamily="34" charset="0"/>
                <a:ea typeface="MS Mincho"/>
                <a:cs typeface="Times New Roman" panose="02020603050405020304" pitchFamily="18" charset="0"/>
              </a:rPr>
              <a:t>. Since the format of the data that I found at that website was not ready to use, I have prepared the location </a:t>
            </a:r>
            <a:r>
              <a:rPr lang="en-US" dirty="0" err="1">
                <a:solidFill>
                  <a:schemeClr val="accent1">
                    <a:lumMod val="50000"/>
                  </a:schemeClr>
                </a:solidFill>
                <a:latin typeface="Calibri" panose="020F0502020204030204" pitchFamily="34" charset="0"/>
                <a:ea typeface="MS Mincho"/>
                <a:cs typeface="Times New Roman" panose="02020603050405020304" pitchFamily="18" charset="0"/>
              </a:rPr>
              <a:t>dataframe</a:t>
            </a:r>
            <a:r>
              <a:rPr lang="en-US" dirty="0">
                <a:solidFill>
                  <a:schemeClr val="accent1">
                    <a:lumMod val="50000"/>
                  </a:schemeClr>
                </a:solidFill>
                <a:latin typeface="Calibri" panose="020F0502020204030204" pitchFamily="34" charset="0"/>
                <a:ea typeface="MS Mincho"/>
                <a:cs typeface="Times New Roman" panose="02020603050405020304" pitchFamily="18" charset="0"/>
              </a:rPr>
              <a:t> </a:t>
            </a:r>
            <a:r>
              <a:rPr lang="en-US" dirty="0" err="1">
                <a:solidFill>
                  <a:schemeClr val="accent1">
                    <a:lumMod val="50000"/>
                  </a:schemeClr>
                </a:solidFill>
                <a:latin typeface="Calibri" panose="020F0502020204030204" pitchFamily="34" charset="0"/>
                <a:ea typeface="MS Mincho"/>
                <a:cs typeface="Times New Roman" panose="02020603050405020304" pitchFamily="18" charset="0"/>
              </a:rPr>
              <a:t>manualy</a:t>
            </a:r>
            <a:r>
              <a:rPr lang="en-US" dirty="0">
                <a:solidFill>
                  <a:schemeClr val="accent1">
                    <a:lumMod val="50000"/>
                  </a:schemeClr>
                </a:solidFill>
                <a:latin typeface="Calibri" panose="020F0502020204030204" pitchFamily="34" charset="0"/>
                <a:ea typeface="MS Mincho"/>
                <a:cs typeface="Times New Roman" panose="02020603050405020304" pitchFamily="18" charset="0"/>
              </a:rPr>
              <a:t> by using the original data. </a:t>
            </a:r>
            <a:r>
              <a:rPr lang="en-US" dirty="0">
                <a:solidFill>
                  <a:schemeClr val="accent1">
                    <a:lumMod val="50000"/>
                  </a:schemeClr>
                </a:solidFill>
                <a:latin typeface="Calibri" panose="020F0502020204030204" pitchFamily="34" charset="0"/>
                <a:ea typeface="MS Mincho"/>
                <a:cs typeface="Times New Roman" panose="02020603050405020304" pitchFamily="18" charset="0"/>
              </a:rPr>
              <a:t>I have also identified Italian restaurants (according to Foursquare categorization</a:t>
            </a:r>
            <a:r>
              <a:rPr lang="en-US" dirty="0" smtClean="0">
                <a:solidFill>
                  <a:schemeClr val="accent1">
                    <a:lumMod val="50000"/>
                  </a:schemeClr>
                </a:solidFill>
                <a:latin typeface="Calibri" panose="020F0502020204030204" pitchFamily="34" charset="0"/>
                <a:ea typeface="MS Mincho"/>
                <a:cs typeface="Times New Roman" panose="02020603050405020304" pitchFamily="18" charset="0"/>
              </a:rPr>
              <a:t>).</a:t>
            </a:r>
            <a:endParaRPr lang="tr-TR" dirty="0" smtClean="0">
              <a:solidFill>
                <a:schemeClr val="accent1">
                  <a:lumMod val="50000"/>
                </a:schemeClr>
              </a:solidFill>
              <a:latin typeface="Calibri" panose="020F0502020204030204" pitchFamily="34" charset="0"/>
              <a:ea typeface="MS Mincho"/>
              <a:cs typeface="Times New Roman" panose="02020603050405020304" pitchFamily="18" charset="0"/>
            </a:endParaRPr>
          </a:p>
          <a:p>
            <a:endParaRPr lang="tr-TR" dirty="0">
              <a:solidFill>
                <a:schemeClr val="accent1">
                  <a:lumMod val="50000"/>
                </a:schemeClr>
              </a:solidFill>
              <a:latin typeface="Calibri" panose="020F0502020204030204" pitchFamily="34" charset="0"/>
              <a:ea typeface="MS Mincho"/>
              <a:cs typeface="Times New Roman" panose="02020603050405020304" pitchFamily="18" charset="0"/>
            </a:endParaRPr>
          </a:p>
          <a:p>
            <a:r>
              <a:rPr lang="en-US" dirty="0">
                <a:solidFill>
                  <a:schemeClr val="accent1">
                    <a:lumMod val="50000"/>
                  </a:schemeClr>
                </a:solidFill>
                <a:latin typeface="Calibri" panose="020F0502020204030204" pitchFamily="34" charset="0"/>
                <a:ea typeface="MS Mincho"/>
                <a:cs typeface="Times New Roman" panose="02020603050405020304" pitchFamily="18" charset="0"/>
              </a:rPr>
              <a:t>Second step in our analysis will be calculation and exploration of 'restaurant density' across different areas of </a:t>
            </a:r>
            <a:r>
              <a:rPr lang="en-US" dirty="0" smtClean="0">
                <a:solidFill>
                  <a:schemeClr val="accent1">
                    <a:lumMod val="50000"/>
                  </a:schemeClr>
                </a:solidFill>
                <a:latin typeface="Calibri" panose="020F0502020204030204" pitchFamily="34" charset="0"/>
                <a:ea typeface="MS Mincho"/>
                <a:cs typeface="Times New Roman" panose="02020603050405020304" pitchFamily="18" charset="0"/>
              </a:rPr>
              <a:t>Istanbul</a:t>
            </a:r>
            <a:endParaRPr lang="tr-TR" dirty="0" smtClean="0">
              <a:solidFill>
                <a:schemeClr val="accent1">
                  <a:lumMod val="50000"/>
                </a:schemeClr>
              </a:solidFill>
              <a:latin typeface="Calibri" panose="020F0502020204030204" pitchFamily="34" charset="0"/>
              <a:ea typeface="MS Mincho"/>
              <a:cs typeface="Times New Roman" panose="02020603050405020304" pitchFamily="18" charset="0"/>
            </a:endParaRPr>
          </a:p>
          <a:p>
            <a:endParaRPr lang="tr-TR" dirty="0">
              <a:solidFill>
                <a:schemeClr val="accent1">
                  <a:lumMod val="50000"/>
                </a:schemeClr>
              </a:solidFill>
              <a:latin typeface="Calibri" panose="020F0502020204030204" pitchFamily="34" charset="0"/>
              <a:ea typeface="MS Mincho"/>
              <a:cs typeface="Times New Roman" panose="02020603050405020304" pitchFamily="18" charset="0"/>
            </a:endParaRPr>
          </a:p>
          <a:p>
            <a:r>
              <a:rPr lang="en-US" dirty="0">
                <a:solidFill>
                  <a:schemeClr val="accent1">
                    <a:lumMod val="50000"/>
                  </a:schemeClr>
                </a:solidFill>
                <a:latin typeface="Calibri" panose="020F0502020204030204" pitchFamily="34" charset="0"/>
                <a:ea typeface="MS Mincho"/>
                <a:cs typeface="Times New Roman" panose="02020603050405020304" pitchFamily="18" charset="0"/>
              </a:rPr>
              <a:t>In third and final step we will focus on most promising areas and within those create clusters of locations that meet some basic requirements established in discussion with stakeholders: we will take into consideration locations with no more than two restaurants in radius of 250 meters, and we want locations without Italian restaurants in radius of 400 meters. We will present map of all such locations but also create clusters (using k-means clustering) of those locations to identify general zones / neighborhoods / addresses which should be a starting point for final 'street level' exploration and search for optimal venue location by stakeholders.</a:t>
            </a:r>
            <a:endParaRPr lang="tr-TR" dirty="0">
              <a:solidFill>
                <a:schemeClr val="accent1">
                  <a:lumMod val="50000"/>
                </a:schemeClr>
              </a:solidFill>
              <a:latin typeface="Calibri" panose="020F0502020204030204" pitchFamily="34" charset="0"/>
              <a:ea typeface="MS Mincho"/>
              <a:cs typeface="Times New Roman" panose="02020603050405020304" pitchFamily="18" charset="0"/>
            </a:endParaRPr>
          </a:p>
        </p:txBody>
      </p:sp>
      <p:sp>
        <p:nvSpPr>
          <p:cNvPr id="8" name="Rectangle 7"/>
          <p:cNvSpPr/>
          <p:nvPr/>
        </p:nvSpPr>
        <p:spPr>
          <a:xfrm>
            <a:off x="1097279" y="832345"/>
            <a:ext cx="1471878" cy="369332"/>
          </a:xfrm>
          <a:prstGeom prst="rect">
            <a:avLst/>
          </a:prstGeom>
        </p:spPr>
        <p:txBody>
          <a:bodyPr wrap="none">
            <a:spAutoFit/>
          </a:bodyPr>
          <a:lstStyle/>
          <a:p>
            <a:pPr>
              <a:spcBef>
                <a:spcPts val="1200"/>
              </a:spcBef>
              <a:spcAft>
                <a:spcPts val="0"/>
              </a:spcAft>
            </a:pPr>
            <a:r>
              <a:rPr lang="tr-TR" b="1" dirty="0" smtClean="0">
                <a:solidFill>
                  <a:schemeClr val="accent1">
                    <a:lumMod val="50000"/>
                  </a:schemeClr>
                </a:solidFill>
                <a:effectLst/>
                <a:latin typeface="Calibri" panose="020F0502020204030204" pitchFamily="34" charset="0"/>
                <a:ea typeface="MS Mincho"/>
                <a:cs typeface="Times New Roman" panose="02020603050405020304" pitchFamily="18" charset="0"/>
              </a:rPr>
              <a:t>Methodology</a:t>
            </a:r>
            <a:endParaRPr lang="tr-TR" sz="1400" dirty="0">
              <a:solidFill>
                <a:schemeClr val="accent1">
                  <a:lumMod val="50000"/>
                </a:schemeClr>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914081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097279" y="832345"/>
            <a:ext cx="1401089" cy="369332"/>
          </a:xfrm>
          <a:prstGeom prst="rect">
            <a:avLst/>
          </a:prstGeom>
        </p:spPr>
        <p:txBody>
          <a:bodyPr wrap="none">
            <a:spAutoFit/>
          </a:bodyPr>
          <a:lstStyle/>
          <a:p>
            <a:pPr>
              <a:spcBef>
                <a:spcPts val="1200"/>
              </a:spcBef>
              <a:spcAft>
                <a:spcPts val="0"/>
              </a:spcAft>
            </a:pPr>
            <a:r>
              <a:rPr lang="tr-TR" b="1" dirty="0" smtClean="0">
                <a:solidFill>
                  <a:schemeClr val="accent1">
                    <a:lumMod val="50000"/>
                  </a:schemeClr>
                </a:solidFill>
                <a:effectLst/>
                <a:latin typeface="Calibri" panose="020F0502020204030204" pitchFamily="34" charset="0"/>
                <a:ea typeface="MS Mincho"/>
                <a:cs typeface="Times New Roman" panose="02020603050405020304" pitchFamily="18" charset="0"/>
              </a:rPr>
              <a:t>Visualization</a:t>
            </a:r>
            <a:endParaRPr lang="tr-TR" sz="1400" dirty="0">
              <a:solidFill>
                <a:schemeClr val="accent1">
                  <a:lumMod val="50000"/>
                </a:schemeClr>
              </a:solidFill>
              <a:effectLst/>
              <a:latin typeface="Times New Roman" panose="02020603050405020304" pitchFamily="18" charset="0"/>
              <a:ea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560206" y="1201677"/>
            <a:ext cx="2313624" cy="4940122"/>
          </a:xfrm>
          <a:prstGeom prst="rect">
            <a:avLst/>
          </a:prstGeom>
        </p:spPr>
      </p:pic>
      <p:pic>
        <p:nvPicPr>
          <p:cNvPr id="5" name="Picture 4"/>
          <p:cNvPicPr/>
          <p:nvPr/>
        </p:nvPicPr>
        <p:blipFill rotWithShape="1">
          <a:blip r:embed="rId3"/>
          <a:srcRect l="6663"/>
          <a:stretch/>
        </p:blipFill>
        <p:spPr>
          <a:xfrm>
            <a:off x="3535681" y="1385161"/>
            <a:ext cx="8299268" cy="4597628"/>
          </a:xfrm>
          <a:prstGeom prst="rect">
            <a:avLst/>
          </a:prstGeom>
        </p:spPr>
      </p:pic>
    </p:spTree>
    <p:extLst>
      <p:ext uri="{BB962C8B-B14F-4D97-AF65-F5344CB8AC3E}">
        <p14:creationId xmlns:p14="http://schemas.microsoft.com/office/powerpoint/2010/main" val="7629747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097279" y="1393266"/>
            <a:ext cx="10110651" cy="3693319"/>
          </a:xfrm>
          <a:prstGeom prst="rect">
            <a:avLst/>
          </a:prstGeom>
        </p:spPr>
        <p:txBody>
          <a:bodyPr wrap="square">
            <a:spAutoFit/>
          </a:bodyPr>
          <a:lstStyle/>
          <a:p>
            <a:r>
              <a:rPr lang="en-US" dirty="0" smtClean="0">
                <a:solidFill>
                  <a:schemeClr val="accent1">
                    <a:lumMod val="50000"/>
                  </a:schemeClr>
                </a:solidFill>
                <a:latin typeface="Calibri" panose="020F0502020204030204" pitchFamily="34" charset="0"/>
                <a:ea typeface="MS Mincho"/>
                <a:cs typeface="Times New Roman" panose="02020603050405020304" pitchFamily="18" charset="0"/>
              </a:rPr>
              <a:t>Our </a:t>
            </a:r>
            <a:r>
              <a:rPr lang="en-US" dirty="0">
                <a:solidFill>
                  <a:schemeClr val="accent1">
                    <a:lumMod val="50000"/>
                  </a:schemeClr>
                </a:solidFill>
                <a:latin typeface="Calibri" panose="020F0502020204030204" pitchFamily="34" charset="0"/>
                <a:ea typeface="MS Mincho"/>
                <a:cs typeface="Times New Roman" panose="02020603050405020304" pitchFamily="18" charset="0"/>
              </a:rPr>
              <a:t>analysis shows that although there is a great number of restaurants in Istanbul, there are pockets of low restaurant density fairly close to city center. </a:t>
            </a:r>
            <a:r>
              <a:rPr lang="en-US" dirty="0">
                <a:solidFill>
                  <a:schemeClr val="accent1">
                    <a:lumMod val="50000"/>
                  </a:schemeClr>
                </a:solidFill>
                <a:latin typeface="Calibri" panose="020F0502020204030204" pitchFamily="34" charset="0"/>
                <a:ea typeface="MS Mincho"/>
                <a:cs typeface="Times New Roman" panose="02020603050405020304" pitchFamily="18" charset="0"/>
              </a:rPr>
              <a:t>Highest concentration of restaurants was detected near </a:t>
            </a:r>
            <a:r>
              <a:rPr lang="en-US" dirty="0" err="1">
                <a:solidFill>
                  <a:schemeClr val="accent1">
                    <a:lumMod val="50000"/>
                  </a:schemeClr>
                </a:solidFill>
                <a:latin typeface="Calibri" panose="020F0502020204030204" pitchFamily="34" charset="0"/>
                <a:ea typeface="MS Mincho"/>
                <a:cs typeface="Times New Roman" panose="02020603050405020304" pitchFamily="18" charset="0"/>
              </a:rPr>
              <a:t>Bosphorous</a:t>
            </a:r>
            <a:r>
              <a:rPr lang="en-US" dirty="0">
                <a:solidFill>
                  <a:schemeClr val="accent1">
                    <a:lumMod val="50000"/>
                  </a:schemeClr>
                </a:solidFill>
                <a:latin typeface="Calibri" panose="020F0502020204030204" pitchFamily="34" charset="0"/>
                <a:ea typeface="MS Mincho"/>
                <a:cs typeface="Times New Roman" panose="02020603050405020304" pitchFamily="18" charset="0"/>
              </a:rPr>
              <a:t>, so we should focused our attention to those areas . </a:t>
            </a:r>
            <a:r>
              <a:rPr lang="en-US" dirty="0">
                <a:solidFill>
                  <a:schemeClr val="accent1">
                    <a:lumMod val="50000"/>
                  </a:schemeClr>
                </a:solidFill>
                <a:latin typeface="Calibri" panose="020F0502020204030204" pitchFamily="34" charset="0"/>
                <a:ea typeface="MS Mincho"/>
                <a:cs typeface="Times New Roman" panose="02020603050405020304" pitchFamily="18" charset="0"/>
              </a:rPr>
              <a:t>Boroughs which offer a combination of popularity among tourists, closeness to city center, strong socio-economic dynamics a number of pockets of low restaurant density will give us better conclusions</a:t>
            </a:r>
            <a:r>
              <a:rPr lang="en-US" dirty="0" smtClean="0">
                <a:solidFill>
                  <a:schemeClr val="accent1">
                    <a:lumMod val="50000"/>
                  </a:schemeClr>
                </a:solidFill>
                <a:latin typeface="Calibri" panose="020F0502020204030204" pitchFamily="34" charset="0"/>
                <a:ea typeface="MS Mincho"/>
                <a:cs typeface="Times New Roman" panose="02020603050405020304" pitchFamily="18" charset="0"/>
              </a:rPr>
              <a:t>.</a:t>
            </a:r>
            <a:endParaRPr lang="tr-TR" dirty="0" smtClean="0">
              <a:solidFill>
                <a:schemeClr val="accent1">
                  <a:lumMod val="50000"/>
                </a:schemeClr>
              </a:solidFill>
              <a:latin typeface="Calibri" panose="020F0502020204030204" pitchFamily="34" charset="0"/>
              <a:ea typeface="MS Mincho"/>
              <a:cs typeface="Times New Roman" panose="02020603050405020304" pitchFamily="18" charset="0"/>
            </a:endParaRPr>
          </a:p>
          <a:p>
            <a:endParaRPr lang="tr-TR" dirty="0">
              <a:solidFill>
                <a:schemeClr val="accent1">
                  <a:lumMod val="50000"/>
                </a:schemeClr>
              </a:solidFill>
              <a:latin typeface="Calibri" panose="020F0502020204030204" pitchFamily="34" charset="0"/>
              <a:ea typeface="MS Mincho"/>
              <a:cs typeface="Times New Roman" panose="02020603050405020304" pitchFamily="18" charset="0"/>
            </a:endParaRPr>
          </a:p>
          <a:p>
            <a:r>
              <a:rPr lang="en-US" dirty="0">
                <a:solidFill>
                  <a:schemeClr val="accent1">
                    <a:lumMod val="50000"/>
                  </a:schemeClr>
                </a:solidFill>
                <a:latin typeface="Calibri" panose="020F0502020204030204" pitchFamily="34" charset="0"/>
                <a:ea typeface="MS Mincho"/>
                <a:cs typeface="Times New Roman" panose="02020603050405020304" pitchFamily="18" charset="0"/>
              </a:rPr>
              <a:t>Result of all this is 39 </a:t>
            </a:r>
            <a:r>
              <a:rPr lang="en-US" dirty="0" err="1">
                <a:solidFill>
                  <a:schemeClr val="accent1">
                    <a:lumMod val="50000"/>
                  </a:schemeClr>
                </a:solidFill>
                <a:latin typeface="Calibri" panose="020F0502020204030204" pitchFamily="34" charset="0"/>
                <a:ea typeface="MS Mincho"/>
                <a:cs typeface="Times New Roman" panose="02020603050405020304" pitchFamily="18" charset="0"/>
              </a:rPr>
              <a:t>boroughes</a:t>
            </a:r>
            <a:r>
              <a:rPr lang="en-US" dirty="0">
                <a:solidFill>
                  <a:schemeClr val="accent1">
                    <a:lumMod val="50000"/>
                  </a:schemeClr>
                </a:solidFill>
                <a:latin typeface="Calibri" panose="020F0502020204030204" pitchFamily="34" charset="0"/>
                <a:ea typeface="MS Mincho"/>
                <a:cs typeface="Times New Roman" panose="02020603050405020304" pitchFamily="18" charset="0"/>
              </a:rPr>
              <a:t> containing largest number of potential new restaurant locations based on number of and distance to existing venues - both restaurants in general and Italian restaurants particularly. This, of course, does not imply that those zones are actually optimal locations for a new restaurant! Purpose of this analysis was to only provide info on areas close to the </a:t>
            </a:r>
            <a:r>
              <a:rPr lang="en-US" dirty="0" err="1">
                <a:solidFill>
                  <a:schemeClr val="accent1">
                    <a:lumMod val="50000"/>
                  </a:schemeClr>
                </a:solidFill>
                <a:latin typeface="Calibri" panose="020F0502020204030204" pitchFamily="34" charset="0"/>
                <a:ea typeface="MS Mincho"/>
                <a:cs typeface="Times New Roman" panose="02020603050405020304" pitchFamily="18" charset="0"/>
              </a:rPr>
              <a:t>Bosphorous</a:t>
            </a:r>
            <a:r>
              <a:rPr lang="en-US" dirty="0">
                <a:solidFill>
                  <a:schemeClr val="accent1">
                    <a:lumMod val="50000"/>
                  </a:schemeClr>
                </a:solidFill>
                <a:latin typeface="Calibri" panose="020F0502020204030204" pitchFamily="34" charset="0"/>
                <a:ea typeface="MS Mincho"/>
                <a:cs typeface="Times New Roman" panose="02020603050405020304" pitchFamily="18" charset="0"/>
              </a:rPr>
              <a:t>, but not crowded with existing restaurants (particularly Italian) - it is entirely possible that there is a very good reason for small number of restaurants in any of those areas, reasons which would make them unsuitable for a new restaurant regardless of lack of competition in the area. </a:t>
            </a:r>
            <a:endParaRPr lang="tr-TR" dirty="0">
              <a:solidFill>
                <a:schemeClr val="accent1">
                  <a:lumMod val="50000"/>
                </a:schemeClr>
              </a:solidFill>
              <a:latin typeface="Calibri" panose="020F0502020204030204" pitchFamily="34" charset="0"/>
              <a:ea typeface="MS Mincho"/>
              <a:cs typeface="Times New Roman" panose="02020603050405020304" pitchFamily="18" charset="0"/>
            </a:endParaRPr>
          </a:p>
        </p:txBody>
      </p:sp>
      <p:sp>
        <p:nvSpPr>
          <p:cNvPr id="8" name="Rectangle 7"/>
          <p:cNvSpPr/>
          <p:nvPr/>
        </p:nvSpPr>
        <p:spPr>
          <a:xfrm>
            <a:off x="1097279" y="832345"/>
            <a:ext cx="2425472" cy="369332"/>
          </a:xfrm>
          <a:prstGeom prst="rect">
            <a:avLst/>
          </a:prstGeom>
        </p:spPr>
        <p:txBody>
          <a:bodyPr wrap="none">
            <a:spAutoFit/>
          </a:bodyPr>
          <a:lstStyle/>
          <a:p>
            <a:r>
              <a:rPr lang="en-US" b="1" dirty="0">
                <a:solidFill>
                  <a:schemeClr val="accent1">
                    <a:lumMod val="50000"/>
                  </a:schemeClr>
                </a:solidFill>
                <a:latin typeface="Calibri" panose="020F0502020204030204" pitchFamily="34" charset="0"/>
                <a:ea typeface="MS Mincho"/>
                <a:cs typeface="Times New Roman" panose="02020603050405020304" pitchFamily="18" charset="0"/>
              </a:rPr>
              <a:t>Results and Discussions</a:t>
            </a:r>
            <a:endParaRPr lang="tr-TR" b="1" dirty="0">
              <a:solidFill>
                <a:schemeClr val="accent1">
                  <a:lumMod val="50000"/>
                </a:schemeClr>
              </a:solidFill>
              <a:latin typeface="Calibri" panose="020F0502020204030204" pitchFamily="34" charset="0"/>
              <a:ea typeface="MS Mincho"/>
              <a:cs typeface="Times New Roman" panose="02020603050405020304" pitchFamily="18" charset="0"/>
            </a:endParaRPr>
          </a:p>
        </p:txBody>
      </p:sp>
    </p:spTree>
    <p:extLst>
      <p:ext uri="{BB962C8B-B14F-4D97-AF65-F5344CB8AC3E}">
        <p14:creationId xmlns:p14="http://schemas.microsoft.com/office/powerpoint/2010/main" val="41156281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1097279" y="1393266"/>
            <a:ext cx="10110651" cy="3970318"/>
          </a:xfrm>
          <a:prstGeom prst="rect">
            <a:avLst/>
          </a:prstGeom>
        </p:spPr>
        <p:txBody>
          <a:bodyPr wrap="square">
            <a:spAutoFit/>
          </a:bodyPr>
          <a:lstStyle/>
          <a:p>
            <a:r>
              <a:rPr lang="en-US" dirty="0" smtClean="0">
                <a:solidFill>
                  <a:schemeClr val="accent1">
                    <a:lumMod val="50000"/>
                  </a:schemeClr>
                </a:solidFill>
                <a:latin typeface="Calibri" panose="020F0502020204030204" pitchFamily="34" charset="0"/>
                <a:ea typeface="MS Mincho"/>
                <a:cs typeface="Times New Roman" panose="02020603050405020304" pitchFamily="18" charset="0"/>
              </a:rPr>
              <a:t>Purpose </a:t>
            </a:r>
            <a:r>
              <a:rPr lang="en-US" dirty="0">
                <a:solidFill>
                  <a:schemeClr val="accent1">
                    <a:lumMod val="50000"/>
                  </a:schemeClr>
                </a:solidFill>
                <a:latin typeface="Calibri" panose="020F0502020204030204" pitchFamily="34" charset="0"/>
                <a:ea typeface="MS Mincho"/>
                <a:cs typeface="Times New Roman" panose="02020603050405020304" pitchFamily="18" charset="0"/>
              </a:rPr>
              <a:t>of this project was to identify Istanbul areas close to center with low number of restaurants (particularly Italian restaurants) in order to aid stakeholders in narrowing down the search for optimal location for a new Italian restaurant. By calculating restaurant density distribution from Foursquare data we have first identified general boroughs that justify further analysis, and then generated extensive collection of locations which satisfy some basic requirements regarding existing nearby restaurants. </a:t>
            </a:r>
            <a:endParaRPr lang="tr-TR" dirty="0" smtClean="0">
              <a:solidFill>
                <a:schemeClr val="accent1">
                  <a:lumMod val="50000"/>
                </a:schemeClr>
              </a:solidFill>
              <a:latin typeface="Calibri" panose="020F0502020204030204" pitchFamily="34" charset="0"/>
              <a:ea typeface="MS Mincho"/>
              <a:cs typeface="Times New Roman" panose="02020603050405020304" pitchFamily="18" charset="0"/>
            </a:endParaRPr>
          </a:p>
          <a:p>
            <a:endParaRPr lang="tr-TR" dirty="0" smtClean="0">
              <a:solidFill>
                <a:schemeClr val="accent1">
                  <a:lumMod val="50000"/>
                </a:schemeClr>
              </a:solidFill>
              <a:latin typeface="Calibri" panose="020F0502020204030204" pitchFamily="34" charset="0"/>
              <a:ea typeface="MS Mincho"/>
              <a:cs typeface="Times New Roman" panose="02020603050405020304" pitchFamily="18" charset="0"/>
            </a:endParaRPr>
          </a:p>
          <a:p>
            <a:r>
              <a:rPr lang="en-US" dirty="0" smtClean="0">
                <a:solidFill>
                  <a:schemeClr val="accent1">
                    <a:lumMod val="50000"/>
                  </a:schemeClr>
                </a:solidFill>
                <a:latin typeface="Calibri" panose="020F0502020204030204" pitchFamily="34" charset="0"/>
                <a:ea typeface="MS Mincho"/>
                <a:cs typeface="Times New Roman" panose="02020603050405020304" pitchFamily="18" charset="0"/>
              </a:rPr>
              <a:t>Clustering </a:t>
            </a:r>
            <a:r>
              <a:rPr lang="en-US" dirty="0">
                <a:solidFill>
                  <a:schemeClr val="accent1">
                    <a:lumMod val="50000"/>
                  </a:schemeClr>
                </a:solidFill>
                <a:latin typeface="Calibri" panose="020F0502020204030204" pitchFamily="34" charset="0"/>
                <a:ea typeface="MS Mincho"/>
                <a:cs typeface="Times New Roman" panose="02020603050405020304" pitchFamily="18" charset="0"/>
              </a:rPr>
              <a:t>of those locations was then performed in order to create major zones of interest (containing greatest number of potential locations) and addresses of those zone centers were created to be used as starting points for final exploration by stakeholders</a:t>
            </a:r>
            <a:r>
              <a:rPr lang="en-US" dirty="0" smtClean="0">
                <a:solidFill>
                  <a:schemeClr val="accent1">
                    <a:lumMod val="50000"/>
                  </a:schemeClr>
                </a:solidFill>
                <a:latin typeface="Calibri" panose="020F0502020204030204" pitchFamily="34" charset="0"/>
                <a:ea typeface="MS Mincho"/>
                <a:cs typeface="Times New Roman" panose="02020603050405020304" pitchFamily="18" charset="0"/>
              </a:rPr>
              <a:t>.</a:t>
            </a:r>
            <a:endParaRPr lang="tr-TR" dirty="0" smtClean="0">
              <a:solidFill>
                <a:schemeClr val="accent1">
                  <a:lumMod val="50000"/>
                </a:schemeClr>
              </a:solidFill>
              <a:latin typeface="Calibri" panose="020F0502020204030204" pitchFamily="34" charset="0"/>
              <a:ea typeface="MS Mincho"/>
              <a:cs typeface="Times New Roman" panose="02020603050405020304" pitchFamily="18" charset="0"/>
            </a:endParaRPr>
          </a:p>
          <a:p>
            <a:endParaRPr lang="tr-TR" dirty="0">
              <a:solidFill>
                <a:schemeClr val="accent1">
                  <a:lumMod val="50000"/>
                </a:schemeClr>
              </a:solidFill>
              <a:latin typeface="Calibri" panose="020F0502020204030204" pitchFamily="34" charset="0"/>
              <a:ea typeface="MS Mincho"/>
              <a:cs typeface="Times New Roman" panose="02020603050405020304" pitchFamily="18" charset="0"/>
            </a:endParaRPr>
          </a:p>
          <a:p>
            <a:r>
              <a:rPr lang="en-US" dirty="0">
                <a:solidFill>
                  <a:schemeClr val="accent1">
                    <a:lumMod val="50000"/>
                  </a:schemeClr>
                </a:solidFill>
                <a:latin typeface="Calibri" panose="020F0502020204030204" pitchFamily="34" charset="0"/>
                <a:ea typeface="MS Mincho"/>
                <a:cs typeface="Times New Roman" panose="02020603050405020304" pitchFamily="18" charset="0"/>
              </a:rPr>
              <a:t>Final </a:t>
            </a:r>
            <a:r>
              <a:rPr lang="en-US" dirty="0" smtClean="0">
                <a:solidFill>
                  <a:schemeClr val="accent1">
                    <a:lumMod val="50000"/>
                  </a:schemeClr>
                </a:solidFill>
                <a:latin typeface="Calibri" panose="020F0502020204030204" pitchFamily="34" charset="0"/>
                <a:ea typeface="MS Mincho"/>
                <a:cs typeface="Times New Roman" panose="02020603050405020304" pitchFamily="18" charset="0"/>
              </a:rPr>
              <a:t>decision </a:t>
            </a:r>
            <a:r>
              <a:rPr lang="en-US" dirty="0">
                <a:solidFill>
                  <a:schemeClr val="accent1">
                    <a:lumMod val="50000"/>
                  </a:schemeClr>
                </a:solidFill>
                <a:latin typeface="Calibri" panose="020F0502020204030204" pitchFamily="34" charset="0"/>
                <a:ea typeface="MS Mincho"/>
                <a:cs typeface="Times New Roman" panose="02020603050405020304" pitchFamily="18" charset="0"/>
              </a:rPr>
              <a:t>on optimal restaurant location will be made by stakeholders based on specific characteristics of neighborhoods and locations in every recommended zone, taking into consideration additional factors like attractiveness of each location , levels of noise / proximity to major roads, real estate availability, prices, social and economic dynamics of every neighborhood etc.</a:t>
            </a:r>
            <a:endParaRPr lang="tr-TR" dirty="0">
              <a:solidFill>
                <a:schemeClr val="accent1">
                  <a:lumMod val="50000"/>
                </a:schemeClr>
              </a:solidFill>
              <a:latin typeface="Calibri" panose="020F0502020204030204" pitchFamily="34" charset="0"/>
              <a:ea typeface="MS Mincho"/>
              <a:cs typeface="Times New Roman" panose="02020603050405020304" pitchFamily="18" charset="0"/>
            </a:endParaRPr>
          </a:p>
        </p:txBody>
      </p:sp>
      <p:sp>
        <p:nvSpPr>
          <p:cNvPr id="8" name="Rectangle 7"/>
          <p:cNvSpPr/>
          <p:nvPr/>
        </p:nvSpPr>
        <p:spPr>
          <a:xfrm>
            <a:off x="1097279" y="832345"/>
            <a:ext cx="1099981" cy="369332"/>
          </a:xfrm>
          <a:prstGeom prst="rect">
            <a:avLst/>
          </a:prstGeom>
        </p:spPr>
        <p:txBody>
          <a:bodyPr wrap="none">
            <a:spAutoFit/>
          </a:bodyPr>
          <a:lstStyle/>
          <a:p>
            <a:r>
              <a:rPr lang="tr-TR" b="1" dirty="0" smtClean="0">
                <a:solidFill>
                  <a:schemeClr val="accent1">
                    <a:lumMod val="50000"/>
                  </a:schemeClr>
                </a:solidFill>
                <a:latin typeface="Calibri" panose="020F0502020204030204" pitchFamily="34" charset="0"/>
                <a:ea typeface="MS Mincho"/>
                <a:cs typeface="Times New Roman" panose="02020603050405020304" pitchFamily="18" charset="0"/>
              </a:rPr>
              <a:t>Coclusion</a:t>
            </a:r>
            <a:endParaRPr lang="tr-TR" b="1" dirty="0">
              <a:solidFill>
                <a:schemeClr val="accent1">
                  <a:lumMod val="50000"/>
                </a:schemeClr>
              </a:solidFill>
              <a:latin typeface="Calibri" panose="020F0502020204030204" pitchFamily="34" charset="0"/>
              <a:ea typeface="MS Mincho"/>
              <a:cs typeface="Times New Roman" panose="02020603050405020304" pitchFamily="18" charset="0"/>
            </a:endParaRPr>
          </a:p>
        </p:txBody>
      </p:sp>
    </p:spTree>
    <p:extLst>
      <p:ext uri="{BB962C8B-B14F-4D97-AF65-F5344CB8AC3E}">
        <p14:creationId xmlns:p14="http://schemas.microsoft.com/office/powerpoint/2010/main" val="29446972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Override1.xml><?xml version="1.0" encoding="utf-8"?>
<a:themeOverride xmlns:a="http://schemas.openxmlformats.org/drawingml/2006/main">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themeOverride>
</file>

<file path=docProps/app.xml><?xml version="1.0" encoding="utf-8"?>
<Properties xmlns="http://schemas.openxmlformats.org/officeDocument/2006/extended-properties" xmlns:vt="http://schemas.openxmlformats.org/officeDocument/2006/docPropsVTypes">
  <Template/>
  <TotalTime>18</TotalTime>
  <Words>755</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Century Gothic</vt:lpstr>
      <vt:lpstr>MS Mincho</vt:lpstr>
      <vt:lpstr>Times New Roman</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Metin</dc:creator>
  <cp:lastModifiedBy>Metin</cp:lastModifiedBy>
  <cp:revision>6</cp:revision>
  <dcterms:created xsi:type="dcterms:W3CDTF">2019-06-05T19:28:49Z</dcterms:created>
  <dcterms:modified xsi:type="dcterms:W3CDTF">2019-06-05T19:46:58Z</dcterms:modified>
</cp:coreProperties>
</file>