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42803750" cx="30275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 roundtripDataSignature="AMtx7mhvzzYvLVPXkcTve8jOU8MoAYQv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 name="Shape 14"/>
        <p:cNvGrpSpPr/>
        <p:nvPr/>
      </p:nvGrpSpPr>
      <p:grpSpPr>
        <a:xfrm>
          <a:off x="0" y="0"/>
          <a:ext cx="0" cy="0"/>
          <a:chOff x="0" y="0"/>
          <a:chExt cx="0" cy="0"/>
        </a:xfrm>
      </p:grpSpPr>
      <p:sp>
        <p:nvSpPr>
          <p:cNvPr id="15" name="Google Shape;1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 name="Shape 7"/>
        <p:cNvGrpSpPr/>
        <p:nvPr/>
      </p:nvGrpSpPr>
      <p:grpSpPr>
        <a:xfrm>
          <a:off x="0" y="0"/>
          <a:ext cx="0" cy="0"/>
          <a:chOff x="0" y="0"/>
          <a:chExt cx="0" cy="0"/>
        </a:xfrm>
      </p:grpSpPr>
      <p:sp>
        <p:nvSpPr>
          <p:cNvPr id="8" name="Google Shape;8;p11"/>
          <p:cNvSpPr txBox="1"/>
          <p:nvPr>
            <p:ph idx="1" type="body"/>
          </p:nvPr>
        </p:nvSpPr>
        <p:spPr>
          <a:xfrm>
            <a:off x="16383894" y="19397331"/>
            <a:ext cx="12769453" cy="88447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 name="Google Shape;9;p11"/>
          <p:cNvSpPr txBox="1"/>
          <p:nvPr>
            <p:ph idx="2" type="body"/>
          </p:nvPr>
        </p:nvSpPr>
        <p:spPr>
          <a:xfrm>
            <a:off x="1289734" y="19397331"/>
            <a:ext cx="12769453" cy="88447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 name="Google Shape;10;p11"/>
          <p:cNvSpPr txBox="1"/>
          <p:nvPr>
            <p:ph idx="3" type="body"/>
          </p:nvPr>
        </p:nvSpPr>
        <p:spPr>
          <a:xfrm>
            <a:off x="16230350" y="30859420"/>
            <a:ext cx="12769453" cy="88447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1" name="Google Shape;11;p11"/>
          <p:cNvSpPr txBox="1"/>
          <p:nvPr>
            <p:ph idx="4" type="body"/>
          </p:nvPr>
        </p:nvSpPr>
        <p:spPr>
          <a:xfrm>
            <a:off x="1106971" y="30859420"/>
            <a:ext cx="12769453" cy="88447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2" name="Google Shape;12;p11"/>
          <p:cNvSpPr txBox="1"/>
          <p:nvPr>
            <p:ph idx="5" type="body"/>
          </p:nvPr>
        </p:nvSpPr>
        <p:spPr>
          <a:xfrm>
            <a:off x="16297383" y="9680319"/>
            <a:ext cx="12769453" cy="7099715"/>
          </a:xfrm>
          <a:prstGeom prst="rect">
            <a:avLst/>
          </a:prstGeom>
          <a:noFill/>
          <a:ln>
            <a:noFill/>
          </a:ln>
        </p:spPr>
        <p:txBody>
          <a:bodyPr anchorCtr="0" anchor="t" bIns="45700" lIns="91425" spcFirstLastPara="1" rIns="91425" wrap="square" tIns="45700">
            <a:noAutofit/>
          </a:bodyPr>
          <a:lstStyle>
            <a:lvl1pPr indent="-228600" lvl="0" marL="457200" marR="0" rtl="0" algn="r">
              <a:lnSpc>
                <a:spcPct val="100000"/>
              </a:lnSpc>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3" name="Google Shape;13;p11"/>
          <p:cNvSpPr txBox="1"/>
          <p:nvPr>
            <p:ph idx="6" type="body"/>
          </p:nvPr>
        </p:nvSpPr>
        <p:spPr>
          <a:xfrm>
            <a:off x="1155097" y="9680319"/>
            <a:ext cx="12769453" cy="709971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2"/>
          <p:cNvPicPr preferRelativeResize="0"/>
          <p:nvPr/>
        </p:nvPicPr>
        <p:blipFill rotWithShape="1">
          <a:blip r:embed="rId1">
            <a:alphaModFix/>
          </a:blip>
          <a:srcRect b="0" l="0" r="0" t="0"/>
          <a:stretch/>
        </p:blipFill>
        <p:spPr>
          <a:xfrm>
            <a:off x="0" y="2572"/>
            <a:ext cx="30275213" cy="4279861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 name="Shape 17"/>
        <p:cNvGrpSpPr/>
        <p:nvPr/>
      </p:nvGrpSpPr>
      <p:grpSpPr>
        <a:xfrm>
          <a:off x="0" y="0"/>
          <a:ext cx="0" cy="0"/>
          <a:chOff x="0" y="0"/>
          <a:chExt cx="0" cy="0"/>
        </a:xfrm>
      </p:grpSpPr>
      <p:sp>
        <p:nvSpPr>
          <p:cNvPr id="18" name="Google Shape;18;p1"/>
          <p:cNvSpPr txBox="1"/>
          <p:nvPr>
            <p:ph idx="1" type="body"/>
          </p:nvPr>
        </p:nvSpPr>
        <p:spPr>
          <a:xfrm>
            <a:off x="16383894" y="19397331"/>
            <a:ext cx="12769500" cy="88449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None/>
            </a:pPr>
            <a:r>
              <a:rPr lang="en-US"/>
              <a:t>For the analysis of chest x-ray images, all chest radiographs were initially screened for quality control by removing all low-quality or unreadable scans. The diagnoses for the images were then graded by two expert physicians before being cleared for training the AI system. </a:t>
            </a:r>
            <a:endParaRPr/>
          </a:p>
          <a:p>
            <a:pPr indent="0" lvl="0" marL="0" rtl="0" algn="just">
              <a:lnSpc>
                <a:spcPct val="100000"/>
              </a:lnSpc>
              <a:spcBef>
                <a:spcPts val="0"/>
              </a:spcBef>
              <a:spcAft>
                <a:spcPts val="0"/>
              </a:spcAft>
              <a:buNone/>
            </a:pPr>
            <a:r>
              <a:rPr lang="en-US"/>
              <a:t>We used CNN to train on a number of chest X-rays and predict whether pneumonia is present or not. We dealt with gray-scale chest X-ray images. We tried models and we found ResNet50 to be the best one, with the highest accuracy.</a:t>
            </a:r>
            <a:endParaRPr/>
          </a:p>
        </p:txBody>
      </p:sp>
      <p:sp>
        <p:nvSpPr>
          <p:cNvPr id="19" name="Google Shape;19;p1"/>
          <p:cNvSpPr txBox="1"/>
          <p:nvPr>
            <p:ph idx="2" type="body"/>
          </p:nvPr>
        </p:nvSpPr>
        <p:spPr>
          <a:xfrm>
            <a:off x="1289734" y="19397331"/>
            <a:ext cx="12769453" cy="8844792"/>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None/>
            </a:pPr>
            <a:r>
              <a:rPr lang="en-US"/>
              <a:t>Pneumonia and malaria are perhaps the two biggest contributors to juvenile mortality across the world.</a:t>
            </a:r>
            <a:endParaRPr/>
          </a:p>
          <a:p>
            <a:pPr indent="0" lvl="0" marL="0" rtl="0" algn="just">
              <a:lnSpc>
                <a:spcPct val="100000"/>
              </a:lnSpc>
              <a:spcBef>
                <a:spcPts val="0"/>
              </a:spcBef>
              <a:spcAft>
                <a:spcPts val="0"/>
              </a:spcAft>
              <a:buNone/>
            </a:pPr>
            <a:r>
              <a:rPr lang="en-US"/>
              <a:t>Measuring pneumonia burden is difficult since there is wide variation in its presentation particularly in children and the multiple etiological agents associated with the disease. It is also well known that clinical signs of malaria and measles overlap with those of pneumonia and there is lack of clinical signs in malnourished children leading to misclassification error. As per Lancet report, in 2015, India, Nigeria, Indonesia, Pakistan, and China contributed to more than 54% of all global pneumonia cases, with 32% of the global burden from India alone. This makes India sharing the highest burden of pneumonia in the world.</a:t>
            </a:r>
            <a:endParaRPr/>
          </a:p>
        </p:txBody>
      </p:sp>
      <p:sp>
        <p:nvSpPr>
          <p:cNvPr id="20" name="Google Shape;20;p1"/>
          <p:cNvSpPr txBox="1"/>
          <p:nvPr>
            <p:ph idx="3" type="body"/>
          </p:nvPr>
        </p:nvSpPr>
        <p:spPr>
          <a:xfrm>
            <a:off x="16230350" y="30859420"/>
            <a:ext cx="12769453" cy="8844792"/>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None/>
            </a:pPr>
            <a:r>
              <a:rPr lang="en-US"/>
              <a:t>The proposed method achieved an accuracy rate of 92% on the x-ray datasets as shown below evaluation metrics for the Confusion Matrix.</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21" name="Google Shape;21;p1"/>
          <p:cNvSpPr txBox="1"/>
          <p:nvPr>
            <p:ph idx="4" type="body"/>
          </p:nvPr>
        </p:nvSpPr>
        <p:spPr>
          <a:xfrm>
            <a:off x="1106971" y="30859420"/>
            <a:ext cx="12769453" cy="8844792"/>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None/>
            </a:pPr>
            <a:r>
              <a:rPr lang="en-US"/>
              <a:t>Chest X-ray images (anterior-posterior) were selected from retrospective cohorts of pediatric patients aged one to five years old at the Guangzhou Women's and Children’s Medical Center, Guangzhou. All chest X-ray imaging was performed as part of patients’ routine clinical care. The dataset has two categories (Pneumonia/Normal).</a:t>
            </a:r>
            <a:endParaRPr/>
          </a:p>
          <a:p>
            <a:pPr indent="0" lvl="0" marL="0" rtl="0" algn="just">
              <a:lnSpc>
                <a:spcPct val="100000"/>
              </a:lnSpc>
              <a:spcBef>
                <a:spcPts val="0"/>
              </a:spcBef>
              <a:spcAft>
                <a:spcPts val="0"/>
              </a:spcAft>
              <a:buNone/>
            </a:pPr>
            <a:r>
              <a:t/>
            </a:r>
            <a:endParaRPr/>
          </a:p>
          <a:p>
            <a:pPr indent="0" lvl="0" marL="0" rtl="0" algn="just">
              <a:lnSpc>
                <a:spcPct val="100000"/>
              </a:lnSpc>
              <a:spcBef>
                <a:spcPts val="0"/>
              </a:spcBef>
              <a:spcAft>
                <a:spcPts val="0"/>
              </a:spcAft>
              <a:buNone/>
            </a:pPr>
            <a:r>
              <a:t/>
            </a:r>
            <a:endParaRPr/>
          </a:p>
        </p:txBody>
      </p:sp>
      <p:sp>
        <p:nvSpPr>
          <p:cNvPr id="22" name="Google Shape;22;p1"/>
          <p:cNvSpPr txBox="1"/>
          <p:nvPr/>
        </p:nvSpPr>
        <p:spPr>
          <a:xfrm>
            <a:off x="1187179" y="813639"/>
            <a:ext cx="27900854" cy="342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800"/>
              <a:buFont typeface="Arial"/>
              <a:buNone/>
            </a:pPr>
            <a:r>
              <a:rPr b="0" i="0" lang="en-US" sz="11500" u="none" cap="none" strike="noStrike">
                <a:solidFill>
                  <a:srgbClr val="FFFFFF"/>
                </a:solidFill>
                <a:latin typeface="Times New Roman"/>
                <a:ea typeface="Times New Roman"/>
                <a:cs typeface="Times New Roman"/>
                <a:sym typeface="Times New Roman"/>
              </a:rPr>
              <a:t>Identifying Diseases in Chest X-ray </a:t>
            </a:r>
            <a:endParaRPr b="0" i="0" sz="11500" u="none" cap="none" strike="noStrike">
              <a:solidFill>
                <a:srgbClr val="FFFF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8800"/>
              <a:buFont typeface="Arial"/>
              <a:buNone/>
            </a:pPr>
            <a:r>
              <a:rPr b="0" i="0" lang="en-US" sz="8800" u="none" cap="none" strike="noStrike">
                <a:solidFill>
                  <a:srgbClr val="FFFFFF"/>
                </a:solidFill>
                <a:latin typeface="Times New Roman"/>
                <a:ea typeface="Times New Roman"/>
                <a:cs typeface="Times New Roman"/>
                <a:sym typeface="Times New Roman"/>
              </a:rPr>
              <a:t>Computer Vision Track</a:t>
            </a:r>
            <a:endParaRPr b="0" i="0" sz="8800" u="none" cap="none" strike="noStrike">
              <a:solidFill>
                <a:srgbClr val="FFFFFF"/>
              </a:solidFill>
              <a:latin typeface="Times New Roman"/>
              <a:ea typeface="Times New Roman"/>
              <a:cs typeface="Times New Roman"/>
              <a:sym typeface="Times New Roman"/>
            </a:endParaRPr>
          </a:p>
        </p:txBody>
      </p:sp>
      <p:sp>
        <p:nvSpPr>
          <p:cNvPr id="23" name="Google Shape;23;p1"/>
          <p:cNvSpPr txBox="1"/>
          <p:nvPr/>
        </p:nvSpPr>
        <p:spPr>
          <a:xfrm>
            <a:off x="2302123" y="4786287"/>
            <a:ext cx="25670965" cy="169327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0" i="0" lang="en-US" sz="6000" u="none" cap="none" strike="noStrike">
                <a:solidFill>
                  <a:schemeClr val="lt1"/>
                </a:solidFill>
                <a:latin typeface="Times New Roman"/>
                <a:ea typeface="Times New Roman"/>
                <a:cs typeface="Times New Roman"/>
                <a:sym typeface="Times New Roman"/>
              </a:rPr>
              <a:t>Team Members Names – Supervised by: Dr. Ahmed Afifi</a:t>
            </a:r>
            <a:endParaRPr b="0" i="0" sz="1600" u="none" cap="none" strike="noStrike">
              <a:solidFill>
                <a:schemeClr val="lt1"/>
              </a:solidFill>
              <a:latin typeface="Times New Roman"/>
              <a:ea typeface="Times New Roman"/>
              <a:cs typeface="Times New Roman"/>
              <a:sym typeface="Times New Roman"/>
            </a:endParaRPr>
          </a:p>
        </p:txBody>
      </p:sp>
      <p:sp>
        <p:nvSpPr>
          <p:cNvPr id="24" name="Google Shape;24;p1"/>
          <p:cNvSpPr txBox="1"/>
          <p:nvPr/>
        </p:nvSpPr>
        <p:spPr>
          <a:xfrm>
            <a:off x="16295914" y="29326114"/>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 name="Google Shape;25;p1"/>
          <p:cNvSpPr txBox="1"/>
          <p:nvPr/>
        </p:nvSpPr>
        <p:spPr>
          <a:xfrm>
            <a:off x="15348857" y="27823886"/>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 name="Google Shape;26;p1"/>
          <p:cNvSpPr txBox="1"/>
          <p:nvPr/>
        </p:nvSpPr>
        <p:spPr>
          <a:xfrm>
            <a:off x="7119257" y="8621486"/>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7" name="Google Shape;27;p1"/>
          <p:cNvPicPr preferRelativeResize="0"/>
          <p:nvPr/>
        </p:nvPicPr>
        <p:blipFill>
          <a:blip r:embed="rId3">
            <a:alphaModFix/>
          </a:blip>
          <a:stretch>
            <a:fillRect/>
          </a:stretch>
        </p:blipFill>
        <p:spPr>
          <a:xfrm>
            <a:off x="16971200" y="33090475"/>
            <a:ext cx="10207300" cy="7240000"/>
          </a:xfrm>
          <a:prstGeom prst="rect">
            <a:avLst/>
          </a:prstGeom>
          <a:noFill/>
          <a:ln>
            <a:noFill/>
          </a:ln>
        </p:spPr>
      </p:pic>
      <p:sp>
        <p:nvSpPr>
          <p:cNvPr id="28" name="Google Shape;28;p1"/>
          <p:cNvSpPr txBox="1"/>
          <p:nvPr>
            <p:ph idx="2" type="body"/>
          </p:nvPr>
        </p:nvSpPr>
        <p:spPr>
          <a:xfrm>
            <a:off x="826875" y="9680325"/>
            <a:ext cx="12769500" cy="78027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None/>
            </a:pPr>
            <a:r>
              <a:rPr lang="en-US" sz="4500"/>
              <a:t>Pneumonia is a respiratory infection caused by bacteria or viruses; it affects many individuals, especially in developing and underdeveloped nations. This project focuses on detecting pneumonia in x-rays for kids. We employed deep learning to handle the available data with the CNN algorithm to classify it into pneumonia or normal The proposed method achieved an accuracy rate of 92%.</a:t>
            </a:r>
            <a:endParaRPr sz="4500"/>
          </a:p>
          <a:p>
            <a:pPr indent="0" lvl="0" marL="0" rtl="0" algn="just">
              <a:lnSpc>
                <a:spcPct val="100000"/>
              </a:lnSpc>
              <a:spcBef>
                <a:spcPts val="0"/>
              </a:spcBef>
              <a:spcAft>
                <a:spcPts val="0"/>
              </a:spcAft>
              <a:buNone/>
            </a:pPr>
            <a:r>
              <a:t/>
            </a:r>
            <a:endParaRPr/>
          </a:p>
          <a:p>
            <a:pPr indent="0" lvl="0" marL="0" rtl="0" algn="just">
              <a:lnSpc>
                <a:spcPct val="100000"/>
              </a:lnSpc>
              <a:spcBef>
                <a:spcPts val="0"/>
              </a:spcBef>
              <a:spcAft>
                <a:spcPts val="0"/>
              </a:spcAft>
              <a:buNone/>
            </a:pPr>
            <a:r>
              <a:rPr b="1" lang="en-US"/>
              <a:t>keyword: X-ray,</a:t>
            </a:r>
            <a:r>
              <a:rPr b="1" lang="en-US">
                <a:solidFill>
                  <a:schemeClr val="dk1"/>
                </a:solidFill>
              </a:rPr>
              <a:t>Pneumonia,Computer Tomogrophy, CNN algorithem</a:t>
            </a:r>
            <a:endParaRPr b="1"/>
          </a:p>
          <a:p>
            <a:pPr indent="0" lvl="0" marL="0" rtl="0" algn="just">
              <a:lnSpc>
                <a:spcPct val="100000"/>
              </a:lnSpc>
              <a:spcBef>
                <a:spcPts val="0"/>
              </a:spcBef>
              <a:spcAft>
                <a:spcPts val="0"/>
              </a:spcAft>
              <a:buNone/>
            </a:pPr>
            <a:r>
              <a:t/>
            </a:r>
            <a:endParaRPr/>
          </a:p>
        </p:txBody>
      </p:sp>
      <p:sp>
        <p:nvSpPr>
          <p:cNvPr id="29" name="Google Shape;29;p1"/>
          <p:cNvSpPr txBox="1"/>
          <p:nvPr>
            <p:ph idx="2" type="body"/>
          </p:nvPr>
        </p:nvSpPr>
        <p:spPr>
          <a:xfrm>
            <a:off x="16230325" y="9680225"/>
            <a:ext cx="12769500" cy="7099800"/>
          </a:xfrm>
          <a:prstGeom prst="rect">
            <a:avLst/>
          </a:prstGeom>
          <a:noFill/>
          <a:ln>
            <a:noFill/>
          </a:ln>
        </p:spPr>
        <p:txBody>
          <a:bodyPr anchorCtr="0" anchor="t" bIns="45700" lIns="91425" spcFirstLastPara="1" rIns="91425" wrap="square" tIns="45700">
            <a:noAutofit/>
          </a:bodyPr>
          <a:lstStyle/>
          <a:p>
            <a:pPr indent="0" lvl="0" marL="0" rtl="1" algn="just">
              <a:lnSpc>
                <a:spcPct val="100000"/>
              </a:lnSpc>
              <a:spcBef>
                <a:spcPts val="0"/>
              </a:spcBef>
              <a:spcAft>
                <a:spcPts val="0"/>
              </a:spcAft>
              <a:buNone/>
            </a:pPr>
            <a:r>
              <a:rPr lang="en-US"/>
              <a:t>الالتهاب الرئوي هو عدوى الجهاز التنفسي التي تسببها البكتيريا أو الفيروسات. إنه يؤثر على العديد من الأفراد ، خاصة في الدول النامية والمتخلفة. يركز هذا المشروع على الكشف عن الالتهاب الرئوي في الأشعة السينية للأطفال. استخدمنا التعلم العميق للتعامل مع البيانات المتاحة باستخدام خوارزمية CNN لتصنيفها إلى التهاب رئوي أو عادي. حققت الطريقة المقترحة معدل دقة بنسبة 92٪.</a:t>
            </a:r>
            <a:endParaRPr/>
          </a:p>
          <a:p>
            <a:pPr indent="0" lvl="0" marL="0" rtl="0" algn="just">
              <a:lnSpc>
                <a:spcPct val="100000"/>
              </a:lnSpc>
              <a:spcBef>
                <a:spcPts val="0"/>
              </a:spcBef>
              <a:spcAft>
                <a:spcPts val="0"/>
              </a:spcAft>
              <a:buNone/>
            </a:pPr>
            <a:r>
              <a:t/>
            </a:r>
            <a:endParaRPr/>
          </a:p>
        </p:txBody>
      </p:sp>
      <p:pic>
        <p:nvPicPr>
          <p:cNvPr id="30" name="Google Shape;30;p1"/>
          <p:cNvPicPr preferRelativeResize="0"/>
          <p:nvPr/>
        </p:nvPicPr>
        <p:blipFill>
          <a:blip r:embed="rId4">
            <a:alphaModFix/>
          </a:blip>
          <a:stretch>
            <a:fillRect/>
          </a:stretch>
        </p:blipFill>
        <p:spPr>
          <a:xfrm>
            <a:off x="1726500" y="35922625"/>
            <a:ext cx="11530400" cy="4112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2021-11-12T19:05:25Z</dcterms:created>
  <dc:creator>Aiya Alchaar</dc:creator>
</cp:coreProperties>
</file>