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9" r:id="rId4"/>
    <p:sldId id="288" r:id="rId5"/>
    <p:sldId id="259" r:id="rId6"/>
    <p:sldId id="287" r:id="rId7"/>
    <p:sldId id="281" r:id="rId8"/>
    <p:sldId id="271" r:id="rId9"/>
    <p:sldId id="261" r:id="rId10"/>
    <p:sldId id="270" r:id="rId11"/>
    <p:sldId id="280" r:id="rId12"/>
    <p:sldId id="263" r:id="rId13"/>
    <p:sldId id="277" r:id="rId14"/>
    <p:sldId id="276" r:id="rId15"/>
    <p:sldId id="278" r:id="rId16"/>
    <p:sldId id="279" r:id="rId17"/>
    <p:sldId id="289" r:id="rId18"/>
    <p:sldId id="262" r:id="rId19"/>
    <p:sldId id="264" r:id="rId20"/>
    <p:sldId id="265" r:id="rId21"/>
    <p:sldId id="282" r:id="rId22"/>
    <p:sldId id="284" r:id="rId23"/>
    <p:sldId id="285" r:id="rId24"/>
    <p:sldId id="286" r:id="rId25"/>
    <p:sldId id="268" r:id="rId26"/>
    <p:sldId id="26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1089" autoAdjust="0"/>
  </p:normalViewPr>
  <p:slideViewPr>
    <p:cSldViewPr>
      <p:cViewPr varScale="1">
        <p:scale>
          <a:sx n="114" d="100"/>
          <a:sy n="114" d="100"/>
        </p:scale>
        <p:origin x="-720"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2/20/2019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2/20/2019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add-on</a:t>
            </a:r>
            <a:r>
              <a:rPr lang="en-US" baseline="0" dirty="0" smtClean="0"/>
              <a:t> doesn't look exciting, and it takes a while to understand how to use it, but it can be a real life-saver.  This procedure lets you create or synchronize accounts on a huger number of databases in one call.</a:t>
            </a:r>
          </a:p>
          <a:p>
            <a:endParaRPr lang="en-US" baseline="0" dirty="0" smtClean="0"/>
          </a:p>
          <a:p>
            <a:r>
              <a:rPr lang="en-US" baseline="0" dirty="0" smtClean="0"/>
              <a:t>Note that you do NOT need an add-on for all user account maintenance.  Most account changes are done through simple SQL statements and you can still call them directly in M5 or M5_PROC.  This add-on has a lot of extra logic to do things like synchronize a password hash, check if the role exists before granting it, etc.</a:t>
            </a:r>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451636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You've probably seen this problem solved poorly many times before, you should be skeptical.  There are a lot of horrible ways to run</a:t>
            </a:r>
            <a:r>
              <a:rPr lang="en-US" baseline="0" dirty="0" smtClean="0"/>
              <a:t> commands on multiple targets.  Creating a good solution took a lot of time and a lot of missteps.</a:t>
            </a:r>
          </a:p>
          <a:p>
            <a:pPr marL="0" indent="0">
              <a:buNone/>
            </a:pPr>
            <a:endParaRPr lang="en-US" baseline="0" dirty="0" smtClean="0"/>
          </a:p>
          <a:p>
            <a:pPr marL="0" indent="0">
              <a:buNone/>
            </a:pPr>
            <a:r>
              <a:rPr lang="en-US" baseline="0" dirty="0" smtClean="0"/>
              <a:t>1.  Lots of DBAs and developers have thought about these problems.  For me it started around 2006, working with different Method4 implementation and never quite worked.</a:t>
            </a:r>
          </a:p>
          <a:p>
            <a:pPr marL="0" indent="0">
              <a:buNone/>
            </a:pPr>
            <a:r>
              <a:rPr lang="en-US" baseline="0" dirty="0" smtClean="0"/>
              <a:t>2.  Development on a serious solution began in 2013 at General Dynamics.</a:t>
            </a:r>
          </a:p>
          <a:p>
            <a:pPr marL="0" indent="0">
              <a:buNone/>
            </a:pPr>
            <a:r>
              <a:rPr lang="en-US" baseline="0" dirty="0" smtClean="0"/>
              <a:t>3.  The program was used on production databases in 2014, at Ventech Solutions to support a contract with the Centers for Medicaid and Medicare Services.</a:t>
            </a:r>
          </a:p>
          <a:p>
            <a:pPr marL="0" indent="0">
              <a:buNone/>
            </a:pPr>
            <a:r>
              <a:rPr lang="en-US" baseline="0" dirty="0" smtClean="0"/>
              <a:t>4.  After 2 years of begging I finally got permission to open source it in 2016.  (Hopefully, due to policies such as the Federal Source Code Policy, this process won't be quite as painful for others in the future.)</a:t>
            </a:r>
            <a:endParaRPr lang="en-US" dirty="0" smtClean="0"/>
          </a:p>
          <a:p>
            <a:pPr marL="0" indent="0">
              <a:buNone/>
            </a:pPr>
            <a:r>
              <a:rPr lang="en-US" dirty="0" smtClean="0"/>
              <a:t>5.  </a:t>
            </a:r>
            <a:r>
              <a:rPr lang="en-US" baseline="0" dirty="0" smtClean="0"/>
              <a:t>At Ventech Solutions it's been used to manage over 400 databases.  The program has run more than 15 million commands, and helps manage 1 petabyte of data.  Dozens of people, from several different teams, have used the program.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p>
          <a:p>
            <a:pPr marL="0" indent="0">
              <a:buNone/>
            </a:pPr>
            <a:r>
              <a:rPr lang="en-US" baseline="0" dirty="0" smtClean="0"/>
              <a:t>7. The 1800 automated unit tests ensure that each release maintains the same quality.  And it gives us the confidence to make changes just to make things look better, reducing our technical debt.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(If you don't have that, take a look at Oracle Connection Manager.  It's a free program that you can use as a proxy for database connections.)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And the links are one-way, from master to remote; there's no link pointing from remote back to the master database.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one of the few things you'll hear about at this conference that you can do </a:t>
            </a:r>
            <a:r>
              <a:rPr lang="en-US" i="0" dirty="0" smtClean="0"/>
              <a:t>right</a:t>
            </a:r>
            <a:r>
              <a:rPr lang="en-US" i="0" baseline="0" dirty="0" smtClean="0"/>
              <a:t> now</a:t>
            </a:r>
            <a:r>
              <a:rPr lang="en-US" baseline="0" dirty="0" smtClean="0"/>
              <a:t>.  If you are an Oracle DBA you don’t need any additional hardware, privileges, agent binaries, or money.  The default installation only creates loop-back links that refer to the same database, so you can install it on a sandbox database first if you want.</a:t>
            </a:r>
          </a:p>
          <a:p>
            <a:endParaRPr lang="en-US" baseline="0" dirty="0" smtClean="0"/>
          </a:p>
          <a:p>
            <a:r>
              <a:rPr lang="en-US" dirty="0" smtClean="0"/>
              <a:t>Please feel free to contact me with any questions</a:t>
            </a:r>
            <a:r>
              <a:rPr lang="en-US" baseline="0" dirty="0" smtClean="0"/>
              <a:t> or comments. I'm happy to help walk you through the installation if you want help.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26</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  Y</a:t>
            </a:r>
            <a:r>
              <a:rPr lang="en-US" dirty="0" smtClean="0"/>
              <a:t>ou can't perform simple tasks or answer simple questions across all your databases. SQL, PL/SQL, and the relational model help solve many of these problems, but they are stuck inside a single database.  Why can't you treat all of your databases as a single entity?</a:t>
            </a:r>
          </a:p>
          <a:p>
            <a:r>
              <a:rPr lang="en-US" dirty="0" smtClean="0"/>
              <a:t>2. Oracle developers know to avoid row-by-row processing; it's slower and more complicated than set-based processing.  Likewise,</a:t>
            </a:r>
            <a:r>
              <a:rPr lang="en-US" baseline="0" dirty="0" smtClean="0"/>
              <a:t> we should avoid database-by-database administration.</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Existing tools and processes are not good enough to transform the way you work. They're often too </a:t>
            </a:r>
            <a:r>
              <a:rPr lang="en-US" b="1" dirty="0" smtClean="0"/>
              <a:t>slow</a:t>
            </a:r>
            <a:r>
              <a:rPr lang="en-US" baseline="0" dirty="0" smtClean="0"/>
              <a:t> (too much overhead or don't run in parallel), </a:t>
            </a:r>
            <a:r>
              <a:rPr lang="en-US" b="1" baseline="0" dirty="0" smtClean="0"/>
              <a:t>complex</a:t>
            </a:r>
            <a:r>
              <a:rPr lang="en-US" baseline="0" dirty="0" smtClean="0"/>
              <a:t> (require new technologies, hardware, privileges, IDEs, plugins, websites, agents, and processes), </a:t>
            </a:r>
            <a:r>
              <a:rPr lang="en-US" b="1" baseline="0" dirty="0" smtClean="0"/>
              <a:t>insecure</a:t>
            </a:r>
            <a:r>
              <a:rPr lang="en-US" baseline="0" dirty="0" smtClean="0"/>
              <a:t> (many programs promote shared or hard-coded passwords), or </a:t>
            </a:r>
            <a:r>
              <a:rPr lang="en-US" b="1" baseline="0" dirty="0" smtClean="0"/>
              <a:t>expensive</a:t>
            </a:r>
            <a:r>
              <a:rPr lang="en-US" baseline="0" dirty="0" smtClean="0"/>
              <a:t> (even the open source programs are often not completely open source, and may require huge amounts of money for add-ons and consulting). </a:t>
            </a:r>
            <a:r>
              <a:rPr lang="en-US" dirty="0" smtClean="0"/>
              <a:t>Programs like Ansible, Salt, and Fabric can</a:t>
            </a:r>
            <a:r>
              <a:rPr lang="en-US" baseline="0" dirty="0" smtClean="0"/>
              <a:t> radically alter the way system administrators work.  But they probably won't do the same for Oracle databases.</a:t>
            </a:r>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Python,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shows a full example of</a:t>
            </a:r>
            <a:r>
              <a:rPr lang="en-US" baseline="0" dirty="0" smtClean="0"/>
              <a:t> the function interface.  The function interface looks cooler, but in practice you'll most likely want to use the procedure interface.</a:t>
            </a:r>
          </a:p>
          <a:p>
            <a:endParaRPr lang="en-US" baseline="0" dirty="0" smtClean="0"/>
          </a:p>
          <a:p>
            <a:r>
              <a:rPr lang="en-US" baseline="0" dirty="0" smtClean="0"/>
              <a:t>All the rows are returned to the SQL client, in this case SQL Developer.  The results look just like a normal table.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384656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2019-02-19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2019-02-19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2019-02-19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2019-02-19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2019-02-19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2019-02-19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2019-02-19</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gif"/></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2019-02-19</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228600" y="971550"/>
            <a:ext cx="8686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 </a:t>
            </a:r>
            <a:r>
              <a:rPr lang="en-US" sz="1700" b="1" dirty="0" smtClean="0">
                <a:solidFill>
                  <a:srgbClr val="000080"/>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=86400'</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Add-on: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Global ASH </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Add-on: ASM Forecast</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Account Management </a:t>
            </a:r>
            <a:endParaRPr lang="en-US" dirty="0"/>
          </a:p>
        </p:txBody>
      </p:sp>
      <p:sp>
        <p:nvSpPr>
          <p:cNvPr id="3" name="Content Placeholder 2"/>
          <p:cNvSpPr>
            <a:spLocks noGrp="1"/>
          </p:cNvSpPr>
          <p:nvPr>
            <p:ph idx="1"/>
          </p:nvPr>
        </p:nvSpPr>
        <p:spPr/>
        <p:txBody>
          <a:bodyPr>
            <a:noAutofit/>
          </a:bodyPr>
          <a:lstStyle/>
          <a:p>
            <a:pPr marL="0" indent="0">
              <a:buNone/>
            </a:pPr>
            <a:r>
              <a:rPr lang="en-US" sz="1200" b="1" dirty="0" smtClean="0">
                <a:solidFill>
                  <a:srgbClr val="008080"/>
                </a:solidFill>
                <a:highlight>
                  <a:srgbClr val="FFFFFF"/>
                </a:highlight>
                <a:latin typeface="Courier New"/>
              </a:rPr>
              <a:t>begin</a:t>
            </a:r>
            <a:endParaRPr lang="en-US" sz="1200" b="1" dirty="0">
              <a:solidFill>
                <a:srgbClr val="000080"/>
              </a:solidFill>
              <a:highlight>
                <a:srgbClr val="FFFFFF"/>
              </a:highlight>
              <a:latin typeface="Courier New"/>
            </a:endParaRPr>
          </a:p>
          <a:p>
            <a:pPr marL="0" indent="0">
              <a:buNone/>
            </a:pPr>
            <a:r>
              <a:rPr lang="en-US" sz="1200" b="1" dirty="0">
                <a:solidFill>
                  <a:srgbClr val="000080"/>
                </a:solidFill>
                <a:highlight>
                  <a:srgbClr val="FFFFFF"/>
                </a:highlight>
                <a:latin typeface="Courier New"/>
              </a:rPr>
              <a:t>  m5_synch_user(</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p_username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'&amp;USERNAME'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p_targets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'&amp;TARGETS'</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p_table_name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'SYNCH_USER'</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p_create_user_if_not_exists</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p_create_user_clause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p_synch_password_from_this_db</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'&amp;DB_NAME'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p_unlock_if_locked</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p_profile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'&amp;PROFILE'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p_role_privs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p_sys_privs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endParaRPr lang="en-US" sz="1200" b="1" dirty="0">
              <a:solidFill>
                <a:srgbClr val="000080"/>
              </a:solidFill>
              <a:highlight>
                <a:srgbClr val="FFFFFF"/>
              </a:highlight>
              <a:latin typeface="Courier New"/>
            </a:endParaRPr>
          </a:p>
          <a:p>
            <a:pPr marL="0" indent="0">
              <a:buNone/>
            </a:pPr>
            <a:r>
              <a:rPr lang="en-US" sz="1200" b="1" dirty="0" smtClean="0">
                <a:solidFill>
                  <a:srgbClr val="000080"/>
                </a:solidFill>
                <a:highlight>
                  <a:srgbClr val="FFFFFF"/>
                </a:highlight>
                <a:latin typeface="Courier New"/>
              </a:rPr>
              <a:t>  </a:t>
            </a:r>
            <a:r>
              <a:rPr lang="en-US" sz="1200" b="1" dirty="0">
                <a:solidFill>
                  <a:srgbClr val="000080"/>
                </a:solidFill>
                <a:highlight>
                  <a:srgbClr val="FFFFFF"/>
                </a:highlight>
                <a:latin typeface="Courier New"/>
              </a:rPr>
              <a:t>);</a:t>
            </a:r>
          </a:p>
          <a:p>
            <a:pPr marL="0" indent="0">
              <a:buNone/>
            </a:pPr>
            <a:r>
              <a:rPr lang="en-US" sz="1200" b="1" dirty="0" smtClean="0">
                <a:solidFill>
                  <a:srgbClr val="008080"/>
                </a:solidFill>
                <a:highlight>
                  <a:srgbClr val="FFFFFF"/>
                </a:highlight>
                <a:latin typeface="Courier New"/>
              </a:rPr>
              <a:t>end</a:t>
            </a:r>
            <a:r>
              <a:rPr lang="en-US" sz="1200" b="1" dirty="0">
                <a:solidFill>
                  <a:srgbClr val="000080"/>
                </a:solidFill>
                <a:highlight>
                  <a:srgbClr val="FFFFFF"/>
                </a:highlight>
                <a:latin typeface="Courier New"/>
              </a:rPr>
              <a:t>;</a:t>
            </a:r>
          </a:p>
          <a:p>
            <a:pPr marL="0" indent="0">
              <a:buNone/>
            </a:pPr>
            <a:r>
              <a:rPr lang="en-US" sz="1200" b="1" dirty="0" smtClean="0">
                <a:solidFill>
                  <a:srgbClr val="000080"/>
                </a:solidFill>
                <a:highlight>
                  <a:srgbClr val="FFFFFF"/>
                </a:highlight>
                <a:latin typeface="Courier New"/>
              </a:rPr>
              <a:t>/</a:t>
            </a:r>
            <a:endParaRPr lang="en-US" sz="1200" b="1" dirty="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spTree>
    <p:extLst>
      <p:ext uri="{BB962C8B-B14F-4D97-AF65-F5344CB8AC3E}">
        <p14:creationId xmlns:p14="http://schemas.microsoft.com/office/powerpoint/2010/main" val="374407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2006 - idea, early prototypes</a:t>
            </a:r>
          </a:p>
          <a:p>
            <a:pPr marL="514350" indent="-514350">
              <a:buFont typeface="+mj-lt"/>
              <a:buAutoNum type="arabicPeriod"/>
            </a:pPr>
            <a:r>
              <a:rPr lang="en-US" dirty="0" smtClean="0"/>
              <a:t>2013 - started development</a:t>
            </a:r>
          </a:p>
          <a:p>
            <a:pPr marL="514350" indent="-514350">
              <a:buFont typeface="+mj-lt"/>
              <a:buAutoNum type="arabicPeriod"/>
            </a:pPr>
            <a:r>
              <a:rPr lang="en-US" dirty="0" smtClean="0"/>
              <a:t>2014 - used in production databases</a:t>
            </a:r>
          </a:p>
          <a:p>
            <a:pPr marL="514350" indent="-514350">
              <a:buFont typeface="+mj-lt"/>
              <a:buAutoNum type="arabicPeriod"/>
            </a:pPr>
            <a:r>
              <a:rPr lang="en-US" dirty="0" smtClean="0"/>
              <a:t>2016 - released as open source</a:t>
            </a:r>
          </a:p>
          <a:p>
            <a:pPr marL="514350" indent="-514350">
              <a:buFont typeface="+mj-lt"/>
              <a:buAutoNum type="arabicPeriod"/>
            </a:pPr>
            <a:r>
              <a:rPr lang="en-US" dirty="0" smtClean="0"/>
              <a:t>First production installation at Ventech Solutions:</a:t>
            </a:r>
            <a:br>
              <a:rPr lang="en-US" dirty="0" smtClean="0"/>
            </a:br>
            <a:r>
              <a:rPr lang="en-US" dirty="0" smtClean="0"/>
              <a:t>	400 databases</a:t>
            </a:r>
            <a:br>
              <a:rPr lang="en-US" dirty="0" smtClean="0"/>
            </a:br>
            <a:r>
              <a:rPr lang="en-US" dirty="0" smtClean="0"/>
              <a:t>	15 million runs</a:t>
            </a:r>
            <a:br>
              <a:rPr lang="en-US" dirty="0" smtClean="0"/>
            </a:br>
            <a:r>
              <a:rPr lang="en-US" dirty="0" smtClean="0"/>
              <a:t>	1 petabyte of data</a:t>
            </a:r>
            <a:br>
              <a:rPr lang="en-US" dirty="0" smtClean="0"/>
            </a:br>
            <a:r>
              <a:rPr lang="en-US" dirty="0" smtClean="0"/>
              <a:t>	dozens of users</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a:p>
            <a:pPr marL="514350" indent="-514350">
              <a:buFont typeface="+mj-lt"/>
              <a:buAutoNum type="arabicPeriod"/>
            </a:pPr>
            <a:r>
              <a:rPr lang="en-US" dirty="0" smtClean="0"/>
              <a:t>1800 automated tests</a:t>
            </a:r>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813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087" y="1930882"/>
            <a:ext cx="1830113" cy="109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Relational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Powerful add-ons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More resources </a:t>
            </a:r>
            <a:r>
              <a:rPr lang="en-US" dirty="0"/>
              <a:t>- </a:t>
            </a:r>
            <a:r>
              <a:rPr lang="en-US" dirty="0">
                <a:hlinkClick r:id="rId3"/>
              </a:rPr>
              <a:t>https://method5.github.io</a:t>
            </a: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you want help</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M5_ROLE_PRIV </a:t>
            </a:r>
            <a:r>
              <a:rPr lang="en-US" dirty="0"/>
              <a:t>-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dba_profiles</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80"/>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It Now:</a:t>
            </a:r>
            <a:br>
              <a:rPr lang="en-US" dirty="0" smtClean="0"/>
            </a:br>
            <a:r>
              <a:rPr lang="en-US" dirty="0" smtClean="0">
                <a:hlinkClick r:id="rId3"/>
              </a:rPr>
              <a:t>https</a:t>
            </a:r>
            <a:r>
              <a:rPr lang="en-US" dirty="0">
                <a:hlinkClick r:id="rId3"/>
              </a:rPr>
              <a:t>://method5.github.io</a:t>
            </a:r>
            <a:endParaRPr lang="en-US" dirty="0"/>
          </a:p>
        </p:txBody>
      </p:sp>
      <p:sp>
        <p:nvSpPr>
          <p:cNvPr id="3" name="Content Placeholder 2"/>
          <p:cNvSpPr>
            <a:spLocks noGrp="1"/>
          </p:cNvSpPr>
          <p:nvPr>
            <p:ph idx="1"/>
          </p:nvPr>
        </p:nvSpPr>
        <p:spPr>
          <a:xfrm>
            <a:off x="457200" y="1615678"/>
            <a:ext cx="8229600" cy="3394472"/>
          </a:xfrm>
        </p:spPr>
        <p:txBody>
          <a:bodyPr>
            <a:normAutofit/>
          </a:bodyPr>
          <a:lstStyle/>
          <a:p>
            <a:pPr marL="514350" indent="-514350">
              <a:buFont typeface="+mj-lt"/>
              <a:buAutoNum type="arabicPeriod"/>
            </a:pPr>
            <a:r>
              <a:rPr lang="en-US" dirty="0" smtClean="0"/>
              <a:t>Everything is open source and free</a:t>
            </a:r>
          </a:p>
          <a:p>
            <a:pPr marL="514350" indent="-514350">
              <a:buFont typeface="+mj-lt"/>
              <a:buAutoNum type="arabicPeriod"/>
            </a:pPr>
            <a:r>
              <a:rPr lang="en-US" dirty="0" smtClean="0"/>
              <a:t>Problems? Want help installing?</a:t>
            </a:r>
            <a:br>
              <a:rPr lang="en-US" dirty="0" smtClean="0"/>
            </a:br>
            <a:r>
              <a:rPr lang="en-US" dirty="0" smtClean="0"/>
              <a:t>Email me or create a GitHub issue:</a:t>
            </a:r>
            <a:br>
              <a:rPr lang="en-US" dirty="0" smtClean="0"/>
            </a:br>
            <a:r>
              <a:rPr lang="en-US" dirty="0" smtClean="0">
                <a:hlinkClick r:id="rId4"/>
              </a:rPr>
              <a:t>jon@jonheller.org</a:t>
            </a:r>
            <a:r>
              <a:rPr lang="en-US" dirty="0" smtClean="0"/>
              <a:t/>
            </a:r>
            <a:br>
              <a:rPr lang="en-US" dirty="0" smtClean="0"/>
            </a:br>
            <a:r>
              <a:rPr lang="en-US" dirty="0" smtClean="0">
                <a:hlinkClick r:id="rId5"/>
              </a:rPr>
              <a:t>jon.heller@ventechsolutions.com</a:t>
            </a:r>
            <a:r>
              <a:rPr lang="en-US" dirty="0" smtClean="0"/>
              <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26</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574828"/>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3352799"/>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Certs: PL/SQL, DBA, SQL Expert, SQL Tuning</a:t>
            </a:r>
          </a:p>
          <a:p>
            <a:pPr marL="514350" indent="-514350">
              <a:buFont typeface="+mj-lt"/>
              <a:buAutoNum type="arabicPeriod"/>
            </a:pPr>
            <a:r>
              <a:rPr lang="en-US" sz="2800" dirty="0" smtClean="0"/>
              <a:t>Author of Pro Oracle SQL Development</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7240343" y="361950"/>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78370" y="2111790"/>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2401" y="145193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7197936" y="852116"/>
            <a:ext cx="1755670" cy="5266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52836" y="3854528"/>
            <a:ext cx="1245870" cy="865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97060" y="1143000"/>
            <a:ext cx="2122131" cy="580842"/>
          </a:xfrm>
        </p:spPr>
      </p:pic>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7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6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6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3048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Groundhog Day DBA</a:t>
            </a:r>
            <a:endParaRPr lang="en-US" dirty="0" smtClean="0"/>
          </a:p>
          <a:p>
            <a:pPr marL="514350" indent="-514350">
              <a:buFont typeface="+mj-lt"/>
              <a:buAutoNum type="arabicPeriod"/>
            </a:pPr>
            <a:r>
              <a:rPr lang="en-US" dirty="0" smtClean="0"/>
              <a:t>row-by-row, DB-by-DB</a:t>
            </a:r>
          </a:p>
          <a:p>
            <a:pPr marL="514350" indent="-514350">
              <a:buFont typeface="+mj-lt"/>
              <a:buAutoNum type="arabicPeriod"/>
            </a:pPr>
            <a:r>
              <a:rPr lang="en-US" dirty="0"/>
              <a:t>Only obvious tasks </a:t>
            </a:r>
            <a:r>
              <a:rPr lang="en-US" dirty="0" smtClean="0"/>
              <a:t>are automated</a:t>
            </a:r>
          </a:p>
          <a:p>
            <a:pPr marL="514350" indent="-514350">
              <a:buFont typeface="+mj-lt"/>
              <a:buAutoNum type="arabicPeriod"/>
            </a:pPr>
            <a:r>
              <a:rPr lang="en-US" dirty="0"/>
              <a:t>Tools are </a:t>
            </a:r>
            <a:r>
              <a:rPr lang="en-US" dirty="0" smtClean="0"/>
              <a:t>often slow</a:t>
            </a:r>
            <a:r>
              <a:rPr lang="en-US" dirty="0"/>
              <a:t>, </a:t>
            </a:r>
            <a:r>
              <a:rPr lang="en-US" dirty="0" smtClean="0"/>
              <a:t>complex,</a:t>
            </a:r>
            <a:br>
              <a:rPr lang="en-US" dirty="0" smtClean="0"/>
            </a:br>
            <a:r>
              <a:rPr lang="en-US" dirty="0" smtClean="0"/>
              <a:t>insecure</a:t>
            </a:r>
            <a:r>
              <a:rPr lang="en-US" dirty="0"/>
              <a:t>, expensive</a:t>
            </a:r>
            <a:endParaRPr lang="en-US" dirty="0" smtClean="0"/>
          </a:p>
          <a:p>
            <a:pPr marL="514350" indent="-514350">
              <a:buFont typeface="+mj-lt"/>
              <a:buAutoNum type="arabicPeriod"/>
            </a:pPr>
            <a:r>
              <a:rPr lang="en-US" dirty="0"/>
              <a:t>Tools are not </a:t>
            </a:r>
            <a:r>
              <a:rPr lang="en-US" b="1" i="1" dirty="0"/>
              <a:t>relational</a:t>
            </a:r>
            <a:endParaRPr lang="en-US" b="1" i="1" dirty="0" smtClean="0"/>
          </a:p>
        </p:txBody>
      </p:sp>
    </p:spTree>
    <p:extLst>
      <p:ext uri="{BB962C8B-B14F-4D97-AF65-F5344CB8AC3E}">
        <p14:creationId xmlns:p14="http://schemas.microsoft.com/office/powerpoint/2010/main" val="183890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Function</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29703"/>
            <a:ext cx="6934200" cy="352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094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Procedure</a:t>
            </a:r>
            <a:endParaRPr lang="en-US" dirty="0"/>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2019-02-19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2019-02-19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18978</TotalTime>
  <Words>5573</Words>
  <Application>Microsoft Office PowerPoint</Application>
  <PresentationFormat>On-screen Show (16:9)</PresentationFormat>
  <Paragraphs>410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Summary</vt:lpstr>
      <vt:lpstr>About Jon Heller</vt:lpstr>
      <vt:lpstr>Oracle Automation Gap</vt:lpstr>
      <vt:lpstr>Ideal Solution</vt:lpstr>
      <vt:lpstr>Simple Example - Function</vt:lpstr>
      <vt:lpstr>Simple Example - Procedure</vt:lpstr>
      <vt:lpstr>Interface - Function or Procedure</vt:lpstr>
      <vt:lpstr>Parameters</vt:lpstr>
      <vt:lpstr>Other Features</vt:lpstr>
      <vt:lpstr>More Simple Examples</vt:lpstr>
      <vt:lpstr>Advantages</vt:lpstr>
      <vt:lpstr>Add-on: Compare Everything Everywhere</vt:lpstr>
      <vt:lpstr>Add-on: Global ASH </vt:lpstr>
      <vt:lpstr>Add-on: ASM Forecast</vt:lpstr>
      <vt:lpstr>Add-on: Space Treemap</vt:lpstr>
      <vt:lpstr>Add-on: Account Management </vt:lpstr>
      <vt:lpstr>History</vt:lpstr>
      <vt:lpstr>Architecture</vt:lpstr>
      <vt:lpstr>Install and Administer</vt:lpstr>
      <vt:lpstr>Security: Why Method5 is Safe</vt:lpstr>
      <vt:lpstr>Security: Minimum Privileges</vt:lpstr>
      <vt:lpstr>Security: User Configuration</vt:lpstr>
      <vt:lpstr>Security: Query Examples</vt:lpstr>
      <vt:lpstr>Your New Mission: Automate Everything</vt:lpstr>
      <vt:lpstr>Download It Now: https://method5.github.io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Jon Heller</cp:lastModifiedBy>
  <cp:revision>295</cp:revision>
  <dcterms:created xsi:type="dcterms:W3CDTF">2017-01-03T18:29:12Z</dcterms:created>
  <dcterms:modified xsi:type="dcterms:W3CDTF">2019-02-20T14:20:03Z</dcterms:modified>
</cp:coreProperties>
</file>