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9" r:id="rId4"/>
    <p:sldId id="288" r:id="rId5"/>
    <p:sldId id="259" r:id="rId6"/>
    <p:sldId id="271" r:id="rId7"/>
    <p:sldId id="287" r:id="rId8"/>
    <p:sldId id="281" r:id="rId9"/>
    <p:sldId id="261" r:id="rId10"/>
    <p:sldId id="270" r:id="rId11"/>
    <p:sldId id="280" r:id="rId12"/>
    <p:sldId id="263" r:id="rId13"/>
    <p:sldId id="277" r:id="rId14"/>
    <p:sldId id="276" r:id="rId15"/>
    <p:sldId id="278" r:id="rId16"/>
    <p:sldId id="279" r:id="rId17"/>
    <p:sldId id="262" r:id="rId18"/>
    <p:sldId id="264" r:id="rId19"/>
    <p:sldId id="265" r:id="rId20"/>
    <p:sldId id="282" r:id="rId21"/>
    <p:sldId id="284" r:id="rId22"/>
    <p:sldId id="285" r:id="rId23"/>
    <p:sldId id="286" r:id="rId24"/>
    <p:sldId id="268" r:id="rId25"/>
    <p:sldId id="26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163"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6/6/2018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6/6/2018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You've probably seen this problem solved poorly many times before, you should be skeptical.  There are a lot of horrible ways to run</a:t>
            </a:r>
            <a:r>
              <a:rPr lang="en-US" baseline="0" dirty="0" smtClean="0"/>
              <a:t> commands on multiple targets.</a:t>
            </a:r>
            <a:endParaRPr lang="en-US" dirty="0" smtClean="0"/>
          </a:p>
          <a:p>
            <a:pPr marL="0" indent="0">
              <a:buNone/>
            </a:pPr>
            <a:r>
              <a:rPr lang="en-US" dirty="0" smtClean="0"/>
              <a:t>2. Method5 was created at</a:t>
            </a:r>
            <a:r>
              <a:rPr lang="en-US" baseline="0" dirty="0" smtClean="0"/>
              <a:t> General Dynamics and </a:t>
            </a:r>
            <a:r>
              <a:rPr lang="en-US" dirty="0" smtClean="0"/>
              <a:t>Ventech Solutions to support the </a:t>
            </a:r>
            <a:r>
              <a:rPr lang="en-US" baseline="0" dirty="0" smtClean="0"/>
              <a:t>Centers for Medicare &amp; Medicaid Services and many of their contractors.  It has been used in production since 2014 and was publically released in 2016.</a:t>
            </a:r>
          </a:p>
          <a:p>
            <a:pPr marL="0" indent="0">
              <a:buNone/>
            </a:pPr>
            <a:r>
              <a:rPr lang="en-US" baseline="0" dirty="0" smtClean="0"/>
              <a:t>3. At Ventech Solutions it's used to manage 400 databases with 1 petabyte of data.  It has run over 15 million commands.</a:t>
            </a:r>
          </a:p>
          <a:p>
            <a:r>
              <a:rPr lang="en-US" dirty="0" smtClean="0"/>
              <a:t>4.</a:t>
            </a:r>
            <a:r>
              <a:rPr lang="en-US" baseline="0" dirty="0" smtClean="0"/>
              <a:t> The program was built without taking any shortcuts.  1800 automated unit tests ensure the quality of each release.  The code is open source so anybody can easily use it, modify it, or review it.  </a:t>
            </a:r>
            <a:r>
              <a:rPr lang="en-US" dirty="0" smtClean="0"/>
              <a:t>Security has always been a primary concern and we've learned from the mistakes of other tools.  For example, </a:t>
            </a:r>
            <a:r>
              <a:rPr lang="en-US" baseline="0" dirty="0" smtClean="0"/>
              <a:t>there are no shared passwords or public database links.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a:t>
            </a:r>
            <a:r>
              <a:rPr lang="en-US" baseline="0" dirty="0" smtClean="0"/>
              <a:t>And the links are one-way, from master to remote; there's no link pointing from remote back to the master database.  Method5 </a:t>
            </a:r>
            <a:r>
              <a:rPr lang="en-US" baseline="0" dirty="0" smtClean="0"/>
              <a:t>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one of the few things you'll hear about at this conference that you can do </a:t>
            </a:r>
            <a:r>
              <a:rPr lang="en-US" i="0" dirty="0" smtClean="0"/>
              <a:t>right</a:t>
            </a:r>
            <a:r>
              <a:rPr lang="en-US" i="0" baseline="0" dirty="0" smtClean="0"/>
              <a:t> now</a:t>
            </a:r>
            <a:r>
              <a:rPr lang="en-US" baseline="0" dirty="0" smtClean="0"/>
              <a:t>.  If you are an Oracle DBA you don’t need any additional hardware, privileges, agent binaries, or money.  The default installation only creates loop-back links that refer to the same database, so you can install it on a sandbox database first if you want.</a:t>
            </a:r>
          </a:p>
          <a:p>
            <a:endParaRPr lang="en-US" baseline="0" dirty="0" smtClean="0"/>
          </a:p>
          <a:p>
            <a:r>
              <a:rPr lang="en-US" dirty="0" smtClean="0"/>
              <a:t>Please feel free to contact me with any questions</a:t>
            </a:r>
            <a:r>
              <a:rPr lang="en-US" baseline="0" dirty="0" smtClean="0"/>
              <a:t> or comments. I'm happy to help walk you through the installation if you want help.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  Y</a:t>
            </a:r>
            <a:r>
              <a:rPr lang="en-US" dirty="0" smtClean="0"/>
              <a:t>ou can't perform simple tasks or answer simple questions across all your databases. SQL, PL/SQL, and the relational model help solve many of these problems, but they are stuck inside a single database.  Why can't you treat all of your databases as a single entity?</a:t>
            </a:r>
          </a:p>
          <a:p>
            <a:r>
              <a:rPr lang="en-US" dirty="0" smtClean="0"/>
              <a:t>2. Oracle developers know to avoid row-by-row processing; it's slower and more complicated than set-based processing.  Likewise,</a:t>
            </a:r>
            <a:r>
              <a:rPr lang="en-US" baseline="0" dirty="0" smtClean="0"/>
              <a:t> we should avoid database-by-database administration.</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a:t>
            </a:r>
            <a:r>
              <a:rPr lang="en-US" dirty="0" smtClean="0"/>
              <a:t>Existing tools and processes are not </a:t>
            </a:r>
            <a:r>
              <a:rPr lang="en-US" dirty="0" smtClean="0"/>
              <a:t>good </a:t>
            </a:r>
            <a:r>
              <a:rPr lang="en-US" dirty="0" smtClean="0"/>
              <a:t>enough to transform the way you work. </a:t>
            </a:r>
            <a:r>
              <a:rPr lang="en-US" dirty="0" smtClean="0"/>
              <a:t>They're often too </a:t>
            </a:r>
            <a:r>
              <a:rPr lang="en-US" b="1" dirty="0" smtClean="0"/>
              <a:t>slow</a:t>
            </a:r>
            <a:r>
              <a:rPr lang="en-US" baseline="0" dirty="0" smtClean="0"/>
              <a:t> (too much overhead or don't run in parallel), </a:t>
            </a:r>
            <a:r>
              <a:rPr lang="en-US" b="1" baseline="0" dirty="0" smtClean="0"/>
              <a:t>complex</a:t>
            </a:r>
            <a:r>
              <a:rPr lang="en-US" baseline="0" dirty="0" smtClean="0"/>
              <a:t> (require new technologies, hardware, privileges, IDEs, plugins, websites, agents, and processes), </a:t>
            </a:r>
            <a:r>
              <a:rPr lang="en-US" b="1" baseline="0" dirty="0" smtClean="0"/>
              <a:t>insecure</a:t>
            </a:r>
            <a:r>
              <a:rPr lang="en-US" baseline="0" dirty="0" smtClean="0"/>
              <a:t> (many programs promote shared or hard-coded passwords), or </a:t>
            </a:r>
            <a:r>
              <a:rPr lang="en-US" b="1" baseline="0" dirty="0" smtClean="0"/>
              <a:t>expensive</a:t>
            </a:r>
            <a:r>
              <a:rPr lang="en-US" baseline="0" dirty="0" smtClean="0"/>
              <a:t> (even the open source programs are often not completely open source, and may require huge amounts of money for add-ons and consulting). </a:t>
            </a:r>
            <a:r>
              <a:rPr lang="en-US" dirty="0" smtClean="0"/>
              <a:t>Programs </a:t>
            </a:r>
            <a:r>
              <a:rPr lang="en-US" dirty="0" smtClean="0"/>
              <a:t>like Ansible, Salt, and Fabric can</a:t>
            </a:r>
            <a:r>
              <a:rPr lang="en-US" baseline="0" dirty="0" smtClean="0"/>
              <a:t> </a:t>
            </a:r>
            <a:r>
              <a:rPr lang="en-US" baseline="0" dirty="0" smtClean="0"/>
              <a:t>radically alter </a:t>
            </a:r>
            <a:r>
              <a:rPr lang="en-US" baseline="0" dirty="0" smtClean="0"/>
              <a:t>the way </a:t>
            </a:r>
            <a:r>
              <a:rPr lang="en-US" baseline="0" dirty="0" smtClean="0"/>
              <a:t>system </a:t>
            </a:r>
            <a:r>
              <a:rPr lang="en-US" baseline="0" dirty="0" smtClean="0"/>
              <a:t>administrators work.  But they </a:t>
            </a:r>
            <a:r>
              <a:rPr lang="en-US" baseline="0" dirty="0" smtClean="0"/>
              <a:t>probably won't do </a:t>
            </a:r>
            <a:r>
              <a:rPr lang="en-US" baseline="0" dirty="0" smtClean="0"/>
              <a:t>the same for Oracle databases</a:t>
            </a:r>
            <a:r>
              <a:rPr lang="en-US" baseline="0" dirty="0" smtClean="0"/>
              <a:t>.</a:t>
            </a:r>
          </a:p>
          <a:p>
            <a:r>
              <a:rPr lang="en-US" dirty="0" smtClean="0"/>
              <a:t>5. </a:t>
            </a:r>
            <a:r>
              <a:rPr lang="en-US" dirty="0" smtClean="0"/>
              <a:t>Most importantly, none of</a:t>
            </a:r>
            <a:r>
              <a:rPr lang="en-US" baseline="0" dirty="0" smtClean="0"/>
              <a:t> the alternatives are </a:t>
            </a:r>
            <a:r>
              <a:rPr lang="en-US" b="1" baseline="0" dirty="0" smtClean="0"/>
              <a:t>relational</a:t>
            </a:r>
            <a:r>
              <a:rPr lang="en-US" baseline="0" dirty="0" smtClean="0"/>
              <a:t>.  There's nothing wrong with Java, SSH, </a:t>
            </a:r>
            <a:r>
              <a:rPr lang="en-US" baseline="0" dirty="0" smtClean="0"/>
              <a:t>Python, shell </a:t>
            </a:r>
            <a:r>
              <a:rPr lang="en-US" baseline="0" dirty="0" smtClean="0"/>
              <a:t>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shows a full example of</a:t>
            </a:r>
            <a:r>
              <a:rPr lang="en-US" baseline="0" dirty="0" smtClean="0"/>
              <a:t> the function interface.</a:t>
            </a:r>
          </a:p>
          <a:p>
            <a:endParaRPr lang="en-US" baseline="0" dirty="0" smtClean="0"/>
          </a:p>
          <a:p>
            <a:r>
              <a:rPr lang="en-US" baseline="0" dirty="0" smtClean="0"/>
              <a:t>All the rows are returned to the SQL client, in this case SQL Developer.  The results look just like a normal table.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84656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2018-06-06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2018-06-06</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2018-06-06</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2018-06-06</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2018-06-06</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2018-06-06</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2018-06-06</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228600" y="971550"/>
            <a:ext cx="8686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 </a:t>
            </a:r>
            <a:r>
              <a:rPr lang="en-US" sz="1700" b="1" dirty="0" smtClean="0">
                <a:solidFill>
                  <a:srgbClr val="000080"/>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86400'</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Add-on: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a:t>
            </a:r>
            <a:r>
              <a:rPr lang="en-US" dirty="0" smtClean="0"/>
              <a:t>Global ASH </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Add-on: </a:t>
            </a:r>
            <a:r>
              <a:rPr lang="en-US" dirty="0" smtClean="0"/>
              <a:t>ASM Forecast</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a:t>
            </a:r>
            <a:r>
              <a:rPr lang="en-US" dirty="0" smtClean="0"/>
              <a:t>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Not your typical home-made script</a:t>
            </a:r>
          </a:p>
          <a:p>
            <a:pPr marL="514350" indent="-514350">
              <a:buFont typeface="+mj-lt"/>
              <a:buAutoNum type="arabicPeriod"/>
            </a:pPr>
            <a:r>
              <a:rPr lang="en-US" dirty="0"/>
              <a:t>In production since </a:t>
            </a:r>
            <a:r>
              <a:rPr lang="en-US" dirty="0" smtClean="0"/>
              <a:t>2014, public since 2016</a:t>
            </a:r>
          </a:p>
          <a:p>
            <a:pPr marL="514350" indent="-514350">
              <a:buFont typeface="+mj-lt"/>
              <a:buAutoNum type="arabicPeriod"/>
            </a:pPr>
            <a:r>
              <a:rPr lang="en-US" dirty="0" smtClean="0"/>
              <a:t>First user: 400 </a:t>
            </a:r>
            <a:r>
              <a:rPr lang="en-US" dirty="0"/>
              <a:t>databases, </a:t>
            </a:r>
            <a:r>
              <a:rPr lang="en-US" dirty="0" smtClean="0"/>
              <a:t>1 petabyte of data, 15 million runs</a:t>
            </a:r>
            <a:endParaRPr lang="en-US" dirty="0"/>
          </a:p>
          <a:p>
            <a:pPr marL="514350" indent="-514350">
              <a:buFont typeface="+mj-lt"/>
              <a:buAutoNum type="arabicPeriod"/>
            </a:pPr>
            <a:r>
              <a:rPr lang="en-US" dirty="0" smtClean="0"/>
              <a:t>1800 unit tests</a:t>
            </a:r>
            <a:r>
              <a:rPr lang="en-US" dirty="0"/>
              <a:t>, open </a:t>
            </a:r>
            <a:r>
              <a:rPr lang="en-US" dirty="0" smtClean="0"/>
              <a:t>source, focus on security</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a:t>
            </a:r>
            <a:r>
              <a:rPr lang="en-US" dirty="0" smtClean="0"/>
              <a:t>you want help</a:t>
            </a:r>
            <a:r>
              <a:rPr lang="en-US" dirty="0" smtClean="0"/>
              <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Relational remote </a:t>
            </a:r>
            <a:r>
              <a:rPr lang="en-US" dirty="0" smtClean="0"/>
              <a:t>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Powerful add-ons</a:t>
            </a:r>
          </a:p>
          <a:p>
            <a:pPr marL="514350" indent="-514350">
              <a:buFont typeface="+mj-lt"/>
              <a:buAutoNum type="arabicPeriod"/>
            </a:pPr>
            <a:r>
              <a:rPr lang="en-US" dirty="0" smtClean="0"/>
              <a:t>Open-source</a:t>
            </a:r>
            <a:r>
              <a:rPr lang="en-US" dirty="0" smtClean="0"/>
              <a:t>, secure, agentless, robust implementation</a:t>
            </a:r>
          </a:p>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More resources </a:t>
            </a:r>
            <a:r>
              <a:rPr lang="en-US" dirty="0"/>
              <a:t>- </a:t>
            </a:r>
            <a:r>
              <a:rPr lang="en-US" dirty="0">
                <a:hlinkClick r:id="rId3"/>
              </a:rPr>
              <a:t>https://method5.github.io</a:t>
            </a: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Why </a:t>
            </a:r>
            <a:r>
              <a:rPr lang="en-US" dirty="0" smtClean="0"/>
              <a:t>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Minimum </a:t>
            </a:r>
            <a:r>
              <a:rPr lang="en-US" dirty="0" smtClean="0"/>
              <a:t>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User </a:t>
            </a:r>
            <a:r>
              <a:rPr lang="en-US" dirty="0" smtClean="0"/>
              <a:t>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smtClean="0"/>
              <a:t>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dba_profiles</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80"/>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It Now</a:t>
            </a:r>
            <a:r>
              <a:rPr lang="en-US" dirty="0" smtClean="0"/>
              <a:t>:</a:t>
            </a:r>
            <a:br>
              <a:rPr lang="en-US" dirty="0" smtClean="0"/>
            </a:br>
            <a:r>
              <a:rPr lang="en-US" dirty="0" smtClean="0">
                <a:hlinkClick r:id="rId3"/>
              </a:rPr>
              <a:t>https</a:t>
            </a:r>
            <a:r>
              <a:rPr lang="en-US" dirty="0">
                <a:hlinkClick r:id="rId3"/>
              </a:rPr>
              <a:t>://method5.github.io</a:t>
            </a:r>
            <a:endParaRPr lang="en-US" dirty="0"/>
          </a:p>
        </p:txBody>
      </p:sp>
      <p:sp>
        <p:nvSpPr>
          <p:cNvPr id="3" name="Content Placeholder 2"/>
          <p:cNvSpPr>
            <a:spLocks noGrp="1"/>
          </p:cNvSpPr>
          <p:nvPr>
            <p:ph idx="1"/>
          </p:nvPr>
        </p:nvSpPr>
        <p:spPr>
          <a:xfrm>
            <a:off x="457200" y="1615678"/>
            <a:ext cx="8229600" cy="3394472"/>
          </a:xfrm>
        </p:spPr>
        <p:txBody>
          <a:bodyPr>
            <a:normAutofit/>
          </a:bodyPr>
          <a:lstStyle/>
          <a:p>
            <a:pPr marL="514350" indent="-514350">
              <a:buFont typeface="+mj-lt"/>
              <a:buAutoNum type="arabicPeriod"/>
            </a:pPr>
            <a:r>
              <a:rPr lang="en-US" dirty="0" smtClean="0"/>
              <a:t>Everything </a:t>
            </a:r>
            <a:r>
              <a:rPr lang="en-US" dirty="0" smtClean="0"/>
              <a:t>is open source and free</a:t>
            </a:r>
            <a:endParaRPr lang="en-US" dirty="0" smtClean="0"/>
          </a:p>
          <a:p>
            <a:pPr marL="514350" indent="-514350">
              <a:buFont typeface="+mj-lt"/>
              <a:buAutoNum type="arabicPeriod"/>
            </a:pPr>
            <a:r>
              <a:rPr lang="en-US" dirty="0" smtClean="0"/>
              <a:t>Problems? Want help installing?</a:t>
            </a:r>
            <a:br>
              <a:rPr lang="en-US" dirty="0" smtClean="0"/>
            </a:br>
            <a:r>
              <a:rPr lang="en-US" dirty="0" smtClean="0"/>
              <a:t>Email me or create a GitHub issue:</a:t>
            </a:r>
            <a:br>
              <a:rPr lang="en-US" dirty="0" smtClean="0"/>
            </a:br>
            <a:r>
              <a:rPr lang="en-US" dirty="0" smtClean="0">
                <a:hlinkClick r:id="rId4"/>
              </a:rPr>
              <a:t>jon@jonheller.org</a:t>
            </a:r>
            <a:r>
              <a:rPr lang="en-US" dirty="0" smtClean="0"/>
              <a:t/>
            </a:r>
            <a:br>
              <a:rPr lang="en-US" dirty="0" smtClean="0"/>
            </a:br>
            <a:r>
              <a:rPr lang="en-US" dirty="0" smtClean="0">
                <a:hlinkClick r:id="rId5"/>
              </a:rPr>
              <a:t>jon.heller@ventechsolutions.com</a:t>
            </a:r>
            <a:r>
              <a:rPr lang="en-US" dirty="0" smtClean="0"/>
              <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97060" y="1143000"/>
            <a:ext cx="2122131" cy="580842"/>
          </a:xfrm>
        </p:spPr>
      </p:pic>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7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6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6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3048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Groundhog Day DBA</a:t>
            </a:r>
            <a:endParaRPr lang="en-US" dirty="0" smtClean="0"/>
          </a:p>
          <a:p>
            <a:pPr marL="514350" indent="-514350">
              <a:buFont typeface="+mj-lt"/>
              <a:buAutoNum type="arabicPeriod"/>
            </a:pPr>
            <a:r>
              <a:rPr lang="en-US" dirty="0" smtClean="0"/>
              <a:t>row-by-row, DB-by-DB</a:t>
            </a:r>
          </a:p>
          <a:p>
            <a:pPr marL="514350" indent="-514350">
              <a:buFont typeface="+mj-lt"/>
              <a:buAutoNum type="arabicPeriod"/>
            </a:pPr>
            <a:r>
              <a:rPr lang="en-US" dirty="0"/>
              <a:t>Only obvious tasks </a:t>
            </a:r>
            <a:r>
              <a:rPr lang="en-US" dirty="0" smtClean="0"/>
              <a:t>are automated</a:t>
            </a:r>
            <a:endParaRPr lang="en-US" dirty="0" smtClean="0"/>
          </a:p>
          <a:p>
            <a:pPr marL="514350" indent="-514350">
              <a:buFont typeface="+mj-lt"/>
              <a:buAutoNum type="arabicPeriod"/>
            </a:pPr>
            <a:r>
              <a:rPr lang="en-US" dirty="0"/>
              <a:t>Tools are slow, </a:t>
            </a:r>
            <a:r>
              <a:rPr lang="en-US" dirty="0" smtClean="0"/>
              <a:t>complex,</a:t>
            </a:r>
            <a:br>
              <a:rPr lang="en-US" dirty="0" smtClean="0"/>
            </a:br>
            <a:r>
              <a:rPr lang="en-US" dirty="0" smtClean="0"/>
              <a:t>insecure</a:t>
            </a:r>
            <a:r>
              <a:rPr lang="en-US" dirty="0"/>
              <a:t>, expensive</a:t>
            </a:r>
            <a:endParaRPr lang="en-US" dirty="0" smtClean="0"/>
          </a:p>
          <a:p>
            <a:pPr marL="514350" indent="-514350">
              <a:buFont typeface="+mj-lt"/>
              <a:buAutoNum type="arabicPeriod"/>
            </a:pPr>
            <a:r>
              <a:rPr lang="en-US" dirty="0"/>
              <a:t>Tools are not </a:t>
            </a:r>
            <a:r>
              <a:rPr lang="en-US" b="1" i="1" dirty="0"/>
              <a:t>relational</a:t>
            </a:r>
            <a:endParaRPr lang="en-US" b="1" i="1" dirty="0" smtClean="0"/>
          </a:p>
        </p:txBody>
      </p:sp>
    </p:spTree>
    <p:extLst>
      <p:ext uri="{BB962C8B-B14F-4D97-AF65-F5344CB8AC3E}">
        <p14:creationId xmlns:p14="http://schemas.microsoft.com/office/powerpoint/2010/main" val="183890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Function</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29703"/>
            <a:ext cx="6934200" cy="352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09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Example - Procedure</a:t>
            </a:r>
            <a:endParaRPr lang="en-US" dirty="0"/>
          </a:p>
        </p:txBody>
      </p:sp>
      <p:sp>
        <p:nvSpPr>
          <p:cNvPr id="4" name="Date Placeholder 3"/>
          <p:cNvSpPr>
            <a:spLocks noGrp="1"/>
          </p:cNvSpPr>
          <p:nvPr>
            <p:ph type="dt" sz="half" idx="10"/>
          </p:nvPr>
        </p:nvSpPr>
        <p:spPr/>
        <p:txBody>
          <a:bodyPr/>
          <a:lstStyle/>
          <a:p>
            <a:r>
              <a:rPr lang="en-US" smtClean="0"/>
              <a:t>2018-06-06</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2018-06-06</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17056</TotalTime>
  <Words>5275</Words>
  <Application>Microsoft Office PowerPoint</Application>
  <PresentationFormat>On-screen Show (16:9)</PresentationFormat>
  <Paragraphs>381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Summary</vt:lpstr>
      <vt:lpstr>About Jon Heller</vt:lpstr>
      <vt:lpstr>Oracle Automation Gap</vt:lpstr>
      <vt:lpstr>Ideal Solution</vt:lpstr>
      <vt:lpstr>Interface - Function or Procedure</vt:lpstr>
      <vt:lpstr>Simple Example - Function</vt:lpstr>
      <vt:lpstr>Simple Example - Procedure</vt:lpstr>
      <vt:lpstr>Parameters</vt:lpstr>
      <vt:lpstr>Other Features</vt:lpstr>
      <vt:lpstr>More Simple Examples</vt:lpstr>
      <vt:lpstr>Advantages</vt:lpstr>
      <vt:lpstr>Add-on: Compare Everything Everywhere</vt:lpstr>
      <vt:lpstr>Add-on: Global ASH </vt:lpstr>
      <vt:lpstr>Add-on: ASM Forecast</vt:lpstr>
      <vt:lpstr>Add-on: Space Treemap</vt:lpstr>
      <vt:lpstr>History</vt:lpstr>
      <vt:lpstr>Architecture</vt:lpstr>
      <vt:lpstr>Install and Administer</vt:lpstr>
      <vt:lpstr>Security: Why Method5 is Safe</vt:lpstr>
      <vt:lpstr>Security: Minimum Privileges</vt:lpstr>
      <vt:lpstr>Security: User Configuration</vt:lpstr>
      <vt:lpstr>Security: Query Examples</vt:lpstr>
      <vt:lpstr>Your New Mission: Automate Everything</vt:lpstr>
      <vt:lpstr>Download It Now: https://method5.github.io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273</cp:revision>
  <dcterms:created xsi:type="dcterms:W3CDTF">2017-01-03T18:29:12Z</dcterms:created>
  <dcterms:modified xsi:type="dcterms:W3CDTF">2018-06-08T04:50:27Z</dcterms:modified>
</cp:coreProperties>
</file>