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87" r:id="rId2"/>
    <p:sldId id="257" r:id="rId3"/>
    <p:sldId id="269" r:id="rId4"/>
    <p:sldId id="260" r:id="rId5"/>
    <p:sldId id="258" r:id="rId6"/>
    <p:sldId id="259" r:id="rId7"/>
    <p:sldId id="262" r:id="rId8"/>
    <p:sldId id="271" r:id="rId9"/>
    <p:sldId id="263" r:id="rId10"/>
    <p:sldId id="261" r:id="rId11"/>
    <p:sldId id="270" r:id="rId12"/>
    <p:sldId id="281" r:id="rId13"/>
    <p:sldId id="280" r:id="rId14"/>
    <p:sldId id="277" r:id="rId15"/>
    <p:sldId id="276" r:id="rId16"/>
    <p:sldId id="278" r:id="rId17"/>
    <p:sldId id="279" r:id="rId18"/>
    <p:sldId id="264" r:id="rId19"/>
    <p:sldId id="265" r:id="rId20"/>
    <p:sldId id="282" r:id="rId21"/>
    <p:sldId id="284" r:id="rId22"/>
    <p:sldId id="285" r:id="rId23"/>
    <p:sldId id="286" r:id="rId24"/>
    <p:sldId id="267" r:id="rId25"/>
    <p:sldId id="268"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0047" autoAdjust="0"/>
  </p:normalViewPr>
  <p:slideViewPr>
    <p:cSldViewPr>
      <p:cViewPr>
        <p:scale>
          <a:sx n="103" d="100"/>
          <a:sy n="103" d="100"/>
        </p:scale>
        <p:origin x="-1224" y="-39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80" d="100"/>
          <a:sy n="80" d="100"/>
        </p:scale>
        <p:origin x="-3306" y="-2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184847-EC06-4734-8E30-343A2DA340C9}" type="datetimeFigureOut">
              <a:rPr lang="en-US" smtClean="0"/>
              <a:t>5/7/2018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9C6E9E-4AC0-407D-A8F8-C40BB8B9D441}" type="slidenum">
              <a:rPr lang="en-US" smtClean="0"/>
              <a:t>‹#›</a:t>
            </a:fld>
            <a:endParaRPr lang="en-US"/>
          </a:p>
        </p:txBody>
      </p:sp>
    </p:spTree>
    <p:extLst>
      <p:ext uri="{BB962C8B-B14F-4D97-AF65-F5344CB8AC3E}">
        <p14:creationId xmlns:p14="http://schemas.microsoft.com/office/powerpoint/2010/main" val="107725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84B00-8F05-4CB2-A4E6-4A642AFA915E}" type="datetimeFigureOut">
              <a:rPr lang="en-US" smtClean="0"/>
              <a:t>5/7/2018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AE7ADF-BF07-437B-AD5B-68C1A8D7189D}" type="slidenum">
              <a:rPr lang="en-US" smtClean="0"/>
              <a:t>‹#›</a:t>
            </a:fld>
            <a:endParaRPr lang="en-US"/>
          </a:p>
        </p:txBody>
      </p:sp>
    </p:spTree>
    <p:extLst>
      <p:ext uri="{BB962C8B-B14F-4D97-AF65-F5344CB8AC3E}">
        <p14:creationId xmlns:p14="http://schemas.microsoft.com/office/powerpoint/2010/main" val="332889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a:t>
            </a:fld>
            <a:endParaRPr lang="en-US" dirty="0"/>
          </a:p>
        </p:txBody>
      </p:sp>
    </p:spTree>
    <p:extLst>
      <p:ext uri="{BB962C8B-B14F-4D97-AF65-F5344CB8AC3E}">
        <p14:creationId xmlns:p14="http://schemas.microsoft.com/office/powerpoint/2010/main" val="980346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dirty="0" smtClean="0"/>
              <a:t>1. Tables -</a:t>
            </a:r>
            <a:r>
              <a:rPr lang="en-US" dirty="0" smtClean="0"/>
              <a:t> Every execution</a:t>
            </a:r>
            <a:r>
              <a:rPr lang="en-US" baseline="0" dirty="0" smtClean="0"/>
              <a:t> automatically generates three tables.  The tables are given default names if none are specified.  The tables contain the data, the metadata, and the errors.</a:t>
            </a:r>
            <a:endParaRPr lang="en-US" dirty="0" smtClean="0"/>
          </a:p>
          <a:p>
            <a:pPr marL="0" indent="0">
              <a:buNone/>
            </a:pPr>
            <a:r>
              <a:rPr lang="en-US" b="1" dirty="0" smtClean="0"/>
              <a:t>2. Views -</a:t>
            </a:r>
            <a:r>
              <a:rPr lang="en-US" dirty="0" smtClean="0"/>
              <a:t> Since you may not know or remember the table names used, three</a:t>
            </a:r>
            <a:r>
              <a:rPr lang="en-US" baseline="0" dirty="0" smtClean="0"/>
              <a:t> views are created in your schema.  These views always reference the last run.  They are M5_RESULTS, M5_METADATA, and M5_ERRORS.</a:t>
            </a:r>
            <a:endParaRPr lang="en-US" dirty="0" smtClean="0"/>
          </a:p>
          <a:p>
            <a:pPr marL="0" indent="0">
              <a:buNone/>
            </a:pPr>
            <a:r>
              <a:rPr lang="en-US" b="1" dirty="0" smtClean="0"/>
              <a:t>3.</a:t>
            </a:r>
            <a:r>
              <a:rPr lang="en-US" b="1" baseline="0" dirty="0" smtClean="0"/>
              <a:t> M5_ links - </a:t>
            </a:r>
            <a:r>
              <a:rPr lang="en-US" baseline="0" dirty="0" smtClean="0"/>
              <a:t>Database links are automatically copied and synchronized to your schema.  This can be useful for many ad hoc tasks.  Simply use @M5_$DBNAME in queries or through DBMS_UTILTY.EXECUTE_DDL_STATEMENT.</a:t>
            </a:r>
          </a:p>
          <a:p>
            <a:pPr marL="0" indent="0">
              <a:buNone/>
            </a:pPr>
            <a:r>
              <a:rPr lang="en-US" b="1" baseline="0" dirty="0" smtClean="0"/>
              <a:t>4. Global Data Dictionary - </a:t>
            </a:r>
            <a:r>
              <a:rPr lang="en-US" baseline="0" dirty="0" smtClean="0"/>
              <a:t>Every night Method5 gathers some common data into tables such as M5_DBA_TABLES, M5_V$PARAMETER, M5_USER$, M5_DBA_ROLE_PRIVS, M5_DBA_SYS_PRIVS, and M5_DBA_TAB_PRIVS.  Having this data instantly available makes some tasks much simpler, such as finding out where a user exists, or where an object is granted.</a:t>
            </a:r>
          </a:p>
          <a:p>
            <a:pPr marL="0" indent="0">
              <a:buNone/>
            </a:pPr>
            <a:r>
              <a:rPr lang="en-US" b="1" baseline="0" dirty="0" smtClean="0"/>
              <a:t>5. Admin Email - </a:t>
            </a:r>
            <a:r>
              <a:rPr lang="en-US" b="0" baseline="0" dirty="0" smtClean="0"/>
              <a:t>An email is sent to the administrator every day listing issues encountered by Method5.  These problems are often a blessing in disguise.  For example, if a job never finished and had to be manually killed that implies one of your databases is unavailable.  Method5 will often catch a problem that OEM missed.</a:t>
            </a:r>
            <a:endParaRPr lang="en-US" b="1" baseline="0" dirty="0" smtClean="0"/>
          </a:p>
          <a:p>
            <a:pPr marL="0" indent="0">
              <a:buNone/>
            </a:pPr>
            <a:r>
              <a:rPr lang="en-US" b="1" baseline="0" dirty="0" smtClean="0"/>
              <a:t>6. Version Star -</a:t>
            </a:r>
            <a:r>
              <a:rPr lang="en-US" b="0" baseline="0" dirty="0" smtClean="0"/>
              <a:t> Querying different versions of Oracle can be difficult because the data dictionary has different columns.  For example, most data dictionary views in 12c have the new CON_ID column.  A "select * from v$..." will return different result sets between 11g and 12c.  To get around this issue, if you replace "*" with "**", Method5 will convert the "**" into an explicit list of columns based on the lowest Oracle version.  This avoids "not enough values" or "too many values" errors, and ensures that all databases return data regardless of the version.  The results will miss some of the newer columns, such as CON_ID.</a:t>
            </a:r>
          </a:p>
          <a:p>
            <a:pPr marL="0" indent="0">
              <a:buNone/>
            </a:pPr>
            <a:r>
              <a:rPr lang="en-US" b="0" baseline="0" dirty="0" smtClean="0"/>
              <a:t>7. Examples - The /examples folder containers some simple examples as well as some complex, pre-built solutions for some common but complex problems.  For example, space forecasting, multi-database schema comparisons, parameter comparisons, etc.</a:t>
            </a:r>
            <a:endParaRPr lang="en-US" b="1"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11</a:t>
            </a:fld>
            <a:endParaRPr lang="en-US"/>
          </a:p>
        </p:txBody>
      </p:sp>
    </p:spTree>
    <p:extLst>
      <p:ext uri="{BB962C8B-B14F-4D97-AF65-F5344CB8AC3E}">
        <p14:creationId xmlns:p14="http://schemas.microsoft.com/office/powerpoint/2010/main" val="2408283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screenshot is a complete example</a:t>
            </a:r>
            <a:r>
              <a:rPr lang="en-US" baseline="0" dirty="0" smtClean="0"/>
              <a:t> of a simple query that can be used to show what databases are responding.</a:t>
            </a:r>
          </a:p>
          <a:p>
            <a:endParaRPr lang="en-US" baseline="0" dirty="0" smtClean="0"/>
          </a:p>
          <a:p>
            <a:r>
              <a:rPr lang="en-US" baseline="0" dirty="0" smtClean="0"/>
              <a:t>1. First the simple SELECT statement is run through the asynchronous procedure M5_PROC.</a:t>
            </a:r>
          </a:p>
          <a:p>
            <a:r>
              <a:rPr lang="en-US" baseline="0" dirty="0" smtClean="0"/>
              <a:t>2. Next the M5_METADATA table is queried.  Since jobs are still running in the background, IS_COMPLETE is still set to No, and the TARGETS_COMPLETED does not equal the TARGETS_EXPECTED yet.  You'll probably want to query this view a few times to watch the progress of the background jobs.  (Not shown on the screenshot are some other columns like TARGETS_WITH_ERRORS, NUM_ROWS, CODE, and TARGETS.)</a:t>
            </a:r>
          </a:p>
          <a:p>
            <a:r>
              <a:rPr lang="en-US" baseline="0" dirty="0" smtClean="0"/>
              <a:t>3. The current results can be queried in M5_RESULTS.  It returns the same columns as the input query, as well as a column for the DATABASE_NAME.</a:t>
            </a:r>
          </a:p>
          <a:p>
            <a:r>
              <a:rPr lang="en-US" baseline="0" dirty="0" smtClean="0"/>
              <a:t>4. M5_ERRORS shows any errors generated while trying to run the query. With a large number of databases it's common for some of them to be unavailable due to maintenance or unexpected errors.  A few databases with errors don't stop the other databases from returning results.</a:t>
            </a:r>
          </a:p>
          <a:p>
            <a:endParaRPr lang="en-US" baseline="0" dirty="0" smtClean="0"/>
          </a:p>
          <a:p>
            <a:r>
              <a:rPr lang="en-US" baseline="0" dirty="0" smtClean="0"/>
              <a:t>(The screenshot does not show all the columns and values because it's hard to fit them on a screen.  The example uses SQL*Plus for its simple text formatting, but in practice you will probably want to use an IDE like PL/SQL Developer, Toad, Oracle SQL Developer, etc.  The exact same code will run on any IDE.)</a:t>
            </a:r>
          </a:p>
          <a:p>
            <a:endParaRPr lang="en-US" baseline="0" dirty="0" smtClean="0"/>
          </a:p>
          <a:p>
            <a:r>
              <a:rPr lang="en-US" baseline="0" dirty="0" smtClean="0"/>
              <a:t>If you want to reproduce this example yourself, here's the full code and SQL*Plus commands to format results:</a:t>
            </a:r>
          </a:p>
          <a:p>
            <a:endParaRPr lang="en-US" baseline="0" dirty="0" smtClean="0"/>
          </a:p>
          <a:p>
            <a:r>
              <a:rPr lang="en-US" sz="1000" i="1" baseline="0" dirty="0" smtClean="0">
                <a:latin typeface="Courier New" panose="02070309020205020404" pitchFamily="49" charset="0"/>
                <a:cs typeface="Courier New" panose="02070309020205020404" pitchFamily="49" charset="0"/>
              </a:rPr>
              <a:t>set </a:t>
            </a:r>
            <a:r>
              <a:rPr lang="en-US" sz="1000" i="1" baseline="0" dirty="0" err="1" smtClean="0">
                <a:latin typeface="Courier New" panose="02070309020205020404" pitchFamily="49" charset="0"/>
                <a:cs typeface="Courier New" panose="02070309020205020404" pitchFamily="49" charset="0"/>
              </a:rPr>
              <a:t>sqlprompt</a:t>
            </a:r>
            <a:r>
              <a:rPr lang="en-US" sz="1000" i="1" baseline="0" dirty="0" smtClean="0">
                <a:latin typeface="Courier New" panose="02070309020205020404" pitchFamily="49" charset="0"/>
                <a:cs typeface="Courier New" panose="02070309020205020404" pitchFamily="49" charset="0"/>
              </a:rPr>
              <a:t> "&gt; "</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db_link_name</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database_name</a:t>
            </a:r>
            <a:r>
              <a:rPr lang="en-US" sz="1000" i="1" baseline="0" dirty="0" smtClean="0">
                <a:latin typeface="Courier New" panose="02070309020205020404" pitchFamily="49" charset="0"/>
                <a:cs typeface="Courier New" panose="02070309020205020404" pitchFamily="49" charset="0"/>
              </a:rPr>
              <a:t> format a13</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error_stack_and_backtrace</a:t>
            </a:r>
            <a:r>
              <a:rPr lang="en-US" sz="1000" i="1" baseline="0" dirty="0" smtClean="0">
                <a:latin typeface="Courier New" panose="02070309020205020404" pitchFamily="49" charset="0"/>
                <a:cs typeface="Courier New" panose="02070309020205020404" pitchFamily="49" charset="0"/>
              </a:rPr>
              <a:t> format a100</a:t>
            </a:r>
          </a:p>
          <a:p>
            <a:r>
              <a:rPr lang="en-US" sz="1000" i="1" baseline="0" dirty="0" smtClean="0">
                <a:latin typeface="Courier New" panose="02070309020205020404" pitchFamily="49" charset="0"/>
                <a:cs typeface="Courier New" panose="02070309020205020404" pitchFamily="49" charset="0"/>
              </a:rPr>
              <a:t>column username format a11</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date_started</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date_updated</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is_complete</a:t>
            </a:r>
            <a:r>
              <a:rPr lang="en-US" sz="1000" i="1" baseline="0" dirty="0" smtClean="0">
                <a:latin typeface="Courier New" panose="02070309020205020404" pitchFamily="49" charset="0"/>
                <a:cs typeface="Courier New" panose="02070309020205020404" pitchFamily="49" charset="0"/>
              </a:rPr>
              <a:t> format a11</a:t>
            </a:r>
          </a:p>
          <a:p>
            <a:r>
              <a:rPr lang="en-US" sz="1000" i="1" baseline="0" dirty="0" smtClean="0">
                <a:latin typeface="Courier New" panose="02070309020205020404" pitchFamily="49" charset="0"/>
                <a:cs typeface="Courier New" panose="02070309020205020404" pitchFamily="49" charset="0"/>
              </a:rPr>
              <a:t>column dummy format a5</a:t>
            </a:r>
          </a:p>
          <a:p>
            <a:r>
              <a:rPr lang="en-US" sz="1000" i="1" baseline="0" dirty="0" smtClean="0">
                <a:latin typeface="Courier New" panose="02070309020205020404" pitchFamily="49" charset="0"/>
                <a:cs typeface="Courier New" panose="02070309020205020404" pitchFamily="49" charset="0"/>
              </a:rPr>
              <a:t>set </a:t>
            </a:r>
            <a:r>
              <a:rPr lang="en-US" sz="1000" i="1" baseline="0" dirty="0" err="1" smtClean="0">
                <a:latin typeface="Courier New" panose="02070309020205020404" pitchFamily="49" charset="0"/>
                <a:cs typeface="Courier New" panose="02070309020205020404" pitchFamily="49" charset="0"/>
              </a:rPr>
              <a:t>serveroutput</a:t>
            </a:r>
            <a:r>
              <a:rPr lang="en-US" sz="1000" i="1" baseline="0" dirty="0" smtClean="0">
                <a:latin typeface="Courier New" panose="02070309020205020404" pitchFamily="49" charset="0"/>
                <a:cs typeface="Courier New" panose="02070309020205020404" pitchFamily="49" charset="0"/>
              </a:rPr>
              <a:t> off</a:t>
            </a:r>
          </a:p>
          <a:p>
            <a:endParaRPr lang="en-US" sz="1000" i="1" baseline="0" dirty="0" smtClean="0">
              <a:latin typeface="Courier New" panose="02070309020205020404" pitchFamily="49" charset="0"/>
              <a:cs typeface="Courier New" panose="02070309020205020404" pitchFamily="49" charset="0"/>
            </a:endParaRPr>
          </a:p>
          <a:p>
            <a:r>
              <a:rPr lang="en-US" sz="1000" i="1" baseline="0" dirty="0" smtClean="0">
                <a:latin typeface="Courier New" panose="02070309020205020404" pitchFamily="49" charset="0"/>
                <a:cs typeface="Courier New" panose="02070309020205020404" pitchFamily="49" charset="0"/>
              </a:rPr>
              <a:t>begin</a:t>
            </a:r>
          </a:p>
          <a:p>
            <a:r>
              <a:rPr lang="en-US" sz="1000" i="1" baseline="0" dirty="0" smtClean="0">
                <a:latin typeface="Courier New" panose="02070309020205020404" pitchFamily="49" charset="0"/>
                <a:cs typeface="Courier New" panose="02070309020205020404" pitchFamily="49" charset="0"/>
              </a:rPr>
              <a:t>  m5_proc('select * from dual');</a:t>
            </a:r>
          </a:p>
          <a:p>
            <a:r>
              <a:rPr lang="en-US" sz="1000" i="1" baseline="0" dirty="0" smtClean="0">
                <a:latin typeface="Courier New" panose="02070309020205020404" pitchFamily="49" charset="0"/>
                <a:cs typeface="Courier New" panose="02070309020205020404" pitchFamily="49" charset="0"/>
              </a:rPr>
              <a:t>end;</a:t>
            </a:r>
          </a:p>
          <a:p>
            <a:r>
              <a:rPr lang="en-US" sz="1000" i="1" baseline="0" dirty="0" smtClean="0">
                <a:latin typeface="Courier New" panose="02070309020205020404" pitchFamily="49" charset="0"/>
                <a:cs typeface="Courier New" panose="02070309020205020404" pitchFamily="49" charset="0"/>
              </a:rPr>
              <a:t>/</a:t>
            </a:r>
          </a:p>
          <a:p>
            <a:r>
              <a:rPr lang="en-US" sz="1000" i="1" baseline="0" dirty="0" smtClean="0">
                <a:latin typeface="Courier New" panose="02070309020205020404" pitchFamily="49" charset="0"/>
                <a:cs typeface="Courier New" panose="02070309020205020404" pitchFamily="49" charset="0"/>
              </a:rPr>
              <a:t>select * from m5_metadata;</a:t>
            </a:r>
          </a:p>
          <a:p>
            <a:r>
              <a:rPr lang="en-US" sz="1000" i="1" baseline="0" dirty="0" smtClean="0">
                <a:latin typeface="Courier New" panose="02070309020205020404" pitchFamily="49" charset="0"/>
                <a:cs typeface="Courier New" panose="02070309020205020404" pitchFamily="49" charset="0"/>
              </a:rPr>
              <a:t>select * from m5_results where </a:t>
            </a:r>
            <a:r>
              <a:rPr lang="en-US" sz="1000" i="1" baseline="0" dirty="0" err="1" smtClean="0">
                <a:latin typeface="Courier New" panose="02070309020205020404" pitchFamily="49" charset="0"/>
                <a:cs typeface="Courier New" panose="02070309020205020404" pitchFamily="49" charset="0"/>
              </a:rPr>
              <a:t>rownum</a:t>
            </a:r>
            <a:r>
              <a:rPr lang="en-US" sz="1000" i="1" baseline="0" dirty="0" smtClean="0">
                <a:latin typeface="Courier New" panose="02070309020205020404" pitchFamily="49" charset="0"/>
                <a:cs typeface="Courier New" panose="02070309020205020404" pitchFamily="49" charset="0"/>
              </a:rPr>
              <a:t> &lt;= 3;</a:t>
            </a:r>
          </a:p>
          <a:p>
            <a:r>
              <a:rPr lang="en-US" sz="1000" i="1" baseline="0" dirty="0" smtClean="0">
                <a:latin typeface="Courier New" panose="02070309020205020404" pitchFamily="49" charset="0"/>
                <a:cs typeface="Courier New" panose="02070309020205020404" pitchFamily="49" charset="0"/>
              </a:rPr>
              <a:t>select * from m5_errors;</a:t>
            </a:r>
          </a:p>
        </p:txBody>
      </p:sp>
      <p:sp>
        <p:nvSpPr>
          <p:cNvPr id="4" name="Slide Number Placeholder 3"/>
          <p:cNvSpPr>
            <a:spLocks noGrp="1"/>
          </p:cNvSpPr>
          <p:nvPr>
            <p:ph type="sldNum" sz="quarter" idx="10"/>
          </p:nvPr>
        </p:nvSpPr>
        <p:spPr/>
        <p:txBody>
          <a:bodyPr/>
          <a:lstStyle/>
          <a:p>
            <a:fld id="{72AE7ADF-BF07-437B-AD5B-68C1A8D7189D}" type="slidenum">
              <a:rPr lang="en-US" smtClean="0"/>
              <a:t>12</a:t>
            </a:fld>
            <a:endParaRPr lang="en-US"/>
          </a:p>
        </p:txBody>
      </p:sp>
    </p:spTree>
    <p:extLst>
      <p:ext uri="{BB962C8B-B14F-4D97-AF65-F5344CB8AC3E}">
        <p14:creationId xmlns:p14="http://schemas.microsoft.com/office/powerpoint/2010/main" val="158452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these examples can quickly find or resolve a problem on a huge number of databases.</a:t>
            </a:r>
          </a:p>
          <a:p>
            <a:endParaRPr lang="en-US" dirty="0" smtClean="0"/>
          </a:p>
          <a:p>
            <a:r>
              <a:rPr lang="en-US" dirty="0" smtClean="0"/>
              <a:t>1. This query</a:t>
            </a:r>
            <a:r>
              <a:rPr lang="en-US" baseline="0" dirty="0" smtClean="0"/>
              <a:t> can help identify data files created in the wrong directory.  For example, we use ASM and have tens of thousands of data files.  Occasionally when someone forgets to use the plus sign the data file gets created on a local filesystem instead of ASM.  This query makes it easy to find those mistakes.</a:t>
            </a:r>
          </a:p>
          <a:p>
            <a:r>
              <a:rPr lang="en-US" baseline="0" dirty="0" smtClean="0"/>
              <a:t>2. This query runs a simple Linux/Unix shell command to find the amount of space used by /</a:t>
            </a:r>
            <a:r>
              <a:rPr lang="en-US" baseline="0" dirty="0" err="1" smtClean="0"/>
              <a:t>tmp</a:t>
            </a:r>
            <a:r>
              <a:rPr lang="en-US" baseline="0" dirty="0" smtClean="0"/>
              <a:t>.  Some /</a:t>
            </a:r>
            <a:r>
              <a:rPr lang="en-US" baseline="0" dirty="0" err="1" smtClean="0"/>
              <a:t>tmp</a:t>
            </a:r>
            <a:r>
              <a:rPr lang="en-US" baseline="0" dirty="0" smtClean="0"/>
              <a:t> filesystems are stored in memory so if someone stores a huge file in /</a:t>
            </a:r>
            <a:r>
              <a:rPr lang="en-US" baseline="0" dirty="0" err="1" smtClean="0"/>
              <a:t>tmp</a:t>
            </a:r>
            <a:r>
              <a:rPr lang="en-US" baseline="0" dirty="0" smtClean="0"/>
              <a:t> it can impact performance.</a:t>
            </a:r>
          </a:p>
          <a:p>
            <a:r>
              <a:rPr lang="en-US" baseline="0" dirty="0" smtClean="0"/>
              <a:t>3. Users and consultants often forget that infrastructure DBAs don't know where their schemas are located.  Instead of asking them, "what databases are you talking about", we can very easily look up the information ourselves in the global data dictionary.  This saves us time and makes us look better.</a:t>
            </a:r>
          </a:p>
          <a:p>
            <a:r>
              <a:rPr lang="en-US" baseline="0" dirty="0" smtClean="0"/>
              <a:t>4. Comparing parameters across a huge number of environments is trivial with the global data dictionary.</a:t>
            </a:r>
          </a:p>
          <a:p>
            <a:r>
              <a:rPr lang="en-US" baseline="0" dirty="0" smtClean="0"/>
              <a:t>5. Fixing bad parameters is also trivial.</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13</a:t>
            </a:fld>
            <a:endParaRPr lang="en-US"/>
          </a:p>
        </p:txBody>
      </p:sp>
    </p:spTree>
    <p:extLst>
      <p:ext uri="{BB962C8B-B14F-4D97-AF65-F5344CB8AC3E}">
        <p14:creationId xmlns:p14="http://schemas.microsoft.com/office/powerpoint/2010/main" val="2316678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4 slides are pre-built scripts that show some more complex things that can be accomplished with Method5.  When data collection is trivial we can fail fast and spend more time worrying about advanced analysis and visualization.  All these complex examples are available on the website and the GitHub repository.</a:t>
            </a:r>
            <a:endParaRPr lang="en-US" dirty="0" smtClean="0"/>
          </a:p>
          <a:p>
            <a:endParaRPr lang="en-US" dirty="0" smtClean="0"/>
          </a:p>
          <a:p>
            <a:r>
              <a:rPr lang="en-US" dirty="0" smtClean="0"/>
              <a:t>This example is a pre-built script</a:t>
            </a:r>
            <a:r>
              <a:rPr lang="en-US" baseline="0" dirty="0" smtClean="0"/>
              <a:t> to </a:t>
            </a:r>
            <a:r>
              <a:rPr lang="en-US" dirty="0" smtClean="0"/>
              <a:t>compare</a:t>
            </a:r>
            <a:r>
              <a:rPr lang="en-US" baseline="0" dirty="0" smtClean="0"/>
              <a:t> schemas across any number of databases, with all the detailed results in one view.  The output is a bit cryptic but once it is understood it allows rapid comparison of environments.</a:t>
            </a:r>
          </a:p>
          <a:p>
            <a:endParaRPr lang="en-US" baseline="0" dirty="0" smtClean="0"/>
          </a:p>
          <a:p>
            <a:r>
              <a:rPr lang="en-US" baseline="0" dirty="0" smtClean="0"/>
              <a:t>All schema objects are listed in the first three columns, OWNER, OBJECT_TYPE, and OBJECT_NAME.  Each database has a separate column, and the column values are a letter like "A", "B", and "C".  Those letters map to the different DDL on the right-hand side of the spreadsheet.  Environments can be compared simply by looking at the letters.  And the full DDL is included to investigate the reason for the difference.</a:t>
            </a:r>
          </a:p>
        </p:txBody>
      </p:sp>
      <p:sp>
        <p:nvSpPr>
          <p:cNvPr id="4" name="Slide Number Placeholder 3"/>
          <p:cNvSpPr>
            <a:spLocks noGrp="1"/>
          </p:cNvSpPr>
          <p:nvPr>
            <p:ph type="sldNum" sz="quarter" idx="10"/>
          </p:nvPr>
        </p:nvSpPr>
        <p:spPr/>
        <p:txBody>
          <a:bodyPr/>
          <a:lstStyle/>
          <a:p>
            <a:fld id="{72AE7ADF-BF07-437B-AD5B-68C1A8D7189D}" type="slidenum">
              <a:rPr lang="en-US" smtClean="0"/>
              <a:t>14</a:t>
            </a:fld>
            <a:endParaRPr lang="en-US"/>
          </a:p>
        </p:txBody>
      </p:sp>
    </p:spTree>
    <p:extLst>
      <p:ext uri="{BB962C8B-B14F-4D97-AF65-F5344CB8AC3E}">
        <p14:creationId xmlns:p14="http://schemas.microsoft.com/office/powerpoint/2010/main" val="2821889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a:t>
            </a:r>
            <a:r>
              <a:rPr lang="en-US" baseline="0" dirty="0" smtClean="0"/>
              <a:t> shows how we solved a near-impossible performance tuning task: intermittent performance problems across 400 databases on 80 hosts.</a:t>
            </a:r>
          </a:p>
          <a:p>
            <a:endParaRPr lang="en-US" baseline="0" dirty="0" smtClean="0"/>
          </a:p>
          <a:p>
            <a:r>
              <a:rPr lang="en-US" baseline="0" dirty="0" smtClean="0"/>
              <a:t>With Method5 this was relatively easy to solve.  First we gathered GV$ACTIVE_SESSION_HISTORY from all databases.  Aggregating the data per host, and plotting it per time, it was obvious that almost all of our systems had a spike every hour, on the hour.  After drilling down on that table we found it was AWR snapshot processing.</a:t>
            </a:r>
          </a:p>
          <a:p>
            <a:endParaRPr lang="en-US" baseline="0" dirty="0" smtClean="0"/>
          </a:p>
          <a:p>
            <a:r>
              <a:rPr lang="en-US" baseline="0" dirty="0" smtClean="0"/>
              <a:t>Changing AWR_SNAPSHOT_TIME_OFFSET on all databases solved the problem.</a:t>
            </a:r>
          </a:p>
        </p:txBody>
      </p:sp>
      <p:sp>
        <p:nvSpPr>
          <p:cNvPr id="4" name="Slide Number Placeholder 3"/>
          <p:cNvSpPr>
            <a:spLocks noGrp="1"/>
          </p:cNvSpPr>
          <p:nvPr>
            <p:ph type="sldNum" sz="quarter" idx="10"/>
          </p:nvPr>
        </p:nvSpPr>
        <p:spPr/>
        <p:txBody>
          <a:bodyPr/>
          <a:lstStyle/>
          <a:p>
            <a:fld id="{72AE7ADF-BF07-437B-AD5B-68C1A8D7189D}" type="slidenum">
              <a:rPr lang="en-US" smtClean="0"/>
              <a:t>15</a:t>
            </a:fld>
            <a:endParaRPr lang="en-US"/>
          </a:p>
        </p:txBody>
      </p:sp>
    </p:spTree>
    <p:extLst>
      <p:ext uri="{BB962C8B-B14F-4D97-AF65-F5344CB8AC3E}">
        <p14:creationId xmlns:p14="http://schemas.microsoft.com/office/powerpoint/2010/main" val="3027481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Simplistic</a:t>
            </a:r>
            <a:r>
              <a:rPr lang="en-US" baseline="0" dirty="0" smtClean="0"/>
              <a:t> alerts like "warn me when 80% of the disk is used" can waste a lot of space.  Some systems may sit at 99% for a year and see no change.  Other systems might have gone from 0% to 50% in one day, and need to be fixed ASAP.</a:t>
            </a:r>
          </a:p>
          <a:p>
            <a:endParaRPr lang="en-US" baseline="0" dirty="0" smtClean="0"/>
          </a:p>
          <a:p>
            <a:r>
              <a:rPr lang="en-US" baseline="0" dirty="0" smtClean="0"/>
              <a:t>The solution is a forecast based on historical data.  Gathering data nightly from V$ASM_DISKGROUP is simple with Method5.  With all the data stored in one table, it's possible to create an ordinary least squares regression using the REGR_* functions.</a:t>
            </a:r>
          </a:p>
          <a:p>
            <a:endParaRPr lang="en-US" baseline="0" dirty="0" smtClean="0"/>
          </a:p>
          <a:p>
            <a:r>
              <a:rPr lang="en-US" baseline="0" dirty="0" smtClean="0"/>
              <a:t>An email is generated using those data and forecasts.  The top servers are not the ones with the highest percent of storage.  The top servers are the ones forecasted to run out of space first.  The forecasts are generated as HTML with links to Google Charts, which returns static PNG images that can be rendered in an email client.</a:t>
            </a:r>
          </a:p>
          <a:p>
            <a:endParaRPr lang="en-US"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16</a:t>
            </a:fld>
            <a:endParaRPr lang="en-US"/>
          </a:p>
        </p:txBody>
      </p:sp>
    </p:spTree>
    <p:extLst>
      <p:ext uri="{BB962C8B-B14F-4D97-AF65-F5344CB8AC3E}">
        <p14:creationId xmlns:p14="http://schemas.microsoft.com/office/powerpoint/2010/main" val="240741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visualization</a:t>
            </a:r>
            <a:r>
              <a:rPr lang="en-US" baseline="0" dirty="0" smtClean="0"/>
              <a:t> helps answer the question "where is all the space going?"  It's a difficult question, especially if there are hundreds of databases and thousands of schemas.</a:t>
            </a:r>
          </a:p>
          <a:p>
            <a:endParaRPr lang="en-US" baseline="0" dirty="0" smtClean="0"/>
          </a:p>
          <a:p>
            <a:r>
              <a:rPr lang="en-US" baseline="0" dirty="0" smtClean="0"/>
              <a:t>Once again, gathering the data is trivial, just run this command in Method5:  </a:t>
            </a:r>
            <a:r>
              <a:rPr lang="en-US" i="1" baseline="0" dirty="0" smtClean="0">
                <a:solidFill>
                  <a:schemeClr val="bg1">
                    <a:lumMod val="50000"/>
                  </a:schemeClr>
                </a:solidFill>
                <a:latin typeface="Courier" pitchFamily="49" charset="0"/>
                <a:cs typeface="Courier New" panose="02070309020205020404" pitchFamily="49" charset="0"/>
              </a:rPr>
              <a:t>select owner, sum(bytes) bytes from </a:t>
            </a:r>
            <a:r>
              <a:rPr lang="en-US" i="1" baseline="0" dirty="0" err="1" smtClean="0">
                <a:solidFill>
                  <a:schemeClr val="bg1">
                    <a:lumMod val="50000"/>
                  </a:schemeClr>
                </a:solidFill>
                <a:latin typeface="Courier" pitchFamily="49" charset="0"/>
                <a:cs typeface="Courier New" panose="02070309020205020404" pitchFamily="49" charset="0"/>
              </a:rPr>
              <a:t>dba_segments</a:t>
            </a:r>
            <a:r>
              <a:rPr lang="en-US" i="1" baseline="0" dirty="0" smtClean="0">
                <a:solidFill>
                  <a:schemeClr val="bg1">
                    <a:lumMod val="50000"/>
                  </a:schemeClr>
                </a:solidFill>
                <a:latin typeface="Courier" pitchFamily="49" charset="0"/>
                <a:cs typeface="Courier New" panose="02070309020205020404" pitchFamily="49" charset="0"/>
              </a:rPr>
              <a:t> group by owner;</a:t>
            </a:r>
            <a:endParaRPr lang="en-US" baseline="0" dirty="0" smtClean="0"/>
          </a:p>
          <a:p>
            <a:endParaRPr lang="en-US" baseline="0" dirty="0" smtClean="0"/>
          </a:p>
          <a:p>
            <a:r>
              <a:rPr lang="en-US" dirty="0" smtClean="0"/>
              <a:t>Then</a:t>
            </a:r>
            <a:r>
              <a:rPr lang="en-US" baseline="0" dirty="0" smtClean="0"/>
              <a:t> SQL and PL/SQL generate an HTML page that calls the Google Visualization </a:t>
            </a:r>
            <a:r>
              <a:rPr lang="en-US" baseline="0" dirty="0" err="1" smtClean="0"/>
              <a:t>TreeMap</a:t>
            </a:r>
            <a:r>
              <a:rPr lang="en-US" baseline="0" dirty="0" smtClean="0"/>
              <a:t>.  The </a:t>
            </a:r>
            <a:r>
              <a:rPr lang="en-US" baseline="0" dirty="0" err="1" smtClean="0"/>
              <a:t>TreeMap</a:t>
            </a:r>
            <a:r>
              <a:rPr lang="en-US" baseline="0" dirty="0" smtClean="0"/>
              <a:t> is multiple levels deep, and you can click on each box to zoom in.  The grouping order is configurable, so you can create different </a:t>
            </a:r>
            <a:r>
              <a:rPr lang="en-US" baseline="0" dirty="0" err="1" smtClean="0"/>
              <a:t>TreeMaps</a:t>
            </a:r>
            <a:r>
              <a:rPr lang="en-US" baseline="0" dirty="0" smtClean="0"/>
              <a:t> with different groupings.  For example, you may want to see the largest database first, then grouped by the largest owner.  Or you cam see the largest owner, then grouped by database.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17</a:t>
            </a:fld>
            <a:endParaRPr lang="en-US"/>
          </a:p>
        </p:txBody>
      </p:sp>
    </p:spTree>
    <p:extLst>
      <p:ext uri="{BB962C8B-B14F-4D97-AF65-F5344CB8AC3E}">
        <p14:creationId xmlns:p14="http://schemas.microsoft.com/office/powerpoint/2010/main" val="1032340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smtClean="0"/>
              <a:t>1. Like</a:t>
            </a:r>
            <a:r>
              <a:rPr lang="en-US" baseline="0" dirty="0" smtClean="0"/>
              <a:t> any good database solution, the heavy-lifting is done with SQL statements glued together with PL/SQL.  The dynamic code is nested several levels deep.  To avoid the typical concatenation-hell, the alternative quoting mechanism and REPLACE are used.  This simple trick makes dynamic code drastically more readable.</a:t>
            </a:r>
          </a:p>
          <a:p>
            <a:pPr marL="0" indent="0">
              <a:buNone/>
            </a:pPr>
            <a:r>
              <a:rPr lang="en-US" baseline="0" dirty="0" smtClean="0"/>
              <a:t>2. Database links tie everything together.  Database links have gotten a bad reputation.  Yes, many people make horrible mistakes with them, but when used right it makes inter-database communication incredibly simple.</a:t>
            </a:r>
          </a:p>
          <a:p>
            <a:pPr marL="0" indent="0">
              <a:buNone/>
            </a:pPr>
            <a:r>
              <a:rPr lang="en-US" baseline="0" dirty="0" smtClean="0"/>
              <a:t>3. 99% of all Oracle SQL code parsing or code transformation  programs are fundamentally broken.  Things like statement classification and terminator removal are often handled with simple  regular expressions.  SQL and PL/SQL are insanely complicated languages, with over 2,000 keywords and 30 years of syntax history.  A proper </a:t>
            </a:r>
            <a:r>
              <a:rPr lang="en-US" baseline="0" dirty="0" err="1" smtClean="0"/>
              <a:t>lexer</a:t>
            </a:r>
            <a:r>
              <a:rPr lang="en-US" baseline="0" dirty="0" smtClean="0"/>
              <a:t> is a requirement to build a robust system that can handle any code you throw at it.</a:t>
            </a:r>
          </a:p>
          <a:p>
            <a:pPr marL="0" indent="0">
              <a:buNone/>
            </a:pPr>
            <a:r>
              <a:rPr lang="en-US" baseline="0" dirty="0" smtClean="0"/>
              <a:t>4. Scheduler and pipes work together to enable parallelism and asynchronous processing.</a:t>
            </a:r>
            <a:r>
              <a:rPr lang="en-US" dirty="0" smtClean="0"/>
              <a:t>  DBMS_SCHEDULER also enable the execution of shell scripts.</a:t>
            </a:r>
            <a:endParaRPr lang="en-US" baseline="0" dirty="0" smtClean="0"/>
          </a:p>
          <a:p>
            <a:pPr marL="0" indent="0">
              <a:buNone/>
            </a:pPr>
            <a:r>
              <a:rPr lang="en-US" baseline="0" dirty="0" smtClean="0"/>
              <a:t>5. Everything is configured in tables.  You don't have to worry about XML configuration files or agent parameter files.</a:t>
            </a:r>
          </a:p>
          <a:p>
            <a:pPr marL="0" indent="0">
              <a:buNone/>
            </a:pPr>
            <a:r>
              <a:rPr lang="en-US" baseline="0" dirty="0" smtClean="0"/>
              <a:t>6. Oracle Data Cartridge is the magic (or at least cryptic) piece that allows Method5 to extend Oracle SQL.  It provides the ability to return "anything", dynamically, in a SQL context.  Running dynamic SQL in SQL is much harder than it sounds.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18</a:t>
            </a:fld>
            <a:endParaRPr lang="en-US"/>
          </a:p>
        </p:txBody>
      </p:sp>
    </p:spTree>
    <p:extLst>
      <p:ext uri="{BB962C8B-B14F-4D97-AF65-F5344CB8AC3E}">
        <p14:creationId xmlns:p14="http://schemas.microsoft.com/office/powerpoint/2010/main" val="1500454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 </a:t>
            </a:r>
            <a:r>
              <a:rPr lang="en-US" dirty="0" smtClean="0"/>
              <a:t>You must have a central</a:t>
            </a:r>
            <a:r>
              <a:rPr lang="en-US" baseline="0" dirty="0" smtClean="0"/>
              <a:t> management database that can communicate with all other database.  You must have SYSDBA to install, and DBA privileges to use.  Any currently-supported platform, version, or edition will work.  (And probably some unsupported ones also.)  For testing you only need a single database - the default installation will create some fake links that simulate a multi-database environment.</a:t>
            </a:r>
          </a:p>
          <a:p>
            <a:r>
              <a:rPr lang="en-US" b="1" dirty="0" smtClean="0"/>
              <a:t>2.</a:t>
            </a:r>
            <a:r>
              <a:rPr lang="en-US" dirty="0" smtClean="0"/>
              <a:t> Only one person needs to install and administer it.  The configuration is automatically applied to other users.</a:t>
            </a:r>
          </a:p>
          <a:p>
            <a:r>
              <a:rPr lang="en-US" b="1" dirty="0" smtClean="0"/>
              <a:t>3.</a:t>
            </a:r>
            <a:r>
              <a:rPr lang="en-US" dirty="0" smtClean="0"/>
              <a:t> Download the free, open source code from GitHub and follow the instructions.  You don't need to purchase any additional</a:t>
            </a:r>
            <a:r>
              <a:rPr lang="en-US" baseline="0" dirty="0" smtClean="0"/>
              <a:t> hardware or software.</a:t>
            </a:r>
            <a:endParaRPr lang="en-US" dirty="0" smtClean="0"/>
          </a:p>
          <a:p>
            <a:r>
              <a:rPr lang="en-US" b="1" dirty="0" smtClean="0"/>
              <a:t>4.</a:t>
            </a:r>
            <a:r>
              <a:rPr lang="en-US" dirty="0" smtClean="0"/>
              <a:t> The code is 100% inside the database - there are no agents, plugins, websites, configuration files, etc.</a:t>
            </a:r>
          </a:p>
          <a:p>
            <a:r>
              <a:rPr lang="en-US" b="1" dirty="0" smtClean="0"/>
              <a:t>5.</a:t>
            </a:r>
            <a:r>
              <a:rPr lang="en-US" dirty="0" smtClean="0"/>
              <a:t> Getting started</a:t>
            </a:r>
            <a:r>
              <a:rPr lang="en-US" baseline="0" dirty="0" smtClean="0"/>
              <a:t> will only take a few hours. The time to setup all your connections will vary depending on how standardized your environment is.  1000 perfectly-standardized databases will be easier than 10 databases all with different platforms, versions, and configurations.  One of the nice side-effects of Method5 is that it really drives home how useful standardization can be.  You may want to work on one environment at a time; you don't need to get every database working in order to use this.</a:t>
            </a:r>
          </a:p>
          <a:p>
            <a:r>
              <a:rPr lang="en-US" b="1" baseline="0" dirty="0" smtClean="0"/>
              <a:t>6.</a:t>
            </a:r>
            <a:r>
              <a:rPr lang="en-US" baseline="0" dirty="0" smtClean="0"/>
              <a:t> If you encounter any problems you can create a GitHub issue on the repository or you can email Jon Heller at either jon.heller@ventechsolutions.com or jon@jonheller.org.</a:t>
            </a:r>
          </a:p>
          <a:p>
            <a:endParaRPr lang="en-US" baseline="0" dirty="0" smtClean="0"/>
          </a:p>
          <a:p>
            <a:r>
              <a:rPr lang="en-US" dirty="0" smtClean="0"/>
              <a:t>Most DBAs have everything they need to get started in a few hours.  You don't need to buy anything, sign up for anything, or install any operating system binaries.  The installation and</a:t>
            </a:r>
            <a:r>
              <a:rPr lang="en-US" baseline="0" dirty="0" smtClean="0"/>
              <a:t> administration tasks aren't that different from what you do on a day-to-day basis.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19</a:t>
            </a:fld>
            <a:endParaRPr lang="en-US"/>
          </a:p>
        </p:txBody>
      </p:sp>
    </p:spTree>
    <p:extLst>
      <p:ext uri="{BB962C8B-B14F-4D97-AF65-F5344CB8AC3E}">
        <p14:creationId xmlns:p14="http://schemas.microsoft.com/office/powerpoint/2010/main" val="489585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execution is a powerful tool that must be properly secured. </a:t>
            </a:r>
            <a:r>
              <a:rPr lang="en-US" baseline="0" dirty="0" smtClean="0"/>
              <a:t> Method5 has been carefully hardened to avoid security issues.</a:t>
            </a:r>
          </a:p>
          <a:p>
            <a:pPr marL="0" indent="0">
              <a:buNone/>
            </a:pPr>
            <a:r>
              <a:rPr lang="en-US" b="1" baseline="0" dirty="0" smtClean="0"/>
              <a:t>1. No stupid mistakes.</a:t>
            </a:r>
            <a:r>
              <a:rPr lang="en-US" baseline="0" dirty="0" smtClean="0"/>
              <a:t>  There are no public database links.  That should go without saying but it's unfortunately all too common for homemade scripts to use that insecure feature.  Method5 only uses password hashes and never displays or stores any passwords.  Nobody will ever know the Method5 password.  Even if someone happens to break into a system, steal the password hash, and decrypt it on a supercomputer, it still won't work.  Method5 accounts are protected by a schema trigger that does not allow users to directly connect to it.</a:t>
            </a:r>
          </a:p>
          <a:p>
            <a:pPr marL="0" indent="0">
              <a:buNone/>
            </a:pPr>
            <a:r>
              <a:rPr lang="en-US" b="1" dirty="0" smtClean="0"/>
              <a:t>2. Auditing.</a:t>
            </a:r>
            <a:r>
              <a:rPr lang="en-US" baseline="0" dirty="0" smtClean="0"/>
              <a:t>  </a:t>
            </a:r>
            <a:r>
              <a:rPr lang="en-US" dirty="0" smtClean="0"/>
              <a:t>All commands</a:t>
            </a:r>
            <a:r>
              <a:rPr lang="en-US" baseline="0" dirty="0" smtClean="0"/>
              <a:t> are audited, both in M5_AUDIT and in the database audit trail.  You can always tell who ran what, when.</a:t>
            </a:r>
          </a:p>
          <a:p>
            <a:pPr marL="0" indent="0">
              <a:buNone/>
            </a:pPr>
            <a:r>
              <a:rPr lang="en-US" b="1" baseline="0" dirty="0" smtClean="0"/>
              <a:t>3. Multi-step authentication.</a:t>
            </a:r>
            <a:r>
              <a:rPr lang="en-US" baseline="0" dirty="0" smtClean="0"/>
              <a:t>  Users can only access Method5 from an expected operating system username.  This provides at least multi-step authentication, and it may provide multi-factor authentication if your operating system authentication requires a token.  (This feature can be disabled.)</a:t>
            </a:r>
          </a:p>
          <a:p>
            <a:pPr marL="0" indent="0">
              <a:buNone/>
            </a:pPr>
            <a:r>
              <a:rPr lang="en-US" b="1" baseline="0" dirty="0" smtClean="0"/>
              <a:t>4. Intrusion detection.</a:t>
            </a:r>
            <a:r>
              <a:rPr lang="en-US" baseline="0" dirty="0" smtClean="0"/>
              <a:t>  An email is sent to the administrator whenever someone tries to access M5 or M5_PROC with the correct authorization, or whenever someone changes one of the critical configuration tables.  This will hopefully alert you if someone is trying to break into Method5.</a:t>
            </a:r>
          </a:p>
          <a:p>
            <a:pPr marL="0" indent="0">
              <a:buNone/>
            </a:pPr>
            <a:r>
              <a:rPr lang="en-US" b="1" baseline="0" dirty="0" smtClean="0"/>
              <a:t>5. Shell script and SYS.</a:t>
            </a:r>
            <a:r>
              <a:rPr lang="en-US" baseline="0" dirty="0" smtClean="0"/>
              <a:t>  The shell script and SYS commands are extra powerful and have extra protection.  Even if somebody breaks into a DBA account on a remote database they will not be able to use those features.  The code for those features is stored in the SYS schema, and requires a properly encrypted command sent from the master database.</a:t>
            </a:r>
          </a:p>
          <a:p>
            <a:pPr marL="0" indent="0">
              <a:buNone/>
            </a:pPr>
            <a:r>
              <a:rPr lang="en-US" b="1" baseline="0" dirty="0" smtClean="0"/>
              <a:t>6. Open source.</a:t>
            </a:r>
            <a:r>
              <a:rPr lang="en-US" baseline="0" dirty="0" smtClean="0"/>
              <a:t>  Most commercial programs rely on security through obscurity, as if hackers can't easily unwrap or decompile code and find obvious mistakes.  With open source code everyone can easily review code, find bugs, and report them.</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20</a:t>
            </a:fld>
            <a:endParaRPr lang="en-US"/>
          </a:p>
        </p:txBody>
      </p:sp>
    </p:spTree>
    <p:extLst>
      <p:ext uri="{BB962C8B-B14F-4D97-AF65-F5344CB8AC3E}">
        <p14:creationId xmlns:p14="http://schemas.microsoft.com/office/powerpoint/2010/main" val="562226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3</a:t>
            </a:fld>
            <a:endParaRPr lang="en-US" dirty="0"/>
          </a:p>
        </p:txBody>
      </p:sp>
    </p:spTree>
    <p:extLst>
      <p:ext uri="{BB962C8B-B14F-4D97-AF65-F5344CB8AC3E}">
        <p14:creationId xmlns:p14="http://schemas.microsoft.com/office/powerpoint/2010/main" val="1281599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execution adds some</a:t>
            </a:r>
            <a:r>
              <a:rPr lang="en-US" baseline="0" dirty="0" smtClean="0"/>
              <a:t> complexity to privileges.  But that doesn't mean they can't be controlled.  Below are some highlights but you may also want to see security.md for details.</a:t>
            </a:r>
          </a:p>
          <a:p>
            <a:endParaRPr lang="en-US" baseline="0" dirty="0" smtClean="0"/>
          </a:p>
          <a:p>
            <a:r>
              <a:rPr lang="en-US" baseline="0" dirty="0" smtClean="0"/>
              <a:t>This table visualizes the 4 different types of privileges you need to consider.  You have to think about the METHOD5 schema as well as user schemas, on the master database as well as the remote databases.</a:t>
            </a:r>
          </a:p>
          <a:p>
            <a:endParaRPr lang="en-US" baseline="0" dirty="0" smtClean="0"/>
          </a:p>
          <a:p>
            <a:endParaRPr lang="en-US" baseline="0" dirty="0" smtClean="0"/>
          </a:p>
          <a:p>
            <a:pPr marL="0" indent="0">
              <a:buNone/>
            </a:pPr>
            <a:r>
              <a:rPr lang="en-US" b="1" baseline="0" dirty="0" smtClean="0"/>
              <a:t>1.</a:t>
            </a:r>
            <a:r>
              <a:rPr lang="en-US" baseline="0" dirty="0" smtClean="0"/>
              <a:t> METHOD5 schema on the master database, requires the highest privileges.  The program needs to run and schedule jobs for other users, which means it effectively needs DBA access.  There's a little room for configuration here but not much.</a:t>
            </a:r>
          </a:p>
          <a:p>
            <a:pPr marL="0" indent="0">
              <a:buNone/>
            </a:pPr>
            <a:r>
              <a:rPr lang="en-US" b="1" baseline="0" dirty="0" smtClean="0"/>
              <a:t>2.</a:t>
            </a:r>
            <a:r>
              <a:rPr lang="en-US" baseline="0" dirty="0" smtClean="0"/>
              <a:t> METHOD5 schema on remote databases, also requires some potentially high privileges.  You can theoretically shrink those privileges, but that significantly decreases the usefulness of Method5 and disables the user sandbox feature.  This could be useful if, for example, you would only want to allow read-only access.</a:t>
            </a:r>
          </a:p>
          <a:p>
            <a:pPr marL="0" indent="0">
              <a:buNone/>
            </a:pPr>
            <a:r>
              <a:rPr lang="en-US" b="1" baseline="0" dirty="0" smtClean="0"/>
              <a:t>3.</a:t>
            </a:r>
            <a:r>
              <a:rPr lang="en-US" baseline="0" dirty="0" smtClean="0"/>
              <a:t> User schema on master database, you don't have to worry about.  The privilege requirements are very small - basically just a user that can connect and create some objects on their own schema.</a:t>
            </a:r>
          </a:p>
          <a:p>
            <a:pPr marL="0" indent="0">
              <a:buNone/>
            </a:pPr>
            <a:r>
              <a:rPr lang="en-US" b="1" baseline="0" dirty="0" smtClean="0"/>
              <a:t>4.</a:t>
            </a:r>
            <a:r>
              <a:rPr lang="en-US" baseline="0" dirty="0" smtClean="0"/>
              <a:t> User schema on remote database, is the most important privilege. It is completely configurable.  You can create a user with almost no privileges (that can only use public objects), up to allowing DBA.  For non-DBA users, a temporary sandbox schema is created for each execution.  That schema is only granted the exact privileges specified.  Since it's an isolated Oracle user there's no way for them to break out of their jail.  (Unless your databases already have security holes, like important tables granted to public.)</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21</a:t>
            </a:fld>
            <a:endParaRPr lang="en-US"/>
          </a:p>
        </p:txBody>
      </p:sp>
    </p:spTree>
    <p:extLst>
      <p:ext uri="{BB962C8B-B14F-4D97-AF65-F5344CB8AC3E}">
        <p14:creationId xmlns:p14="http://schemas.microsoft.com/office/powerpoint/2010/main" val="608725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 are the full comments</a:t>
            </a:r>
            <a:r>
              <a:rPr lang="en-US" baseline="0" dirty="0" smtClean="0"/>
              <a:t> for the tables and columns:</a:t>
            </a:r>
            <a:endParaRPr lang="en-US" dirty="0" smtClean="0"/>
          </a:p>
          <a:p>
            <a:endParaRPr lang="en-US" dirty="0" smtClean="0"/>
          </a:p>
          <a:p>
            <a:r>
              <a:rPr lang="en-US" sz="1200" kern="1200" dirty="0" smtClean="0">
                <a:solidFill>
                  <a:schemeClr val="tx1"/>
                </a:solidFill>
                <a:effectLst/>
                <a:latin typeface="+mn-lt"/>
                <a:ea typeface="+mn-ea"/>
                <a:cs typeface="+mn-cs"/>
              </a:rPr>
              <a:t>**METHOD5.M5_USER** is mostly used for authentication and authorization.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ORACLE_USERNAME: Individual Oracle account used to access Method5.  Do not use a shared account.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OS_USERNAME: Individual operating system account used to access Method5.  Depending on your system and network configuration enforcing this username may also ensure two factor authentication.  Do not use a shared account.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EMAIL_ADDRESS: Only necessary for administrators so they can be notified when configuration tables are changed.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IS_M5_ADMIN: Can this user change Method5 configuration tables.  This user will also receive emails about configuration problems and changes.  Either Yes or No.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DEFAULT_TARGETS: Use this target list if none is specified.  Leave NULL to use the global default set in M5_CONFIG.</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CAN_USE_SQL_FOR_TARGETS: Can use a SELECT SQL statement for choosing targets.  Target SELECT statements are run as Method5 so only grant this to trusted users.  Either Yes or No.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CAN_DROP_TAB_IN_OTHER_SCHEMA: Can set P_TABLE_NAME to be in a different schema.  That may sound innocent but it also implies the user can drop or delete data from other schemas on the management database.  Only give this to users you trust on the management database.  Either Yes or No.</a:t>
            </a:r>
            <a:endParaRPr lang="en-US" dirty="0" smtClean="0"/>
          </a:p>
          <a:p>
            <a:endParaRPr lang="en-US" dirty="0" smtClean="0"/>
          </a:p>
          <a:p>
            <a:r>
              <a:rPr lang="en-US" dirty="0" smtClean="0"/>
              <a:t>**METHOD5.M5_ROLE** allows complete control over the targets and features available to each user.  The column comments explain how to use each setting:</a:t>
            </a:r>
          </a:p>
          <a:p>
            <a:r>
              <a:rPr lang="en-US" dirty="0" smtClean="0"/>
              <a:t>  * ROLE_NAME: Name of the role.</a:t>
            </a:r>
          </a:p>
          <a:p>
            <a:r>
              <a:rPr lang="en-US" dirty="0" smtClean="0"/>
              <a:t>  * TARGET_STRING: String that describes available targets.  Works the same way as the parameter P_TARGETS.  Use % to mean everything.</a:t>
            </a:r>
          </a:p>
          <a:p>
            <a:r>
              <a:rPr lang="en-US" dirty="0" smtClean="0"/>
              <a:t>  * CAN_RUN_AS_SYS: Can run commands as SYS.  Either Yes or No.</a:t>
            </a:r>
          </a:p>
          <a:p>
            <a:r>
              <a:rPr lang="en-US" dirty="0" smtClean="0"/>
              <a:t>  * CAN_RUN_SHELL_SCRIPT: Can run shell scripts on the host.  Either Yes or No.</a:t>
            </a:r>
          </a:p>
          <a:p>
            <a:r>
              <a:rPr lang="en-US" dirty="0" smtClean="0"/>
              <a:t>  * INSTALL_LINKS_IN_SCHEMA: Are private links installed in the user schemas.  Either Yes or NO.</a:t>
            </a:r>
          </a:p>
          <a:p>
            <a:r>
              <a:rPr lang="en-US" dirty="0" smtClean="0"/>
              <a:t>  * RUN_AS_M5_OR_SANDBOX: Run as the user Method5 (with all privileges) or as a temporary sandbox users with precisely controlled privileges.  Either M5 or SANDBOX.</a:t>
            </a:r>
          </a:p>
          <a:p>
            <a:r>
              <a:rPr lang="en-US" dirty="0" smtClean="0"/>
              <a:t>  * SANDBOX_DEFAULT_TS: The permanent tablespace for the sandbox user.  Only used if RUN_AS_M5_OR_SANDBOX is set to SANDBOX.  If NULL or the tablespace is not found the default permanent tablespace is used.</a:t>
            </a:r>
          </a:p>
          <a:p>
            <a:r>
              <a:rPr lang="en-US" dirty="0" smtClean="0"/>
              <a:t>  * SANDBOX_TEMPORARY_TS: The temporary tablespace for the sandbox user.  Only used if RUN_AS_M5_OR_SANDBOX is set to SANDBOX.  If NULL or the tablespace is not found the default temporary tablespace is used.</a:t>
            </a:r>
          </a:p>
          <a:p>
            <a:r>
              <a:rPr lang="en-US" dirty="0" smtClean="0"/>
              <a:t>  * SANDBOX_QUOTA: The quota on the permanent tablespace for the </a:t>
            </a:r>
            <a:r>
              <a:rPr lang="en-US" dirty="0" err="1" smtClean="0"/>
              <a:t>sanbox</a:t>
            </a:r>
            <a:r>
              <a:rPr lang="en-US" dirty="0" smtClean="0"/>
              <a:t> user.  Only used if RUN_AS_M5_OR_SANDBOX is set to SANDBOX.  This string can be a SIZE_CLAUSE.  For example, the values can be 10G, 9999999, 5M, etc.  If NULL then UNLIMITED will be used.</a:t>
            </a:r>
          </a:p>
          <a:p>
            <a:r>
              <a:rPr lang="en-US" dirty="0" smtClean="0"/>
              <a:t>  * SANDBOX_PROFILE: The profile used for the sandbox user.  Only used if RUN_AS_M5_OR_SANDBOX is set to SANDBOX.  If NULL or the profile is not found the DEFAULT profile is used.</a:t>
            </a:r>
          </a:p>
          <a:p>
            <a:endParaRPr lang="en-US" dirty="0" smtClean="0"/>
          </a:p>
          <a:p>
            <a:r>
              <a:rPr lang="en-US" dirty="0" smtClean="0"/>
              <a:t>**METHOD5.M5_ROLE_PRIV** grants privileges to an M5_ROLE.</a:t>
            </a:r>
          </a:p>
          <a:p>
            <a:r>
              <a:rPr lang="en-US" dirty="0" smtClean="0"/>
              <a:t>  * ROLE_NAME: Role name from METHOD5.ROLE.ROLE_NAME.</a:t>
            </a:r>
          </a:p>
          <a:p>
            <a:r>
              <a:rPr lang="en-US" dirty="0" smtClean="0"/>
              <a:t>  * PRIVILEGE: An Oracle system privilege, object privilege, or role.  This string will be placed in the middle of:  grant &lt;privilege&gt; to m5_temp_sandbox_XYZ;  For example: </a:t>
            </a:r>
            <a:r>
              <a:rPr lang="en-US" dirty="0" err="1" smtClean="0"/>
              <a:t>select_catalog_role</a:t>
            </a:r>
            <a:r>
              <a:rPr lang="en-US" dirty="0" smtClean="0"/>
              <a:t>, select any table, delete any table.</a:t>
            </a:r>
          </a:p>
          <a:p>
            <a:endParaRPr lang="en-US" dirty="0" smtClean="0"/>
          </a:p>
          <a:p>
            <a:r>
              <a:rPr lang="en-US" dirty="0" smtClean="0"/>
              <a:t>**METHOD5.M5_USER_ROLE** grants a M5_ROLE to an M5_USER.</a:t>
            </a:r>
          </a:p>
          <a:p>
            <a:r>
              <a:rPr lang="en-US" dirty="0" smtClean="0"/>
              <a:t>  * ORACLE_USERNAME: Oracle username from METHOD5.M5_USER.ORACLE_USERNAME.</a:t>
            </a:r>
          </a:p>
          <a:p>
            <a:r>
              <a:rPr lang="en-US" dirty="0" smtClean="0"/>
              <a:t>  * ROLE_NAME: Role name from METHOD5.ROLE.ROLE_NAME.</a:t>
            </a:r>
          </a:p>
        </p:txBody>
      </p:sp>
      <p:sp>
        <p:nvSpPr>
          <p:cNvPr id="4" name="Slide Number Placeholder 3"/>
          <p:cNvSpPr>
            <a:spLocks noGrp="1"/>
          </p:cNvSpPr>
          <p:nvPr>
            <p:ph type="sldNum" sz="quarter" idx="10"/>
          </p:nvPr>
        </p:nvSpPr>
        <p:spPr/>
        <p:txBody>
          <a:bodyPr/>
          <a:lstStyle/>
          <a:p>
            <a:fld id="{72AE7ADF-BF07-437B-AD5B-68C1A8D7189D}" type="slidenum">
              <a:rPr lang="en-US" smtClean="0"/>
              <a:t>22</a:t>
            </a:fld>
            <a:endParaRPr lang="en-US"/>
          </a:p>
        </p:txBody>
      </p:sp>
    </p:spTree>
    <p:extLst>
      <p:ext uri="{BB962C8B-B14F-4D97-AF65-F5344CB8AC3E}">
        <p14:creationId xmlns:p14="http://schemas.microsoft.com/office/powerpoint/2010/main" val="1027261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Method5 it becomes almost trivial to harmonize</a:t>
            </a:r>
            <a:r>
              <a:rPr lang="en-US" baseline="0" dirty="0" smtClean="0"/>
              <a:t> common security settings.  These simple snippets can save hours of data gathering, enabling you to compare settings that you would never otherwise bother to compare.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23</a:t>
            </a:fld>
            <a:endParaRPr lang="en-US"/>
          </a:p>
        </p:txBody>
      </p:sp>
    </p:spTree>
    <p:extLst>
      <p:ext uri="{BB962C8B-B14F-4D97-AF65-F5344CB8AC3E}">
        <p14:creationId xmlns:p14="http://schemas.microsoft.com/office/powerpoint/2010/main" val="1090440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Please feel free to contact me with any questions</a:t>
            </a:r>
            <a:r>
              <a:rPr lang="en-US" baseline="0" dirty="0" smtClean="0"/>
              <a:t> or comments.  If something is broken or wrong, use shame-driven-development: create a GitHub issue and embarrass me until I fix it.</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24</a:t>
            </a:fld>
            <a:endParaRPr lang="en-US"/>
          </a:p>
        </p:txBody>
      </p:sp>
    </p:spTree>
    <p:extLst>
      <p:ext uri="{BB962C8B-B14F-4D97-AF65-F5344CB8AC3E}">
        <p14:creationId xmlns:p14="http://schemas.microsoft.com/office/powerpoint/2010/main" val="2277858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Method5 isn't simply faster than your existing processes.</a:t>
            </a:r>
            <a:r>
              <a:rPr lang="en-US" baseline="0" dirty="0" smtClean="0"/>
              <a:t>  It's so much faster that it can change your attitude toward solving problems.</a:t>
            </a:r>
            <a:endParaRPr lang="en-US" dirty="0" smtClean="0"/>
          </a:p>
          <a:p>
            <a:r>
              <a:rPr lang="en-US" dirty="0" smtClean="0"/>
              <a:t>2. For every problem, spend a minute thinking if there's a way to find it, fix it, and prevent it on other databases.  There's no more excuse to not check every database - it only takes one line of code.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Start being more proactive - no more Groundhog Day administration.</a:t>
            </a:r>
            <a:r>
              <a:rPr lang="en-US" baseline="0" dirty="0" smtClean="0"/>
              <a:t>  </a:t>
            </a:r>
            <a:r>
              <a:rPr lang="en-US" dirty="0" smtClean="0"/>
              <a:t>Even if the problem only takes you 5 minutes to fix each time, consider how much time everyone else spends on it before it even</a:t>
            </a:r>
            <a:r>
              <a:rPr lang="en-US" baseline="0" dirty="0" smtClean="0"/>
              <a:t> gets reported to you</a:t>
            </a:r>
            <a:r>
              <a:rPr lang="en-US" dirty="0" smtClean="0"/>
              <a:t>.  When</a:t>
            </a:r>
            <a:r>
              <a:rPr lang="en-US" baseline="0" dirty="0" smtClean="0"/>
              <a:t> you find a problem and write a Method5 snippet for it, save that code.  After a while you can generate a preventive maintenance program that you can run periodically to fix things before they become a problem.  </a:t>
            </a:r>
            <a:r>
              <a:rPr lang="en-US" dirty="0" smtClean="0"/>
              <a:t>You'll be amazed how often a single query today can save your organization hours of work tomorrow.</a:t>
            </a:r>
          </a:p>
          <a:p>
            <a:r>
              <a:rPr lang="en-US" dirty="0" smtClean="0"/>
              <a:t>4. If we could wave a magic wand it would be great</a:t>
            </a:r>
            <a:r>
              <a:rPr lang="en-US" baseline="0" dirty="0" smtClean="0"/>
              <a:t> to put our entire data center into a single box, in a single database.  While that's not possible we can sometimes pretend that's the case.  With the right remote execution tools we only need to logon to one system, and we can treat all our databases as one logical database.</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25</a:t>
            </a:fld>
            <a:endParaRPr lang="en-US"/>
          </a:p>
        </p:txBody>
      </p:sp>
    </p:spTree>
    <p:extLst>
      <p:ext uri="{BB962C8B-B14F-4D97-AF65-F5344CB8AC3E}">
        <p14:creationId xmlns:p14="http://schemas.microsoft.com/office/powerpoint/2010/main" val="1321457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DBAs spend too much time fixing the same problems again and again on different databases.  When you find a rare problem you won't always spend the time</a:t>
            </a:r>
            <a:r>
              <a:rPr lang="en-US" baseline="0" dirty="0" smtClean="0"/>
              <a:t> to check other databases, it's not worth it.</a:t>
            </a:r>
            <a:endParaRPr lang="en-US" dirty="0" smtClean="0"/>
          </a:p>
          <a:p>
            <a:r>
              <a:rPr lang="en-US" dirty="0" smtClean="0"/>
              <a:t>2. You can't perform simple tasks or answer simple questions across all your databases.</a:t>
            </a:r>
          </a:p>
          <a:p>
            <a:r>
              <a:rPr lang="en-US" dirty="0" smtClean="0"/>
              <a:t>3. You have tools to automate common, predefined tasks like cloning, installing, patching, and deployments.  But</a:t>
            </a:r>
            <a:r>
              <a:rPr lang="en-US" baseline="0" dirty="0" smtClean="0"/>
              <a:t> why not bring automation to tuning, troubleshooting, and other ad hoc tasks?</a:t>
            </a:r>
            <a:endParaRPr lang="en-US" dirty="0" smtClean="0"/>
          </a:p>
          <a:p>
            <a:r>
              <a:rPr lang="en-US" dirty="0" smtClean="0"/>
              <a:t>4. Your environment has unique challenges.  How do you automate the "other" problems that take up so much time?</a:t>
            </a:r>
          </a:p>
          <a:p>
            <a:r>
              <a:rPr lang="en-US" dirty="0" smtClean="0"/>
              <a:t>5. SQL, PL/SQL, and the relational model help solve many of these problems, but they are stuck inside a single database.  Why can't you treat all of your databases as a single entity?</a:t>
            </a:r>
          </a:p>
          <a:p>
            <a:r>
              <a:rPr lang="en-US" dirty="0" smtClean="0"/>
              <a:t>6. Oracle developers know to avoid row-by-row processing; it's slower and more complicated than set-based processing.  Likewise</a:t>
            </a:r>
            <a:r>
              <a:rPr lang="en-US" baseline="0" dirty="0" smtClean="0"/>
              <a:t> we should avoid database-by-database administration.</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4</a:t>
            </a:fld>
            <a:endParaRPr lang="en-US" dirty="0"/>
          </a:p>
        </p:txBody>
      </p:sp>
    </p:spTree>
    <p:extLst>
      <p:ext uri="{BB962C8B-B14F-4D97-AF65-F5344CB8AC3E}">
        <p14:creationId xmlns:p14="http://schemas.microsoft.com/office/powerpoint/2010/main" val="750641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 all of these criticisms apply</a:t>
            </a:r>
            <a:r>
              <a:rPr lang="en-US" baseline="0" dirty="0" smtClean="0"/>
              <a:t> to all of the listed tools.)</a:t>
            </a:r>
            <a:endParaRPr lang="en-US" dirty="0" smtClean="0"/>
          </a:p>
          <a:p>
            <a:endParaRPr lang="en-US" dirty="0" smtClean="0"/>
          </a:p>
          <a:p>
            <a:r>
              <a:rPr lang="en-US" dirty="0" smtClean="0"/>
              <a:t>1. Existing tools and processes are not nearly good enough to transform the way you work. If you don't use these automation tools multiple times a day then they have failed to significantly help your organization.  Programs like Ansible, Salt, and Fabric can</a:t>
            </a:r>
            <a:r>
              <a:rPr lang="en-US" baseline="0" dirty="0" smtClean="0"/>
              <a:t> radically alter the way your system administrators work.  But they can't do the same for Oracle databases.</a:t>
            </a:r>
            <a:endParaRPr lang="en-US" dirty="0" smtClean="0"/>
          </a:p>
          <a:p>
            <a:r>
              <a:rPr lang="en-US" dirty="0" smtClean="0"/>
              <a:t>2. None of the existing tools are fast, easy to use, and secure.</a:t>
            </a:r>
          </a:p>
          <a:p>
            <a:r>
              <a:rPr lang="en-US" dirty="0" smtClean="0"/>
              <a:t>3. We don't need more IDEs, plugins, websites, and agents. Good DBAs and developers will not give up their favorite IDE; you'll</a:t>
            </a:r>
            <a:r>
              <a:rPr lang="en-US" baseline="0" dirty="0" smtClean="0"/>
              <a:t> have to pry them from our </a:t>
            </a:r>
            <a:r>
              <a:rPr lang="en-US" dirty="0" smtClean="0"/>
              <a:t>cold, dead hands.</a:t>
            </a:r>
          </a:p>
          <a:p>
            <a:r>
              <a:rPr lang="en-US" dirty="0" smtClean="0"/>
              <a:t>4. Most of the "enterprise"</a:t>
            </a:r>
            <a:r>
              <a:rPr lang="en-US" baseline="0" dirty="0" smtClean="0"/>
              <a:t> automation programs are expensive and closed source.</a:t>
            </a:r>
          </a:p>
          <a:p>
            <a:r>
              <a:rPr lang="en-US" dirty="0" smtClean="0"/>
              <a:t>5. Some programs are only designed to run a small set of pre-defined</a:t>
            </a:r>
            <a:r>
              <a:rPr lang="en-US" baseline="0" dirty="0" smtClean="0"/>
              <a:t> scripts.</a:t>
            </a:r>
            <a:endParaRPr lang="en-US" dirty="0" smtClean="0"/>
          </a:p>
          <a:p>
            <a:r>
              <a:rPr lang="en-US" dirty="0" smtClean="0"/>
              <a:t>6. Most importantly, none of</a:t>
            </a:r>
            <a:r>
              <a:rPr lang="en-US" baseline="0" dirty="0" smtClean="0"/>
              <a:t> the alternatives are </a:t>
            </a:r>
            <a:r>
              <a:rPr lang="en-US" b="1" baseline="0" dirty="0" smtClean="0"/>
              <a:t>relational</a:t>
            </a:r>
            <a:r>
              <a:rPr lang="en-US" baseline="0" dirty="0" smtClean="0"/>
              <a:t>.  There's nothing wrong with Java, SSH, shell scripts, text files, XML, JSON, etc.  But those are not the native language of databases.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5</a:t>
            </a:fld>
            <a:endParaRPr lang="en-US" dirty="0"/>
          </a:p>
        </p:txBody>
      </p:sp>
    </p:spTree>
    <p:extLst>
      <p:ext uri="{BB962C8B-B14F-4D97-AF65-F5344CB8AC3E}">
        <p14:creationId xmlns:p14="http://schemas.microsoft.com/office/powerpoint/2010/main" val="2307987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We want to access anything in one statement. We want to pretend a thousand databases are just one.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Dynamic SQL is sometimes classified as Method 1, 2, 3, or 4.  Method 1 is static, and Method 4 is so dynamic that even the select list is a variable.  You need a new type of dynamic SQL, a Method 5, where even the location is a variable.  This allows you to programmatically control both what to run and where to run it. It should run anywhere SQL can run and should not require anything other than an Oracle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 new syntax would be nice - something like the 12c `CONTAINERS` clause on steroids.</a:t>
            </a:r>
          </a:p>
          <a:p>
            <a:r>
              <a:rPr lang="en-US" dirty="0" smtClean="0"/>
              <a:t>4. We</a:t>
            </a:r>
            <a:r>
              <a:rPr lang="en-US" baseline="0" dirty="0" smtClean="0"/>
              <a:t> can't change SQL syntax but with Oracle Data Cartridge we can get very close.</a:t>
            </a:r>
          </a:p>
        </p:txBody>
      </p:sp>
      <p:sp>
        <p:nvSpPr>
          <p:cNvPr id="4" name="Slide Number Placeholder 3"/>
          <p:cNvSpPr>
            <a:spLocks noGrp="1"/>
          </p:cNvSpPr>
          <p:nvPr>
            <p:ph type="sldNum" sz="quarter" idx="10"/>
          </p:nvPr>
        </p:nvSpPr>
        <p:spPr/>
        <p:txBody>
          <a:bodyPr/>
          <a:lstStyle/>
          <a:p>
            <a:fld id="{72AE7ADF-BF07-437B-AD5B-68C1A8D7189D}" type="slidenum">
              <a:rPr lang="en-US" smtClean="0"/>
              <a:t>6</a:t>
            </a:fld>
            <a:endParaRPr lang="en-US" dirty="0"/>
          </a:p>
        </p:txBody>
      </p:sp>
    </p:spTree>
    <p:extLst>
      <p:ext uri="{BB962C8B-B14F-4D97-AF65-F5344CB8AC3E}">
        <p14:creationId xmlns:p14="http://schemas.microsoft.com/office/powerpoint/2010/main" val="2964524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smtClean="0"/>
              <a:t>1. You've probably seen this problem solved poorly many times before, you should be skeptical.  There are a lot of horrible ways to run</a:t>
            </a:r>
            <a:r>
              <a:rPr lang="en-US" baseline="0" dirty="0" smtClean="0"/>
              <a:t> commands on multiple targets.</a:t>
            </a:r>
            <a:endParaRPr lang="en-US" dirty="0" smtClean="0"/>
          </a:p>
          <a:p>
            <a:pPr marL="0" indent="0">
              <a:buNone/>
            </a:pPr>
            <a:r>
              <a:rPr lang="en-US" dirty="0" smtClean="0"/>
              <a:t>2. Method5 was created at</a:t>
            </a:r>
            <a:r>
              <a:rPr lang="en-US" baseline="0" dirty="0" smtClean="0"/>
              <a:t> General Dynamics and </a:t>
            </a:r>
            <a:r>
              <a:rPr lang="en-US" dirty="0" smtClean="0"/>
              <a:t>Ventech Solutions to support the </a:t>
            </a:r>
            <a:r>
              <a:rPr lang="en-US" baseline="0" dirty="0" smtClean="0"/>
              <a:t>Centers for Medicare &amp; Medicaid Services and many of their contractors.  It has been used in production since 2014 and was publically released in 2016.</a:t>
            </a:r>
          </a:p>
          <a:p>
            <a:pPr marL="0" indent="0">
              <a:buNone/>
            </a:pPr>
            <a:r>
              <a:rPr lang="en-US" baseline="0" dirty="0" smtClean="0"/>
              <a:t>3. At Ventech Solutions it's used to manage 400 databases with 1 petabyte of data.  It has run over 15 million commands.</a:t>
            </a:r>
          </a:p>
          <a:p>
            <a:r>
              <a:rPr lang="en-US" dirty="0" smtClean="0"/>
              <a:t>4.</a:t>
            </a:r>
            <a:r>
              <a:rPr lang="en-US" baseline="0" dirty="0" smtClean="0"/>
              <a:t> The program was built without taking any shortcuts.  1800 automated unit tests ensure the quality of each release.  The code is open source so anybody can easily use it, modify it, or review it.  </a:t>
            </a:r>
            <a:r>
              <a:rPr lang="en-US" dirty="0" smtClean="0"/>
              <a:t>Security has always been a primary concern and we've learned from the mistakes of other tools.  For example, </a:t>
            </a:r>
            <a:r>
              <a:rPr lang="en-US" baseline="0" dirty="0" smtClean="0"/>
              <a:t>there are no shared passwords or public database links.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7</a:t>
            </a:fld>
            <a:endParaRPr lang="en-US" dirty="0"/>
          </a:p>
        </p:txBody>
      </p:sp>
    </p:spTree>
    <p:extLst>
      <p:ext uri="{BB962C8B-B14F-4D97-AF65-F5344CB8AC3E}">
        <p14:creationId xmlns:p14="http://schemas.microsoft.com/office/powerpoint/2010/main" val="3525267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Method5</a:t>
            </a:r>
            <a:r>
              <a:rPr lang="en-US" b="0" baseline="0" dirty="0" smtClean="0"/>
              <a:t> can be run as either a function or a procedure.  They let you specify </a:t>
            </a:r>
            <a:r>
              <a:rPr lang="en-US" b="1" baseline="0" dirty="0" smtClean="0"/>
              <a:t>what</a:t>
            </a:r>
            <a:r>
              <a:rPr lang="en-US" b="0" baseline="0" dirty="0" smtClean="0"/>
              <a:t> to run, </a:t>
            </a:r>
            <a:r>
              <a:rPr lang="en-US" b="1" baseline="0" dirty="0" smtClean="0"/>
              <a:t>where</a:t>
            </a:r>
            <a:r>
              <a:rPr lang="en-US" b="0" baseline="0" dirty="0" smtClean="0"/>
              <a:t> to run, and </a:t>
            </a:r>
            <a:r>
              <a:rPr lang="en-US" b="1" baseline="0" dirty="0" smtClean="0"/>
              <a:t>how</a:t>
            </a:r>
            <a:r>
              <a:rPr lang="en-US" b="0" baseline="0" dirty="0" smtClean="0"/>
              <a:t> to run</a:t>
            </a:r>
            <a:r>
              <a:rPr lang="en-US" b="0" dirty="0" smtClean="0"/>
              <a:t>.</a:t>
            </a:r>
            <a:r>
              <a:rPr lang="en-US" b="0" baseline="0" dirty="0" smtClean="0"/>
              <a:t>  The function returns results immediately.  The procedure </a:t>
            </a:r>
            <a:r>
              <a:rPr lang="en-US" dirty="0" smtClean="0"/>
              <a:t>saves the results in background tables, and it gives you more control over how the commands are run.</a:t>
            </a:r>
            <a:endParaRPr lang="en-US" b="0" dirty="0" smtClean="0"/>
          </a:p>
          <a:p>
            <a:endParaRPr lang="en-US" b="1" dirty="0" smtClean="0"/>
          </a:p>
          <a:p>
            <a:r>
              <a:rPr lang="en-US" dirty="0" smtClean="0"/>
              <a:t>Running as a function is simple and neat,</a:t>
            </a:r>
            <a:r>
              <a:rPr lang="en-US" baseline="0" dirty="0" smtClean="0"/>
              <a:t> but in practice advanced users will normally want to run things as a procedure.  Running as a procedure makes it asynchronous, which is good for large jobs you don't want to wait for.  It also makes it possible to schedule and chain tasks.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8</a:t>
            </a:fld>
            <a:endParaRPr lang="en-US"/>
          </a:p>
        </p:txBody>
      </p:sp>
    </p:spTree>
    <p:extLst>
      <p:ext uri="{BB962C8B-B14F-4D97-AF65-F5344CB8AC3E}">
        <p14:creationId xmlns:p14="http://schemas.microsoft.com/office/powerpoint/2010/main" val="3520608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Most</a:t>
            </a:r>
            <a:r>
              <a:rPr lang="en-US" b="0" baseline="0" dirty="0" smtClean="0"/>
              <a:t> of the features of Method5 happen in the background and aren't obvious at first.</a:t>
            </a:r>
          </a:p>
          <a:p>
            <a:r>
              <a:rPr lang="en-US" b="1" dirty="0" smtClean="0"/>
              <a:t>1. Performance -</a:t>
            </a:r>
            <a:r>
              <a:rPr lang="en-US" dirty="0" smtClean="0"/>
              <a:t> Asynchronous processing and parallelism make Method5 more responsive and orders of magnitude faster than other tools.</a:t>
            </a:r>
          </a:p>
          <a:p>
            <a:r>
              <a:rPr lang="en-US" b="1" dirty="0" smtClean="0"/>
              <a:t>2. Simple interface -</a:t>
            </a:r>
            <a:r>
              <a:rPr lang="en-US" dirty="0" smtClean="0"/>
              <a:t> The PL/SQL API makes it easy to create and automate tasks. No need to learn a new GUI or IDE, Method5 seamlessly integrates with your existing tools.</a:t>
            </a:r>
          </a:p>
          <a:p>
            <a:r>
              <a:rPr lang="en-US" b="1" dirty="0" smtClean="0"/>
              <a:t>3.</a:t>
            </a:r>
            <a:r>
              <a:rPr lang="en-US" b="1" baseline="0" dirty="0" smtClean="0"/>
              <a:t> </a:t>
            </a:r>
            <a:r>
              <a:rPr lang="en-US" b="1" dirty="0" smtClean="0"/>
              <a:t>Relational storage -</a:t>
            </a:r>
            <a:r>
              <a:rPr lang="en-US" dirty="0" smtClean="0"/>
              <a:t> Everything about the database is stored in the database, making it easier to analyze, save, and share results.</a:t>
            </a:r>
          </a:p>
          <a:p>
            <a:r>
              <a:rPr lang="en-US" b="1" dirty="0" smtClean="0"/>
              <a:t>4. Easy administration -</a:t>
            </a:r>
            <a:r>
              <a:rPr lang="en-US" dirty="0" smtClean="0"/>
              <a:t> Method5 is agentless. Free and open source software only needs to be installed on one central management database. Users do not need to install custom software, manage connections, or modify configuration files. One administrator can configure Method5 and that configuration automatically applies to all users.</a:t>
            </a:r>
          </a:p>
          <a:p>
            <a:r>
              <a:rPr lang="en-US" b="1" dirty="0" smtClean="0"/>
              <a:t>5. Security -</a:t>
            </a:r>
            <a:r>
              <a:rPr lang="en-US" dirty="0" smtClean="0"/>
              <a:t> Method5 has been thoroughly hardened to avoid the typical security problems with multi-database tools. For example, there are no public database links or shared passwords. The</a:t>
            </a:r>
            <a:r>
              <a:rPr lang="en-US" baseline="0" dirty="0" smtClean="0"/>
              <a:t> program privileges are completely configurable.  </a:t>
            </a:r>
            <a:r>
              <a:rPr lang="en-US" dirty="0" smtClean="0"/>
              <a:t>See the file security.md for more details.</a:t>
            </a:r>
          </a:p>
          <a:p>
            <a:r>
              <a:rPr lang="en-US" b="1" dirty="0" smtClean="0"/>
              <a:t>6. Exception handling and metadata -</a:t>
            </a:r>
            <a:r>
              <a:rPr lang="en-US" dirty="0" smtClean="0"/>
              <a:t> Exceptions and metadata are stored in tables and do not stop other targets from processing. Hung jobs are automatically stopped based on a timeout parameter. Handling these rare problems lets you easily scale your queries to hundreds of databases.</a:t>
            </a:r>
          </a:p>
        </p:txBody>
      </p:sp>
      <p:sp>
        <p:nvSpPr>
          <p:cNvPr id="4" name="Slide Number Placeholder 3"/>
          <p:cNvSpPr>
            <a:spLocks noGrp="1"/>
          </p:cNvSpPr>
          <p:nvPr>
            <p:ph type="sldNum" sz="quarter" idx="10"/>
          </p:nvPr>
        </p:nvSpPr>
        <p:spPr/>
        <p:txBody>
          <a:bodyPr/>
          <a:lstStyle/>
          <a:p>
            <a:fld id="{72AE7ADF-BF07-437B-AD5B-68C1A8D7189D}" type="slidenum">
              <a:rPr lang="en-US" smtClean="0"/>
              <a:t>9</a:t>
            </a:fld>
            <a:endParaRPr lang="en-US"/>
          </a:p>
        </p:txBody>
      </p:sp>
    </p:spTree>
    <p:extLst>
      <p:ext uri="{BB962C8B-B14F-4D97-AF65-F5344CB8AC3E}">
        <p14:creationId xmlns:p14="http://schemas.microsoft.com/office/powerpoint/2010/main" val="1909579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 P_CODE (required) -</a:t>
            </a:r>
            <a:r>
              <a:rPr lang="en-US" dirty="0" smtClean="0"/>
              <a:t> Any SQL statement, PL/SQL block, or Linux/Unix shell script.  The</a:t>
            </a:r>
            <a:r>
              <a:rPr lang="en-US" baseline="0" dirty="0" smtClean="0"/>
              <a:t> results can be either the query results, a SQL*Plus feedback message for DDL and DML, DBMS_OUTPUT for PL/SQL statements, or standard output and standard error for shell scripts.  (Shell scripts require</a:t>
            </a:r>
            <a:r>
              <a:rPr lang="en-US" dirty="0" smtClean="0"/>
              <a:t> an active database so Method5 cannot yet be used for activities that restart the database, like patching and upgrading.)</a:t>
            </a:r>
          </a:p>
          <a:p>
            <a:r>
              <a:rPr lang="en-US" b="1" dirty="0" smtClean="0"/>
              <a:t>2. P_TARGETS (optional, defaults to all databases) -</a:t>
            </a:r>
            <a:r>
              <a:rPr lang="en-US" dirty="0" smtClean="0"/>
              <a:t> Can be either a comma-separated list (of database names, hosts, lifecycles, lines of business, or cluster names) or a query that returns target names.  The</a:t>
            </a:r>
            <a:r>
              <a:rPr lang="en-US" baseline="0" dirty="0" smtClean="0"/>
              <a:t> names can also include wild-cards.  You can configure Target Groups for commonly-used queries.</a:t>
            </a:r>
            <a:endParaRPr lang="en-US" dirty="0" smtClean="0"/>
          </a:p>
          <a:p>
            <a:r>
              <a:rPr lang="en-US" b="1" dirty="0" smtClean="0"/>
              <a:t>3. P_TABLE_NAME (optional, defaults to auto-generated name) -</a:t>
            </a:r>
            <a:r>
              <a:rPr lang="en-US" dirty="0" smtClean="0"/>
              <a:t> The base name for the results, _META, and _ERR tables.</a:t>
            </a:r>
          </a:p>
          <a:p>
            <a:r>
              <a:rPr lang="en-US" b="1" dirty="0" smtClean="0"/>
              <a:t>4. P_TABLE_EXISTS_ACTION (optional, defaults to ERROR) -</a:t>
            </a:r>
            <a:r>
              <a:rPr lang="en-US" dirty="0" smtClean="0"/>
              <a:t> One of ERROR, APPEND, DELETE, or DROP.</a:t>
            </a:r>
          </a:p>
          <a:p>
            <a:r>
              <a:rPr lang="en-US" b="1" dirty="0" smtClean="0"/>
              <a:t>5. P_ASYNCHRONOUS (optional, defaults to TRUE) -</a:t>
            </a:r>
            <a:r>
              <a:rPr lang="en-US" dirty="0" smtClean="0"/>
              <a:t> Return right away or wait for all results.</a:t>
            </a:r>
          </a:p>
          <a:p>
            <a:r>
              <a:rPr lang="en-US" b="1" dirty="0" smtClean="0"/>
              <a:t>6. P_RUN_AS_SYS (optional, defaults to FALSE) -</a:t>
            </a:r>
            <a:r>
              <a:rPr lang="en-US" dirty="0" smtClean="0"/>
              <a:t> Run the command as the SYS user.  Command</a:t>
            </a:r>
            <a:r>
              <a:rPr lang="en-US" baseline="0" dirty="0" smtClean="0"/>
              <a:t>s should only run as SYS when necessary, which is probably less than 1% of the time.  This feature has extra protections that prevent other users from calling it.  Only the Method5 user from the master database can use this feature.  See the security section of the user guide for more details.  If you're still worried about it, this feature can be disabled for everyone or for specific users.</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10</a:t>
            </a:fld>
            <a:endParaRPr lang="en-US"/>
          </a:p>
        </p:txBody>
      </p:sp>
    </p:spTree>
    <p:extLst>
      <p:ext uri="{BB962C8B-B14F-4D97-AF65-F5344CB8AC3E}">
        <p14:creationId xmlns:p14="http://schemas.microsoft.com/office/powerpoint/2010/main" val="316232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5639543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94723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660731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E180E1A3-B69A-134F-B495-3653AAE6F60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2" name="Title 1"/>
          <p:cNvSpPr>
            <a:spLocks noGrp="1"/>
          </p:cNvSpPr>
          <p:nvPr>
            <p:ph type="ctrTitle"/>
          </p:nvPr>
        </p:nvSpPr>
        <p:spPr>
          <a:xfrm>
            <a:off x="4570774" y="519803"/>
            <a:ext cx="4145357" cy="1281030"/>
          </a:xfrm>
          <a:prstGeom prst="rect">
            <a:avLst/>
          </a:prstGeom>
        </p:spPr>
        <p:txBody>
          <a:bodyPr/>
          <a:lstStyle>
            <a:lvl1pPr algn="r">
              <a:defRPr sz="3200">
                <a:solidFill>
                  <a:schemeClr val="bg1"/>
                </a:solidFill>
              </a:defRPr>
            </a:lvl1pPr>
          </a:lstStyle>
          <a:p>
            <a:r>
              <a:rPr lang="en-US" dirty="0"/>
              <a:t>Click to edit Master title style</a:t>
            </a:r>
          </a:p>
        </p:txBody>
      </p:sp>
      <p:sp>
        <p:nvSpPr>
          <p:cNvPr id="13" name="Rectangle 12">
            <a:extLst>
              <a:ext uri="{FF2B5EF4-FFF2-40B4-BE49-F238E27FC236}">
                <a16:creationId xmlns:a16="http://schemas.microsoft.com/office/drawing/2014/main" xmlns="" id="{0BA9AD78-55CA-FC48-85C9-7EDC571D7764}"/>
              </a:ext>
            </a:extLst>
          </p:cNvPr>
          <p:cNvSpPr/>
          <p:nvPr userDrawn="1"/>
        </p:nvSpPr>
        <p:spPr>
          <a:xfrm>
            <a:off x="6609163" y="3539638"/>
            <a:ext cx="2534837" cy="363805"/>
          </a:xfrm>
          <a:prstGeom prst="rect">
            <a:avLst/>
          </a:prstGeom>
          <a:solidFill>
            <a:srgbClr val="6EA82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FB986016-B6A1-7045-9BD6-30A6CFAC2DAB}"/>
              </a:ext>
            </a:extLst>
          </p:cNvPr>
          <p:cNvSpPr/>
          <p:nvPr userDrawn="1"/>
        </p:nvSpPr>
        <p:spPr>
          <a:xfrm>
            <a:off x="6643453" y="3572349"/>
            <a:ext cx="1996444" cy="307777"/>
          </a:xfrm>
          <a:prstGeom prst="rect">
            <a:avLst/>
          </a:prstGeom>
        </p:spPr>
        <p:txBody>
          <a:bodyPr wrap="square">
            <a:spAutoFit/>
          </a:bodyPr>
          <a:lstStyle/>
          <a:p>
            <a:r>
              <a:rPr lang="en-US" sz="1400" b="1" dirty="0">
                <a:solidFill>
                  <a:schemeClr val="bg1"/>
                </a:solidFill>
              </a:rPr>
              <a:t>MAY 16 &amp; 17, 2018</a:t>
            </a:r>
          </a:p>
        </p:txBody>
      </p:sp>
      <p:sp>
        <p:nvSpPr>
          <p:cNvPr id="15" name="Rectangle 14">
            <a:extLst>
              <a:ext uri="{FF2B5EF4-FFF2-40B4-BE49-F238E27FC236}">
                <a16:creationId xmlns:a16="http://schemas.microsoft.com/office/drawing/2014/main" xmlns="" id="{B799031F-B96C-1849-98E0-6B9B691832A1}"/>
              </a:ext>
            </a:extLst>
          </p:cNvPr>
          <p:cNvSpPr/>
          <p:nvPr userDrawn="1"/>
        </p:nvSpPr>
        <p:spPr>
          <a:xfrm>
            <a:off x="4788000" y="4017222"/>
            <a:ext cx="4356000" cy="363805"/>
          </a:xfrm>
          <a:prstGeom prst="rect">
            <a:avLst/>
          </a:prstGeom>
          <a:solidFill>
            <a:srgbClr val="273D5D">
              <a:alpha val="81961"/>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8DE4FF43-1642-0F49-9CAA-364D5A6E758C}"/>
              </a:ext>
            </a:extLst>
          </p:cNvPr>
          <p:cNvSpPr/>
          <p:nvPr userDrawn="1"/>
        </p:nvSpPr>
        <p:spPr>
          <a:xfrm>
            <a:off x="4850513" y="4038503"/>
            <a:ext cx="4298850" cy="307777"/>
          </a:xfrm>
          <a:prstGeom prst="rect">
            <a:avLst/>
          </a:prstGeom>
        </p:spPr>
        <p:txBody>
          <a:bodyPr wrap="square">
            <a:spAutoFit/>
          </a:bodyPr>
          <a:lstStyle/>
          <a:p>
            <a:r>
              <a:rPr lang="en-US" sz="1400" b="1" dirty="0">
                <a:solidFill>
                  <a:schemeClr val="bg1"/>
                </a:solidFill>
              </a:rPr>
              <a:t>CLEVELAND PUBLIC AUDITORIUM, CLEVELAND, OHIO</a:t>
            </a:r>
          </a:p>
        </p:txBody>
      </p:sp>
      <p:sp>
        <p:nvSpPr>
          <p:cNvPr id="17" name="Rectangle 16">
            <a:extLst>
              <a:ext uri="{FF2B5EF4-FFF2-40B4-BE49-F238E27FC236}">
                <a16:creationId xmlns:a16="http://schemas.microsoft.com/office/drawing/2014/main" xmlns="" id="{A107BE45-8C13-9843-8982-454014F66054}"/>
              </a:ext>
            </a:extLst>
          </p:cNvPr>
          <p:cNvSpPr/>
          <p:nvPr userDrawn="1"/>
        </p:nvSpPr>
        <p:spPr>
          <a:xfrm>
            <a:off x="5962063" y="4494807"/>
            <a:ext cx="3181937" cy="363805"/>
          </a:xfrm>
          <a:prstGeom prst="rect">
            <a:avLst/>
          </a:prstGeom>
          <a:solidFill>
            <a:srgbClr val="DF4C1D">
              <a:alpha val="76078"/>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C94EC4B4-E086-124B-90BB-384F2C36AF74}"/>
              </a:ext>
            </a:extLst>
          </p:cNvPr>
          <p:cNvSpPr/>
          <p:nvPr userDrawn="1"/>
        </p:nvSpPr>
        <p:spPr>
          <a:xfrm>
            <a:off x="6009173" y="4522820"/>
            <a:ext cx="2832443" cy="307777"/>
          </a:xfrm>
          <a:prstGeom prst="rect">
            <a:avLst/>
          </a:prstGeom>
        </p:spPr>
        <p:txBody>
          <a:bodyPr wrap="square">
            <a:spAutoFit/>
          </a:bodyPr>
          <a:lstStyle/>
          <a:p>
            <a:r>
              <a:rPr lang="en-US" sz="1400" b="1" dirty="0">
                <a:solidFill>
                  <a:schemeClr val="bg1"/>
                </a:solidFill>
              </a:rPr>
              <a:t>WWW.NEOOUG.ORG/GLOC</a:t>
            </a:r>
          </a:p>
        </p:txBody>
      </p:sp>
      <p:pic>
        <p:nvPicPr>
          <p:cNvPr id="11" name="Picture 10">
            <a:extLst>
              <a:ext uri="{FF2B5EF4-FFF2-40B4-BE49-F238E27FC236}">
                <a16:creationId xmlns:a16="http://schemas.microsoft.com/office/drawing/2014/main" xmlns="" id="{5BE85F2D-8D61-4F46-8623-4E214E0314D5}"/>
              </a:ext>
            </a:extLst>
          </p:cNvPr>
          <p:cNvPicPr>
            <a:picLocks noChangeAspect="1" noChangeArrowheads="1"/>
          </p:cNvPicPr>
          <p:nvPr userDrawn="1"/>
        </p:nvPicPr>
        <p:blipFill>
          <a:blip r:embed="rId3"/>
          <a:srcRect/>
          <a:stretch>
            <a:fillRect/>
          </a:stretch>
        </p:blipFill>
        <p:spPr bwMode="auto">
          <a:xfrm>
            <a:off x="517846" y="542471"/>
            <a:ext cx="2024785" cy="832715"/>
          </a:xfrm>
          <a:prstGeom prst="rect">
            <a:avLst/>
          </a:prstGeom>
          <a:noFill/>
          <a:ln w="9525">
            <a:noFill/>
            <a:miter lim="800000"/>
            <a:headEnd/>
            <a:tailEnd/>
          </a:ln>
        </p:spPr>
      </p:pic>
    </p:spTree>
    <p:extLst>
      <p:ext uri="{BB962C8B-B14F-4D97-AF65-F5344CB8AC3E}">
        <p14:creationId xmlns:p14="http://schemas.microsoft.com/office/powerpoint/2010/main" val="2391787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90945" y="4705350"/>
            <a:ext cx="1562110" cy="352496"/>
          </a:xfrm>
          <a:prstGeom prst="rect">
            <a:avLst/>
          </a:prstGeom>
        </p:spPr>
      </p:pic>
    </p:spTree>
    <p:extLst>
      <p:ext uri="{BB962C8B-B14F-4D97-AF65-F5344CB8AC3E}">
        <p14:creationId xmlns:p14="http://schemas.microsoft.com/office/powerpoint/2010/main" val="26360012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2936874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2018-05-07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069839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2018-05-07</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5345284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2018-05-07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295223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2018-05-07</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70358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2018-05-07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9576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2018-05-07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3066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2018-05-07</a:t>
            </a:r>
            <a:endParaRPr lang="en-US" dirty="0"/>
          </a:p>
        </p:txBody>
      </p:sp>
      <p:sp>
        <p:nvSpPr>
          <p:cNvPr id="5" name="Footer Placeholder 4"/>
          <p:cNvSpPr>
            <a:spLocks noGrp="1"/>
          </p:cNvSpPr>
          <p:nvPr>
            <p:ph type="ftr" sz="quarter" idx="3"/>
          </p:nvPr>
        </p:nvSpPr>
        <p:spPr>
          <a:xfrm>
            <a:off x="2743200" y="4767264"/>
            <a:ext cx="3657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5869706-863E-4BD1-B682-3CD80F60367B}" type="slidenum">
              <a:rPr lang="en-US" smtClean="0"/>
              <a:t>‹#›</a:t>
            </a:fld>
            <a:endParaRPr lang="en-US" dirty="0"/>
          </a:p>
        </p:txBody>
      </p:sp>
    </p:spTree>
    <p:extLst>
      <p:ext uri="{BB962C8B-B14F-4D97-AF65-F5344CB8AC3E}">
        <p14:creationId xmlns:p14="http://schemas.microsoft.com/office/powerpoint/2010/main" val="313979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gi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github.com/method5/method5" TargetMode="External"/><Relationship Id="rId5" Type="http://schemas.openxmlformats.org/officeDocument/2006/relationships/hyperlink" Target="mailto:jon.heller@ventechsolutions.com" TargetMode="External"/><Relationship Id="rId4" Type="http://schemas.openxmlformats.org/officeDocument/2006/relationships/hyperlink" Target="mailto:jon@jonheller.org"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gif"/><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hyperlink" Target="mailto:jon@jonheller.or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519168-B3AD-C147-B445-17B0914A152B}"/>
              </a:ext>
            </a:extLst>
          </p:cNvPr>
          <p:cNvSpPr>
            <a:spLocks noGrp="1"/>
          </p:cNvSpPr>
          <p:nvPr>
            <p:ph type="ctrTitle"/>
          </p:nvPr>
        </p:nvSpPr>
        <p:spPr>
          <a:xfrm>
            <a:off x="4570774" y="432719"/>
            <a:ext cx="4145357" cy="1047740"/>
          </a:xfrm>
        </p:spPr>
        <p:txBody>
          <a:bodyPr>
            <a:normAutofit fontScale="90000"/>
          </a:bodyPr>
          <a:lstStyle/>
          <a:p>
            <a:r>
              <a:rPr lang="en-US" dirty="0" smtClean="0"/>
              <a:t>Automate </a:t>
            </a:r>
            <a:r>
              <a:rPr lang="en-US" dirty="0"/>
              <a:t>SQL with Method5 Open Source Remote Execution</a:t>
            </a:r>
            <a:endParaRPr lang="en-US" dirty="0"/>
          </a:p>
        </p:txBody>
      </p:sp>
    </p:spTree>
    <p:extLst>
      <p:ext uri="{BB962C8B-B14F-4D97-AF65-F5344CB8AC3E}">
        <p14:creationId xmlns:p14="http://schemas.microsoft.com/office/powerpoint/2010/main" val="1510941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P_CODE</a:t>
            </a:r>
            <a:r>
              <a:rPr lang="en-US" dirty="0" smtClean="0">
                <a:solidFill>
                  <a:schemeClr val="bg1">
                    <a:lumMod val="50000"/>
                  </a:schemeClr>
                </a:solidFill>
              </a:rPr>
              <a:t> - what to run</a:t>
            </a:r>
          </a:p>
          <a:p>
            <a:pPr marL="514350" indent="-514350">
              <a:buFont typeface="+mj-lt"/>
              <a:buAutoNum type="arabicPeriod"/>
            </a:pPr>
            <a:r>
              <a:rPr lang="en-US" dirty="0" smtClean="0"/>
              <a:t>P_TARGETS</a:t>
            </a:r>
            <a:r>
              <a:rPr lang="en-US" dirty="0" smtClean="0">
                <a:solidFill>
                  <a:schemeClr val="bg1">
                    <a:lumMod val="50000"/>
                  </a:schemeClr>
                </a:solidFill>
              </a:rPr>
              <a:t> - where to run it</a:t>
            </a:r>
          </a:p>
          <a:p>
            <a:pPr marL="514350" indent="-514350">
              <a:buFont typeface="+mj-lt"/>
              <a:buAutoNum type="arabicPeriod"/>
            </a:pPr>
            <a:r>
              <a:rPr lang="en-US" dirty="0" smtClean="0"/>
              <a:t>P_TABLE_NAME</a:t>
            </a:r>
            <a:r>
              <a:rPr lang="en-US" dirty="0" smtClean="0">
                <a:solidFill>
                  <a:schemeClr val="bg1">
                    <a:lumMod val="50000"/>
                  </a:schemeClr>
                </a:solidFill>
              </a:rPr>
              <a:t> - where to save it</a:t>
            </a:r>
          </a:p>
          <a:p>
            <a:pPr marL="514350" indent="-514350">
              <a:buFont typeface="+mj-lt"/>
              <a:buAutoNum type="arabicPeriod"/>
            </a:pPr>
            <a:r>
              <a:rPr lang="en-US" dirty="0" smtClean="0"/>
              <a:t>P_TABLE_EXISTS_ACTION</a:t>
            </a:r>
            <a:r>
              <a:rPr lang="en-US" dirty="0" smtClean="0">
                <a:solidFill>
                  <a:schemeClr val="bg1">
                    <a:lumMod val="50000"/>
                  </a:schemeClr>
                </a:solidFill>
              </a:rPr>
              <a:t> - if it already exists</a:t>
            </a:r>
          </a:p>
          <a:p>
            <a:pPr marL="514350" indent="-514350">
              <a:buFont typeface="+mj-lt"/>
              <a:buAutoNum type="arabicPeriod"/>
            </a:pPr>
            <a:r>
              <a:rPr lang="en-US" dirty="0"/>
              <a:t>P_ASYCHRONOUS</a:t>
            </a:r>
            <a:r>
              <a:rPr lang="en-US" dirty="0">
                <a:solidFill>
                  <a:schemeClr val="bg1">
                    <a:lumMod val="50000"/>
                  </a:schemeClr>
                </a:solidFill>
              </a:rPr>
              <a:t> - return or wait for all rows</a:t>
            </a:r>
            <a:endParaRPr lang="en-US" dirty="0" smtClean="0"/>
          </a:p>
          <a:p>
            <a:pPr marL="514350" indent="-514350">
              <a:buFont typeface="+mj-lt"/>
              <a:buAutoNum type="arabicPeriod"/>
            </a:pPr>
            <a:r>
              <a:rPr lang="en-US" dirty="0" smtClean="0"/>
              <a:t>P_RUN_AS_SYS</a:t>
            </a:r>
            <a:r>
              <a:rPr lang="en-US" dirty="0" smtClean="0">
                <a:solidFill>
                  <a:schemeClr val="bg1">
                    <a:lumMod val="50000"/>
                  </a:schemeClr>
                </a:solidFill>
              </a:rPr>
              <a:t> - run with SYSDBA privilege</a:t>
            </a:r>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10</a:t>
            </a:fld>
            <a:endParaRPr lang="en-US"/>
          </a:p>
        </p:txBody>
      </p:sp>
    </p:spTree>
    <p:extLst>
      <p:ext uri="{BB962C8B-B14F-4D97-AF65-F5344CB8AC3E}">
        <p14:creationId xmlns:p14="http://schemas.microsoft.com/office/powerpoint/2010/main" val="3721550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Features</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Tables</a:t>
            </a:r>
            <a:r>
              <a:rPr lang="en-US" dirty="0" smtClean="0">
                <a:solidFill>
                  <a:schemeClr val="bg1">
                    <a:lumMod val="50000"/>
                  </a:schemeClr>
                </a:solidFill>
              </a:rPr>
              <a:t> - data, _META, _ERR</a:t>
            </a:r>
          </a:p>
          <a:p>
            <a:pPr marL="514350" indent="-514350">
              <a:buFont typeface="+mj-lt"/>
              <a:buAutoNum type="arabicPeriod"/>
            </a:pPr>
            <a:r>
              <a:rPr lang="en-US" dirty="0" smtClean="0"/>
              <a:t>Views</a:t>
            </a:r>
            <a:r>
              <a:rPr lang="en-US" dirty="0" smtClean="0">
                <a:solidFill>
                  <a:schemeClr val="bg1">
                    <a:lumMod val="50000"/>
                  </a:schemeClr>
                </a:solidFill>
              </a:rPr>
              <a:t> - M5_RESULTS, M5_METADATA, M5_ERRORS</a:t>
            </a:r>
          </a:p>
          <a:p>
            <a:pPr marL="514350" indent="-514350">
              <a:buFont typeface="+mj-lt"/>
              <a:buAutoNum type="arabicPeriod"/>
            </a:pPr>
            <a:r>
              <a:rPr lang="en-US" dirty="0" smtClean="0"/>
              <a:t>M5_ links</a:t>
            </a:r>
            <a:r>
              <a:rPr lang="en-US" dirty="0" smtClean="0">
                <a:solidFill>
                  <a:schemeClr val="bg1">
                    <a:lumMod val="50000"/>
                  </a:schemeClr>
                </a:solidFill>
              </a:rPr>
              <a:t> - M5_* created in your schema</a:t>
            </a:r>
          </a:p>
          <a:p>
            <a:pPr marL="514350" indent="-514350">
              <a:buFont typeface="+mj-lt"/>
              <a:buAutoNum type="arabicPeriod"/>
            </a:pPr>
            <a:r>
              <a:rPr lang="en-US" dirty="0" smtClean="0"/>
              <a:t>Global Data Dictionary</a:t>
            </a:r>
            <a:r>
              <a:rPr lang="en-US" dirty="0" smtClean="0">
                <a:solidFill>
                  <a:schemeClr val="bg1">
                    <a:lumMod val="50000"/>
                  </a:schemeClr>
                </a:solidFill>
              </a:rPr>
              <a:t> - Common tables refreshed nightly (M5_DBA_USERS, M5_V$PARAMETER, etc.)</a:t>
            </a:r>
          </a:p>
          <a:p>
            <a:pPr marL="514350" indent="-514350">
              <a:buFont typeface="+mj-lt"/>
              <a:buAutoNum type="arabicPeriod"/>
            </a:pPr>
            <a:r>
              <a:rPr lang="en-US" dirty="0" smtClean="0"/>
              <a:t>Admin Email</a:t>
            </a:r>
            <a:r>
              <a:rPr lang="en-US" dirty="0" smtClean="0">
                <a:solidFill>
                  <a:schemeClr val="bg1">
                    <a:lumMod val="50000"/>
                  </a:schemeClr>
                </a:solidFill>
              </a:rPr>
              <a:t> - Summary of daily issues</a:t>
            </a:r>
          </a:p>
          <a:p>
            <a:pPr marL="514350" indent="-514350">
              <a:buFont typeface="+mj-lt"/>
              <a:buAutoNum type="arabicPeriod"/>
            </a:pPr>
            <a:r>
              <a:rPr lang="en-US" dirty="0" smtClean="0"/>
              <a:t>Version Star -</a:t>
            </a:r>
            <a:r>
              <a:rPr lang="en-US" dirty="0" smtClean="0">
                <a:solidFill>
                  <a:schemeClr val="bg1">
                    <a:lumMod val="50000"/>
                  </a:schemeClr>
                </a:solidFill>
              </a:rPr>
              <a:t> Use "**" for version differences</a:t>
            </a:r>
          </a:p>
          <a:p>
            <a:pPr marL="514350" indent="-514350">
              <a:buFont typeface="+mj-lt"/>
              <a:buAutoNum type="arabicPeriod"/>
            </a:pPr>
            <a:r>
              <a:rPr lang="en-US" dirty="0" smtClean="0">
                <a:solidFill>
                  <a:schemeClr val="tx1">
                    <a:lumMod val="95000"/>
                    <a:lumOff val="5000"/>
                  </a:schemeClr>
                </a:solidFill>
              </a:rPr>
              <a:t>Examples -</a:t>
            </a:r>
            <a:r>
              <a:rPr lang="en-US" dirty="0" smtClean="0">
                <a:solidFill>
                  <a:schemeClr val="bg1">
                    <a:lumMod val="50000"/>
                  </a:schemeClr>
                </a:solidFill>
              </a:rPr>
              <a:t> Many pre-built, complex examples</a:t>
            </a:r>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11</a:t>
            </a:fld>
            <a:endParaRPr lang="en-US"/>
          </a:p>
        </p:txBody>
      </p:sp>
    </p:spTree>
    <p:extLst>
      <p:ext uri="{BB962C8B-B14F-4D97-AF65-F5344CB8AC3E}">
        <p14:creationId xmlns:p14="http://schemas.microsoft.com/office/powerpoint/2010/main" val="530380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12</a:t>
            </a:fld>
            <a:endParaRPr lang="en-US"/>
          </a:p>
        </p:txBody>
      </p:sp>
      <p:pic>
        <p:nvPicPr>
          <p:cNvPr id="2061" name="Picture 1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971550"/>
            <a:ext cx="7924800" cy="3702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9531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Simple Examples</a:t>
            </a:r>
            <a:endParaRPr lang="en-US" dirty="0"/>
          </a:p>
        </p:txBody>
      </p:sp>
      <p:sp>
        <p:nvSpPr>
          <p:cNvPr id="3" name="Content Placeholder 2"/>
          <p:cNvSpPr>
            <a:spLocks noGrp="1"/>
          </p:cNvSpPr>
          <p:nvPr>
            <p:ph idx="1"/>
          </p:nvPr>
        </p:nvSpPr>
        <p:spPr>
          <a:xfrm>
            <a:off x="457200" y="971550"/>
            <a:ext cx="8305800" cy="3657600"/>
          </a:xfrm>
        </p:spPr>
        <p:txBody>
          <a:bodyPr>
            <a:noAutofit/>
          </a:bodyPr>
          <a:lstStyle/>
          <a:p>
            <a:pPr marL="0" indent="0">
              <a:lnSpc>
                <a:spcPct val="115000"/>
              </a:lnSpc>
              <a:spcBef>
                <a:spcPts val="0"/>
              </a:spcBef>
              <a:buNone/>
            </a:pPr>
            <a:r>
              <a:rPr lang="en-US" sz="1700" b="1" dirty="0" smtClean="0">
                <a:highlight>
                  <a:srgbClr val="FFFFFF"/>
                </a:highlight>
                <a:latin typeface="Courier New"/>
                <a:ea typeface="Calibri"/>
                <a:cs typeface="Times New Roman"/>
              </a:rPr>
              <a:t>1.</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'select ** from </a:t>
            </a:r>
            <a:r>
              <a:rPr lang="en-US" sz="1700" b="1" dirty="0" err="1">
                <a:solidFill>
                  <a:srgbClr val="0000FF"/>
                </a:solidFill>
                <a:highlight>
                  <a:srgbClr val="FFFFFF"/>
                </a:highlight>
                <a:latin typeface="Courier New"/>
                <a:ea typeface="Calibri"/>
                <a:cs typeface="Times New Roman"/>
              </a:rPr>
              <a:t>dba_data_files</a:t>
            </a:r>
            <a:r>
              <a:rPr lang="en-US" sz="1700" b="1" dirty="0" smtClean="0">
                <a:solidFill>
                  <a:srgbClr val="0000FF"/>
                </a:solidFill>
                <a:highlight>
                  <a:srgbClr val="FFFFFF"/>
                </a:highlight>
                <a:latin typeface="Courier New"/>
                <a:ea typeface="Calibri"/>
                <a:cs typeface="Times New Roman"/>
              </a:rPr>
              <a:t>'</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lvl="0" indent="0">
              <a:lnSpc>
                <a:spcPct val="115000"/>
              </a:lnSpc>
              <a:spcBef>
                <a:spcPts val="0"/>
              </a:spcBef>
              <a:buNone/>
            </a:pPr>
            <a:r>
              <a:rPr lang="en-US" sz="1700" b="1" dirty="0" smtClean="0">
                <a:highlight>
                  <a:srgbClr val="FFFFFF"/>
                </a:highlight>
                <a:latin typeface="Courier New"/>
                <a:ea typeface="Calibri"/>
                <a:cs typeface="Times New Roman"/>
              </a:rPr>
              <a:t>2.</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'#!/bin/</a:t>
            </a:r>
            <a:r>
              <a:rPr lang="en-US" sz="1700" b="1" dirty="0" err="1">
                <a:solidFill>
                  <a:srgbClr val="0000FF"/>
                </a:solidFill>
                <a:highlight>
                  <a:srgbClr val="FFFFFF"/>
                </a:highlight>
                <a:latin typeface="Courier New"/>
                <a:ea typeface="Calibri"/>
                <a:cs typeface="Times New Roman"/>
              </a:rPr>
              <a:t>ksh</a:t>
            </a:r>
            <a:r>
              <a:rPr lang="en-US" sz="1700" b="1" dirty="0">
                <a:solidFill>
                  <a:srgbClr val="0000FF"/>
                </a:solidFill>
                <a:highlight>
                  <a:srgbClr val="FFFFFF"/>
                </a:highlight>
                <a:latin typeface="Courier New"/>
                <a:ea typeface="Calibri"/>
                <a:cs typeface="Times New Roman"/>
              </a:rPr>
              <a:t/>
            </a:r>
            <a:br>
              <a:rPr lang="en-US" sz="1700" b="1" dirty="0">
                <a:solidFill>
                  <a:srgbClr val="0000FF"/>
                </a:solidFill>
                <a:highlight>
                  <a:srgbClr val="FFFFFF"/>
                </a:highlight>
                <a:latin typeface="Courier New"/>
                <a:ea typeface="Calibri"/>
                <a:cs typeface="Times New Roman"/>
              </a:rPr>
            </a:br>
            <a:r>
              <a:rPr lang="en-US" sz="1700" b="1" dirty="0">
                <a:solidFill>
                  <a:srgbClr val="0000FF"/>
                </a:solidFill>
                <a:highlight>
                  <a:srgbClr val="FFFFFF"/>
                </a:highlight>
                <a:latin typeface="Courier New"/>
                <a:ea typeface="Calibri"/>
                <a:cs typeface="Times New Roman"/>
              </a:rPr>
              <a:t>  </a:t>
            </a:r>
            <a:r>
              <a:rPr lang="en-US" sz="1700" b="1" dirty="0" smtClean="0">
                <a:solidFill>
                  <a:srgbClr val="0000FF"/>
                </a:solidFill>
                <a:highlight>
                  <a:srgbClr val="FFFFFF"/>
                </a:highlight>
                <a:latin typeface="Courier New"/>
                <a:ea typeface="Calibri"/>
                <a:cs typeface="Times New Roman"/>
              </a:rPr>
              <a:t>  </a:t>
            </a:r>
            <a:r>
              <a:rPr lang="en-US" sz="1700" b="1" dirty="0" err="1" smtClean="0">
                <a:solidFill>
                  <a:srgbClr val="0000FF"/>
                </a:solidFill>
                <a:highlight>
                  <a:srgbClr val="FFFFFF"/>
                </a:highlight>
                <a:latin typeface="Courier New"/>
                <a:ea typeface="Calibri"/>
                <a:cs typeface="Times New Roman"/>
              </a:rPr>
              <a:t>df</a:t>
            </a:r>
            <a:r>
              <a:rPr lang="en-US" sz="1700" b="1" dirty="0" smtClean="0">
                <a:solidFill>
                  <a:srgbClr val="0000FF"/>
                </a:solidFill>
                <a:highlight>
                  <a:srgbClr val="FFFFFF"/>
                </a:highlight>
                <a:latin typeface="Courier New"/>
                <a:ea typeface="Calibri"/>
                <a:cs typeface="Times New Roman"/>
              </a:rPr>
              <a:t> </a:t>
            </a:r>
            <a:r>
              <a:rPr lang="en-US" sz="1700" b="1" dirty="0">
                <a:solidFill>
                  <a:srgbClr val="0000FF"/>
                </a:solidFill>
                <a:highlight>
                  <a:srgbClr val="FFFFFF"/>
                </a:highlight>
                <a:latin typeface="Courier New"/>
                <a:ea typeface="Calibri"/>
                <a:cs typeface="Times New Roman"/>
              </a:rPr>
              <a:t>-</a:t>
            </a:r>
            <a:r>
              <a:rPr lang="en-US" sz="1700" b="1" dirty="0" err="1">
                <a:solidFill>
                  <a:srgbClr val="0000FF"/>
                </a:solidFill>
                <a:highlight>
                  <a:srgbClr val="FFFFFF"/>
                </a:highlight>
                <a:latin typeface="Courier New"/>
                <a:ea typeface="Calibri"/>
                <a:cs typeface="Times New Roman"/>
              </a:rPr>
              <a:t>h|grep</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Mounted;df</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h|grep</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tmp</a:t>
            </a:r>
            <a:r>
              <a:rPr lang="en-US" sz="1700" b="1" dirty="0">
                <a:solidFill>
                  <a:srgbClr val="0000FF"/>
                </a:solidFill>
                <a:highlight>
                  <a:srgbClr val="FFFFFF"/>
                </a:highlight>
                <a:latin typeface="Courier New"/>
                <a:ea typeface="Calibri"/>
                <a:cs typeface="Times New Roman"/>
              </a:rPr>
              <a:t>;'</a:t>
            </a:r>
            <a:r>
              <a:rPr lang="en-US" sz="1700" b="1" dirty="0">
                <a:solidFill>
                  <a:srgbClr val="000080"/>
                </a:solidFill>
                <a:highlight>
                  <a:srgbClr val="FFFFFF"/>
                </a:highlight>
                <a:latin typeface="Courier New"/>
                <a:ea typeface="Calibri"/>
                <a:cs typeface="Times New Roman"/>
              </a:rPr>
              <a:t>));</a:t>
            </a:r>
            <a:endParaRPr lang="en-US" sz="1700" b="1" dirty="0">
              <a:solidFill>
                <a:prstClr val="black"/>
              </a:solidFill>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rPr>
              <a:t>3.</a:t>
            </a:r>
            <a:r>
              <a:rPr lang="en-US" sz="1700" b="1" dirty="0" smtClean="0">
                <a:solidFill>
                  <a:srgbClr val="008080"/>
                </a:solidFill>
                <a:highlight>
                  <a:srgbClr val="FFFFFF"/>
                </a:highlight>
                <a:latin typeface="Courier New"/>
                <a:ea typeface="Calibri"/>
              </a:rPr>
              <a:t> select</a:t>
            </a:r>
            <a:r>
              <a:rPr lang="en-US" sz="1700" b="1" dirty="0" smtClean="0">
                <a:solidFill>
                  <a:srgbClr val="000080"/>
                </a:solidFill>
                <a:highlight>
                  <a:srgbClr val="FFFFFF"/>
                </a:highlight>
                <a:latin typeface="Courier New"/>
                <a:ea typeface="Calibri"/>
              </a:rPr>
              <a:t> </a:t>
            </a:r>
            <a:r>
              <a:rPr lang="en-US" sz="1700" b="1" dirty="0">
                <a:solidFill>
                  <a:srgbClr val="000080"/>
                </a:solidFill>
                <a:highlight>
                  <a:srgbClr val="FFFFFF"/>
                </a:highlight>
                <a:latin typeface="Courier New"/>
                <a:ea typeface="Calibri"/>
              </a:rPr>
              <a:t>* </a:t>
            </a:r>
            <a:r>
              <a:rPr lang="en-US" sz="1700" b="1" dirty="0">
                <a:solidFill>
                  <a:srgbClr val="008080"/>
                </a:solidFill>
                <a:highlight>
                  <a:srgbClr val="FFFFFF"/>
                </a:highlight>
                <a:latin typeface="Courier New"/>
                <a:ea typeface="Calibri"/>
              </a:rPr>
              <a:t>from</a:t>
            </a:r>
            <a:r>
              <a:rPr lang="en-US" sz="1700" b="1" dirty="0">
                <a:solidFill>
                  <a:srgbClr val="000080"/>
                </a:solidFill>
                <a:highlight>
                  <a:srgbClr val="FFFFFF"/>
                </a:highlight>
                <a:latin typeface="Courier New"/>
                <a:ea typeface="Calibri"/>
              </a:rPr>
              <a:t> m5_dba_users </a:t>
            </a:r>
            <a:r>
              <a:rPr lang="en-US" sz="1700" b="1" dirty="0">
                <a:solidFill>
                  <a:srgbClr val="008080"/>
                </a:solidFill>
                <a:highlight>
                  <a:srgbClr val="FFFFFF"/>
                </a:highlight>
                <a:latin typeface="Courier New"/>
                <a:ea typeface="Calibri"/>
              </a:rPr>
              <a:t>where</a:t>
            </a:r>
            <a:r>
              <a:rPr lang="en-US" sz="1700" b="1" dirty="0">
                <a:solidFill>
                  <a:srgbClr val="000080"/>
                </a:solidFill>
                <a:highlight>
                  <a:srgbClr val="FFFFFF"/>
                </a:highlight>
                <a:latin typeface="Courier New"/>
                <a:ea typeface="Calibri"/>
              </a:rPr>
              <a:t> username = </a:t>
            </a:r>
            <a:r>
              <a:rPr lang="en-US" sz="1700" b="1" dirty="0">
                <a:solidFill>
                  <a:srgbClr val="0000FF"/>
                </a:solidFill>
                <a:highlight>
                  <a:srgbClr val="FFFFFF"/>
                </a:highlight>
                <a:latin typeface="Courier New"/>
                <a:ea typeface="Calibri"/>
              </a:rPr>
              <a:t>'SOME_USER'</a:t>
            </a:r>
            <a:r>
              <a:rPr lang="en-US" sz="1700" b="1" dirty="0">
                <a:solidFill>
                  <a:srgbClr val="000080"/>
                </a:solidFill>
                <a:highlight>
                  <a:srgbClr val="FFFFFF"/>
                </a:highlight>
                <a:latin typeface="Courier New"/>
                <a:ea typeface="Calibri"/>
              </a:rPr>
              <a:t>;</a:t>
            </a:r>
            <a:endParaRPr lang="en-US" sz="1700" b="1" dirty="0">
              <a:solidFill>
                <a:srgbClr val="008080"/>
              </a:solidFill>
              <a:highlight>
                <a:srgbClr val="FFFFFF"/>
              </a:highlight>
              <a:latin typeface="Courier New"/>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cs typeface="Times New Roman"/>
              </a:rPr>
              <a:t>4.</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m5_v$parameter </a:t>
            </a:r>
            <a:r>
              <a:rPr lang="en-US" sz="1700" b="1" dirty="0" smtClean="0">
                <a:solidFill>
                  <a:srgbClr val="008080"/>
                </a:solidFill>
                <a:highlight>
                  <a:srgbClr val="FFFFFF"/>
                </a:highlight>
                <a:latin typeface="Courier New"/>
                <a:ea typeface="Calibri"/>
                <a:cs typeface="Times New Roman"/>
              </a:rPr>
              <a:t>where</a:t>
            </a:r>
            <a:r>
              <a:rPr lang="en-US" sz="1700" b="1" dirty="0" smtClean="0">
                <a:solidFill>
                  <a:srgbClr val="000080"/>
                </a:solidFill>
                <a:highlight>
                  <a:srgbClr val="FFFFFF"/>
                </a:highlight>
                <a:latin typeface="Courier New"/>
                <a:ea typeface="Calibri"/>
                <a:cs typeface="Times New Roman"/>
              </a:rPr>
              <a:t> </a:t>
            </a:r>
            <a:r>
              <a:rPr lang="en-US" sz="1700" b="1" dirty="0" smtClean="0">
                <a:solidFill>
                  <a:srgbClr val="008080"/>
                </a:solidFill>
                <a:highlight>
                  <a:srgbClr val="FFFFFF"/>
                </a:highlight>
                <a:latin typeface="Courier New"/>
                <a:ea typeface="Calibri"/>
                <a:cs typeface="Times New Roman"/>
              </a:rPr>
              <a:t>name</a:t>
            </a:r>
            <a:r>
              <a:rPr lang="en-US" sz="1700" b="1" dirty="0" smtClean="0">
                <a:solidFill>
                  <a:srgbClr val="000080"/>
                </a:solidFill>
                <a:highlight>
                  <a:srgbClr val="FFFFFF"/>
                </a:highlight>
                <a:latin typeface="Courier New"/>
                <a:ea typeface="Calibri"/>
                <a:cs typeface="Times New Roman"/>
              </a:rPr>
              <a:t>=</a:t>
            </a:r>
            <a:r>
              <a:rPr lang="en-US" sz="1700" b="1" dirty="0" smtClean="0">
                <a:solidFill>
                  <a:srgbClr val="0000FF"/>
                </a:solidFill>
                <a:highlight>
                  <a:srgbClr val="FFFFFF"/>
                </a:highlight>
                <a:latin typeface="Courier New"/>
                <a:ea typeface="Calibri"/>
                <a:cs typeface="Times New Roman"/>
              </a:rPr>
              <a:t>'</a:t>
            </a:r>
            <a:r>
              <a:rPr lang="en-US" sz="1700" b="1" dirty="0" err="1" smtClean="0">
                <a:solidFill>
                  <a:srgbClr val="0000FF"/>
                </a:solidFill>
                <a:highlight>
                  <a:srgbClr val="FFFFFF"/>
                </a:highlight>
                <a:latin typeface="Courier New"/>
                <a:ea typeface="Calibri"/>
                <a:cs typeface="Times New Roman"/>
              </a:rPr>
              <a:t>ddl_lock_timeout</a:t>
            </a:r>
            <a:r>
              <a:rPr lang="en-US" sz="1700" b="1" dirty="0">
                <a:solidFill>
                  <a:srgbClr val="0000FF"/>
                </a:solidFill>
                <a:highlight>
                  <a:srgbClr val="FFFFFF"/>
                </a:highlight>
                <a:latin typeface="Courier New"/>
                <a:ea typeface="Calibri"/>
                <a:cs typeface="Times New Roman"/>
              </a:rPr>
              <a:t>'</a:t>
            </a:r>
            <a:r>
              <a:rPr lang="en-US" sz="1700" b="1" dirty="0">
                <a:solidFill>
                  <a:srgbClr val="000080"/>
                </a:solidFill>
                <a:highlight>
                  <a:srgbClr val="FFFFFF"/>
                </a:highlight>
                <a:latin typeface="Courier New"/>
                <a:ea typeface="Calibri"/>
                <a:cs typeface="Times New Roman"/>
              </a:rPr>
              <a:t>;</a:t>
            </a:r>
            <a:endParaRPr lang="en-US" sz="1700" b="1" dirty="0">
              <a:highlight>
                <a:srgbClr val="FFFFFF"/>
              </a:highlight>
              <a:latin typeface="Courier New"/>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cs typeface="Times New Roman"/>
              </a:rPr>
              <a:t>5.</a:t>
            </a:r>
            <a:r>
              <a:rPr lang="en-US" sz="1700" b="1" dirty="0" smtClean="0">
                <a:solidFill>
                  <a:srgbClr val="008080"/>
                </a:solidFill>
                <a:highlight>
                  <a:srgbClr val="FFFFFF"/>
                </a:highlight>
                <a:latin typeface="Courier New"/>
                <a:ea typeface="Calibri"/>
                <a:cs typeface="Times New Roman"/>
              </a:rPr>
              <a:t> begin</a:t>
            </a:r>
            <a:endParaRPr lang="en-US" sz="1700" b="1" dirty="0">
              <a:ea typeface="Calibri"/>
              <a:cs typeface="Times New Roman"/>
            </a:endParaRPr>
          </a:p>
          <a:p>
            <a:pPr marL="0" marR="0" indent="0">
              <a:lnSpc>
                <a:spcPct val="115000"/>
              </a:lnSpc>
              <a:spcBef>
                <a:spcPts val="0"/>
              </a:spcBef>
              <a:spcAft>
                <a:spcPts val="0"/>
              </a:spcAft>
              <a:buNone/>
            </a:pPr>
            <a:r>
              <a:rPr lang="en-US" sz="1700" b="1" dirty="0">
                <a:solidFill>
                  <a:srgbClr val="000080"/>
                </a:solidFill>
                <a:highlight>
                  <a:srgbClr val="FFFFFF"/>
                </a:highlight>
                <a:latin typeface="Courier New"/>
                <a:ea typeface="Calibri"/>
                <a:cs typeface="Times New Roman"/>
              </a:rPr>
              <a:t> </a:t>
            </a:r>
            <a:r>
              <a:rPr lang="en-US" sz="1700" b="1" dirty="0" smtClean="0">
                <a:solidFill>
                  <a:srgbClr val="000080"/>
                </a:solidFill>
                <a:highlight>
                  <a:srgbClr val="FFFFFF"/>
                </a:highlight>
                <a:latin typeface="Courier New"/>
                <a:ea typeface="Calibri"/>
                <a:cs typeface="Times New Roman"/>
              </a:rPr>
              <a:t>    m5_proc</a:t>
            </a:r>
            <a:r>
              <a:rPr lang="en-US" sz="1700" b="1" dirty="0">
                <a:solidFill>
                  <a:srgbClr val="000080"/>
                </a:solidFill>
                <a:highlight>
                  <a:srgbClr val="FFFFFF"/>
                </a:highlight>
                <a:latin typeface="Courier New"/>
                <a:ea typeface="Calibri"/>
                <a:cs typeface="Times New Roman"/>
              </a:rPr>
              <a:t>(</a:t>
            </a:r>
            <a:r>
              <a:rPr lang="en-US" sz="1700" b="1" dirty="0">
                <a:solidFill>
                  <a:srgbClr val="0000FF"/>
                </a:solidFill>
                <a:highlight>
                  <a:srgbClr val="FFFFFF"/>
                </a:highlight>
                <a:latin typeface="Courier New"/>
                <a:ea typeface="Calibri"/>
                <a:cs typeface="Times New Roman"/>
              </a:rPr>
              <a:t>'alter system set </a:t>
            </a:r>
            <a:r>
              <a:rPr lang="en-US" sz="1700" b="1" dirty="0" err="1">
                <a:solidFill>
                  <a:srgbClr val="0000FF"/>
                </a:solidFill>
                <a:highlight>
                  <a:srgbClr val="FFFFFF"/>
                </a:highlight>
                <a:latin typeface="Courier New"/>
                <a:ea typeface="Calibri"/>
                <a:cs typeface="Times New Roman"/>
              </a:rPr>
              <a:t>ddl_lock_timeout</a:t>
            </a:r>
            <a:r>
              <a:rPr lang="en-US" sz="1700" b="1" dirty="0">
                <a:solidFill>
                  <a:srgbClr val="0000FF"/>
                </a:solidFill>
                <a:highlight>
                  <a:srgbClr val="FFFFFF"/>
                </a:highlight>
                <a:latin typeface="Courier New"/>
                <a:ea typeface="Calibri"/>
                <a:cs typeface="Times New Roman"/>
              </a:rPr>
              <a:t> = 0'</a:t>
            </a:r>
            <a:r>
              <a:rPr lang="en-US" sz="1700" b="1" dirty="0">
                <a:solidFill>
                  <a:srgbClr val="000080"/>
                </a:solidFill>
                <a:highlight>
                  <a:srgbClr val="FFFFFF"/>
                </a:highlight>
                <a:latin typeface="Courier New"/>
                <a:ea typeface="Calibri"/>
                <a:cs typeface="Times New Roman"/>
              </a:rPr>
              <a:t>, </a:t>
            </a:r>
            <a:r>
              <a:rPr lang="en-US" sz="1700" b="1" dirty="0" smtClean="0">
                <a:solidFill>
                  <a:srgbClr val="0000FF"/>
                </a:solidFill>
                <a:highlight>
                  <a:srgbClr val="FFFFFF"/>
                </a:highlight>
                <a:latin typeface="Courier New"/>
                <a:ea typeface="Calibri"/>
                <a:cs typeface="Times New Roman"/>
              </a:rPr>
              <a:t>'dev'</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end</a:t>
            </a:r>
            <a:r>
              <a:rPr lang="en-US" sz="1700" b="1" dirty="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0080"/>
                </a:solidFill>
                <a:highlight>
                  <a:srgbClr val="FFFFFF"/>
                </a:highlight>
                <a:latin typeface="Courier New"/>
                <a:ea typeface="Calibri"/>
                <a:cs typeface="Times New Roman"/>
              </a:rPr>
              <a:t>   /</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m5_results;</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m5_metadata;</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m5_errors</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13</a:t>
            </a:fld>
            <a:endParaRPr lang="en-US"/>
          </a:p>
        </p:txBody>
      </p:sp>
    </p:spTree>
    <p:extLst>
      <p:ext uri="{BB962C8B-B14F-4D97-AF65-F5344CB8AC3E}">
        <p14:creationId xmlns:p14="http://schemas.microsoft.com/office/powerpoint/2010/main" val="4037494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r>
              <a:rPr lang="en-US" sz="4000" dirty="0" smtClean="0"/>
              <a:t>Compare Everything Everywhere</a:t>
            </a:r>
            <a:endParaRPr lang="en-US" sz="5300" dirty="0"/>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14</a:t>
            </a:fld>
            <a:endParaRPr lang="en-US"/>
          </a:p>
        </p:txBody>
      </p:sp>
      <p:pic>
        <p:nvPicPr>
          <p:cNvPr id="6" name="Picture 2" descr="https://method5.github.io/images/example_compare_everything_everywher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0299" y="1481660"/>
            <a:ext cx="8463403" cy="200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05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Global ASH </a:t>
            </a:r>
            <a:endParaRPr lang="en-US" dirty="0"/>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15</a:t>
            </a:fld>
            <a:endParaRPr lang="en-US"/>
          </a:p>
        </p:txBody>
      </p:sp>
      <p:pic>
        <p:nvPicPr>
          <p:cNvPr id="6" name="Picture 6" descr="https://method5.github.io/images/example_active_sessions.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460451" y="914876"/>
            <a:ext cx="6223098" cy="367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902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ASM Forecast</a:t>
            </a:r>
            <a:endParaRPr lang="en-US" dirty="0"/>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16</a:t>
            </a:fld>
            <a:endParaRPr lang="en-US"/>
          </a:p>
        </p:txBody>
      </p:sp>
      <p:pic>
        <p:nvPicPr>
          <p:cNvPr id="8" name="Picture 4" descr="https://method5.github.io/images/example_asm_forecast_growing_quickly.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59870"/>
            <a:ext cx="8229600" cy="247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2765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Space </a:t>
            </a:r>
            <a:r>
              <a:rPr lang="en-US" dirty="0" err="1" smtClean="0"/>
              <a:t>Treemap</a:t>
            </a:r>
            <a:endParaRPr lang="en-US" dirty="0"/>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17</a:t>
            </a:fld>
            <a:endParaRPr lang="en-US"/>
          </a:p>
        </p:txBody>
      </p:sp>
      <p:pic>
        <p:nvPicPr>
          <p:cNvPr id="6" name="Picture 8" descr="https://method5.github.io/images/example_space_treemap.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99674" y="932535"/>
            <a:ext cx="4544652" cy="366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848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Dynamic</a:t>
            </a:r>
            <a:r>
              <a:rPr lang="en-US" dirty="0"/>
              <a:t>, templated SQL and </a:t>
            </a:r>
            <a:r>
              <a:rPr lang="en-US" dirty="0" smtClean="0"/>
              <a:t>PL/SQL</a:t>
            </a:r>
            <a:br>
              <a:rPr lang="en-US" dirty="0" smtClean="0"/>
            </a:br>
            <a:endParaRPr lang="en-US" dirty="0" smtClean="0"/>
          </a:p>
          <a:p>
            <a:pPr marL="514350" indent="-514350">
              <a:buFont typeface="+mj-lt"/>
              <a:buAutoNum type="arabicPeriod"/>
            </a:pPr>
            <a:r>
              <a:rPr lang="en-US" dirty="0"/>
              <a:t>Database Links</a:t>
            </a:r>
          </a:p>
          <a:p>
            <a:pPr marL="514350" indent="-514350">
              <a:buFont typeface="+mj-lt"/>
              <a:buAutoNum type="arabicPeriod"/>
            </a:pPr>
            <a:r>
              <a:rPr lang="en-US" dirty="0"/>
              <a:t>PL/SQL </a:t>
            </a:r>
            <a:r>
              <a:rPr lang="en-US" dirty="0" err="1"/>
              <a:t>Lexer</a:t>
            </a:r>
            <a:endParaRPr lang="en-US" dirty="0"/>
          </a:p>
          <a:p>
            <a:pPr marL="514350" indent="-514350">
              <a:buFont typeface="+mj-lt"/>
              <a:buAutoNum type="arabicPeriod"/>
            </a:pPr>
            <a:r>
              <a:rPr lang="en-US" dirty="0" smtClean="0"/>
              <a:t>DBMS_SCHEDULER, DBMS_PIPES </a:t>
            </a:r>
            <a:endParaRPr lang="en-US" dirty="0"/>
          </a:p>
          <a:p>
            <a:pPr marL="514350" indent="-514350">
              <a:buFont typeface="+mj-lt"/>
              <a:buAutoNum type="arabicPeriod"/>
            </a:pPr>
            <a:r>
              <a:rPr lang="en-US" dirty="0" smtClean="0"/>
              <a:t>Table-driven </a:t>
            </a:r>
            <a:r>
              <a:rPr lang="en-US" dirty="0"/>
              <a:t>configuration</a:t>
            </a:r>
            <a:endParaRPr lang="en-US" dirty="0" smtClean="0"/>
          </a:p>
          <a:p>
            <a:pPr marL="514350" indent="-514350">
              <a:buFont typeface="+mj-lt"/>
              <a:buAutoNum type="arabicPeriod"/>
            </a:pPr>
            <a:r>
              <a:rPr lang="en-US" dirty="0" smtClean="0"/>
              <a:t>Oracle Data Cartridge</a:t>
            </a:r>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18</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3" y="1660969"/>
            <a:ext cx="7538371" cy="301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docs.oracle.com/cd/B19306_01/appdev.102/b14289/addci00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5229" y="3105150"/>
            <a:ext cx="2737771" cy="15137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inite autom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886" y="1930882"/>
            <a:ext cx="1806114" cy="108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46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and Administer</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Requirements</a:t>
            </a:r>
          </a:p>
          <a:p>
            <a:pPr marL="514350" indent="-514350">
              <a:buFont typeface="+mj-lt"/>
              <a:buAutoNum type="arabicPeriod"/>
            </a:pPr>
            <a:r>
              <a:rPr lang="en-US" dirty="0" smtClean="0"/>
              <a:t>One DBA needed for setup and administration</a:t>
            </a:r>
          </a:p>
          <a:p>
            <a:pPr marL="514350" indent="-514350">
              <a:buFont typeface="+mj-lt"/>
              <a:buAutoNum type="arabicPeriod"/>
            </a:pPr>
            <a:r>
              <a:rPr lang="en-US" dirty="0" smtClean="0"/>
              <a:t>Download open source code, follow install_method5.md and administer_method5.md</a:t>
            </a:r>
          </a:p>
          <a:p>
            <a:pPr marL="514350" indent="-514350">
              <a:buFont typeface="+mj-lt"/>
              <a:buAutoNum type="arabicPeriod"/>
            </a:pPr>
            <a:r>
              <a:rPr lang="en-US" dirty="0" smtClean="0"/>
              <a:t>Everything lives inside the database</a:t>
            </a:r>
          </a:p>
          <a:p>
            <a:pPr marL="514350" indent="-514350">
              <a:buFont typeface="+mj-lt"/>
              <a:buAutoNum type="arabicPeriod"/>
            </a:pPr>
            <a:r>
              <a:rPr lang="en-US" dirty="0" smtClean="0"/>
              <a:t>How much time will it take?</a:t>
            </a:r>
          </a:p>
          <a:p>
            <a:pPr marL="514350" indent="-514350">
              <a:buFont typeface="+mj-lt"/>
              <a:buAutoNum type="arabicPeriod"/>
            </a:pPr>
            <a:r>
              <a:rPr lang="en-US" dirty="0" smtClean="0"/>
              <a:t>Create GitHub issue or send email if problems</a:t>
            </a:r>
            <a:br>
              <a:rPr lang="en-US" dirty="0" smtClean="0"/>
            </a:br>
            <a:r>
              <a:rPr lang="en-US" dirty="0" smtClean="0"/>
              <a:t/>
            </a:r>
            <a:br>
              <a:rPr lang="en-US" dirty="0" smtClean="0"/>
            </a:br>
            <a:r>
              <a:rPr lang="en-US" dirty="0" smtClean="0"/>
              <a:t>Any DBA can try it out in a few hours</a:t>
            </a:r>
            <a:endParaRPr lang="en-US" dirty="0"/>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19</a:t>
            </a:fld>
            <a:endParaRPr lang="en-US"/>
          </a:p>
        </p:txBody>
      </p:sp>
    </p:spTree>
    <p:extLst>
      <p:ext uri="{BB962C8B-B14F-4D97-AF65-F5344CB8AC3E}">
        <p14:creationId xmlns:p14="http://schemas.microsoft.com/office/powerpoint/2010/main" val="3621855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Parallel remote execution SQL extension</a:t>
            </a:r>
          </a:p>
          <a:p>
            <a:pPr marL="514350" indent="-514350">
              <a:buFont typeface="+mj-lt"/>
              <a:buAutoNum type="arabicPeriod"/>
            </a:pPr>
            <a:r>
              <a:rPr lang="en-US" dirty="0" smtClean="0"/>
              <a:t>Easily run SQL, PL/SQL, and shell scripts</a:t>
            </a:r>
          </a:p>
          <a:p>
            <a:pPr marL="514350" indent="-514350">
              <a:buFont typeface="+mj-lt"/>
              <a:buAutoNum type="arabicPeriod"/>
            </a:pPr>
            <a:r>
              <a:rPr lang="en-US" dirty="0" smtClean="0"/>
              <a:t>Advanced features in a simple syntax:</a:t>
            </a:r>
            <a:br>
              <a:rPr lang="en-US" dirty="0" smtClean="0"/>
            </a:br>
            <a:r>
              <a:rPr lang="en-US" sz="3100" b="1" dirty="0" smtClean="0">
                <a:solidFill>
                  <a:srgbClr val="008080"/>
                </a:solidFill>
                <a:highlight>
                  <a:srgbClr val="FFFFFF"/>
                </a:highlight>
                <a:latin typeface="Courier New"/>
              </a:rPr>
              <a:t>select</a:t>
            </a:r>
            <a:r>
              <a:rPr lang="en-US" sz="3100" b="1" dirty="0" smtClean="0">
                <a:solidFill>
                  <a:srgbClr val="000080"/>
                </a:solidFill>
                <a:highlight>
                  <a:srgbClr val="FFFFFF"/>
                </a:highlight>
                <a:latin typeface="Courier New"/>
              </a:rPr>
              <a:t> *</a:t>
            </a:r>
            <a:br>
              <a:rPr lang="en-US" sz="3100" b="1" dirty="0" smtClean="0">
                <a:solidFill>
                  <a:srgbClr val="000080"/>
                </a:solidFill>
                <a:highlight>
                  <a:srgbClr val="FFFFFF"/>
                </a:highlight>
                <a:latin typeface="Courier New"/>
              </a:rPr>
            </a:br>
            <a:r>
              <a:rPr lang="en-US" sz="3100" b="1" dirty="0" smtClean="0">
                <a:solidFill>
                  <a:srgbClr val="008080"/>
                </a:solidFill>
                <a:highlight>
                  <a:srgbClr val="FFFFFF"/>
                </a:highlight>
                <a:latin typeface="Courier New"/>
              </a:rPr>
              <a:t>from</a:t>
            </a:r>
            <a:r>
              <a:rPr lang="en-US" sz="3100" b="1" dirty="0" smtClean="0">
                <a:solidFill>
                  <a:srgbClr val="000080"/>
                </a:solidFill>
                <a:highlight>
                  <a:srgbClr val="FFFFFF"/>
                </a:highlight>
                <a:latin typeface="Courier New"/>
              </a:rPr>
              <a:t> </a:t>
            </a:r>
            <a:r>
              <a:rPr lang="en-US" sz="3100" b="1" dirty="0">
                <a:solidFill>
                  <a:srgbClr val="008080"/>
                </a:solidFill>
                <a:highlight>
                  <a:srgbClr val="FFFFFF"/>
                </a:highlight>
                <a:latin typeface="Courier New"/>
              </a:rPr>
              <a:t>table</a:t>
            </a:r>
            <a:r>
              <a:rPr lang="en-US" sz="3100" b="1" dirty="0">
                <a:solidFill>
                  <a:srgbClr val="000080"/>
                </a:solidFill>
                <a:highlight>
                  <a:srgbClr val="FFFFFF"/>
                </a:highlight>
                <a:latin typeface="Courier New"/>
              </a:rPr>
              <a:t>(m5(</a:t>
            </a:r>
            <a:r>
              <a:rPr lang="en-US" sz="3100" b="1" dirty="0">
                <a:solidFill>
                  <a:srgbClr val="0000FF"/>
                </a:solidFill>
                <a:highlight>
                  <a:srgbClr val="FFFFFF"/>
                </a:highlight>
                <a:latin typeface="Courier New"/>
              </a:rPr>
              <a:t>'select * from dual'</a:t>
            </a:r>
            <a:r>
              <a:rPr lang="en-US" sz="3100" b="1" dirty="0">
                <a:solidFill>
                  <a:srgbClr val="000080"/>
                </a:solidFill>
                <a:highlight>
                  <a:srgbClr val="FFFFFF"/>
                </a:highlight>
                <a:latin typeface="Courier New"/>
              </a:rPr>
              <a:t>));</a:t>
            </a:r>
            <a:endParaRPr lang="en-US" b="1" dirty="0"/>
          </a:p>
          <a:p>
            <a:pPr marL="514350" indent="-514350">
              <a:buFont typeface="+mj-lt"/>
              <a:buAutoNum type="arabicPeriod"/>
            </a:pPr>
            <a:r>
              <a:rPr lang="en-US" dirty="0" smtClean="0"/>
              <a:t>Complements existing automation tools</a:t>
            </a:r>
          </a:p>
          <a:p>
            <a:pPr marL="514350" indent="-514350">
              <a:buFont typeface="+mj-lt"/>
              <a:buAutoNum type="arabicPeriod"/>
            </a:pPr>
            <a:r>
              <a:rPr lang="en-US" dirty="0" smtClean="0"/>
              <a:t>Open-source, secure, agentless, robust implementation</a:t>
            </a:r>
          </a:p>
          <a:p>
            <a:pPr marL="514350" indent="-514350">
              <a:buFont typeface="+mj-lt"/>
              <a:buAutoNum type="arabicPeriod"/>
            </a:pPr>
            <a:r>
              <a:rPr lang="en-US" dirty="0" smtClean="0"/>
              <a:t>More resources - </a:t>
            </a:r>
            <a:r>
              <a:rPr lang="en-US" dirty="0" smtClean="0">
                <a:hlinkClick r:id="rId3"/>
              </a:rPr>
              <a:t>https://method5.github.io</a:t>
            </a:r>
            <a:endParaRPr lang="en-US" dirty="0" smtClean="0"/>
          </a:p>
          <a:p>
            <a:pPr marL="514350" indent="-514350">
              <a:buFont typeface="+mj-lt"/>
              <a:buAutoNum type="arabicPeriod"/>
            </a:pPr>
            <a:r>
              <a:rPr lang="en-US" dirty="0" smtClean="0"/>
              <a:t>Find, fix, and prevent problems everywhere</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r>
              <a:rPr lang="en-US" dirty="0"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a:t>
            </a:fld>
            <a:endParaRPr lang="en-US" dirty="0"/>
          </a:p>
        </p:txBody>
      </p:sp>
    </p:spTree>
    <p:extLst>
      <p:ext uri="{BB962C8B-B14F-4D97-AF65-F5344CB8AC3E}">
        <p14:creationId xmlns:p14="http://schemas.microsoft.com/office/powerpoint/2010/main" val="2285572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Method5 is Safe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trike="sngStrike" dirty="0" smtClean="0"/>
              <a:t>1. Public </a:t>
            </a:r>
            <a:r>
              <a:rPr lang="en-US" strike="sngStrike" dirty="0"/>
              <a:t>database links</a:t>
            </a:r>
            <a:r>
              <a:rPr lang="en-US" dirty="0"/>
              <a:t>, </a:t>
            </a:r>
            <a:r>
              <a:rPr lang="en-US" strike="sngStrike" dirty="0"/>
              <a:t>password sharing</a:t>
            </a:r>
            <a:r>
              <a:rPr lang="en-US" dirty="0"/>
              <a:t>, </a:t>
            </a:r>
            <a:r>
              <a:rPr lang="en-US" strike="sngStrike" dirty="0"/>
              <a:t>direct </a:t>
            </a:r>
            <a:r>
              <a:rPr lang="en-US" strike="sngStrike" dirty="0" smtClean="0"/>
              <a:t>logons</a:t>
            </a:r>
            <a:endParaRPr lang="en-US" strike="sngStrike" dirty="0"/>
          </a:p>
          <a:p>
            <a:pPr marL="0" indent="0">
              <a:buNone/>
            </a:pPr>
            <a:r>
              <a:rPr lang="en-US" dirty="0" smtClean="0"/>
              <a:t>2. Auditing </a:t>
            </a:r>
            <a:r>
              <a:rPr lang="en-US" dirty="0"/>
              <a:t>- </a:t>
            </a:r>
            <a:r>
              <a:rPr lang="en-US" dirty="0">
                <a:solidFill>
                  <a:schemeClr val="bg1">
                    <a:lumMod val="50000"/>
                  </a:schemeClr>
                </a:solidFill>
              </a:rPr>
              <a:t>M5_AUDIT and database audit trail</a:t>
            </a:r>
          </a:p>
          <a:p>
            <a:pPr marL="0" indent="0">
              <a:buNone/>
            </a:pPr>
            <a:r>
              <a:rPr lang="en-US" dirty="0" smtClean="0"/>
              <a:t>3. Multi-Step </a:t>
            </a:r>
            <a:r>
              <a:rPr lang="en-US" dirty="0"/>
              <a:t>Authentication - </a:t>
            </a:r>
            <a:r>
              <a:rPr lang="en-US" dirty="0">
                <a:solidFill>
                  <a:schemeClr val="bg1">
                    <a:lumMod val="50000"/>
                  </a:schemeClr>
                </a:solidFill>
              </a:rPr>
              <a:t>Oracle and OS username</a:t>
            </a:r>
          </a:p>
          <a:p>
            <a:pPr marL="0" indent="0">
              <a:buNone/>
            </a:pPr>
            <a:r>
              <a:rPr lang="en-US" dirty="0" smtClean="0"/>
              <a:t>4. Intrusion </a:t>
            </a:r>
            <a:r>
              <a:rPr lang="en-US" dirty="0"/>
              <a:t>Detection - </a:t>
            </a:r>
            <a:r>
              <a:rPr lang="en-US" dirty="0">
                <a:solidFill>
                  <a:schemeClr val="bg1">
                    <a:lumMod val="50000"/>
                  </a:schemeClr>
                </a:solidFill>
              </a:rPr>
              <a:t>Invalid access </a:t>
            </a:r>
            <a:r>
              <a:rPr lang="en-US" dirty="0" smtClean="0">
                <a:solidFill>
                  <a:schemeClr val="bg1">
                    <a:lumMod val="50000"/>
                  </a:schemeClr>
                </a:solidFill>
              </a:rPr>
              <a:t>or </a:t>
            </a:r>
            <a:r>
              <a:rPr lang="en-US" dirty="0" err="1">
                <a:solidFill>
                  <a:schemeClr val="bg1">
                    <a:lumMod val="50000"/>
                  </a:schemeClr>
                </a:solidFill>
              </a:rPr>
              <a:t>config</a:t>
            </a:r>
            <a:r>
              <a:rPr lang="en-US" dirty="0">
                <a:solidFill>
                  <a:schemeClr val="bg1">
                    <a:lumMod val="50000"/>
                  </a:schemeClr>
                </a:solidFill>
              </a:rPr>
              <a:t> changes </a:t>
            </a:r>
            <a:r>
              <a:rPr lang="en-US" dirty="0" smtClean="0">
                <a:solidFill>
                  <a:schemeClr val="bg1">
                    <a:lumMod val="50000"/>
                  </a:schemeClr>
                </a:solidFill>
              </a:rPr>
              <a:t>email </a:t>
            </a:r>
            <a:r>
              <a:rPr lang="en-US" dirty="0">
                <a:solidFill>
                  <a:schemeClr val="bg1">
                    <a:lumMod val="50000"/>
                  </a:schemeClr>
                </a:solidFill>
              </a:rPr>
              <a:t>admin</a:t>
            </a:r>
          </a:p>
          <a:p>
            <a:pPr marL="0" indent="0">
              <a:buNone/>
            </a:pPr>
            <a:r>
              <a:rPr lang="en-US" dirty="0" smtClean="0"/>
              <a:t>5. Shell </a:t>
            </a:r>
            <a:r>
              <a:rPr lang="en-US" dirty="0"/>
              <a:t>Script and SYS - </a:t>
            </a:r>
            <a:r>
              <a:rPr lang="en-US" dirty="0">
                <a:solidFill>
                  <a:schemeClr val="bg1">
                    <a:lumMod val="50000"/>
                  </a:schemeClr>
                </a:solidFill>
              </a:rPr>
              <a:t>Commands from master are encrypted, remote DBA cannot break into it</a:t>
            </a:r>
          </a:p>
          <a:p>
            <a:pPr marL="0" indent="0">
              <a:buNone/>
            </a:pPr>
            <a:r>
              <a:rPr lang="en-US" dirty="0" smtClean="0"/>
              <a:t>6. Open </a:t>
            </a:r>
            <a:r>
              <a:rPr lang="en-US" dirty="0"/>
              <a:t>Source - </a:t>
            </a:r>
            <a:r>
              <a:rPr lang="en-US" dirty="0">
                <a:solidFill>
                  <a:schemeClr val="bg1">
                    <a:lumMod val="50000"/>
                  </a:schemeClr>
                </a:solidFill>
              </a:rPr>
              <a:t>Not just security through obscurity</a:t>
            </a: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20</a:t>
            </a:fld>
            <a:endParaRPr lang="en-US"/>
          </a:p>
        </p:txBody>
      </p:sp>
    </p:spTree>
    <p:extLst>
      <p:ext uri="{BB962C8B-B14F-4D97-AF65-F5344CB8AC3E}">
        <p14:creationId xmlns:p14="http://schemas.microsoft.com/office/powerpoint/2010/main" val="12104889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Privileges</a:t>
            </a:r>
            <a:endParaRPr lang="en-US" dirty="0"/>
          </a:p>
        </p:txBody>
      </p:sp>
      <p:sp>
        <p:nvSpPr>
          <p:cNvPr id="3" name="Content Placeholder 2"/>
          <p:cNvSpPr>
            <a:spLocks noGrp="1"/>
          </p:cNvSpPr>
          <p:nvPr>
            <p:ph idx="1"/>
          </p:nvPr>
        </p:nvSpPr>
        <p:spPr/>
        <p:txBody>
          <a:bodyPr>
            <a:noAutofit/>
          </a:bodyPr>
          <a:lstStyle/>
          <a:p>
            <a:endParaRPr lang="en-US" sz="2000" dirty="0">
              <a:latin typeface="Courier New" panose="02070309020205020404" pitchFamily="49" charset="0"/>
              <a:cs typeface="Courier New" panose="02070309020205020404" pitchFamily="49" charset="0"/>
            </a:endParaRPr>
          </a:p>
          <a:p>
            <a:endParaRPr lang="en-US" sz="2000" dirty="0" smtClean="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smtClean="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26416965"/>
              </p:ext>
            </p:extLst>
          </p:nvPr>
        </p:nvGraphicFramePr>
        <p:xfrm>
          <a:off x="152400" y="1352550"/>
          <a:ext cx="7543800" cy="2209800"/>
        </p:xfrm>
        <a:graphic>
          <a:graphicData uri="http://schemas.openxmlformats.org/drawingml/2006/table">
            <a:tbl>
              <a:tblPr firstRow="1" firstCol="1" bandRow="1"/>
              <a:tblGrid>
                <a:gridCol w="1969477"/>
                <a:gridCol w="3135923"/>
                <a:gridCol w="2438400"/>
              </a:tblGrid>
              <a:tr h="736600">
                <a:tc>
                  <a:txBody>
                    <a:bodyPr/>
                    <a:lstStyle/>
                    <a:p>
                      <a:pPr marL="0" marR="0">
                        <a:lnSpc>
                          <a:spcPct val="115000"/>
                        </a:lnSpc>
                        <a:spcBef>
                          <a:spcPts val="0"/>
                        </a:spcBef>
                        <a:spcAft>
                          <a:spcPts val="0"/>
                        </a:spcAft>
                      </a:pPr>
                      <a:r>
                        <a:rPr lang="en-US" sz="3200" dirty="0">
                          <a:effectLst/>
                          <a:latin typeface="+mj-lt"/>
                          <a:ea typeface="Calibri"/>
                          <a:cs typeface="Times New Roman"/>
                        </a:rPr>
                        <a:t> </a:t>
                      </a: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3200" dirty="0">
                          <a:effectLst/>
                          <a:latin typeface="+mj-lt"/>
                          <a:ea typeface="Calibri"/>
                          <a:cs typeface="Times New Roman"/>
                        </a:rPr>
                        <a:t>Method5</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200" dirty="0">
                          <a:effectLst/>
                          <a:latin typeface="+mj-lt"/>
                          <a:ea typeface="Calibri"/>
                          <a:cs typeface="Times New Roman"/>
                        </a:rPr>
                        <a:t>User</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736600">
                <a:tc>
                  <a:txBody>
                    <a:bodyPr/>
                    <a:lstStyle/>
                    <a:p>
                      <a:pPr marL="0" marR="0" algn="r">
                        <a:lnSpc>
                          <a:spcPct val="115000"/>
                        </a:lnSpc>
                        <a:spcBef>
                          <a:spcPts val="0"/>
                        </a:spcBef>
                        <a:spcAft>
                          <a:spcPts val="0"/>
                        </a:spcAft>
                      </a:pPr>
                      <a:r>
                        <a:rPr lang="en-US" sz="3600" dirty="0">
                          <a:effectLst/>
                          <a:latin typeface="+mj-lt"/>
                          <a:ea typeface="Calibri"/>
                          <a:cs typeface="Times New Roman"/>
                        </a:rPr>
                        <a:t>Master</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Low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736600">
                <a:tc>
                  <a:txBody>
                    <a:bodyPr/>
                    <a:lstStyle/>
                    <a:p>
                      <a:pPr marL="0" marR="0" algn="r">
                        <a:lnSpc>
                          <a:spcPct val="115000"/>
                        </a:lnSpc>
                        <a:spcBef>
                          <a:spcPts val="0"/>
                        </a:spcBef>
                        <a:spcAft>
                          <a:spcPts val="0"/>
                        </a:spcAft>
                      </a:pPr>
                      <a:r>
                        <a:rPr lang="en-US" sz="3600" dirty="0">
                          <a:effectLst/>
                          <a:latin typeface="+mj-lt"/>
                          <a:ea typeface="Calibri"/>
                          <a:cs typeface="Times New Roman"/>
                        </a:rPr>
                        <a:t>Remote</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Medium </a:t>
                      </a:r>
                      <a:r>
                        <a:rPr lang="en-US" sz="3600" dirty="0" smtClean="0">
                          <a:effectLst/>
                          <a:latin typeface="+mj-lt"/>
                          <a:ea typeface="Calibri"/>
                          <a:cs typeface="Times New Roman"/>
                        </a:rPr>
                        <a:t>- High</a:t>
                      </a:r>
                      <a:endParaRPr lang="en-US" sz="3600" dirty="0">
                        <a:effectLst/>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None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bl>
          </a:graphicData>
        </a:graphic>
      </p:graphicFrame>
    </p:spTree>
    <p:extLst>
      <p:ext uri="{BB962C8B-B14F-4D97-AF65-F5344CB8AC3E}">
        <p14:creationId xmlns:p14="http://schemas.microsoft.com/office/powerpoint/2010/main" val="2641750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Configuration</a:t>
            </a:r>
            <a:endParaRPr lang="en-US" dirty="0"/>
          </a:p>
        </p:txBody>
      </p:sp>
      <p:sp>
        <p:nvSpPr>
          <p:cNvPr id="3" name="Content Placeholder 2"/>
          <p:cNvSpPr>
            <a:spLocks noGrp="1"/>
          </p:cNvSpPr>
          <p:nvPr>
            <p:ph idx="1"/>
          </p:nvPr>
        </p:nvSpPr>
        <p:spPr/>
        <p:txBody>
          <a:bodyPr/>
          <a:lstStyle/>
          <a:p>
            <a:pPr marL="0" indent="0">
              <a:buNone/>
            </a:pPr>
            <a:r>
              <a:rPr lang="en-US" dirty="0" smtClean="0"/>
              <a:t>1. M5_USER - </a:t>
            </a:r>
            <a:r>
              <a:rPr lang="en-US" dirty="0" smtClean="0">
                <a:solidFill>
                  <a:schemeClr val="bg1">
                    <a:lumMod val="50000"/>
                  </a:schemeClr>
                </a:solidFill>
              </a:rPr>
              <a:t>username (oracle and OS), email, is admin, default targets</a:t>
            </a:r>
          </a:p>
          <a:p>
            <a:pPr marL="0" indent="0">
              <a:buNone/>
            </a:pPr>
            <a:r>
              <a:rPr lang="en-US" dirty="0" smtClean="0"/>
              <a:t>2. M5_ROLE - </a:t>
            </a:r>
            <a:r>
              <a:rPr lang="en-US" dirty="0" smtClean="0">
                <a:solidFill>
                  <a:schemeClr val="bg1">
                    <a:lumMod val="50000"/>
                  </a:schemeClr>
                </a:solidFill>
              </a:rPr>
              <a:t>name, targets, sys, shell, links, sandbox</a:t>
            </a:r>
          </a:p>
          <a:p>
            <a:pPr marL="0" indent="0">
              <a:buNone/>
            </a:pPr>
            <a:r>
              <a:rPr lang="en-US" dirty="0" smtClean="0"/>
              <a:t>3. </a:t>
            </a:r>
            <a:r>
              <a:rPr lang="en-US" dirty="0"/>
              <a:t>M5_USER_PRIV - </a:t>
            </a:r>
            <a:r>
              <a:rPr lang="en-US" dirty="0">
                <a:solidFill>
                  <a:schemeClr val="bg1">
                    <a:lumMod val="50000"/>
                  </a:schemeClr>
                </a:solidFill>
              </a:rPr>
              <a:t>role, privilege </a:t>
            </a:r>
            <a:endParaRPr lang="en-US" dirty="0" smtClean="0">
              <a:solidFill>
                <a:schemeClr val="bg1">
                  <a:lumMod val="50000"/>
                </a:schemeClr>
              </a:solidFill>
            </a:endParaRPr>
          </a:p>
          <a:p>
            <a:pPr marL="0" indent="0">
              <a:buNone/>
            </a:pPr>
            <a:r>
              <a:rPr lang="en-US" dirty="0" smtClean="0"/>
              <a:t>4. M5_USER_ROLE - </a:t>
            </a:r>
            <a:r>
              <a:rPr lang="en-US" dirty="0" smtClean="0">
                <a:solidFill>
                  <a:schemeClr val="bg1">
                    <a:lumMod val="50000"/>
                  </a:schemeClr>
                </a:solidFill>
              </a:rPr>
              <a:t>username, role</a:t>
            </a:r>
          </a:p>
          <a:p>
            <a:pPr marL="0" indent="0">
              <a:buNone/>
            </a:pP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22</a:t>
            </a:fld>
            <a:endParaRPr lang="en-US"/>
          </a:p>
        </p:txBody>
      </p:sp>
    </p:spTree>
    <p:extLst>
      <p:ext uri="{BB962C8B-B14F-4D97-AF65-F5344CB8AC3E}">
        <p14:creationId xmlns:p14="http://schemas.microsoft.com/office/powerpoint/2010/main" val="27293686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Query Examples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2600" dirty="0" smtClean="0">
                <a:highlight>
                  <a:srgbClr val="FFFFFF"/>
                </a:highlight>
              </a:rPr>
              <a:t>1.</a:t>
            </a:r>
            <a:r>
              <a:rPr lang="en-US" sz="2000" dirty="0" smtClean="0">
                <a:highlight>
                  <a:srgbClr val="FFFFFF"/>
                </a:highlight>
              </a:rPr>
              <a:t>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'#!/bin/</a:t>
            </a:r>
            <a:r>
              <a:rPr lang="en-US" sz="2000" b="1" dirty="0" err="1">
                <a:solidFill>
                  <a:srgbClr val="0000FF"/>
                </a:solidFill>
                <a:highlight>
                  <a:srgbClr val="FFFFFF"/>
                </a:highlight>
                <a:latin typeface="Lucida Console" panose="020B0609040504020204" pitchFamily="49" charset="0"/>
              </a:rPr>
              <a:t>ksh</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r>
              <a:rPr lang="en-US" sz="2000" b="1" dirty="0" err="1">
                <a:solidFill>
                  <a:srgbClr val="008080"/>
                </a:solidFill>
                <a:highlight>
                  <a:srgbClr val="FFFFFF"/>
                </a:highlight>
                <a:latin typeface="Lucida Console" panose="020B0609040504020204" pitchFamily="49" charset="0"/>
              </a:rPr>
              <a:t>chr</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10</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a:t>
            </a:r>
            <a:r>
              <a:rPr lang="en-US" sz="2000" b="1" dirty="0" err="1">
                <a:solidFill>
                  <a:srgbClr val="0000FF"/>
                </a:solidFill>
                <a:highlight>
                  <a:srgbClr val="FFFFFF"/>
                </a:highlight>
                <a:latin typeface="Lucida Console" panose="020B0609040504020204" pitchFamily="49" charset="0"/>
              </a:rPr>
              <a:t>crontab</a:t>
            </a:r>
            <a:r>
              <a:rPr lang="en-US" sz="2000" b="1" dirty="0">
                <a:solidFill>
                  <a:srgbClr val="0000FF"/>
                </a:solidFill>
                <a:highlight>
                  <a:srgbClr val="FFFFFF"/>
                </a:highlight>
                <a:latin typeface="Lucida Console" panose="020B0609040504020204" pitchFamily="49" charset="0"/>
              </a:rPr>
              <a:t> -l'</a:t>
            </a:r>
            <a:r>
              <a:rPr lang="en-US" sz="2000" b="1" dirty="0">
                <a:solidFill>
                  <a:srgbClr val="000080"/>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smtClean="0">
              <a:latin typeface="Lucida Console" panose="020B0609040504020204" pitchFamily="49" charset="0"/>
            </a:endParaRPr>
          </a:p>
          <a:p>
            <a:pPr marL="0" indent="0">
              <a:buNone/>
            </a:pPr>
            <a:r>
              <a:rPr lang="en-US" sz="2600" dirty="0" smtClean="0"/>
              <a:t>2.</a:t>
            </a:r>
            <a:r>
              <a:rPr lang="en-US" sz="2000" dirty="0" smtClean="0"/>
              <a:t>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a:t>
            </a:r>
            <a:r>
              <a:rPr lang="en-US" sz="2000" b="1" dirty="0" smtClean="0">
                <a:solidFill>
                  <a:srgbClr val="0000FF"/>
                </a:solidFill>
                <a:highlight>
                  <a:srgbClr val="FFFFFF"/>
                </a:highlight>
                <a:latin typeface="Lucida Console" panose="020B0609040504020204" pitchFamily="49" charset="0"/>
              </a:rPr>
              <a:t>bin/</a:t>
            </a:r>
            <a:r>
              <a:rPr lang="en-US" sz="2000" b="1" dirty="0" err="1" smtClean="0">
                <a:solidFill>
                  <a:srgbClr val="0000FF"/>
                </a:solidFill>
                <a:highlight>
                  <a:srgbClr val="FFFFFF"/>
                </a:highlight>
                <a:latin typeface="Lucida Console" panose="020B0609040504020204" pitchFamily="49" charset="0"/>
              </a:rPr>
              <a:t>ksh</a:t>
            </a:r>
            <a:r>
              <a:rPr lang="en-US" sz="2000" b="1" dirty="0" smtClean="0">
                <a:solidFill>
                  <a:srgbClr val="0000FF"/>
                </a:solidFill>
                <a:highlight>
                  <a:srgbClr val="FFFFFF"/>
                </a:highlight>
                <a:latin typeface="Lucida Console" panose="020B0609040504020204" pitchFamily="49" charset="0"/>
              </a:rPr>
              <a:t/>
            </a:r>
            <a:br>
              <a:rPr lang="en-US" sz="2000" b="1" dirty="0" smtClean="0">
                <a:solidFill>
                  <a:srgbClr val="0000FF"/>
                </a:solidFill>
                <a:highlight>
                  <a:srgbClr val="FFFFFF"/>
                </a:highlight>
                <a:latin typeface="Lucida Console" panose="020B0609040504020204" pitchFamily="49" charset="0"/>
              </a:rPr>
            </a:br>
            <a:r>
              <a:rPr lang="en-US" sz="2000" b="1" dirty="0" smtClean="0">
                <a:solidFill>
                  <a:srgbClr val="0000FF"/>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smtClean="0">
                <a:solidFill>
                  <a:srgbClr val="0000FF"/>
                </a:solidFill>
                <a:highlight>
                  <a:srgbClr val="FFFFFF"/>
                </a:highlight>
                <a:latin typeface="Lucida Console" panose="020B0609040504020204" pitchFamily="49" charset="0"/>
              </a:rPr>
              <a:t>export/home/oracle/set_localASM.sh</a:t>
            </a:r>
            <a:br>
              <a:rPr lang="en-US" sz="2000" b="1" dirty="0" smtClean="0">
                <a:solidFill>
                  <a:srgbClr val="0000FF"/>
                </a:solidFill>
                <a:highlight>
                  <a:srgbClr val="FFFFFF"/>
                </a:highlight>
                <a:latin typeface="Lucida Console" panose="020B0609040504020204" pitchFamily="49" charset="0"/>
              </a:rPr>
            </a:br>
            <a:r>
              <a:rPr lang="en-US" sz="2000" b="1" dirty="0" smtClean="0">
                <a:solidFill>
                  <a:srgbClr val="0000FF"/>
                </a:solidFill>
                <a:highlight>
                  <a:srgbClr val="FFFFFF"/>
                </a:highlight>
                <a:latin typeface="Lucida Console" panose="020B0609040504020204" pitchFamily="49" charset="0"/>
              </a:rPr>
              <a:t>cat </a:t>
            </a:r>
            <a:r>
              <a:rPr lang="en-US" sz="2000" b="1" dirty="0">
                <a:solidFill>
                  <a:srgbClr val="0000FF"/>
                </a:solidFill>
                <a:highlight>
                  <a:srgbClr val="FFFFFF"/>
                </a:highlight>
                <a:latin typeface="Lucida Console" panose="020B0609040504020204" pitchFamily="49" charset="0"/>
              </a:rPr>
              <a:t>$ORACLE_HOME/network/admin/</a:t>
            </a:r>
            <a:r>
              <a:rPr lang="en-US" sz="2000" b="1" dirty="0" err="1">
                <a:solidFill>
                  <a:srgbClr val="0000FF"/>
                </a:solidFill>
                <a:highlight>
                  <a:srgbClr val="FFFFFF"/>
                </a:highlight>
                <a:latin typeface="Lucida Console" panose="020B0609040504020204" pitchFamily="49" charset="0"/>
              </a:rPr>
              <a:t>sqlnet.ora</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p>
          <a:p>
            <a:pPr marL="0" indent="0">
              <a:buNone/>
            </a:pPr>
            <a:r>
              <a:rPr lang="en-US" sz="2600" dirty="0" smtClean="0"/>
              <a:t>3.</a:t>
            </a:r>
            <a:r>
              <a:rPr lang="en-US" dirty="0" smtClean="0"/>
              <a:t> </a:t>
            </a:r>
            <a:r>
              <a:rPr lang="en-US" sz="2200" b="1" dirty="0">
                <a:solidFill>
                  <a:srgbClr val="000080"/>
                </a:solidFill>
                <a:highlight>
                  <a:srgbClr val="FFFFFF"/>
                </a:highlight>
                <a:latin typeface="Lucida Console" panose="020B0609040504020204" pitchFamily="49" charset="0"/>
              </a:rPr>
              <a:t>m5_proc(</a:t>
            </a:r>
            <a:r>
              <a:rPr lang="en-US" sz="2200" b="1" dirty="0">
                <a:solidFill>
                  <a:srgbClr val="0000FF"/>
                </a:solidFill>
                <a:highlight>
                  <a:srgbClr val="FFFFFF"/>
                </a:highlight>
                <a:latin typeface="Lucida Console" panose="020B0609040504020204" pitchFamily="49" charset="0"/>
              </a:rPr>
              <a:t>'select ** from </a:t>
            </a:r>
            <a:r>
              <a:rPr lang="en-US" sz="2200" b="1" dirty="0" err="1">
                <a:solidFill>
                  <a:srgbClr val="0000FF"/>
                </a:solidFill>
                <a:highlight>
                  <a:srgbClr val="FFFFFF"/>
                </a:highlight>
                <a:latin typeface="Lucida Console" panose="020B0609040504020204" pitchFamily="49" charset="0"/>
              </a:rPr>
              <a:t>dba_profiles</a:t>
            </a:r>
            <a:r>
              <a:rPr lang="en-US" sz="2200" b="1" dirty="0">
                <a:solidFill>
                  <a:srgbClr val="0000FF"/>
                </a:solidFill>
                <a:highlight>
                  <a:srgbClr val="FFFFFF"/>
                </a:highlight>
                <a:latin typeface="Lucida Console" panose="020B0609040504020204" pitchFamily="49" charset="0"/>
              </a:rPr>
              <a:t>'</a:t>
            </a:r>
            <a:r>
              <a:rPr lang="en-US" sz="2200" b="1" dirty="0">
                <a:solidFill>
                  <a:srgbClr val="000080"/>
                </a:solidFill>
                <a:highlight>
                  <a:srgbClr val="FFFFFF"/>
                </a:highlight>
                <a:latin typeface="Lucida Console" panose="020B0609040504020204" pitchFamily="49" charset="0"/>
              </a:rPr>
              <a:t>, </a:t>
            </a:r>
            <a:r>
              <a:rPr lang="en-US" sz="2200" b="1" dirty="0" smtClean="0">
                <a:solidFill>
                  <a:srgbClr val="000080"/>
                </a:solidFill>
                <a:highlight>
                  <a:srgbClr val="FFFFFF"/>
                </a:highlight>
                <a:latin typeface="Lucida Console" panose="020B0609040504020204" pitchFamily="49" charset="0"/>
              </a:rPr>
              <a:t>%</a:t>
            </a:r>
            <a:r>
              <a:rPr lang="en-US" sz="2200" b="1" dirty="0" smtClean="0">
                <a:solidFill>
                  <a:srgbClr val="0000FF"/>
                </a:solidFill>
                <a:highlight>
                  <a:srgbClr val="FFFFFF"/>
                </a:highlight>
                <a:latin typeface="Lucida Console" panose="020B0609040504020204" pitchFamily="49" charset="0"/>
              </a:rPr>
              <a:t>'</a:t>
            </a:r>
            <a:r>
              <a:rPr lang="en-US" sz="2200" b="1" dirty="0" smtClean="0">
                <a:solidFill>
                  <a:srgbClr val="000080"/>
                </a:solidFill>
                <a:highlight>
                  <a:srgbClr val="FFFFFF"/>
                </a:highlight>
                <a:latin typeface="Lucida Console" panose="020B0609040504020204" pitchFamily="49" charset="0"/>
              </a:rPr>
              <a:t>);</a:t>
            </a:r>
            <a:endParaRPr lang="en-US" b="1" dirty="0" smtClean="0">
              <a:latin typeface="Lucida Console" panose="020B0609040504020204" pitchFamily="49" charset="0"/>
            </a:endParaRPr>
          </a:p>
          <a:p>
            <a:pPr marL="0" indent="0">
              <a:buNone/>
            </a:pPr>
            <a:r>
              <a:rPr lang="en-US" sz="2600" dirty="0" smtClean="0"/>
              <a:t>4.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'select ** from </a:t>
            </a:r>
            <a:r>
              <a:rPr lang="en-US" sz="2000" b="1" dirty="0" err="1">
                <a:solidFill>
                  <a:srgbClr val="0000FF"/>
                </a:solidFill>
                <a:highlight>
                  <a:srgbClr val="FFFFFF"/>
                </a:highlight>
                <a:latin typeface="Lucida Console" panose="020B0609040504020204" pitchFamily="49" charset="0"/>
              </a:rPr>
              <a:t>dba_audit_trail</a:t>
            </a:r>
            <a:r>
              <a:rPr lang="en-US" sz="2000" b="1" dirty="0">
                <a:solidFill>
                  <a:srgbClr val="0000FF"/>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where </a:t>
            </a:r>
            <a:r>
              <a:rPr lang="en-US" sz="2000" b="1" dirty="0" err="1" smtClean="0">
                <a:solidFill>
                  <a:srgbClr val="0000FF"/>
                </a:solidFill>
                <a:highlight>
                  <a:srgbClr val="FFFFFF"/>
                </a:highlight>
                <a:latin typeface="Lucida Console" panose="020B0609040504020204" pitchFamily="49" charset="0"/>
              </a:rPr>
              <a:t>returncode</a:t>
            </a:r>
            <a:r>
              <a:rPr lang="en-US" sz="2000" b="1" dirty="0" smtClean="0">
                <a:solidFill>
                  <a:srgbClr val="0000FF"/>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in (1017,2800)'</a:t>
            </a:r>
            <a:r>
              <a:rPr lang="en-US" sz="2000" b="1" dirty="0">
                <a:solidFill>
                  <a:srgbClr val="000080"/>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endParaRPr lang="en-US" sz="2000" b="1" dirty="0" smtClean="0">
              <a:latin typeface="Lucida Console" panose="020B0609040504020204" pitchFamily="49" charset="0"/>
            </a:endParaRPr>
          </a:p>
          <a:p>
            <a:pPr marL="0" indent="0">
              <a:buNone/>
            </a:pPr>
            <a:r>
              <a:rPr lang="en-US" sz="2600" dirty="0" smtClean="0"/>
              <a:t>5.</a:t>
            </a:r>
            <a:r>
              <a:rPr lang="en-US" sz="2800" dirty="0" smtClean="0"/>
              <a:t> </a:t>
            </a:r>
            <a:r>
              <a:rPr lang="en-US" sz="2000" b="1" dirty="0">
                <a:solidFill>
                  <a:srgbClr val="008080"/>
                </a:solidFill>
                <a:highlight>
                  <a:srgbClr val="FFFFFF"/>
                </a:highlight>
                <a:latin typeface="Lucida Console" panose="020B0609040504020204" pitchFamily="49" charset="0"/>
              </a:rPr>
              <a:t>select</a:t>
            </a:r>
            <a:r>
              <a:rPr lang="en-US" sz="2000" b="1" dirty="0">
                <a:solidFill>
                  <a:srgbClr val="000080"/>
                </a:solidFill>
                <a:highlight>
                  <a:srgbClr val="FFFFFF"/>
                </a:highlight>
                <a:latin typeface="Lucida Console" panose="020B0609040504020204" pitchFamily="49" charset="0"/>
              </a:rPr>
              <a:t> </a:t>
            </a:r>
            <a:r>
              <a:rPr lang="en-US" sz="2000" b="1" dirty="0" err="1">
                <a:solidFill>
                  <a:srgbClr val="000080"/>
                </a:solidFill>
                <a:highlight>
                  <a:srgbClr val="FFFFFF"/>
                </a:highlight>
                <a:latin typeface="Lucida Console" panose="020B0609040504020204" pitchFamily="49" charset="0"/>
              </a:rPr>
              <a:t>database_name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value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from</a:t>
            </a:r>
            <a:r>
              <a:rPr lang="en-US" sz="2000" b="1" dirty="0">
                <a:solidFill>
                  <a:srgbClr val="000080"/>
                </a:solidFill>
                <a:highlight>
                  <a:srgbClr val="FFFFFF"/>
                </a:highlight>
                <a:latin typeface="Lucida Console" panose="020B0609040504020204" pitchFamily="49" charset="0"/>
              </a:rPr>
              <a:t> m5_v$parameter </a:t>
            </a:r>
            <a:r>
              <a:rPr lang="en-US" sz="2000" b="1" dirty="0">
                <a:solidFill>
                  <a:srgbClr val="008080"/>
                </a:solidFill>
                <a:highlight>
                  <a:srgbClr val="FFFFFF"/>
                </a:highlight>
                <a:latin typeface="Lucida Console" panose="020B0609040504020204" pitchFamily="49" charset="0"/>
              </a:rPr>
              <a:t>where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name</a:t>
            </a:r>
            <a:r>
              <a:rPr lang="en-US" sz="2000" b="1" dirty="0">
                <a:solidFill>
                  <a:srgbClr val="000080"/>
                </a:solidFill>
                <a:highlight>
                  <a:srgbClr val="FFFFFF"/>
                </a:highlight>
                <a:latin typeface="Lucida Console" panose="020B0609040504020204" pitchFamily="49" charset="0"/>
              </a:rPr>
              <a:t> = </a:t>
            </a:r>
            <a:r>
              <a:rPr lang="en-US" sz="2000" b="1" dirty="0">
                <a:solidFill>
                  <a:srgbClr val="0000FF"/>
                </a:solidFill>
                <a:highlight>
                  <a:srgbClr val="FFFFFF"/>
                </a:highlight>
                <a:latin typeface="Lucida Console" panose="020B0609040504020204" pitchFamily="49" charset="0"/>
              </a:rPr>
              <a:t>'</a:t>
            </a:r>
            <a:r>
              <a:rPr lang="en-US" sz="2000" b="1" dirty="0" err="1">
                <a:solidFill>
                  <a:srgbClr val="0000FF"/>
                </a:solidFill>
                <a:highlight>
                  <a:srgbClr val="FFFFFF"/>
                </a:highlight>
                <a:latin typeface="Lucida Console" panose="020B0609040504020204" pitchFamily="49" charset="0"/>
              </a:rPr>
              <a:t>sec_case_sensitive_logon</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a:p>
            <a:pPr marL="0" indent="0">
              <a:buNone/>
            </a:pPr>
            <a:r>
              <a:rPr lang="en-US" sz="2600" dirty="0" smtClean="0"/>
              <a:t>6. </a:t>
            </a:r>
            <a:r>
              <a:rPr lang="en-US" sz="2000" b="1" dirty="0">
                <a:solidFill>
                  <a:srgbClr val="008080"/>
                </a:solidFill>
                <a:highlight>
                  <a:srgbClr val="FFFFFF"/>
                </a:highlight>
                <a:latin typeface="Lucida Console" panose="020B0609040504020204" pitchFamily="49" charset="0"/>
              </a:rPr>
              <a:t>select</a:t>
            </a:r>
            <a:r>
              <a:rPr lang="en-US" sz="2000" b="1" dirty="0">
                <a:solidFill>
                  <a:srgbClr val="000080"/>
                </a:solidFill>
                <a:highlight>
                  <a:srgbClr val="FFFFFF"/>
                </a:highlight>
                <a:latin typeface="Lucida Console" panose="020B0609040504020204" pitchFamily="49" charset="0"/>
              </a:rPr>
              <a:t> * </a:t>
            </a:r>
            <a:r>
              <a:rPr lang="en-US" sz="2000" b="1" dirty="0">
                <a:solidFill>
                  <a:srgbClr val="008080"/>
                </a:solidFill>
                <a:highlight>
                  <a:srgbClr val="FFFFFF"/>
                </a:highlight>
                <a:latin typeface="Lucida Console" panose="020B0609040504020204" pitchFamily="49" charset="0"/>
              </a:rPr>
              <a:t>from</a:t>
            </a:r>
            <a:r>
              <a:rPr lang="en-US" sz="2000" b="1" dirty="0">
                <a:solidFill>
                  <a:srgbClr val="000080"/>
                </a:solidFill>
                <a:highlight>
                  <a:srgbClr val="FFFFFF"/>
                </a:highlight>
                <a:latin typeface="Lucida Console" panose="020B0609040504020204" pitchFamily="49" charset="0"/>
              </a:rPr>
              <a:t> m5_dba_role_privs </a:t>
            </a:r>
            <a:r>
              <a:rPr lang="en-US" sz="2000" b="1" dirty="0">
                <a:solidFill>
                  <a:srgbClr val="008080"/>
                </a:solidFill>
                <a:highlight>
                  <a:srgbClr val="FFFFFF"/>
                </a:highlight>
                <a:latin typeface="Lucida Console" panose="020B0609040504020204" pitchFamily="49" charset="0"/>
              </a:rPr>
              <a:t>where</a:t>
            </a:r>
            <a:r>
              <a:rPr lang="en-US" sz="2000" b="1" dirty="0">
                <a:solidFill>
                  <a:srgbClr val="000080"/>
                </a:solidFill>
                <a:highlight>
                  <a:srgbClr val="FFFFFF"/>
                </a:highlight>
                <a:latin typeface="Lucida Console" panose="020B0609040504020204" pitchFamily="49" charset="0"/>
              </a:rPr>
              <a:t> </a:t>
            </a:r>
            <a:r>
              <a:rPr lang="en-US" sz="2000" b="1" dirty="0" err="1">
                <a:solidFill>
                  <a:srgbClr val="000080"/>
                </a:solidFill>
                <a:highlight>
                  <a:srgbClr val="FFFFFF"/>
                </a:highlight>
                <a:latin typeface="Lucida Console" panose="020B0609040504020204" pitchFamily="49" charset="0"/>
              </a:rPr>
              <a:t>granted_role</a:t>
            </a:r>
            <a:r>
              <a:rPr lang="en-US" sz="2000" b="1" dirty="0">
                <a:solidFill>
                  <a:srgbClr val="000080"/>
                </a:solidFill>
                <a:highlight>
                  <a:srgbClr val="FFFFFF"/>
                </a:highlight>
                <a:latin typeface="Lucida Console" panose="020B0609040504020204" pitchFamily="49" charset="0"/>
              </a:rPr>
              <a:t> = </a:t>
            </a:r>
            <a:r>
              <a:rPr lang="en-US" sz="2000" b="1" dirty="0">
                <a:solidFill>
                  <a:srgbClr val="0000FF"/>
                </a:solidFill>
                <a:highlight>
                  <a:srgbClr val="FFFFFF"/>
                </a:highlight>
                <a:latin typeface="Lucida Console" panose="020B0609040504020204" pitchFamily="49" charset="0"/>
              </a:rPr>
              <a:t>'DBA</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23</a:t>
            </a:fld>
            <a:endParaRPr lang="en-US"/>
          </a:p>
        </p:txBody>
      </p:sp>
    </p:spTree>
    <p:extLst>
      <p:ext uri="{BB962C8B-B14F-4D97-AF65-F5344CB8AC3E}">
        <p14:creationId xmlns:p14="http://schemas.microsoft.com/office/powerpoint/2010/main" val="2022272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hlinkClick r:id="rId3"/>
              </a:rPr>
              <a:t>https://method5.github.io</a:t>
            </a:r>
            <a:endParaRPr lang="en-US" dirty="0" smtClean="0"/>
          </a:p>
          <a:p>
            <a:pPr marL="514350" indent="-514350">
              <a:buFont typeface="+mj-lt"/>
              <a:buAutoNum type="arabicPeriod"/>
            </a:pPr>
            <a:r>
              <a:rPr lang="en-US" dirty="0" smtClean="0"/>
              <a:t>Download code, user guide, examples, roadmap, presentation, and more</a:t>
            </a:r>
          </a:p>
          <a:p>
            <a:pPr marL="514350" indent="-514350">
              <a:buFont typeface="+mj-lt"/>
              <a:buAutoNum type="arabicPeriod"/>
            </a:pPr>
            <a:r>
              <a:rPr lang="en-US" dirty="0" smtClean="0"/>
              <a:t>Email the creator:</a:t>
            </a:r>
            <a:br>
              <a:rPr lang="en-US" dirty="0" smtClean="0"/>
            </a:br>
            <a:r>
              <a:rPr lang="en-US" dirty="0" smtClean="0">
                <a:hlinkClick r:id="rId4"/>
              </a:rPr>
              <a:t>jon@jonheller.org</a:t>
            </a:r>
            <a:r>
              <a:rPr lang="en-US" dirty="0" smtClean="0"/>
              <a:t> or</a:t>
            </a:r>
            <a:br>
              <a:rPr lang="en-US" dirty="0" smtClean="0"/>
            </a:br>
            <a:r>
              <a:rPr lang="en-US" dirty="0" smtClean="0">
                <a:hlinkClick r:id="rId5"/>
              </a:rPr>
              <a:t>jon.heller@ventechsolutions.com</a:t>
            </a:r>
            <a:endParaRPr lang="en-US" dirty="0" smtClean="0"/>
          </a:p>
          <a:p>
            <a:pPr marL="514350" indent="-514350">
              <a:buFont typeface="+mj-lt"/>
              <a:buAutoNum type="arabicPeriod"/>
            </a:pPr>
            <a:r>
              <a:rPr lang="en-US" dirty="0" smtClean="0"/>
              <a:t>Create an issue on the GitHub repository:</a:t>
            </a:r>
            <a:br>
              <a:rPr lang="en-US" dirty="0" smtClean="0"/>
            </a:br>
            <a:r>
              <a:rPr lang="en-US" dirty="0" smtClean="0">
                <a:hlinkClick r:id="rId6"/>
              </a:rPr>
              <a:t>https://github.com/method5/method5</a:t>
            </a:r>
            <a:endParaRPr lang="en-US" dirty="0" smtClean="0"/>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24</a:t>
            </a:fld>
            <a:endParaRPr lang="en-US"/>
          </a:p>
        </p:txBody>
      </p:sp>
    </p:spTree>
    <p:extLst>
      <p:ext uri="{BB962C8B-B14F-4D97-AF65-F5344CB8AC3E}">
        <p14:creationId xmlns:p14="http://schemas.microsoft.com/office/powerpoint/2010/main" val="2696275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New Mission:</a:t>
            </a:r>
            <a:br>
              <a:rPr lang="en-US" dirty="0" smtClean="0"/>
            </a:br>
            <a:r>
              <a:rPr lang="en-US" dirty="0" smtClean="0"/>
              <a:t>Automate Everything</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Remote execution is not just faster</a:t>
            </a:r>
          </a:p>
          <a:p>
            <a:pPr marL="514350" indent="-514350">
              <a:buFont typeface="+mj-lt"/>
              <a:buAutoNum type="arabicPeriod"/>
            </a:pPr>
            <a:r>
              <a:rPr lang="en-US" dirty="0" smtClean="0"/>
              <a:t>Find, fix, and prevent all problems on all databases</a:t>
            </a:r>
          </a:p>
          <a:p>
            <a:pPr marL="514350" indent="-514350">
              <a:buFont typeface="+mj-lt"/>
              <a:buAutoNum type="arabicPeriod"/>
            </a:pPr>
            <a:r>
              <a:rPr lang="en-US" dirty="0" smtClean="0"/>
              <a:t>Be proactive (preventive maintenance)</a:t>
            </a:r>
          </a:p>
          <a:p>
            <a:pPr marL="514350" indent="-514350">
              <a:buFont typeface="+mj-lt"/>
              <a:buAutoNum type="arabicPeriod"/>
            </a:pPr>
            <a:r>
              <a:rPr lang="en-US" dirty="0" smtClean="0"/>
              <a:t>Work on only ONE database</a:t>
            </a: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25</a:t>
            </a:fld>
            <a:endParaRPr lang="en-US"/>
          </a:p>
        </p:txBody>
      </p:sp>
    </p:spTree>
    <p:extLst>
      <p:ext uri="{BB962C8B-B14F-4D97-AF65-F5344CB8AC3E}">
        <p14:creationId xmlns:p14="http://schemas.microsoft.com/office/powerpoint/2010/main" val="925545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file:///C:/Users/mf8943/AppData/Local/Temp/1/OCP_AdvPLSQLDev_cl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199" y="3714750"/>
            <a:ext cx="1825943" cy="12215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About Jon Heller</a:t>
            </a:r>
            <a:endParaRPr lang="en-US" dirty="0"/>
          </a:p>
        </p:txBody>
      </p:sp>
      <p:sp>
        <p:nvSpPr>
          <p:cNvPr id="3" name="Content Placeholder 2"/>
          <p:cNvSpPr>
            <a:spLocks noGrp="1"/>
          </p:cNvSpPr>
          <p:nvPr>
            <p:ph idx="1"/>
          </p:nvPr>
        </p:nvSpPr>
        <p:spPr>
          <a:xfrm>
            <a:off x="457200" y="1200151"/>
            <a:ext cx="8229600" cy="2871981"/>
          </a:xfrm>
        </p:spPr>
        <p:txBody>
          <a:bodyPr>
            <a:normAutofit fontScale="92500" lnSpcReduction="20000"/>
          </a:bodyPr>
          <a:lstStyle/>
          <a:p>
            <a:pPr marL="514350" indent="-514350">
              <a:buFont typeface="+mj-lt"/>
              <a:buAutoNum type="arabicPeriod"/>
            </a:pPr>
            <a:r>
              <a:rPr lang="en-US" sz="2800" dirty="0" smtClean="0"/>
              <a:t>Oracle developer or DBA for 17 years</a:t>
            </a:r>
          </a:p>
          <a:p>
            <a:pPr marL="514350" indent="-514350">
              <a:buFont typeface="+mj-lt"/>
              <a:buAutoNum type="arabicPeriod"/>
            </a:pPr>
            <a:r>
              <a:rPr lang="en-US" sz="2800" dirty="0"/>
              <a:t>DBA at Ventech Solutions in Urbandale, Iowa</a:t>
            </a:r>
            <a:endParaRPr lang="en-US" sz="2800" dirty="0" smtClean="0"/>
          </a:p>
          <a:p>
            <a:pPr marL="514350" indent="-514350">
              <a:buFont typeface="+mj-lt"/>
              <a:buAutoNum type="arabicPeriod"/>
            </a:pPr>
            <a:r>
              <a:rPr lang="en-US" sz="2800" dirty="0" smtClean="0"/>
              <a:t>Stack Overflow top user in Oracle and PL/SQL</a:t>
            </a:r>
          </a:p>
          <a:p>
            <a:pPr marL="514350" indent="-514350">
              <a:buFont typeface="+mj-lt"/>
              <a:buAutoNum type="arabicPeriod"/>
            </a:pPr>
            <a:r>
              <a:rPr lang="en-US" sz="2800" dirty="0" smtClean="0"/>
              <a:t>github.com/jonheller1</a:t>
            </a:r>
          </a:p>
          <a:p>
            <a:pPr marL="514350" indent="-514350">
              <a:buFont typeface="+mj-lt"/>
              <a:buAutoNum type="arabicPeriod"/>
            </a:pPr>
            <a:r>
              <a:rPr lang="en-US" sz="2800" dirty="0" smtClean="0"/>
              <a:t>BS and MCS in Computer Science, NCSU</a:t>
            </a:r>
          </a:p>
          <a:p>
            <a:pPr marL="514350" indent="-514350">
              <a:buFont typeface="+mj-lt"/>
              <a:buAutoNum type="arabicPeriod"/>
            </a:pPr>
            <a:r>
              <a:rPr lang="en-US" sz="2800" dirty="0" smtClean="0"/>
              <a:t>Certifications: PL/SQL, DBA, SQL Expert, SQL Tuning</a:t>
            </a:r>
          </a:p>
          <a:p>
            <a:pPr marL="514350" indent="-514350">
              <a:buFont typeface="+mj-lt"/>
              <a:buAutoNum type="arabicPeriod"/>
            </a:pPr>
            <a:r>
              <a:rPr lang="en-US" sz="2800" dirty="0" smtClean="0">
                <a:hlinkClick r:id="rId4"/>
              </a:rPr>
              <a:t>jon@jonheller.org</a:t>
            </a:r>
            <a:endParaRPr lang="en-US" sz="2400" dirty="0" smtClean="0"/>
          </a:p>
        </p:txBody>
      </p:sp>
      <p:sp>
        <p:nvSpPr>
          <p:cNvPr id="4" name="Date Placeholder 3"/>
          <p:cNvSpPr>
            <a:spLocks noGrp="1"/>
          </p:cNvSpPr>
          <p:nvPr>
            <p:ph type="dt" sz="half" idx="10"/>
          </p:nvPr>
        </p:nvSpPr>
        <p:spPr/>
        <p:txBody>
          <a:bodyPr/>
          <a:lstStyle/>
          <a:p>
            <a:r>
              <a:rPr lang="en-US" dirty="0"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3</a:t>
            </a:fld>
            <a:endParaRPr lang="en-US" dirty="0"/>
          </a:p>
        </p:txBody>
      </p:sp>
      <p:pic>
        <p:nvPicPr>
          <p:cNvPr id="6" name="Picture 2" descr="http://ventechsolutions.us/wp-content/uploads/2016/02/ventechsolutions-logo2016_USA.png"/>
          <p:cNvPicPr>
            <a:picLocks noChangeAspect="1" noChangeArrowheads="1"/>
          </p:cNvPicPr>
          <p:nvPr/>
        </p:nvPicPr>
        <p:blipFill rotWithShape="1">
          <a:blip r:embed="rId5">
            <a:extLst>
              <a:ext uri="{28A0092B-C50C-407E-A947-70E740481C1C}">
                <a14:useLocalDpi xmlns:a14="http://schemas.microsoft.com/office/drawing/2010/main" val="0"/>
              </a:ext>
            </a:extLst>
          </a:blip>
          <a:srcRect t="-1" b="50465"/>
          <a:stretch/>
        </p:blipFill>
        <p:spPr bwMode="auto">
          <a:xfrm>
            <a:off x="533400" y="4117017"/>
            <a:ext cx="1670857" cy="41704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brand.ncsu.edu/img/logo/brick2x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1213" y="4130581"/>
            <a:ext cx="1594803" cy="3899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ssets-cdn.github.com/images/modules/logos_page/GitHub-Mar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56291" y="4032170"/>
            <a:ext cx="586740" cy="5867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sstatic.net/Sites/stackoverflow/img/sprites.png?v=10a9e8743fb0"/>
          <p:cNvPicPr>
            <a:picLocks noChangeAspect="1" noChangeArrowheads="1"/>
          </p:cNvPicPr>
          <p:nvPr/>
        </p:nvPicPr>
        <p:blipFill rotWithShape="1">
          <a:blip r:embed="rId8">
            <a:extLst>
              <a:ext uri="{28A0092B-C50C-407E-A947-70E740481C1C}">
                <a14:useLocalDpi xmlns:a14="http://schemas.microsoft.com/office/drawing/2010/main" val="0"/>
              </a:ext>
            </a:extLst>
          </a:blip>
          <a:srcRect t="4" r="19999" b="88476"/>
          <a:stretch/>
        </p:blipFill>
        <p:spPr bwMode="auto">
          <a:xfrm>
            <a:off x="2402439" y="4062193"/>
            <a:ext cx="1755670" cy="52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41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Oracle Automation Gap</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Groundhog Day DBA</a:t>
            </a:r>
          </a:p>
          <a:p>
            <a:pPr marL="514350" indent="-514350">
              <a:buFont typeface="+mj-lt"/>
              <a:buAutoNum type="arabicPeriod"/>
            </a:pPr>
            <a:r>
              <a:rPr lang="en-US" dirty="0" smtClean="0"/>
              <a:t>Many simple tasks do not scale</a:t>
            </a:r>
          </a:p>
          <a:p>
            <a:pPr marL="514350" indent="-514350">
              <a:buFont typeface="+mj-lt"/>
              <a:buAutoNum type="arabicPeriod"/>
            </a:pPr>
            <a:r>
              <a:rPr lang="en-US" dirty="0" smtClean="0"/>
              <a:t>Only obvious, pre-defined tasks are automated</a:t>
            </a:r>
          </a:p>
          <a:p>
            <a:pPr marL="514350" indent="-514350">
              <a:buFont typeface="+mj-lt"/>
              <a:buAutoNum type="arabicPeriod"/>
            </a:pPr>
            <a:r>
              <a:rPr lang="en-US" dirty="0" smtClean="0"/>
              <a:t>Every environment has unique challenges</a:t>
            </a:r>
          </a:p>
          <a:p>
            <a:pPr marL="514350" indent="-514350">
              <a:buFont typeface="+mj-lt"/>
              <a:buAutoNum type="arabicPeriod"/>
            </a:pPr>
            <a:r>
              <a:rPr lang="en-US" dirty="0" smtClean="0"/>
              <a:t>SQL and PL/SQL are great but per-database</a:t>
            </a:r>
          </a:p>
          <a:p>
            <a:pPr marL="514350" indent="-514350">
              <a:buFont typeface="+mj-lt"/>
              <a:buAutoNum type="arabicPeriod"/>
            </a:pPr>
            <a:r>
              <a:rPr lang="en-US" dirty="0" smtClean="0"/>
              <a:t>We avoid row-by-row processing, we should also avoid database-by-database administration</a:t>
            </a:r>
          </a:p>
        </p:txBody>
      </p:sp>
      <p:sp>
        <p:nvSpPr>
          <p:cNvPr id="4" name="Date Placeholder 3"/>
          <p:cNvSpPr>
            <a:spLocks noGrp="1"/>
          </p:cNvSpPr>
          <p:nvPr>
            <p:ph type="dt" sz="half" idx="10"/>
          </p:nvPr>
        </p:nvSpPr>
        <p:spPr/>
        <p:txBody>
          <a:bodyPr/>
          <a:lstStyle/>
          <a:p>
            <a:r>
              <a:rPr lang="en-US" dirty="0"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4</a:t>
            </a:fld>
            <a:endParaRPr lang="en-US" dirty="0"/>
          </a:p>
        </p:txBody>
      </p:sp>
    </p:spTree>
    <p:extLst>
      <p:ext uri="{BB962C8B-B14F-4D97-AF65-F5344CB8AC3E}">
        <p14:creationId xmlns:p14="http://schemas.microsoft.com/office/powerpoint/2010/main" val="1151882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Tools - Not Good Enough</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644660" y="1143000"/>
            <a:ext cx="2122131" cy="580842"/>
          </a:xfrm>
        </p:spPr>
      </p:pic>
      <p:sp>
        <p:nvSpPr>
          <p:cNvPr id="4" name="Date Placeholder 3"/>
          <p:cNvSpPr>
            <a:spLocks noGrp="1"/>
          </p:cNvSpPr>
          <p:nvPr>
            <p:ph type="dt" sz="half" idx="10"/>
          </p:nvPr>
        </p:nvSpPr>
        <p:spPr/>
        <p:txBody>
          <a:bodyPr/>
          <a:lstStyle/>
          <a:p>
            <a:r>
              <a:rPr lang="en-US" dirty="0"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5</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238" y="3538538"/>
            <a:ext cx="9715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2366" y="3143250"/>
            <a:ext cx="13620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3213" y="1889003"/>
            <a:ext cx="21050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0" y="2387539"/>
            <a:ext cx="22669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a:xfrm>
            <a:off x="457200" y="1200151"/>
            <a:ext cx="8229600" cy="339447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Won't transform your processes</a:t>
            </a:r>
          </a:p>
          <a:p>
            <a:pPr marL="514350" indent="-514350">
              <a:buFont typeface="+mj-lt"/>
              <a:buAutoNum type="arabicPeriod"/>
            </a:pPr>
            <a:r>
              <a:rPr lang="en-US" dirty="0" smtClean="0"/>
              <a:t>Slow, complex, or insecure</a:t>
            </a:r>
          </a:p>
          <a:p>
            <a:pPr marL="514350" indent="-514350">
              <a:buFont typeface="+mj-lt"/>
              <a:buAutoNum type="arabicPeriod"/>
            </a:pPr>
            <a:r>
              <a:rPr lang="en-US" dirty="0" smtClean="0"/>
              <a:t>IDE, plugin, website, files, agents</a:t>
            </a:r>
          </a:p>
          <a:p>
            <a:pPr marL="514350" indent="-514350">
              <a:buFont typeface="+mj-lt"/>
              <a:buAutoNum type="arabicPeriod"/>
            </a:pPr>
            <a:r>
              <a:rPr lang="en-US" dirty="0" smtClean="0"/>
              <a:t>Often expensive, closed source</a:t>
            </a:r>
          </a:p>
          <a:p>
            <a:pPr marL="514350" indent="-514350">
              <a:buFont typeface="+mj-lt"/>
              <a:buAutoNum type="arabicPeriod"/>
            </a:pPr>
            <a:r>
              <a:rPr lang="en-US" dirty="0" smtClean="0"/>
              <a:t>Pre-defined tasks only</a:t>
            </a:r>
          </a:p>
          <a:p>
            <a:pPr marL="514350" indent="-514350">
              <a:buFont typeface="+mj-lt"/>
              <a:buAutoNum type="arabicPeriod"/>
            </a:pPr>
            <a:r>
              <a:rPr lang="en-US" dirty="0" smtClean="0"/>
              <a:t>None of them are </a:t>
            </a:r>
            <a:r>
              <a:rPr lang="en-US" b="1" i="1" dirty="0" smtClean="0"/>
              <a:t>relational</a:t>
            </a:r>
          </a:p>
        </p:txBody>
      </p:sp>
    </p:spTree>
    <p:extLst>
      <p:ext uri="{BB962C8B-B14F-4D97-AF65-F5344CB8AC3E}">
        <p14:creationId xmlns:p14="http://schemas.microsoft.com/office/powerpoint/2010/main" val="90936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Solution</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Treat everything as one database</a:t>
            </a:r>
          </a:p>
          <a:p>
            <a:pPr marL="514350" indent="-514350">
              <a:buFont typeface="+mj-lt"/>
              <a:buAutoNum type="arabicPeriod"/>
            </a:pPr>
            <a:r>
              <a:rPr lang="en-US" dirty="0" smtClean="0"/>
              <a:t>New dynamic SQL - control what and </a:t>
            </a:r>
            <a:r>
              <a:rPr lang="en-US" i="1" dirty="0" smtClean="0"/>
              <a:t>where</a:t>
            </a:r>
          </a:p>
          <a:p>
            <a:pPr marL="514350" indent="-514350">
              <a:buFont typeface="+mj-lt"/>
              <a:buAutoNum type="arabicPeriod"/>
            </a:pPr>
            <a:r>
              <a:rPr lang="en-US" dirty="0" smtClean="0"/>
              <a:t>New SQL syntax would be perfect:</a:t>
            </a:r>
            <a:br>
              <a:rPr lang="en-US" dirty="0" smtClean="0"/>
            </a:br>
            <a:r>
              <a:rPr lang="en-US" dirty="0" smtClean="0"/>
              <a:t>   </a:t>
            </a:r>
            <a:r>
              <a:rPr lang="en-US" b="1" dirty="0" smtClean="0">
                <a:solidFill>
                  <a:srgbClr val="00B050"/>
                </a:solidFill>
                <a:latin typeface="Courier New" panose="02070309020205020404" pitchFamily="49" charset="0"/>
                <a:cs typeface="Courier New" panose="02070309020205020404" pitchFamily="49" charset="0"/>
              </a:rPr>
              <a:t>SELECT</a:t>
            </a:r>
            <a:r>
              <a:rPr lang="en-US" dirty="0" smtClean="0">
                <a:solidFill>
                  <a:srgbClr val="00B050"/>
                </a:solidFill>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DBA_USERS</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WHERE</a:t>
            </a:r>
            <a:r>
              <a:rPr lang="en-US" dirty="0" smtClean="0">
                <a:latin typeface="Courier New" panose="02070309020205020404" pitchFamily="49" charset="0"/>
                <a:cs typeface="Courier New" panose="02070309020205020404" pitchFamily="49" charset="0"/>
              </a:rPr>
              <a:t> PROFILE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b="1" dirty="0" smtClean="0">
                <a:solidFill>
                  <a:srgbClr val="FF0000"/>
                </a:solidFill>
                <a:latin typeface="Courier New" panose="02070309020205020404" pitchFamily="49" charset="0"/>
                <a:cs typeface="Courier New" panose="02070309020205020404" pitchFamily="49" charset="0"/>
              </a:rPr>
              <a:t>TARGETS</a:t>
            </a:r>
            <a:r>
              <a:rPr lang="en-US" dirty="0" smtClean="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'DEV', 'QA'</a:t>
            </a:r>
            <a:r>
              <a:rPr lang="en-US" b="1" dirty="0" smtClean="0">
                <a:solidFill>
                  <a:srgbClr val="FF0000"/>
                </a:solidFill>
                <a:latin typeface="Courier New" panose="02070309020205020404" pitchFamily="49" charset="0"/>
                <a:cs typeface="Courier New" panose="02070309020205020404" pitchFamily="49" charset="0"/>
              </a:rPr>
              <a:t>)</a:t>
            </a:r>
          </a:p>
          <a:p>
            <a:pPr marL="514350" indent="-514350">
              <a:buFont typeface="+mj-lt"/>
              <a:buAutoNum type="arabicPeriod"/>
            </a:pPr>
            <a:r>
              <a:rPr lang="en-US" dirty="0" smtClean="0"/>
              <a:t>We can get surprisingly close to that</a:t>
            </a:r>
          </a:p>
          <a:p>
            <a:pPr marL="514350" indent="-514350">
              <a:buFont typeface="+mj-lt"/>
              <a:buAutoNum type="arabicPeriod"/>
            </a:pPr>
            <a:endParaRPr lang="en-US" dirty="0" smtClean="0"/>
          </a:p>
        </p:txBody>
      </p:sp>
      <p:sp>
        <p:nvSpPr>
          <p:cNvPr id="4" name="Date Placeholder 3"/>
          <p:cNvSpPr>
            <a:spLocks noGrp="1"/>
          </p:cNvSpPr>
          <p:nvPr>
            <p:ph type="dt" sz="half" idx="10"/>
          </p:nvPr>
        </p:nvSpPr>
        <p:spPr/>
        <p:txBody>
          <a:bodyPr/>
          <a:lstStyle/>
          <a:p>
            <a:r>
              <a:rPr lang="en-US" dirty="0"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6</a:t>
            </a:fld>
            <a:endParaRPr lang="en-US" dirty="0"/>
          </a:p>
        </p:txBody>
      </p:sp>
    </p:spTree>
    <p:extLst>
      <p:ext uri="{BB962C8B-B14F-4D97-AF65-F5344CB8AC3E}">
        <p14:creationId xmlns:p14="http://schemas.microsoft.com/office/powerpoint/2010/main" val="497992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Robust </a:t>
            </a:r>
            <a:r>
              <a:rPr lang="en-US" dirty="0" smtClean="0"/>
              <a:t>Solution – Method5</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Not your typical home-made script</a:t>
            </a:r>
          </a:p>
          <a:p>
            <a:pPr marL="514350" indent="-514350">
              <a:buFont typeface="+mj-lt"/>
              <a:buAutoNum type="arabicPeriod"/>
            </a:pPr>
            <a:r>
              <a:rPr lang="en-US" dirty="0"/>
              <a:t>In production since </a:t>
            </a:r>
            <a:r>
              <a:rPr lang="en-US" dirty="0" smtClean="0"/>
              <a:t>2014, public since 2016</a:t>
            </a:r>
          </a:p>
          <a:p>
            <a:pPr marL="514350" indent="-514350">
              <a:buFont typeface="+mj-lt"/>
              <a:buAutoNum type="arabicPeriod"/>
            </a:pPr>
            <a:r>
              <a:rPr lang="en-US" dirty="0" smtClean="0"/>
              <a:t>First user: 400 </a:t>
            </a:r>
            <a:r>
              <a:rPr lang="en-US" dirty="0"/>
              <a:t>databases, </a:t>
            </a:r>
            <a:r>
              <a:rPr lang="en-US" dirty="0" smtClean="0"/>
              <a:t>1 petabyte of data, 15 million runs</a:t>
            </a:r>
            <a:endParaRPr lang="en-US" dirty="0"/>
          </a:p>
          <a:p>
            <a:pPr marL="514350" indent="-514350">
              <a:buFont typeface="+mj-lt"/>
              <a:buAutoNum type="arabicPeriod"/>
            </a:pPr>
            <a:r>
              <a:rPr lang="en-US" dirty="0" smtClean="0"/>
              <a:t>1800 unit tests</a:t>
            </a:r>
            <a:r>
              <a:rPr lang="en-US" dirty="0"/>
              <a:t>, open </a:t>
            </a:r>
            <a:r>
              <a:rPr lang="en-US" dirty="0" smtClean="0"/>
              <a:t>source, focus on security</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r>
              <a:rPr lang="en-US" dirty="0"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7</a:t>
            </a:fld>
            <a:endParaRPr lang="en-US" dirty="0"/>
          </a:p>
        </p:txBody>
      </p:sp>
    </p:spTree>
    <p:extLst>
      <p:ext uri="{BB962C8B-B14F-4D97-AF65-F5344CB8AC3E}">
        <p14:creationId xmlns:p14="http://schemas.microsoft.com/office/powerpoint/2010/main" val="22857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 - Function or Procedure</a:t>
            </a:r>
            <a:endParaRPr lang="en-US" dirty="0"/>
          </a:p>
        </p:txBody>
      </p:sp>
      <p:sp>
        <p:nvSpPr>
          <p:cNvPr id="3" name="Content Placeholder 2"/>
          <p:cNvSpPr>
            <a:spLocks noGrp="1"/>
          </p:cNvSpPr>
          <p:nvPr>
            <p:ph idx="1"/>
          </p:nvPr>
        </p:nvSpPr>
        <p:spPr>
          <a:xfrm>
            <a:off x="304800" y="1047750"/>
            <a:ext cx="8458200" cy="3733800"/>
          </a:xfrm>
        </p:spPr>
        <p:txBody>
          <a:bodyPr>
            <a:normAutofit fontScale="40000" lnSpcReduction="20000"/>
          </a:bodyPr>
          <a:lstStyle/>
          <a:p>
            <a:pPr marL="0" indent="0">
              <a:buNone/>
            </a:pPr>
            <a:r>
              <a:rPr lang="en-US" sz="5000" b="1" dirty="0" smtClean="0">
                <a:solidFill>
                  <a:srgbClr val="008080"/>
                </a:solidFill>
                <a:highlight>
                  <a:srgbClr val="FFFFFF"/>
                </a:highlight>
                <a:latin typeface="Courier New"/>
              </a:rPr>
              <a:t>select</a:t>
            </a:r>
            <a:r>
              <a:rPr lang="en-US" sz="5000" b="1" dirty="0" smtClean="0">
                <a:solidFill>
                  <a:srgbClr val="000080"/>
                </a:solidFill>
                <a:highlight>
                  <a:srgbClr val="FFFFFF"/>
                </a:highlight>
                <a:latin typeface="Courier New"/>
              </a:rPr>
              <a:t> *</a:t>
            </a:r>
          </a:p>
          <a:p>
            <a:pPr marL="0" indent="0">
              <a:buNone/>
            </a:pPr>
            <a:r>
              <a:rPr lang="en-US" sz="5000" b="1" dirty="0" smtClean="0">
                <a:solidFill>
                  <a:srgbClr val="008080"/>
                </a:solidFill>
                <a:highlight>
                  <a:srgbClr val="FFFFFF"/>
                </a:highlight>
                <a:latin typeface="Courier New"/>
              </a:rPr>
              <a:t>from</a:t>
            </a:r>
            <a:r>
              <a:rPr lang="en-US" sz="5000" b="1" dirty="0" smtClean="0">
                <a:solidFill>
                  <a:srgbClr val="000080"/>
                </a:solidFill>
                <a:highlight>
                  <a:srgbClr val="FFFFFF"/>
                </a:highlight>
                <a:latin typeface="Courier New"/>
              </a:rPr>
              <a:t> </a:t>
            </a:r>
            <a:r>
              <a:rPr lang="en-US" sz="5000" b="1" dirty="0" smtClean="0">
                <a:solidFill>
                  <a:srgbClr val="008080"/>
                </a:solidFill>
                <a:highlight>
                  <a:srgbClr val="FFFFFF"/>
                </a:highlight>
                <a:latin typeface="Courier New"/>
              </a:rPr>
              <a:t>table</a:t>
            </a:r>
            <a:r>
              <a:rPr lang="en-US" sz="5000" b="1" dirty="0" smtClean="0">
                <a:solidFill>
                  <a:srgbClr val="000080"/>
                </a:solidFill>
                <a:highlight>
                  <a:srgbClr val="FFFFFF"/>
                </a:highlight>
                <a:latin typeface="Courier New"/>
              </a:rPr>
              <a:t>(m5(</a:t>
            </a:r>
            <a:r>
              <a:rPr lang="en-US" sz="5000" b="1" dirty="0" smtClean="0">
                <a:solidFill>
                  <a:srgbClr val="0000FF"/>
                </a:solidFill>
                <a:highlight>
                  <a:srgbClr val="FFFFFF"/>
                </a:highlight>
                <a:latin typeface="Courier New"/>
              </a:rPr>
              <a:t>'select </a:t>
            </a:r>
            <a:r>
              <a:rPr lang="en-US" sz="5000" b="1" dirty="0">
                <a:solidFill>
                  <a:srgbClr val="0000FF"/>
                </a:solidFill>
                <a:highlight>
                  <a:srgbClr val="FFFFFF"/>
                </a:highlight>
                <a:latin typeface="Courier New"/>
              </a:rPr>
              <a:t>* from dual'</a:t>
            </a:r>
            <a:r>
              <a:rPr lang="en-US" sz="5000" b="1" dirty="0">
                <a:solidFill>
                  <a:srgbClr val="000080"/>
                </a:solidFill>
                <a:highlight>
                  <a:srgbClr val="FFFFFF"/>
                </a:highlight>
                <a:latin typeface="Courier New"/>
              </a:rPr>
              <a:t>, </a:t>
            </a:r>
            <a:r>
              <a:rPr lang="en-US" sz="5000" b="1" dirty="0">
                <a:solidFill>
                  <a:srgbClr val="0000FF"/>
                </a:solidFill>
                <a:highlight>
                  <a:srgbClr val="FFFFFF"/>
                </a:highlight>
                <a:latin typeface="Courier New"/>
              </a:rPr>
              <a:t>'</a:t>
            </a:r>
            <a:r>
              <a:rPr lang="en-US" sz="5000" b="1" dirty="0" err="1">
                <a:solidFill>
                  <a:srgbClr val="0000FF"/>
                </a:solidFill>
                <a:highlight>
                  <a:srgbClr val="FFFFFF"/>
                </a:highlight>
                <a:latin typeface="Courier New"/>
              </a:rPr>
              <a:t>dev,qa</a:t>
            </a:r>
            <a:r>
              <a:rPr lang="en-US" sz="5000" b="1" dirty="0" smtClean="0">
                <a:solidFill>
                  <a:srgbClr val="0000FF"/>
                </a:solidFill>
                <a:highlight>
                  <a:srgbClr val="FFFFFF"/>
                </a:highlight>
                <a:latin typeface="Courier New"/>
              </a:rPr>
              <a:t>'</a:t>
            </a:r>
            <a:r>
              <a:rPr lang="en-US" sz="50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a:p>
            <a:pPr marL="0" indent="0">
              <a:buNone/>
            </a:pPr>
            <a:endParaRPr lang="en-US" sz="2000" b="1" dirty="0" smtClean="0">
              <a:solidFill>
                <a:srgbClr val="000080"/>
              </a:solidFill>
              <a:highlight>
                <a:srgbClr val="FFFFFF"/>
              </a:highlight>
              <a:latin typeface="Courier New"/>
            </a:endParaRPr>
          </a:p>
          <a:p>
            <a:pPr marL="0" indent="0">
              <a:buNone/>
            </a:pPr>
            <a:endParaRPr lang="en-US" sz="2000" b="1" dirty="0" smtClean="0">
              <a:solidFill>
                <a:srgbClr val="000080"/>
              </a:solidFill>
              <a:highlight>
                <a:srgbClr val="FFFFFF"/>
              </a:highlight>
              <a:latin typeface="Courier New"/>
            </a:endParaRPr>
          </a:p>
          <a:p>
            <a:pPr marL="0" indent="0">
              <a:buNone/>
            </a:pPr>
            <a:r>
              <a:rPr lang="en-US" sz="2000" b="1" dirty="0" smtClean="0">
                <a:solidFill>
                  <a:srgbClr val="000080"/>
                </a:solidFill>
                <a:highlight>
                  <a:srgbClr val="FFFFFF"/>
                </a:highlight>
                <a:latin typeface="Courier New"/>
              </a:rPr>
              <a:t/>
            </a:r>
            <a:br>
              <a:rPr lang="en-US" sz="2000" b="1" dirty="0" smtClean="0">
                <a:solidFill>
                  <a:srgbClr val="000080"/>
                </a:solidFill>
                <a:highlight>
                  <a:srgbClr val="FFFFFF"/>
                </a:highlight>
                <a:latin typeface="Courier New"/>
              </a:rPr>
            </a:br>
            <a:r>
              <a:rPr lang="en-US" sz="4000" b="1" dirty="0" smtClean="0">
                <a:solidFill>
                  <a:srgbClr val="008080"/>
                </a:solidFill>
                <a:highlight>
                  <a:srgbClr val="FFFFFF"/>
                </a:highlight>
                <a:latin typeface="Courier New"/>
              </a:rPr>
              <a:t>begin</a:t>
            </a:r>
            <a:endParaRPr lang="en-US" sz="4000" b="1" dirty="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m5_proc</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p_code</a:t>
            </a:r>
            <a:r>
              <a:rPr lang="en-US" sz="4000" b="1" dirty="0" smtClean="0">
                <a:solidFill>
                  <a:srgbClr val="000080"/>
                </a:solidFill>
                <a:highlight>
                  <a:srgbClr val="FFFFFF"/>
                </a:highlight>
                <a:latin typeface="Courier New"/>
              </a:rPr>
              <a:t>                =&gt; </a:t>
            </a:r>
            <a:r>
              <a:rPr lang="en-US" sz="4000" b="1" dirty="0" smtClean="0">
                <a:solidFill>
                  <a:srgbClr val="0000FF"/>
                </a:solidFill>
                <a:highlight>
                  <a:srgbClr val="FFFFFF"/>
                </a:highlight>
                <a:latin typeface="Courier New"/>
              </a:rPr>
              <a:t>'begin null; end;'</a:t>
            </a:r>
            <a:r>
              <a:rPr lang="en-US" sz="4000" b="1" dirty="0" smtClean="0">
                <a:solidFill>
                  <a:srgbClr val="000080"/>
                </a:solidFill>
                <a:highlight>
                  <a:srgbClr val="FFFFFF"/>
                </a:highlight>
                <a:latin typeface="Courier New"/>
              </a:rPr>
              <a:t>,</a:t>
            </a:r>
            <a:endParaRPr lang="en-US" sz="4000" b="1" dirty="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p_targets</a:t>
            </a:r>
            <a:r>
              <a:rPr lang="en-US" sz="4000" b="1" dirty="0" smtClean="0">
                <a:solidFill>
                  <a:srgbClr val="000080"/>
                </a:solidFill>
                <a:highlight>
                  <a:srgbClr val="FFFFFF"/>
                </a:highlight>
                <a:latin typeface="Courier New"/>
              </a:rPr>
              <a:t>             =&gt; </a:t>
            </a:r>
            <a:r>
              <a:rPr lang="en-US" sz="4000" b="1" dirty="0" smtClean="0">
                <a:solidFill>
                  <a:srgbClr val="0000FF"/>
                </a:solidFill>
                <a:highlight>
                  <a:srgbClr val="FFFFFF"/>
                </a:highlight>
                <a:latin typeface="Courier New"/>
              </a:rPr>
              <a:t>'</a:t>
            </a:r>
            <a:r>
              <a:rPr lang="en-US" sz="4000" b="1" dirty="0" err="1" smtClean="0">
                <a:solidFill>
                  <a:srgbClr val="0000FF"/>
                </a:solidFill>
                <a:highlight>
                  <a:srgbClr val="FFFFFF"/>
                </a:highlight>
                <a:latin typeface="Courier New"/>
              </a:rPr>
              <a:t>dev,qa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p_table_name</a:t>
            </a:r>
            <a:r>
              <a:rPr lang="en-US" sz="4000" b="1" dirty="0" smtClean="0">
                <a:solidFill>
                  <a:srgbClr val="000080"/>
                </a:solidFill>
                <a:highlight>
                  <a:srgbClr val="FFFFFF"/>
                </a:highlight>
                <a:latin typeface="Courier New"/>
              </a:rPr>
              <a:t>          =&gt; </a:t>
            </a:r>
            <a:r>
              <a:rPr lang="en-US" sz="4000" b="1" dirty="0">
                <a:solidFill>
                  <a:srgbClr val="0000FF"/>
                </a:solidFill>
                <a:highlight>
                  <a:srgbClr val="FFFFFF"/>
                </a:highlight>
                <a:latin typeface="Courier New"/>
              </a:rPr>
              <a:t>'</a:t>
            </a:r>
            <a:r>
              <a:rPr lang="en-US" sz="4000" b="1" dirty="0" err="1">
                <a:solidFill>
                  <a:srgbClr val="0000FF"/>
                </a:solidFill>
                <a:highlight>
                  <a:srgbClr val="FFFFFF"/>
                </a:highlight>
                <a:latin typeface="Courier New"/>
              </a:rPr>
              <a:t>test_data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p_table_exists_action</a:t>
            </a:r>
            <a:r>
              <a:rPr lang="en-US" sz="4000" b="1" dirty="0" smtClean="0">
                <a:solidFill>
                  <a:srgbClr val="000080"/>
                </a:solidFill>
                <a:highlight>
                  <a:srgbClr val="FFFFFF"/>
                </a:highlight>
                <a:latin typeface="Courier New"/>
              </a:rPr>
              <a:t> </a:t>
            </a:r>
            <a:r>
              <a:rPr lang="en-US" sz="4000" b="1" dirty="0">
                <a:solidFill>
                  <a:srgbClr val="000080"/>
                </a:solidFill>
                <a:highlight>
                  <a:srgbClr val="FFFFFF"/>
                </a:highlight>
                <a:latin typeface="Courier New"/>
              </a:rPr>
              <a:t>=&gt; </a:t>
            </a:r>
            <a:r>
              <a:rPr lang="en-US" sz="4000" b="1" dirty="0">
                <a:solidFill>
                  <a:srgbClr val="0000FF"/>
                </a:solidFill>
                <a:highlight>
                  <a:srgbClr val="FFFFFF"/>
                </a:highlight>
                <a:latin typeface="Courier New"/>
              </a:rPr>
              <a:t>'drop'</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p_asynchronous</a:t>
            </a:r>
            <a:r>
              <a:rPr lang="en-US" sz="4000" b="1" dirty="0" smtClean="0">
                <a:solidFill>
                  <a:srgbClr val="000080"/>
                </a:solidFill>
                <a:highlight>
                  <a:srgbClr val="FFFFFF"/>
                </a:highlight>
                <a:latin typeface="Courier New"/>
              </a:rPr>
              <a:t>        =&gt; </a:t>
            </a:r>
            <a:r>
              <a:rPr lang="en-US" sz="4000" b="1" dirty="0" smtClean="0">
                <a:solidFill>
                  <a:srgbClr val="008080"/>
                </a:solidFill>
                <a:highlight>
                  <a:srgbClr val="FFFFFF"/>
                </a:highlight>
                <a:latin typeface="Courier New"/>
              </a:rPr>
              <a:t>true</a:t>
            </a:r>
            <a:r>
              <a:rPr lang="en-US" sz="4000" b="1" dirty="0">
                <a:solidFill>
                  <a:srgbClr val="000080"/>
                </a:solidFill>
                <a:highlight>
                  <a:srgbClr val="FFFFFF"/>
                </a:highlight>
                <a:latin typeface="Courier New"/>
              </a:rPr>
              <a:t>,</a:t>
            </a:r>
            <a:endParaRPr lang="en-US" sz="4000" b="1" dirty="0" smtClean="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r>
              <a:rPr lang="en-US" sz="4000" b="1" dirty="0" err="1">
                <a:solidFill>
                  <a:srgbClr val="000080"/>
                </a:solidFill>
                <a:highlight>
                  <a:srgbClr val="FFFFFF"/>
                </a:highlight>
                <a:latin typeface="Courier New"/>
              </a:rPr>
              <a:t>p_run_as_sys</a:t>
            </a:r>
            <a:r>
              <a:rPr lang="en-US" sz="4000" b="1" dirty="0">
                <a:solidFill>
                  <a:srgbClr val="000080"/>
                </a:solidFill>
                <a:highlight>
                  <a:srgbClr val="FFFFFF"/>
                </a:highlight>
                <a:latin typeface="Courier New"/>
              </a:rPr>
              <a:t>          =&gt; </a:t>
            </a:r>
            <a:r>
              <a:rPr lang="en-US" sz="4000" b="1" dirty="0">
                <a:solidFill>
                  <a:srgbClr val="008080"/>
                </a:solidFill>
                <a:highlight>
                  <a:srgbClr val="FFFFFF"/>
                </a:highlight>
                <a:latin typeface="Courier New"/>
              </a:rPr>
              <a:t>false</a:t>
            </a:r>
            <a:endParaRPr lang="en-US" sz="4000" b="1" dirty="0" smtClean="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a:t>
            </a:r>
            <a:endParaRPr lang="en-US" sz="4000" b="1" dirty="0">
              <a:solidFill>
                <a:srgbClr val="000080"/>
              </a:solidFill>
              <a:highlight>
                <a:srgbClr val="FFFFFF"/>
              </a:highlight>
              <a:latin typeface="Courier New"/>
            </a:endParaRPr>
          </a:p>
          <a:p>
            <a:pPr marL="0" indent="0">
              <a:buNone/>
            </a:pPr>
            <a:r>
              <a:rPr lang="en-US" sz="4000" b="1" dirty="0" smtClean="0">
                <a:solidFill>
                  <a:srgbClr val="008080"/>
                </a:solidFill>
                <a:highlight>
                  <a:srgbClr val="FFFFFF"/>
                </a:highlight>
                <a:latin typeface="Courier New"/>
              </a:rPr>
              <a:t>end</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8</a:t>
            </a:fld>
            <a:endParaRPr lang="en-US"/>
          </a:p>
        </p:txBody>
      </p:sp>
      <p:sp>
        <p:nvSpPr>
          <p:cNvPr id="6" name="Rectangle 5"/>
          <p:cNvSpPr/>
          <p:nvPr/>
        </p:nvSpPr>
        <p:spPr>
          <a:xfrm>
            <a:off x="2590800" y="1657350"/>
            <a:ext cx="2895600"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800" dirty="0"/>
          </a:p>
        </p:txBody>
      </p:sp>
      <p:sp>
        <p:nvSpPr>
          <p:cNvPr id="7" name="Rectangle 6"/>
          <p:cNvSpPr/>
          <p:nvPr/>
        </p:nvSpPr>
        <p:spPr>
          <a:xfrm>
            <a:off x="5908966" y="1657350"/>
            <a:ext cx="1177634"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t>WHERE</a:t>
            </a:r>
            <a:endParaRPr lang="en-US" sz="2800" dirty="0"/>
          </a:p>
        </p:txBody>
      </p:sp>
      <p:sp>
        <p:nvSpPr>
          <p:cNvPr id="8" name="Rectangle 7"/>
          <p:cNvSpPr/>
          <p:nvPr/>
        </p:nvSpPr>
        <p:spPr>
          <a:xfrm>
            <a:off x="6553200" y="2495550"/>
            <a:ext cx="1295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400" dirty="0"/>
          </a:p>
        </p:txBody>
      </p:sp>
      <p:sp>
        <p:nvSpPr>
          <p:cNvPr id="9" name="Rectangle 8"/>
          <p:cNvSpPr/>
          <p:nvPr/>
        </p:nvSpPr>
        <p:spPr>
          <a:xfrm>
            <a:off x="6553200" y="2767350"/>
            <a:ext cx="1295400" cy="251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WHERE</a:t>
            </a:r>
            <a:endParaRPr lang="en-US" sz="2800" dirty="0"/>
          </a:p>
        </p:txBody>
      </p:sp>
      <p:sp>
        <p:nvSpPr>
          <p:cNvPr id="10" name="Rectangle 9"/>
          <p:cNvSpPr/>
          <p:nvPr/>
        </p:nvSpPr>
        <p:spPr>
          <a:xfrm>
            <a:off x="6553200" y="3065004"/>
            <a:ext cx="1295400" cy="827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HOW</a:t>
            </a:r>
            <a:endParaRPr lang="en-US" sz="2800" dirty="0"/>
          </a:p>
        </p:txBody>
      </p:sp>
    </p:spTree>
    <p:extLst>
      <p:ext uri="{BB962C8B-B14F-4D97-AF65-F5344CB8AC3E}">
        <p14:creationId xmlns:p14="http://schemas.microsoft.com/office/powerpoint/2010/main" val="2705181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Performance</a:t>
            </a:r>
            <a:r>
              <a:rPr lang="en-US" dirty="0" smtClean="0">
                <a:solidFill>
                  <a:schemeClr val="bg1">
                    <a:lumMod val="50000"/>
                  </a:schemeClr>
                </a:solidFill>
              </a:rPr>
              <a:t> - fast, parallel, asynchronous</a:t>
            </a:r>
          </a:p>
          <a:p>
            <a:pPr marL="514350" indent="-514350">
              <a:buFont typeface="+mj-lt"/>
              <a:buAutoNum type="arabicPeriod"/>
            </a:pPr>
            <a:r>
              <a:rPr lang="en-US" dirty="0" smtClean="0"/>
              <a:t>Interface - </a:t>
            </a:r>
            <a:r>
              <a:rPr lang="en-US" dirty="0" smtClean="0">
                <a:solidFill>
                  <a:schemeClr val="bg1">
                    <a:lumMod val="50000"/>
                  </a:schemeClr>
                </a:solidFill>
              </a:rPr>
              <a:t>plain SQL and PL/SQL</a:t>
            </a:r>
          </a:p>
          <a:p>
            <a:pPr marL="514350" indent="-514350">
              <a:buFont typeface="+mj-lt"/>
              <a:buAutoNum type="arabicPeriod"/>
            </a:pPr>
            <a:r>
              <a:rPr lang="en-US" dirty="0" smtClean="0"/>
              <a:t>Relational - </a:t>
            </a:r>
            <a:r>
              <a:rPr lang="en-US" dirty="0" smtClean="0">
                <a:solidFill>
                  <a:schemeClr val="bg1">
                    <a:lumMod val="50000"/>
                  </a:schemeClr>
                </a:solidFill>
              </a:rPr>
              <a:t>save, share, and join</a:t>
            </a:r>
          </a:p>
          <a:p>
            <a:pPr marL="514350" indent="-514350">
              <a:buFont typeface="+mj-lt"/>
              <a:buAutoNum type="arabicPeriod"/>
            </a:pPr>
            <a:r>
              <a:rPr lang="en-US" dirty="0" smtClean="0"/>
              <a:t>Administration </a:t>
            </a:r>
            <a:r>
              <a:rPr lang="en-US" dirty="0" smtClean="0">
                <a:solidFill>
                  <a:schemeClr val="bg1">
                    <a:lumMod val="50000"/>
                  </a:schemeClr>
                </a:solidFill>
              </a:rPr>
              <a:t>- for most users - none</a:t>
            </a:r>
          </a:p>
          <a:p>
            <a:pPr marL="514350" indent="-514350">
              <a:buFont typeface="+mj-lt"/>
              <a:buAutoNum type="arabicPeriod"/>
            </a:pPr>
            <a:r>
              <a:rPr lang="en-US" dirty="0" smtClean="0"/>
              <a:t>Security </a:t>
            </a:r>
            <a:r>
              <a:rPr lang="en-US" dirty="0" smtClean="0">
                <a:solidFill>
                  <a:schemeClr val="bg1">
                    <a:lumMod val="50000"/>
                  </a:schemeClr>
                </a:solidFill>
              </a:rPr>
              <a:t>- hardened, configurable</a:t>
            </a:r>
          </a:p>
          <a:p>
            <a:pPr marL="514350" indent="-514350">
              <a:buFont typeface="+mj-lt"/>
              <a:buAutoNum type="arabicPeriod"/>
            </a:pPr>
            <a:r>
              <a:rPr lang="en-US" dirty="0" smtClean="0"/>
              <a:t>Exceptions and Metadata </a:t>
            </a:r>
            <a:r>
              <a:rPr lang="en-US" dirty="0" smtClean="0">
                <a:solidFill>
                  <a:schemeClr val="bg1">
                    <a:lumMod val="50000"/>
                  </a:schemeClr>
                </a:solidFill>
              </a:rPr>
              <a:t>- handled, saved</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9</a:t>
            </a:fld>
            <a:endParaRPr lang="en-US"/>
          </a:p>
        </p:txBody>
      </p:sp>
    </p:spTree>
    <p:extLst>
      <p:ext uri="{BB962C8B-B14F-4D97-AF65-F5344CB8AC3E}">
        <p14:creationId xmlns:p14="http://schemas.microsoft.com/office/powerpoint/2010/main" val="2488138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15250</TotalTime>
  <Words>5249</Words>
  <Application>Microsoft Office PowerPoint</Application>
  <PresentationFormat>On-screen Show (16:9)</PresentationFormat>
  <Paragraphs>388</Paragraphs>
  <Slides>25</Slides>
  <Notes>24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Automate SQL with Method5 Open Source Remote Execution</vt:lpstr>
      <vt:lpstr>Summary</vt:lpstr>
      <vt:lpstr>About Jon Heller</vt:lpstr>
      <vt:lpstr>Oracle Automation Gap</vt:lpstr>
      <vt:lpstr>Current Tools - Not Good Enough</vt:lpstr>
      <vt:lpstr>Ideal Solution</vt:lpstr>
      <vt:lpstr>A Robust Solution – Method5</vt:lpstr>
      <vt:lpstr>Interface - Function or Procedure</vt:lpstr>
      <vt:lpstr>Advantages</vt:lpstr>
      <vt:lpstr>Parameters</vt:lpstr>
      <vt:lpstr>Other Features</vt:lpstr>
      <vt:lpstr>Simple Example</vt:lpstr>
      <vt:lpstr>More Simple Examples</vt:lpstr>
      <vt:lpstr>Example: Compare Everything Everywhere</vt:lpstr>
      <vt:lpstr>Example: Global ASH </vt:lpstr>
      <vt:lpstr>Example: ASM Forecast</vt:lpstr>
      <vt:lpstr>Example: Space Treemap</vt:lpstr>
      <vt:lpstr>Technologies</vt:lpstr>
      <vt:lpstr>Install and Administer</vt:lpstr>
      <vt:lpstr>Why Method5 is Safe</vt:lpstr>
      <vt:lpstr>Minimum Privileges</vt:lpstr>
      <vt:lpstr>User Configuration</vt:lpstr>
      <vt:lpstr>Security Query Examples</vt:lpstr>
      <vt:lpstr>More Information</vt:lpstr>
      <vt:lpstr>Your New Mission: Automate Everything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Method5 - Remote Execution for Oracle SQL</dc:title>
  <dc:creator>Jon Heller</dc:creator>
  <cp:keywords>oracle sql pl/sql remote execution</cp:keywords>
  <cp:lastModifiedBy>Heller, Jonathan</cp:lastModifiedBy>
  <cp:revision>250</cp:revision>
  <dcterms:created xsi:type="dcterms:W3CDTF">2017-01-03T18:29:12Z</dcterms:created>
  <dcterms:modified xsi:type="dcterms:W3CDTF">2018-05-07T23:13:36Z</dcterms:modified>
</cp:coreProperties>
</file>