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69" r:id="rId4"/>
    <p:sldId id="260" r:id="rId5"/>
    <p:sldId id="258" r:id="rId6"/>
    <p:sldId id="259" r:id="rId7"/>
    <p:sldId id="262" r:id="rId8"/>
    <p:sldId id="271" r:id="rId9"/>
    <p:sldId id="263" r:id="rId10"/>
    <p:sldId id="261" r:id="rId11"/>
    <p:sldId id="270"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4211" autoAdjust="0"/>
  </p:normalViewPr>
  <p:slideViewPr>
    <p:cSldViewPr>
      <p:cViewPr varScale="1">
        <p:scale>
          <a:sx n="113" d="100"/>
          <a:sy n="113" d="100"/>
        </p:scale>
        <p:origin x="-750"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2" d="100"/>
          <a:sy n="102" d="100"/>
        </p:scale>
        <p:origin x="-25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2017-01-12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2017-01-12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1. </a:t>
            </a:r>
            <a:r>
              <a:rPr lang="en-US" b="1" dirty="0" smtClean="0"/>
              <a:t>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a:t>
            </a:r>
            <a:r>
              <a:rPr lang="en-US" b="1" dirty="0" smtClean="0"/>
              <a:t>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a:t>
            </a:r>
            <a:r>
              <a:rPr lang="en-US" b="1" baseline="0" dirty="0" smtClean="0"/>
              <a:t>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a:t>
            </a:r>
            <a:r>
              <a:rPr lang="en-US" b="1" baseline="0" dirty="0" smtClean="0"/>
              <a:t>Global Data Dictionary - </a:t>
            </a:r>
            <a:r>
              <a:rPr lang="en-US" baseline="0" dirty="0" smtClean="0"/>
              <a:t>Every night Method5 gathers some common data into tables such as M5_DBA_TABLES,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t>
            </a:r>
            <a:r>
              <a:rPr lang="en-US" b="1" baseline="0" dirty="0" smtClean="0"/>
              <a:t>Limits - </a:t>
            </a:r>
            <a:r>
              <a:rPr lang="en-US" baseline="0" dirty="0" smtClean="0"/>
              <a:t>Method5 currently only runs SQL and PL/SQL statements.  It does not (yet) run operating system commands or SQL*Plus scripts.  It also (currently) only runs as DBA so you cannot perform tasks as SYSDBA.</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are what ties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a:t>
            </a:r>
          </a:p>
          <a:p>
            <a:pPr marL="0" indent="0">
              <a:buNone/>
            </a:pPr>
            <a:r>
              <a:rPr lang="en-US" baseline="0" dirty="0" smtClean="0"/>
              <a:t>4. Scheduler and pipes work together to enable parallelism and asynchronous processing.</a:t>
            </a:r>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Requirements - 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a:t>
            </a:r>
          </a:p>
          <a:p>
            <a:r>
              <a:rPr lang="en-US" dirty="0" smtClean="0"/>
              <a:t>2. Only one person needs to install and administer it.  The configuration is automatically applied to other users.</a:t>
            </a:r>
          </a:p>
          <a:p>
            <a:r>
              <a:rPr lang="en-US" dirty="0" smtClean="0"/>
              <a:t>3. Download the free, open source code from GitHub and follow the instructions.</a:t>
            </a:r>
          </a:p>
          <a:p>
            <a:r>
              <a:rPr lang="en-US" dirty="0" smtClean="0"/>
              <a:t>4. The code is 100% inside the database - there are no agents, plugins, websites, configuration files, etc.</a:t>
            </a:r>
          </a:p>
          <a:p>
            <a:r>
              <a:rPr lang="en-US" dirty="0" smtClean="0"/>
              <a:t>5. The</a:t>
            </a:r>
            <a:r>
              <a:rPr lang="en-US" baseline="0" dirty="0" smtClean="0"/>
              <a:t> level of effort can vary widely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aseline="0" dirty="0" smtClean="0"/>
              <a:t>6. If you encounter any problems you can create a GitHub issue on the repository or you can email Jon Heller at either hjon@ventechsolutions.com or jon@jonheller.org.</a:t>
            </a:r>
          </a:p>
          <a:p>
            <a:endParaRPr lang="en-US" baseline="0" dirty="0" smtClean="0"/>
          </a:p>
          <a:p>
            <a:r>
              <a:rPr lang="en-US" dirty="0" smtClean="0"/>
              <a:t>Most DBAs have everything they need to get started in about</a:t>
            </a:r>
            <a:r>
              <a:rPr lang="en-US" baseline="0" dirty="0" smtClean="0"/>
              <a:t> an hour.</a:t>
            </a:r>
            <a:r>
              <a:rPr lang="en-US" dirty="0" smtClean="0"/>
              <a:t>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Method5 isn't simply faster than the alternatives.</a:t>
            </a:r>
            <a:r>
              <a:rPr lang="en-US" baseline="0" dirty="0" smtClean="0"/>
              <a:t>  It's so much faster that it can change your attitude toward solving problems.</a:t>
            </a:r>
            <a:endParaRPr lang="en-US" dirty="0" smtClean="0"/>
          </a:p>
          <a:p>
            <a:r>
              <a:rPr lang="en-US" dirty="0" smtClean="0"/>
              <a:t>1. For every problem, spend a minute thinking if there's a way to find it, fix it, or prevent it on other databases.</a:t>
            </a:r>
          </a:p>
          <a:p>
            <a:r>
              <a:rPr lang="en-US" dirty="0" smtClean="0"/>
              <a:t>2. There's no more excuse to not check every database - it only takes one line of code.</a:t>
            </a:r>
          </a:p>
          <a:p>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a:t>
            </a:r>
            <a:endParaRPr lang="en-US" dirty="0" smtClean="0"/>
          </a:p>
          <a:p>
            <a:r>
              <a:rPr lang="en-US" dirty="0" smtClean="0"/>
              <a:t>4. Treat all your databases like one database.</a:t>
            </a:r>
          </a:p>
          <a:p>
            <a:r>
              <a:rPr lang="en-US" dirty="0" smtClean="0"/>
              <a:t>5. You'll be surprised how often a single query today can save your organization hours of work tomorrow.</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a:p>
        </p:txBody>
      </p:sp>
    </p:spTree>
    <p:extLst>
      <p:ext uri="{BB962C8B-B14F-4D97-AF65-F5344CB8AC3E}">
        <p14:creationId xmlns:p14="http://schemas.microsoft.com/office/powerpoint/2010/main" val="98034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they won't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a:p>
        </p:txBody>
      </p:sp>
    </p:spTree>
    <p:extLst>
      <p:ext uri="{BB962C8B-B14F-4D97-AF65-F5344CB8AC3E}">
        <p14:creationId xmlns:p14="http://schemas.microsoft.com/office/powerpoint/2010/main" val="75064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t>
            </a:r>
            <a:r>
              <a:rPr lang="en-US" dirty="0" err="1" smtClean="0"/>
              <a:t>Ansible</a:t>
            </a:r>
            <a:r>
              <a:rPr lang="en-US" dirty="0" smtClean="0"/>
              <a:t>,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5.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a:p>
        </p:txBody>
      </p:sp>
    </p:spTree>
    <p:extLst>
      <p:ext uri="{BB962C8B-B14F-4D97-AF65-F5344CB8AC3E}">
        <p14:creationId xmlns:p14="http://schemas.microsoft.com/office/powerpoint/2010/main" val="230798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296452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You've probably seen this problem solved poorly many times before, you should be skeptical.  There are a lot of horrible ways to do this.</a:t>
            </a:r>
          </a:p>
          <a:p>
            <a:r>
              <a:rPr lang="en-US" dirty="0" smtClean="0"/>
              <a:t>2. Method5 has been used in production for 2 years to help manage the largest healthcare data center in the world.</a:t>
            </a:r>
          </a:p>
          <a:p>
            <a:r>
              <a:rPr lang="en-US" dirty="0" smtClean="0"/>
              <a:t>3.</a:t>
            </a:r>
            <a:r>
              <a:rPr lang="en-US" baseline="0" dirty="0" smtClean="0"/>
              <a:t> </a:t>
            </a:r>
            <a:r>
              <a:rPr lang="en-US" dirty="0" smtClean="0"/>
              <a:t>We frequently run it against hundreds of databases with over a petabyte of SAN.</a:t>
            </a:r>
          </a:p>
          <a:p>
            <a:r>
              <a:rPr lang="en-US" dirty="0" smtClean="0"/>
              <a:t>4. It's ran over 8 million queries internally.  It contains 1800 automated tests.</a:t>
            </a:r>
          </a:p>
          <a:p>
            <a:r>
              <a:rPr lang="en-US" dirty="0" smtClean="0"/>
              <a:t>5. Security has always been a primary concern.  We've</a:t>
            </a:r>
            <a:r>
              <a:rPr lang="en-US" baseline="0" dirty="0" smtClean="0"/>
              <a:t> learned from the mistakes of other tools.  For example, there are no shared passwords or public database links.  </a:t>
            </a:r>
            <a:r>
              <a:rPr lang="en-US" dirty="0" smtClean="0"/>
              <a:t>All the code is online, you can look at it yourself.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5267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Both of them let you specify </a:t>
            </a:r>
            <a:r>
              <a:rPr lang="en-US" b="1" baseline="0" dirty="0" smtClean="0"/>
              <a:t>what</a:t>
            </a:r>
            <a:r>
              <a:rPr lang="en-US" b="0" baseline="0" dirty="0" smtClean="0"/>
              <a:t> to run and </a:t>
            </a:r>
            <a:r>
              <a:rPr lang="en-US" b="1" baseline="0" dirty="0" smtClean="0"/>
              <a:t>where</a:t>
            </a:r>
            <a:r>
              <a:rPr lang="en-US" b="0" baseline="0" dirty="0" smtClean="0"/>
              <a:t> to run it.  The procedure also allows you to specify </a:t>
            </a:r>
            <a:r>
              <a:rPr lang="en-US" b="1" baseline="0" dirty="0" smtClean="0"/>
              <a:t>how</a:t>
            </a:r>
            <a:r>
              <a:rPr lang="en-US" b="0" baseline="0" dirty="0" smtClean="0"/>
              <a:t> to run it.</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See the Security section in the user guide for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P_CODE (required) -</a:t>
            </a:r>
            <a:r>
              <a:rPr lang="en-US" dirty="0" smtClean="0"/>
              <a:t> Any SQL or PL/SQL statement.  The</a:t>
            </a:r>
            <a:r>
              <a:rPr lang="en-US" baseline="0" dirty="0" smtClean="0"/>
              <a:t> results can be either the query results, a SQL*Plus feedback message for DDL and DML, or DBMS_OUTPUT for PL/SQL statements.</a:t>
            </a:r>
            <a:endParaRPr lang="en-US" dirty="0" smtClean="0"/>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057647-82FE-4F7C-83B4-53587791251A}" type="datetime1">
              <a:rPr lang="en-US" smtClean="0"/>
              <a:t>2017-01-12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3FF21-708F-4C59-9505-D05A3791AC31}" type="datetime1">
              <a:rPr lang="en-US" smtClean="0"/>
              <a:t>2017-01-12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C7DE3-7050-4999-ABCB-76E0E214913C}" type="datetime1">
              <a:rPr lang="en-US" smtClean="0"/>
              <a:t>2017-01-12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2017-01-12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95700" y="6324600"/>
            <a:ext cx="1752600" cy="394335"/>
          </a:xfrm>
          <a:prstGeom prst="rect">
            <a:avLst/>
          </a:prstGeom>
        </p:spPr>
      </p:pic>
    </p:spTree>
    <p:extLst>
      <p:ext uri="{BB962C8B-B14F-4D97-AF65-F5344CB8AC3E}">
        <p14:creationId xmlns:p14="http://schemas.microsoft.com/office/powerpoint/2010/main" val="26360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176C0-14DF-4768-8A16-43F22EF34937}" type="datetime1">
              <a:rPr lang="en-US" smtClean="0"/>
              <a:t>2017-01-12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7D113-D56C-4484-8E60-26B1BDDD2B7D}" type="datetime1">
              <a:rPr lang="en-US" smtClean="0"/>
              <a:t>2017-01-12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6BE7D-CDCE-4B6B-92C3-A6060BB37F63}" type="datetime1">
              <a:rPr lang="en-US" smtClean="0"/>
              <a:t>2017-01-12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112C5-3C0F-4913-A601-B7FE4F9C1F3A}" type="datetime1">
              <a:rPr lang="en-US" smtClean="0"/>
              <a:t>2017-01-12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D4DBD-AFC0-4CD6-8B21-21C10C0D7EF6}" type="datetime1">
              <a:rPr lang="en-US" smtClean="0"/>
              <a:t>2017-01-12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4C57E-D885-4B44-9FAF-8838A1BDE694}" type="datetime1">
              <a:rPr lang="en-US" smtClean="0"/>
              <a:t>2017-01-12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DB21A-AE09-4B41-95A5-CA952A205099}" type="datetime1">
              <a:rPr lang="en-US" smtClean="0"/>
              <a:t>2017-01-12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9B313-BB57-4BA5-B615-3D449DFED662}" type="datetime1">
              <a:rPr lang="en-US" smtClean="0"/>
              <a:t>2017-01-12</a:t>
            </a:fld>
            <a:endParaRPr lang="en-US" dirty="0"/>
          </a:p>
        </p:txBody>
      </p:sp>
      <p:sp>
        <p:nvSpPr>
          <p:cNvPr id="5" name="Footer Placeholder 4"/>
          <p:cNvSpPr>
            <a:spLocks noGrp="1"/>
          </p:cNvSpPr>
          <p:nvPr>
            <p:ph type="ftr" sz="quarter" idx="3"/>
          </p:nvPr>
        </p:nvSpPr>
        <p:spPr>
          <a:xfrm>
            <a:off x="2743200" y="6356350"/>
            <a:ext cx="3657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method5.github.io/examples/"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method5.github.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method5@jonheller.org" TargetMode="External"/><Relationship Id="rId4" Type="http://schemas.openxmlformats.org/officeDocument/2006/relationships/hyperlink" Target="mailto:hjon@ventechsolutions.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gif"/><Relationship Id="rId2" Type="http://schemas.openxmlformats.org/officeDocument/2006/relationships/hyperlink" Target="mailto:hjon@ventechsolutions.com"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000" dirty="0" smtClean="0"/>
              <a:t>Parallel Remote Execution for Oracle SQL</a:t>
            </a:r>
            <a:endParaRPr lang="en-US" sz="4000" dirty="0"/>
          </a:p>
        </p:txBody>
      </p:sp>
      <p:sp>
        <p:nvSpPr>
          <p:cNvPr id="2" name="Date Placeholder 1"/>
          <p:cNvSpPr>
            <a:spLocks noGrp="1"/>
          </p:cNvSpPr>
          <p:nvPr>
            <p:ph type="dt" sz="half" idx="10"/>
          </p:nvPr>
        </p:nvSpPr>
        <p:spPr/>
        <p:txBody>
          <a:bodyPr/>
          <a:lstStyle/>
          <a:p>
            <a:fld id="{2E45DCD3-F6D5-47D1-A091-AE329ABC5543}" type="datetime1">
              <a:rPr lang="en-US" smtClean="0"/>
              <a:t>2017-01-12</a:t>
            </a:fld>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a:p>
        </p:txBody>
      </p:sp>
      <p:pic>
        <p:nvPicPr>
          <p:cNvPr id="4098" name="Picture 2" descr="https://raw.githubusercontent.com/method5/method5.github.io/master/images/method5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958339"/>
            <a:ext cx="8229600" cy="185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smtClean="0"/>
              <a:t>P_ASYCHRONOUS</a:t>
            </a:r>
            <a:r>
              <a:rPr lang="en-US" dirty="0" smtClean="0">
                <a:solidFill>
                  <a:schemeClr val="bg1">
                    <a:lumMod val="50000"/>
                  </a:schemeClr>
                </a:solidFill>
              </a:rPr>
              <a:t> - return or wait for all rows</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73B3F948-1743-4F2D-B9D2-20F26DEE2D32}" type="datetime1">
              <a:rPr lang="en-US" smtClean="0"/>
              <a:t>2017-01-12</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Tables</a:t>
            </a:r>
            <a:r>
              <a:rPr lang="en-US" dirty="0" smtClean="0">
                <a:solidFill>
                  <a:schemeClr val="bg1">
                    <a:lumMod val="50000"/>
                  </a:schemeClr>
                </a:solidFill>
              </a:rPr>
              <a:t> </a:t>
            </a:r>
            <a:r>
              <a:rPr lang="en-US" dirty="0" smtClean="0">
                <a:solidFill>
                  <a:schemeClr val="bg1">
                    <a:lumMod val="50000"/>
                  </a:schemeClr>
                </a:solidFill>
              </a:rPr>
              <a:t>-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M5_DBA_* tables refreshed nightly</a:t>
            </a:r>
          </a:p>
          <a:p>
            <a:pPr marL="514350" indent="-514350">
              <a:buFont typeface="+mj-lt"/>
              <a:buAutoNum type="arabicPeriod"/>
            </a:pPr>
            <a:r>
              <a:rPr lang="en-US" dirty="0" smtClean="0"/>
              <a:t>Limits </a:t>
            </a:r>
            <a:r>
              <a:rPr lang="en-US" dirty="0" smtClean="0">
                <a:solidFill>
                  <a:schemeClr val="bg1">
                    <a:lumMod val="50000"/>
                  </a:schemeClr>
                </a:solidFill>
              </a:rPr>
              <a:t>- SQL and PL/SQL only, as DBA</a:t>
            </a:r>
          </a:p>
        </p:txBody>
      </p:sp>
      <p:sp>
        <p:nvSpPr>
          <p:cNvPr id="4" name="Date Placeholder 3"/>
          <p:cNvSpPr>
            <a:spLocks noGrp="1"/>
          </p:cNvSpPr>
          <p:nvPr>
            <p:ph type="dt" sz="half" idx="10"/>
          </p:nvPr>
        </p:nvSpPr>
        <p:spPr/>
        <p:txBody>
          <a:bodyPr/>
          <a:lstStyle/>
          <a:p>
            <a:fld id="{8C6FBF27-FCE1-40A4-AD2E-EA28EB5C01F0}" type="datetime1">
              <a:rPr lang="en-US" smtClean="0"/>
              <a:t>2017-01-12</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fld id="{FC4CB26D-ED02-41C0-8C14-C61605713420}" type="datetime1">
              <a:rPr lang="en-US" smtClean="0"/>
              <a:t>2017-01-12</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29222"/>
            <a:ext cx="7502525" cy="299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19600"/>
            <a:ext cx="316977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6862" y="2609850"/>
            <a:ext cx="23812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Free download,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 DBA can probably get started in one hour</a:t>
            </a:r>
            <a:endParaRPr lang="en-US" dirty="0"/>
          </a:p>
        </p:txBody>
      </p:sp>
      <p:sp>
        <p:nvSpPr>
          <p:cNvPr id="4" name="Date Placeholder 3"/>
          <p:cNvSpPr>
            <a:spLocks noGrp="1"/>
          </p:cNvSpPr>
          <p:nvPr>
            <p:ph type="dt" sz="half" idx="10"/>
          </p:nvPr>
        </p:nvSpPr>
        <p:spPr/>
        <p:txBody>
          <a:bodyPr/>
          <a:lstStyle/>
          <a:p>
            <a:fld id="{8A97B252-A157-47EE-8D8D-B5B4DAA37260}" type="datetime1">
              <a:rPr lang="en-US" smtClean="0"/>
              <a:t>2017-01-12</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Live Demonstration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Scripts from: </a:t>
            </a:r>
            <a:r>
              <a:rPr lang="en-US" sz="2800" dirty="0" smtClean="0">
                <a:hlinkClick r:id="rId2"/>
              </a:rPr>
              <a:t>https</a:t>
            </a:r>
            <a:r>
              <a:rPr lang="en-US" sz="2800" dirty="0">
                <a:hlinkClick r:id="rId2"/>
              </a:rPr>
              <a:t>://</a:t>
            </a:r>
            <a:r>
              <a:rPr lang="en-US" sz="2800" dirty="0" smtClean="0">
                <a:hlinkClick r:id="rId2"/>
              </a:rPr>
              <a:t>method5.github.io/examples/</a:t>
            </a:r>
            <a:endParaRPr lang="en-US" dirty="0" smtClean="0"/>
          </a:p>
        </p:txBody>
      </p:sp>
      <p:sp>
        <p:nvSpPr>
          <p:cNvPr id="4" name="Date Placeholder 3"/>
          <p:cNvSpPr>
            <a:spLocks noGrp="1"/>
          </p:cNvSpPr>
          <p:nvPr>
            <p:ph type="dt" sz="half" idx="10"/>
          </p:nvPr>
        </p:nvSpPr>
        <p:spPr/>
        <p:txBody>
          <a:bodyPr/>
          <a:lstStyle/>
          <a:p>
            <a:fld id="{14CB67C7-3BA7-4C89-AD88-5C3EB0A22414}" type="datetime1">
              <a:rPr lang="en-US" smtClean="0"/>
              <a:t>2017-01-12</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3074" name="Picture 2" descr="https://method5.github.io/images/example_compare_everything_everywh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015" y="2532936"/>
            <a:ext cx="482600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ethod5.github.io/images/example_asm_forecast_growing_quickl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353057"/>
            <a:ext cx="4767261" cy="14335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method5.github.io/images/example_active_sessi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993" y="2170333"/>
            <a:ext cx="3159807" cy="186820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method5.github.io/images/example_space_treema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8052" y="3733799"/>
            <a:ext cx="3316348" cy="267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0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hlinkClick r:id="rId3"/>
              </a:rPr>
              <a:t>http://method5.github.io</a:t>
            </a:r>
            <a:endParaRPr lang="en-US" dirty="0" smtClean="0"/>
          </a:p>
          <a:p>
            <a:pPr marL="514350" indent="-514350">
              <a:buFont typeface="+mj-lt"/>
              <a:buAutoNum type="arabicPeriod"/>
            </a:pPr>
            <a:r>
              <a:rPr lang="en-US" dirty="0" smtClean="0"/>
              <a:t>Download code, user guide, examples, roadmap, and more</a:t>
            </a:r>
          </a:p>
          <a:p>
            <a:pPr marL="514350" indent="-514350">
              <a:buFont typeface="+mj-lt"/>
              <a:buAutoNum type="arabicPeriod"/>
            </a:pPr>
            <a:r>
              <a:rPr lang="en-US" dirty="0" smtClean="0"/>
              <a:t>Email Jon Heller: </a:t>
            </a:r>
            <a:r>
              <a:rPr lang="en-US" dirty="0" smtClean="0">
                <a:hlinkClick r:id="rId4"/>
              </a:rPr>
              <a:t>hjon@ventechsolutions.com</a:t>
            </a:r>
            <a:r>
              <a:rPr lang="en-US" dirty="0"/>
              <a:t> </a:t>
            </a:r>
            <a:r>
              <a:rPr lang="en-US" dirty="0" smtClean="0"/>
              <a:t>or</a:t>
            </a:r>
            <a:br>
              <a:rPr lang="en-US" dirty="0" smtClean="0"/>
            </a:br>
            <a:r>
              <a:rPr lang="en-US" dirty="0" smtClean="0">
                <a:hlinkClick r:id="rId5"/>
              </a:rPr>
              <a:t>jon@jonheller.org</a:t>
            </a:r>
            <a:endParaRPr lang="en-US" dirty="0" smtClean="0"/>
          </a:p>
          <a:p>
            <a:pPr marL="514350" indent="-514350">
              <a:buFont typeface="+mj-lt"/>
              <a:buAutoNum type="arabicPeriod"/>
            </a:pPr>
            <a:r>
              <a:rPr lang="en-US" dirty="0" smtClean="0"/>
              <a:t>Create an issue on the </a:t>
            </a:r>
            <a:r>
              <a:rPr lang="en-US" dirty="0"/>
              <a:t>GitHub repository:</a:t>
            </a:r>
            <a:br>
              <a:rPr lang="en-US" dirty="0"/>
            </a:br>
            <a:r>
              <a:rPr lang="en-US" dirty="0">
                <a:hlinkClick r:id="rId6"/>
              </a:rPr>
              <a:t>https://</a:t>
            </a:r>
            <a:r>
              <a:rPr lang="en-US" dirty="0" smtClean="0">
                <a:hlinkClick r:id="rId6"/>
              </a:rPr>
              <a:t>github.com/method5/method5</a:t>
            </a:r>
            <a:endParaRPr lang="en-US" dirty="0" smtClean="0"/>
          </a:p>
          <a:p>
            <a:pPr marL="514350" indent="-514350">
              <a:buFont typeface="+mj-lt"/>
              <a:buAutoNum type="arabicPeriod"/>
            </a:pPr>
            <a:r>
              <a:rPr lang="en-US" dirty="0" smtClean="0"/>
              <a:t>Professional services available</a:t>
            </a:r>
          </a:p>
        </p:txBody>
      </p:sp>
      <p:sp>
        <p:nvSpPr>
          <p:cNvPr id="4" name="Date Placeholder 3"/>
          <p:cNvSpPr>
            <a:spLocks noGrp="1"/>
          </p:cNvSpPr>
          <p:nvPr>
            <p:ph type="dt" sz="half" idx="10"/>
          </p:nvPr>
        </p:nvSpPr>
        <p:spPr/>
        <p:txBody>
          <a:bodyPr/>
          <a:lstStyle/>
          <a:p>
            <a:fld id="{E18E99D8-5B8F-468C-BBE7-526BD68FE572}" type="datetime1">
              <a:rPr lang="en-US" smtClean="0"/>
              <a:t>2017-01-12</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just faster</a:t>
            </a:r>
          </a:p>
          <a:p>
            <a:pPr marL="514350" indent="-514350">
              <a:buFont typeface="+mj-lt"/>
              <a:buAutoNum type="arabicPeriod"/>
            </a:pPr>
            <a:r>
              <a:rPr lang="en-US" dirty="0" smtClean="0"/>
              <a:t>Find it, fix it, and prevent it everywhere</a:t>
            </a:r>
          </a:p>
          <a:p>
            <a:pPr marL="514350" indent="-514350">
              <a:buFont typeface="+mj-lt"/>
              <a:buAutoNum type="arabicPeriod"/>
            </a:pPr>
            <a:r>
              <a:rPr lang="en-US" dirty="0" smtClean="0"/>
              <a:t>Always check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Treat the whole data center as one database</a:t>
            </a:r>
          </a:p>
          <a:p>
            <a:pPr marL="514350" indent="-514350">
              <a:buFont typeface="+mj-lt"/>
              <a:buAutoNum type="arabicPeriod"/>
            </a:pPr>
            <a:r>
              <a:rPr lang="en-US" dirty="0" smtClean="0"/>
              <a:t>Run a query today to save time tomorrow</a:t>
            </a:r>
          </a:p>
        </p:txBody>
      </p:sp>
      <p:sp>
        <p:nvSpPr>
          <p:cNvPr id="4" name="Date Placeholder 3"/>
          <p:cNvSpPr>
            <a:spLocks noGrp="1"/>
          </p:cNvSpPr>
          <p:nvPr>
            <p:ph type="dt" sz="half" idx="10"/>
          </p:nvPr>
        </p:nvSpPr>
        <p:spPr/>
        <p:txBody>
          <a:bodyPr/>
          <a:lstStyle/>
          <a:p>
            <a:fld id="{4E667C21-B277-46CB-80E7-1C015420E7D1}" type="datetime1">
              <a:rPr lang="en-US" smtClean="0"/>
              <a:t>2017-01-12</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Can </a:t>
            </a:r>
            <a:r>
              <a:rPr lang="en-US" dirty="0"/>
              <a:t>be as simple as:</a:t>
            </a:r>
            <a:br>
              <a:rPr lang="en-US" dirty="0"/>
            </a:br>
            <a:r>
              <a:rPr lang="en-US" sz="2600" b="1" dirty="0" smtClean="0">
                <a:solidFill>
                  <a:srgbClr val="008080"/>
                </a:solidFill>
                <a:highlight>
                  <a:srgbClr val="FFFFFF"/>
                </a:highlight>
                <a:latin typeface="Courier New"/>
              </a:rPr>
              <a:t>select</a:t>
            </a:r>
            <a:r>
              <a:rPr lang="en-US" sz="2600" b="1" dirty="0" smtClean="0">
                <a:solidFill>
                  <a:srgbClr val="000080"/>
                </a:solidFill>
                <a:highlight>
                  <a:srgbClr val="FFFFFF"/>
                </a:highlight>
                <a:latin typeface="Courier New"/>
              </a:rPr>
              <a:t> *</a:t>
            </a:r>
            <a:br>
              <a:rPr lang="en-US" sz="2600" b="1" dirty="0" smtClean="0">
                <a:solidFill>
                  <a:srgbClr val="000080"/>
                </a:solidFill>
                <a:highlight>
                  <a:srgbClr val="FFFFFF"/>
                </a:highlight>
                <a:latin typeface="Courier New"/>
              </a:rPr>
            </a:br>
            <a:r>
              <a:rPr lang="en-US" sz="2600" b="1" dirty="0" smtClean="0">
                <a:solidFill>
                  <a:srgbClr val="008080"/>
                </a:solidFill>
                <a:highlight>
                  <a:srgbClr val="FFFFFF"/>
                </a:highlight>
                <a:latin typeface="Courier New"/>
              </a:rPr>
              <a:t>from</a:t>
            </a:r>
            <a:r>
              <a:rPr lang="en-US" sz="2600" b="1" dirty="0" smtClean="0">
                <a:solidFill>
                  <a:srgbClr val="000080"/>
                </a:solidFill>
                <a:highlight>
                  <a:srgbClr val="FFFFFF"/>
                </a:highlight>
                <a:latin typeface="Courier New"/>
              </a:rPr>
              <a:t> </a:t>
            </a:r>
            <a:r>
              <a:rPr lang="en-US" sz="2600" b="1" dirty="0">
                <a:solidFill>
                  <a:srgbClr val="008080"/>
                </a:solidFill>
                <a:highlight>
                  <a:srgbClr val="FFFFFF"/>
                </a:highlight>
                <a:latin typeface="Courier New"/>
              </a:rPr>
              <a:t>table</a:t>
            </a:r>
            <a:r>
              <a:rPr lang="en-US" sz="2600" b="1" dirty="0">
                <a:solidFill>
                  <a:srgbClr val="000080"/>
                </a:solidFill>
                <a:highlight>
                  <a:srgbClr val="FFFFFF"/>
                </a:highlight>
                <a:latin typeface="Courier New"/>
              </a:rPr>
              <a:t>(m5(</a:t>
            </a:r>
            <a:r>
              <a:rPr lang="en-US" sz="2600" b="1" dirty="0">
                <a:solidFill>
                  <a:srgbClr val="0000FF"/>
                </a:solidFill>
                <a:highlight>
                  <a:srgbClr val="FFFFFF"/>
                </a:highlight>
                <a:latin typeface="Courier New"/>
              </a:rPr>
              <a:t>'select * from dual'</a:t>
            </a:r>
            <a:r>
              <a:rPr lang="en-US" sz="2600" b="1" dirty="0">
                <a:solidFill>
                  <a:srgbClr val="000080"/>
                </a:solidFill>
                <a:highlight>
                  <a:srgbClr val="FFFFFF"/>
                </a:highlight>
                <a:latin typeface="Courier New"/>
              </a:rPr>
              <a:t>));</a:t>
            </a:r>
            <a:endParaRPr lang="en-US" sz="2600" b="1" dirty="0"/>
          </a:p>
          <a:p>
            <a:pPr marL="514350" indent="-514350">
              <a:buFont typeface="+mj-lt"/>
              <a:buAutoNum type="arabicPeriod"/>
            </a:pPr>
            <a:r>
              <a:rPr lang="en-US" dirty="0"/>
              <a:t>Plus many advanced </a:t>
            </a:r>
            <a:r>
              <a:rPr lang="en-US" dirty="0" smtClean="0"/>
              <a:t>features</a:t>
            </a:r>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robust implementation</a:t>
            </a:r>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04FA3B08-0866-4F48-BECB-8AEAA49887FE}" type="datetime1">
              <a:rPr lang="en-US" smtClean="0"/>
              <a:t>2017-01-12</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Oracle developer or DBA for 15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err="1" smtClean="0"/>
              <a:t>Stackoverflow</a:t>
            </a:r>
            <a:r>
              <a:rPr lang="en-US" sz="2800" dirty="0" smtClean="0"/>
              <a:t>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2"/>
              </a:rPr>
              <a:t>hjon@ventechsolutions.com</a:t>
            </a:r>
            <a:endParaRPr lang="en-US" sz="2400" dirty="0" smtClean="0"/>
          </a:p>
        </p:txBody>
      </p:sp>
      <p:sp>
        <p:nvSpPr>
          <p:cNvPr id="4" name="Date Placeholder 3"/>
          <p:cNvSpPr>
            <a:spLocks noGrp="1"/>
          </p:cNvSpPr>
          <p:nvPr>
            <p:ph type="dt" sz="half" idx="10"/>
          </p:nvPr>
        </p:nvSpPr>
        <p:spPr/>
        <p:txBody>
          <a:bodyPr/>
          <a:lstStyle/>
          <a:p>
            <a:fld id="{E0B1ECC0-3D31-49BF-9732-FEB21E3BFE0B}" type="datetime1">
              <a:rPr lang="en-US" smtClean="0"/>
              <a:t>2017-01-12</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a:p>
        </p:txBody>
      </p:sp>
      <p:pic>
        <p:nvPicPr>
          <p:cNvPr id="6" name="Picture 2" descr="http://ventechsolutions.us/wp-content/uploads/2016/02/ventechsolutions-logo2016_USA.png"/>
          <p:cNvPicPr>
            <a:picLocks noChangeAspect="1" noChangeArrowheads="1"/>
          </p:cNvPicPr>
          <p:nvPr/>
        </p:nvPicPr>
        <p:blipFill rotWithShape="1">
          <a:blip r:embed="rId3">
            <a:extLst>
              <a:ext uri="{28A0092B-C50C-407E-A947-70E740481C1C}">
                <a14:useLocalDpi xmlns:a14="http://schemas.microsoft.com/office/drawing/2010/main" val="0"/>
              </a:ext>
            </a:extLst>
          </a:blip>
          <a:srcRect t="-1" b="50465"/>
          <a:stretch/>
        </p:blipFill>
        <p:spPr bwMode="auto">
          <a:xfrm>
            <a:off x="533400" y="5472495"/>
            <a:ext cx="1680000" cy="4193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1407" y="5415478"/>
            <a:ext cx="1594803" cy="5198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9555" y="5429508"/>
            <a:ext cx="561460" cy="5614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6">
            <a:extLst>
              <a:ext uri="{28A0092B-C50C-407E-A947-70E740481C1C}">
                <a14:useLocalDpi xmlns:a14="http://schemas.microsoft.com/office/drawing/2010/main" val="0"/>
              </a:ext>
            </a:extLst>
          </a:blip>
          <a:srcRect t="4" r="19999" b="88476"/>
          <a:stretch/>
        </p:blipFill>
        <p:spPr bwMode="auto">
          <a:xfrm>
            <a:off x="2453792" y="5411668"/>
            <a:ext cx="1755371" cy="5266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le:///C:/Users/mf8943/AppData/Local/Temp/1/OCP_AdvPLSQLDev_clr.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5105400"/>
            <a:ext cx="1828800" cy="122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p:txBody>
      </p:sp>
      <p:sp>
        <p:nvSpPr>
          <p:cNvPr id="4" name="Date Placeholder 3"/>
          <p:cNvSpPr>
            <a:spLocks noGrp="1"/>
          </p:cNvSpPr>
          <p:nvPr>
            <p:ph type="dt" sz="half" idx="10"/>
          </p:nvPr>
        </p:nvSpPr>
        <p:spPr/>
        <p:txBody>
          <a:bodyPr/>
          <a:lstStyle/>
          <a:p>
            <a:fld id="{59A89C50-A88C-43DA-A017-AA6F35F0B0C8}" type="datetime1">
              <a:rPr lang="en-US" smtClean="0"/>
              <a:t>2017-01-12</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524000"/>
            <a:ext cx="2122131" cy="774456"/>
          </a:xfrm>
        </p:spPr>
      </p:pic>
      <p:sp>
        <p:nvSpPr>
          <p:cNvPr id="4" name="Date Placeholder 3"/>
          <p:cNvSpPr>
            <a:spLocks noGrp="1"/>
          </p:cNvSpPr>
          <p:nvPr>
            <p:ph type="dt" sz="half" idx="10"/>
          </p:nvPr>
        </p:nvSpPr>
        <p:spPr/>
        <p:txBody>
          <a:bodyPr/>
          <a:lstStyle/>
          <a:p>
            <a:fld id="{AA1E44A8-32B0-4E5A-A6DF-07DB1E700CAE}" type="datetime1">
              <a:rPr lang="en-US" smtClean="0"/>
              <a:t>2017-01-12</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4600575"/>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3" y="419100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2438400"/>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3276600"/>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fld id="{1AF7749E-7951-4D42-9C43-2FC8E80375B1}" type="datetime1">
              <a:rPr lang="en-US" smtClean="0"/>
              <a:t>2017-01-12</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Robust Solution – Method5</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your typical home-made script</a:t>
            </a:r>
          </a:p>
          <a:p>
            <a:pPr marL="514350" indent="-514350">
              <a:buFont typeface="+mj-lt"/>
              <a:buAutoNum type="arabicPeriod"/>
            </a:pPr>
            <a:r>
              <a:rPr lang="en-US" dirty="0" smtClean="0"/>
              <a:t>In production since 2014 for Ventech &amp; CMS</a:t>
            </a:r>
          </a:p>
          <a:p>
            <a:pPr marL="514350" indent="-514350">
              <a:buFont typeface="+mj-lt"/>
              <a:buAutoNum type="arabicPeriod"/>
            </a:pPr>
            <a:r>
              <a:rPr lang="en-US" dirty="0" smtClean="0"/>
              <a:t>&gt;400 databases, &gt;1PB data</a:t>
            </a:r>
          </a:p>
          <a:p>
            <a:pPr marL="514350" indent="-514350">
              <a:buFont typeface="+mj-lt"/>
              <a:buAutoNum type="arabicPeriod"/>
            </a:pPr>
            <a:r>
              <a:rPr lang="en-US" dirty="0" smtClean="0"/>
              <a:t>&gt;8 million runs, &gt;1800 tests, open source</a:t>
            </a:r>
          </a:p>
          <a:p>
            <a:pPr marL="514350" indent="-514350">
              <a:buFont typeface="+mj-lt"/>
              <a:buAutoNum type="arabicPeriod"/>
            </a:pPr>
            <a:r>
              <a:rPr lang="en-US" dirty="0" smtClean="0"/>
              <a:t>Security has always been a priority</a:t>
            </a:r>
          </a:p>
        </p:txBody>
      </p:sp>
      <p:sp>
        <p:nvSpPr>
          <p:cNvPr id="4" name="Date Placeholder 3"/>
          <p:cNvSpPr>
            <a:spLocks noGrp="1"/>
          </p:cNvSpPr>
          <p:nvPr>
            <p:ph type="dt" sz="half" idx="10"/>
          </p:nvPr>
        </p:nvSpPr>
        <p:spPr/>
        <p:txBody>
          <a:bodyPr/>
          <a:lstStyle/>
          <a:p>
            <a:fld id="{60D7856B-577C-489D-A2A8-2F221F81FEFA}" type="datetime1">
              <a:rPr lang="en-US" smtClean="0"/>
              <a:t>2017-01-12</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pic>
        <p:nvPicPr>
          <p:cNvPr id="1026" name="Picture 2" descr="http://ventechsolutions.us/wp-content/uploads/2016/02/ventechsolutions-logo2016_US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629150"/>
            <a:ext cx="24574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ssets.cms.gov/resources/cms/images/logo/sit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910137"/>
            <a:ext cx="3267075"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600" b="1" dirty="0">
                <a:solidFill>
                  <a:srgbClr val="008080"/>
                </a:solidFill>
                <a:highlight>
                  <a:srgbClr val="FFFFFF"/>
                </a:highlight>
                <a:latin typeface="Courier New"/>
              </a:rPr>
              <a:t>select</a:t>
            </a:r>
            <a:r>
              <a:rPr lang="en-US" sz="2600" b="1" dirty="0">
                <a:solidFill>
                  <a:srgbClr val="000080"/>
                </a:solidFill>
                <a:highlight>
                  <a:srgbClr val="FFFFFF"/>
                </a:highlight>
                <a:latin typeface="Courier New"/>
              </a:rPr>
              <a:t> *</a:t>
            </a:r>
          </a:p>
          <a:p>
            <a:pPr marL="0" indent="0">
              <a:buNone/>
            </a:pPr>
            <a:r>
              <a:rPr lang="en-US" sz="2600" b="1" dirty="0">
                <a:solidFill>
                  <a:srgbClr val="008080"/>
                </a:solidFill>
                <a:highlight>
                  <a:srgbClr val="FFFFFF"/>
                </a:highlight>
                <a:latin typeface="Courier New"/>
              </a:rPr>
              <a:t>from</a:t>
            </a:r>
            <a:r>
              <a:rPr lang="en-US" sz="2600" b="1" dirty="0">
                <a:solidFill>
                  <a:srgbClr val="000080"/>
                </a:solidFill>
                <a:highlight>
                  <a:srgbClr val="FFFFFF"/>
                </a:highlight>
                <a:latin typeface="Courier New"/>
              </a:rPr>
              <a:t> </a:t>
            </a:r>
            <a:r>
              <a:rPr lang="en-US" sz="2600" b="1" dirty="0" smtClean="0">
                <a:solidFill>
                  <a:srgbClr val="008080"/>
                </a:solidFill>
                <a:highlight>
                  <a:srgbClr val="FFFFFF"/>
                </a:highlight>
                <a:latin typeface="Courier New"/>
              </a:rPr>
              <a:t>table</a:t>
            </a:r>
            <a:r>
              <a:rPr lang="en-US" sz="2600" b="1" dirty="0" smtClean="0">
                <a:solidFill>
                  <a:srgbClr val="000080"/>
                </a:solidFill>
                <a:highlight>
                  <a:srgbClr val="FFFFFF"/>
                </a:highlight>
                <a:latin typeface="Courier New"/>
              </a:rPr>
              <a:t>(m5</a:t>
            </a:r>
            <a:r>
              <a:rPr lang="en-US" sz="2600" b="1" dirty="0">
                <a:solidFill>
                  <a:srgbClr val="000080"/>
                </a:solidFill>
                <a:highlight>
                  <a:srgbClr val="FFFFFF"/>
                </a:highlight>
                <a:latin typeface="Courier New"/>
              </a:rPr>
              <a:t>(</a:t>
            </a:r>
            <a:r>
              <a:rPr lang="en-US" sz="2600" b="1" dirty="0">
                <a:solidFill>
                  <a:srgbClr val="0000FF"/>
                </a:solidFill>
                <a:highlight>
                  <a:srgbClr val="FFFFFF"/>
                </a:highlight>
                <a:latin typeface="Courier New"/>
              </a:rPr>
              <a:t>'select * from dual'</a:t>
            </a:r>
            <a:r>
              <a:rPr lang="en-US" sz="2600" b="1" dirty="0">
                <a:solidFill>
                  <a:srgbClr val="000080"/>
                </a:solidFill>
                <a:highlight>
                  <a:srgbClr val="FFFFFF"/>
                </a:highlight>
                <a:latin typeface="Courier New"/>
              </a:rPr>
              <a: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smtClean="0">
                <a:solidFill>
                  <a:srgbClr val="0000FF"/>
                </a:solidFill>
                <a:highlight>
                  <a:srgbClr val="FFFFFF"/>
                </a:highlight>
                <a:latin typeface="Courier New"/>
              </a:rPr>
              <a:t>'</a:t>
            </a:r>
            <a:r>
              <a:rPr lang="en-US" sz="2600" b="1" dirty="0" smtClean="0">
                <a:solidFill>
                  <a:srgbClr val="000080"/>
                </a:solidFill>
                <a:highlight>
                  <a:srgbClr val="FFFFFF"/>
                </a:highlight>
                <a:latin typeface="Courier New"/>
              </a:rPr>
              <a:t>));</a:t>
            </a: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2600" b="1" dirty="0">
                <a:solidFill>
                  <a:srgbClr val="008080"/>
                </a:solidFill>
                <a:highlight>
                  <a:srgbClr val="FFFFFF"/>
                </a:highlight>
                <a:latin typeface="Courier New"/>
              </a:rPr>
              <a:t>begin</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m5_proc</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p_code</a:t>
            </a:r>
            <a:r>
              <a:rPr lang="en-US" sz="2600" b="1" dirty="0" smtClean="0">
                <a:solidFill>
                  <a:srgbClr val="000080"/>
                </a:solidFill>
                <a:highlight>
                  <a:srgbClr val="FFFFFF"/>
                </a:highlight>
                <a:latin typeface="Courier New"/>
              </a:rPr>
              <a:t> =&gt; </a:t>
            </a:r>
            <a:r>
              <a:rPr lang="en-US" sz="2600" b="1" dirty="0" smtClean="0">
                <a:solidFill>
                  <a:srgbClr val="0000FF"/>
                </a:solidFill>
                <a:highlight>
                  <a:srgbClr val="FFFFFF"/>
                </a:highlight>
                <a:latin typeface="Courier New"/>
              </a:rPr>
              <a:t>'select </a:t>
            </a:r>
            <a:r>
              <a:rPr lang="en-US" sz="2600" b="1" dirty="0">
                <a:solidFill>
                  <a:srgbClr val="0000FF"/>
                </a:solidFill>
                <a:highlight>
                  <a:srgbClr val="FFFFFF"/>
                </a:highlight>
                <a:latin typeface="Courier New"/>
              </a:rPr>
              <a:t>* from </a:t>
            </a:r>
            <a:r>
              <a:rPr lang="en-US" sz="2600" b="1" dirty="0" smtClean="0">
                <a:solidFill>
                  <a:srgbClr val="0000FF"/>
                </a:solidFill>
                <a:highlight>
                  <a:srgbClr val="FFFFFF"/>
                </a:highlight>
                <a:latin typeface="Courier New"/>
              </a:rPr>
              <a:t>dual'</a:t>
            </a:r>
            <a:r>
              <a:rPr lang="en-US" sz="2600" b="1" dirty="0" smtClean="0">
                <a:solidFill>
                  <a:srgbClr val="000080"/>
                </a:solidFill>
                <a:highlight>
                  <a:srgbClr val="FFFFFF"/>
                </a:highlight>
                <a:latin typeface="Courier New"/>
              </a:rPr>
              <a:t>,</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p_targets</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p_table_name</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test_data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p_table_exists_action</a:t>
            </a:r>
            <a:r>
              <a:rPr lang="en-US" sz="2600" b="1" dirty="0" smtClean="0">
                <a:solidFill>
                  <a:srgbClr val="000080"/>
                </a:solidFill>
                <a:highlight>
                  <a:srgbClr val="FFFFFF"/>
                </a:highlight>
                <a:latin typeface="Courier New"/>
              </a:rPr>
              <a:t> </a:t>
            </a:r>
            <a:r>
              <a:rPr lang="en-US" sz="2600" b="1" dirty="0">
                <a:solidFill>
                  <a:srgbClr val="000080"/>
                </a:solidFill>
                <a:highlight>
                  <a:srgbClr val="FFFFFF"/>
                </a:highlight>
                <a:latin typeface="Courier New"/>
              </a:rPr>
              <a:t>=&gt; </a:t>
            </a:r>
            <a:r>
              <a:rPr lang="en-US" sz="2600" b="1" dirty="0">
                <a:solidFill>
                  <a:srgbClr val="0000FF"/>
                </a:solidFill>
                <a:highlight>
                  <a:srgbClr val="FFFFFF"/>
                </a:highlight>
                <a:latin typeface="Courier New"/>
              </a:rPr>
              <a:t>'drop'</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p_asynchronous</a:t>
            </a:r>
            <a:r>
              <a:rPr lang="en-US" sz="2600" b="1" dirty="0" smtClean="0">
                <a:solidFill>
                  <a:srgbClr val="000080"/>
                </a:solidFill>
                <a:highlight>
                  <a:srgbClr val="FFFFFF"/>
                </a:highlight>
                <a:latin typeface="Courier New"/>
              </a:rPr>
              <a:t> =&gt; </a:t>
            </a:r>
            <a:r>
              <a:rPr lang="en-US" sz="2600" b="1" dirty="0" smtClean="0">
                <a:solidFill>
                  <a:srgbClr val="008080"/>
                </a:solidFill>
                <a:highlight>
                  <a:srgbClr val="FFFFFF"/>
                </a:highlight>
                <a:latin typeface="Courier New"/>
              </a:rPr>
              <a:t>true</a:t>
            </a:r>
            <a:endParaRPr lang="en-US" sz="2600" b="1" dirty="0" smtClean="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a:t>
            </a:r>
            <a:endParaRPr lang="en-US" sz="2600" b="1" dirty="0">
              <a:solidFill>
                <a:srgbClr val="000080"/>
              </a:solidFill>
              <a:highlight>
                <a:srgbClr val="FFFFFF"/>
              </a:highlight>
              <a:latin typeface="Courier New"/>
            </a:endParaRPr>
          </a:p>
          <a:p>
            <a:pPr marL="0" indent="0">
              <a:buNone/>
            </a:pPr>
            <a:r>
              <a:rPr lang="en-US" sz="2600" b="1" dirty="0" smtClean="0">
                <a:solidFill>
                  <a:srgbClr val="008080"/>
                </a:solidFill>
                <a:highlight>
                  <a:srgbClr val="FFFFFF"/>
                </a:highlight>
                <a:latin typeface="Courier New"/>
              </a:rPr>
              <a:t>end</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a:t>
            </a:r>
          </a:p>
        </p:txBody>
      </p:sp>
      <p:sp>
        <p:nvSpPr>
          <p:cNvPr id="6" name="Rectangle 5"/>
          <p:cNvSpPr/>
          <p:nvPr/>
        </p:nvSpPr>
        <p:spPr>
          <a:xfrm>
            <a:off x="2971800" y="2286000"/>
            <a:ext cx="3200400"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4" name="Date Placeholder 3"/>
          <p:cNvSpPr>
            <a:spLocks noGrp="1"/>
          </p:cNvSpPr>
          <p:nvPr>
            <p:ph type="dt" sz="half" idx="10"/>
          </p:nvPr>
        </p:nvSpPr>
        <p:spPr/>
        <p:txBody>
          <a:bodyPr/>
          <a:lstStyle/>
          <a:p>
            <a:fld id="{12698F6C-3B60-45A8-AA68-1C639B61BEFF}" type="datetime1">
              <a:rPr lang="en-US" smtClean="0"/>
              <a:t>2017-01-12</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7" name="Rectangle 6"/>
          <p:cNvSpPr/>
          <p:nvPr/>
        </p:nvSpPr>
        <p:spPr>
          <a:xfrm>
            <a:off x="6696750" y="2286000"/>
            <a:ext cx="117763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705600" y="3378201"/>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705600" y="3760078"/>
            <a:ext cx="129540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705600" y="4172436"/>
            <a:ext cx="1295400" cy="951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Features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Performance</a:t>
            </a:r>
            <a:r>
              <a:rPr lang="en-US" dirty="0" smtClean="0">
                <a:solidFill>
                  <a:schemeClr val="bg1">
                    <a:lumMod val="50000"/>
                  </a:schemeClr>
                </a:solidFill>
              </a:rPr>
              <a:t> </a:t>
            </a:r>
            <a:r>
              <a:rPr lang="en-US" dirty="0" smtClean="0">
                <a:solidFill>
                  <a:schemeClr val="bg1">
                    <a:lumMod val="50000"/>
                  </a:schemeClr>
                </a:solidFill>
              </a:rPr>
              <a:t>- fast,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nothing to worry about</a:t>
            </a:r>
          </a:p>
          <a:p>
            <a:pPr marL="514350" indent="-514350">
              <a:buFont typeface="+mj-lt"/>
              <a:buAutoNum type="arabicPeriod"/>
            </a:pPr>
            <a:r>
              <a:rPr lang="en-US" dirty="0" smtClean="0"/>
              <a:t>Exceptions and Metadata </a:t>
            </a:r>
            <a:r>
              <a:rPr lang="en-US" dirty="0" smtClean="0">
                <a:solidFill>
                  <a:schemeClr val="bg1">
                    <a:lumMod val="50000"/>
                  </a:schemeClr>
                </a:solidFill>
              </a:rPr>
              <a:t>- handled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D97E924C-66F2-4356-A8CE-66225EAB43F5}" type="datetime1">
              <a:rPr lang="en-US" smtClean="0"/>
              <a:t>2017-01-12</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7755</TotalTime>
  <Words>2582</Words>
  <Application>Microsoft Office PowerPoint</Application>
  <PresentationFormat>On-screen Show (4:3)</PresentationFormat>
  <Paragraphs>215</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Basic Features</vt:lpstr>
      <vt:lpstr>Parameters</vt:lpstr>
      <vt:lpstr>Other Features</vt:lpstr>
      <vt:lpstr>Technologies</vt:lpstr>
      <vt:lpstr>Install and Administer</vt:lpstr>
      <vt:lpstr>Examples - Live Demonstration</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Jon Heller</cp:lastModifiedBy>
  <cp:revision>104</cp:revision>
  <dcterms:created xsi:type="dcterms:W3CDTF">2017-01-03T18:29:12Z</dcterms:created>
  <dcterms:modified xsi:type="dcterms:W3CDTF">2017-01-13T05:12:44Z</dcterms:modified>
</cp:coreProperties>
</file>