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9" r:id="rId4"/>
    <p:sldId id="260" r:id="rId5"/>
    <p:sldId id="258" r:id="rId6"/>
    <p:sldId id="259" r:id="rId7"/>
    <p:sldId id="262" r:id="rId8"/>
    <p:sldId id="271" r:id="rId9"/>
    <p:sldId id="263" r:id="rId10"/>
    <p:sldId id="261" r:id="rId11"/>
    <p:sldId id="270" r:id="rId12"/>
    <p:sldId id="264" r:id="rId13"/>
    <p:sldId id="265" r:id="rId14"/>
    <p:sldId id="266" r:id="rId15"/>
    <p:sldId id="267" r:id="rId16"/>
    <p:sldId id="26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86464" autoAdjust="0"/>
  </p:normalViewPr>
  <p:slideViewPr>
    <p:cSldViewPr>
      <p:cViewPr varScale="1">
        <p:scale>
          <a:sx n="81" d="100"/>
          <a:sy n="81" d="100"/>
        </p:scale>
        <p:origin x="-90" y="-123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714"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10/25/2017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10/25/2017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 </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are what ties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dirty="0" smtClean="0"/>
              <a:t>2.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Getting started</a:t>
            </a:r>
            <a:r>
              <a:rPr lang="en-US" baseline="0" dirty="0" smtClean="0"/>
              <a:t> will take less than an hour.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328130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logical database.</a:t>
            </a:r>
          </a:p>
          <a:p>
            <a:r>
              <a:rPr lang="en-US" dirty="0" smtClean="0"/>
              <a:t>5. You'll be surprised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they won't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for 3 years to help manage the largest healthcare data center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10 million queries internally.  It contains 1800 automated tests.</a:t>
            </a:r>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Both of them let you specify </a:t>
            </a:r>
            <a:r>
              <a:rPr lang="en-US" b="1" baseline="0" dirty="0" smtClean="0"/>
              <a:t>what</a:t>
            </a:r>
            <a:r>
              <a:rPr lang="en-US" b="0" baseline="0" dirty="0" smtClean="0"/>
              <a:t> to run, </a:t>
            </a:r>
            <a:r>
              <a:rPr lang="en-US" b="1" baseline="0" dirty="0" smtClean="0"/>
              <a:t>where</a:t>
            </a:r>
            <a:r>
              <a:rPr lang="en-US" b="0" baseline="0" dirty="0" smtClean="0"/>
              <a:t> to run it, and </a:t>
            </a:r>
            <a:r>
              <a:rPr lang="en-US" b="1" baseline="0" dirty="0" smtClean="0"/>
              <a:t>how</a:t>
            </a:r>
            <a:r>
              <a:rPr lang="en-US" b="0" baseline="0" dirty="0" smtClean="0"/>
              <a:t> to run</a:t>
            </a:r>
            <a:r>
              <a:rPr lang="en-US" b="0" dirty="0" smtClean="0"/>
              <a:t> it.</a:t>
            </a:r>
            <a:r>
              <a:rPr lang="en-US" b="0" baseline="0" dirty="0" smtClean="0"/>
              <a:t>  The function returns results immediately to the screen.  The procedure </a:t>
            </a:r>
            <a:r>
              <a:rPr lang="en-US" dirty="0" smtClean="0"/>
              <a:t>only 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10/25/2017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10/25/2017</a:t>
            </a:fld>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thod5.github.io/examples/" TargetMode="External"/><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hyperlink" Target="mailto:hjon@ventechsolutions.com"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fld id="{2E45DCD3-F6D5-47D1-A091-AE329ABC5543}" type="datetime1">
              <a:rPr lang="en-US" smtClean="0"/>
              <a:t>10/25/2017</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fld id="{73B3F948-1743-4F2D-B9D2-20F26DEE2D32}"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smtClean="0"/>
              <a:t>Tables</a:t>
            </a:r>
            <a:r>
              <a:rPr lang="en-US" smtClean="0">
                <a:solidFill>
                  <a:schemeClr val="bg1">
                    <a:lumMod val="50000"/>
                  </a:schemeClr>
                </a:solidFill>
              </a:rPr>
              <a:t> - data, _META, _ERR</a:t>
            </a:r>
          </a:p>
          <a:p>
            <a:pPr marL="514350" indent="-514350">
              <a:buFont typeface="+mj-lt"/>
              <a:buAutoNum type="arabicPeriod"/>
            </a:pPr>
            <a:r>
              <a:rPr lang="en-US" smtClean="0"/>
              <a:t>Views</a:t>
            </a:r>
            <a:r>
              <a:rPr lang="en-US" smtClean="0">
                <a:solidFill>
                  <a:schemeClr val="bg1">
                    <a:lumMod val="50000"/>
                  </a:schemeClr>
                </a:solidFill>
              </a:rPr>
              <a:t> - M5_RESULTS, M5_METADATA, M5_ERRORS</a:t>
            </a:r>
          </a:p>
          <a:p>
            <a:pPr marL="514350" indent="-514350">
              <a:buFont typeface="+mj-lt"/>
              <a:buAutoNum type="arabicPeriod"/>
            </a:pPr>
            <a:r>
              <a:rPr lang="en-US" smtClean="0"/>
              <a:t>M5_ links</a:t>
            </a:r>
            <a:r>
              <a:rPr lang="en-US" smtClean="0">
                <a:solidFill>
                  <a:schemeClr val="bg1">
                    <a:lumMod val="50000"/>
                  </a:schemeClr>
                </a:solidFill>
              </a:rPr>
              <a:t> - M5_* created in your schema</a:t>
            </a:r>
          </a:p>
          <a:p>
            <a:pPr marL="514350" indent="-514350">
              <a:buFont typeface="+mj-lt"/>
              <a:buAutoNum type="arabicPeriod"/>
            </a:pPr>
            <a:r>
              <a:rPr lang="en-US" smtClean="0"/>
              <a:t>Global Data Dictionary</a:t>
            </a:r>
            <a:r>
              <a:rPr lang="en-US" smtClean="0">
                <a:solidFill>
                  <a:schemeClr val="bg1">
                    <a:lumMod val="50000"/>
                  </a:schemeClr>
                </a:solidFill>
              </a:rPr>
              <a:t> - M5_DBA_* tables refreshed nightly</a:t>
            </a:r>
          </a:p>
          <a:p>
            <a:pPr marL="514350" indent="-514350">
              <a:buFont typeface="+mj-lt"/>
              <a:buAutoNum type="arabicPeriod"/>
            </a:pPr>
            <a:r>
              <a:rPr lang="en-US" smtClean="0"/>
              <a:t>Admin Email</a:t>
            </a:r>
            <a:r>
              <a:rPr lang="en-US" smtClean="0">
                <a:solidFill>
                  <a:schemeClr val="bg1">
                    <a:lumMod val="50000"/>
                  </a:schemeClr>
                </a:solidFill>
              </a:rPr>
              <a:t> - Summary of daily issues</a:t>
            </a:r>
          </a:p>
          <a:p>
            <a:pPr marL="514350" indent="-514350">
              <a:buFont typeface="+mj-lt"/>
              <a:buAutoNum type="arabicPeriod"/>
            </a:pPr>
            <a:r>
              <a:rPr lang="en-US" smtClean="0"/>
              <a:t>Version Star -</a:t>
            </a:r>
            <a:r>
              <a:rPr lang="en-US" smtClean="0">
                <a:solidFill>
                  <a:schemeClr val="bg1">
                    <a:lumMod val="50000"/>
                  </a:schemeClr>
                </a:solidFill>
              </a:rPr>
              <a:t> Use "**" for version differences</a:t>
            </a:r>
            <a:endParaRPr lang="en-US" dirty="0" smtClean="0">
              <a:solidFill>
                <a:schemeClr val="bg1">
                  <a:lumMod val="50000"/>
                </a:schemeClr>
              </a:solidFill>
            </a:endParaRPr>
          </a:p>
        </p:txBody>
      </p:sp>
      <p:sp>
        <p:nvSpPr>
          <p:cNvPr id="4" name="Date Placeholder 3"/>
          <p:cNvSpPr>
            <a:spLocks noGrp="1"/>
          </p:cNvSpPr>
          <p:nvPr>
            <p:ph type="dt" sz="half" idx="10"/>
          </p:nvPr>
        </p:nvSpPr>
        <p:spPr/>
        <p:txBody>
          <a:bodyPr/>
          <a:lstStyle/>
          <a:p>
            <a:fld id="{8C6FBF27-FCE1-40A4-AD2E-EA28EB5C01F0}"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1051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4085" y="1885950"/>
            <a:ext cx="2032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Free download,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less than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Scripts from: </a:t>
            </a:r>
            <a:r>
              <a:rPr lang="en-US" sz="2800" dirty="0" smtClean="0">
                <a:hlinkClick r:id="rId3"/>
              </a:rPr>
              <a:t>https</a:t>
            </a:r>
            <a:r>
              <a:rPr lang="en-US" sz="2800" dirty="0">
                <a:hlinkClick r:id="rId3"/>
              </a:rPr>
              <a:t>://</a:t>
            </a:r>
            <a:r>
              <a:rPr lang="en-US" sz="2800" dirty="0" smtClean="0">
                <a:hlinkClick r:id="rId3"/>
              </a:rPr>
              <a:t>method5.github.io/examples/</a:t>
            </a:r>
            <a:endParaRPr lang="en-US" dirty="0" smtClean="0"/>
          </a:p>
        </p:txBody>
      </p:sp>
      <p:sp>
        <p:nvSpPr>
          <p:cNvPr id="4" name="Date Placeholder 3"/>
          <p:cNvSpPr>
            <a:spLocks noGrp="1"/>
          </p:cNvSpPr>
          <p:nvPr>
            <p:ph type="dt" sz="half" idx="10"/>
          </p:nvPr>
        </p:nvSpPr>
        <p:spPr/>
        <p:txBody>
          <a:bodyPr/>
          <a:lstStyle/>
          <a:p>
            <a:fld id="{14CB67C7-3BA7-4C89-AD88-5C3EB0A22414}" type="datetime1">
              <a:rPr lang="en-US" smtClean="0"/>
              <a:t>10/25/2017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3074" name="Picture 2" descr="https://method5.github.io/images/example_compare_everything_everywhe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809750"/>
            <a:ext cx="4789267" cy="11343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thod5.github.io/images/example_asm_forecast_growing_quickl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3" y="3269807"/>
            <a:ext cx="4267197" cy="12831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ethod5.github.io/images/example_active_session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997" y="1627750"/>
            <a:ext cx="3007404" cy="1778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method5.github.io/images/example_space_treema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599" y="2971473"/>
            <a:ext cx="3646267" cy="1657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hlinkClick r:id="rId3"/>
              </a:rPr>
              <a:t>https://method5.github.io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p:txBody>
      </p:sp>
      <p:sp>
        <p:nvSpPr>
          <p:cNvPr id="4" name="Date Placeholder 3"/>
          <p:cNvSpPr>
            <a:spLocks noGrp="1"/>
          </p:cNvSpPr>
          <p:nvPr>
            <p:ph type="dt" sz="half" idx="10"/>
          </p:nvPr>
        </p:nvSpPr>
        <p:spPr/>
        <p:txBody>
          <a:bodyPr/>
          <a:lstStyle/>
          <a:p>
            <a:fld id="{E18E99D8-5B8F-468C-BBE7-526BD68FE572}"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10/25/2017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r>
              <a:rPr lang="en-US" dirty="0" smtClean="0"/>
              <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Complements </a:t>
            </a:r>
            <a:r>
              <a:rPr lang="en-US" dirty="0" smtClean="0"/>
              <a:t>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a:t>
            </a:r>
            <a:r>
              <a:rPr lang="en-US" sz="2800" dirty="0" smtClean="0"/>
              <a:t>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3"/>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4">
            <a:extLst>
              <a:ext uri="{28A0092B-C50C-407E-A947-70E740481C1C}">
                <a14:useLocalDpi xmlns:a14="http://schemas.microsoft.com/office/drawing/2010/main" val="0"/>
              </a:ext>
            </a:extLst>
          </a:blip>
          <a:srcRect t="-1" b="50465"/>
          <a:stretch/>
        </p:blipFill>
        <p:spPr bwMode="auto">
          <a:xfrm>
            <a:off x="533401"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5515"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32492"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7">
            <a:extLst>
              <a:ext uri="{28A0092B-C50C-407E-A947-70E740481C1C}">
                <a14:useLocalDpi xmlns:a14="http://schemas.microsoft.com/office/drawing/2010/main" val="0"/>
              </a:ext>
            </a:extLst>
          </a:blip>
          <a:srcRect t="4" r="19999" b="88476"/>
          <a:stretch/>
        </p:blipFill>
        <p:spPr bwMode="auto">
          <a:xfrm>
            <a:off x="2440540"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1"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fld id="{AA1E44A8-32B0-4E5A-A6DF-07DB1E700CAE}"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a:t>
            </a:r>
            <a:r>
              <a:rPr lang="en-US" dirty="0"/>
              <a:t>2014 for the largest healthcare data center in the </a:t>
            </a:r>
            <a:r>
              <a:rPr lang="en-US" dirty="0" smtClean="0"/>
              <a:t>world</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&gt;10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200150"/>
            <a:ext cx="8458200" cy="35814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a:solidFill>
                  <a:srgbClr val="000080"/>
                </a:solidFill>
                <a:highlight>
                  <a:srgbClr val="FFFFFF"/>
                </a:highlight>
                <a:latin typeface="Courier New"/>
              </a:rPr>
              <a:t>(</a:t>
            </a:r>
            <a:r>
              <a:rPr lang="en-US" sz="5000" b="1" dirty="0">
                <a:solidFill>
                  <a:srgbClr val="0000FF"/>
                </a:solidFill>
                <a:highlight>
                  <a:srgbClr val="FFFFFF"/>
                </a:highlight>
                <a:latin typeface="Courier New"/>
              </a:rPr>
              <a:t>'select *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a:solidFill>
                  <a:srgbClr val="000080"/>
                </a:solidFill>
                <a:highlight>
                  <a:srgbClr val="FFFFFF"/>
                </a:highlight>
                <a:latin typeface="Courier New"/>
              </a:rPr>
              <a:t>, </a:t>
            </a:r>
            <a:r>
              <a:rPr lang="en-US" sz="5000" b="1" dirty="0" smtClean="0">
                <a:solidFill>
                  <a:srgbClr val="0000FF"/>
                </a:solidFill>
                <a:highlight>
                  <a:srgbClr val="FFFFFF"/>
                </a:highlight>
                <a:latin typeface="Courier New"/>
              </a:rPr>
              <a:t>'yes'</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'select </a:t>
            </a:r>
            <a:r>
              <a:rPr lang="en-US" sz="4000" b="1" dirty="0">
                <a:solidFill>
                  <a:srgbClr val="0000FF"/>
                </a:solidFill>
                <a:highlight>
                  <a:srgbClr val="FFFFFF"/>
                </a:highlight>
                <a:latin typeface="Courier New"/>
              </a:rPr>
              <a:t>* from </a:t>
            </a:r>
            <a:r>
              <a:rPr lang="en-US" sz="4000" b="1" dirty="0" smtClean="0">
                <a:solidFill>
                  <a:srgbClr val="0000FF"/>
                </a:solidFill>
                <a:highlight>
                  <a:srgbClr val="FFFFFF"/>
                </a:highlight>
                <a:latin typeface="Courier New"/>
              </a:rPr>
              <a:t>dual'</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false</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fld id="{12698F6C-3B60-45A8-AA68-1C639B61BEFF}" type="datetime1">
              <a:rPr lang="en-US" smtClean="0"/>
              <a:t>10/25/2017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6" name="Rectangle 5"/>
          <p:cNvSpPr/>
          <p:nvPr/>
        </p:nvSpPr>
        <p:spPr>
          <a:xfrm>
            <a:off x="2590800" y="18097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831162"/>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51460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800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1154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
        <p:nvSpPr>
          <p:cNvPr id="12" name="Rectangle 11"/>
          <p:cNvSpPr/>
          <p:nvPr/>
        </p:nvSpPr>
        <p:spPr>
          <a:xfrm>
            <a:off x="7467600" y="1831162"/>
            <a:ext cx="990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10/25/2017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8001</TotalTime>
  <Words>2963</Words>
  <Application>Microsoft Office PowerPoint</Application>
  <PresentationFormat>On-screen Show (16:9)</PresentationFormat>
  <Paragraphs>224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Technologies</vt:lpstr>
      <vt:lpstr>Install and Administer</vt:lpstr>
      <vt:lpstr>Examples</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128</cp:revision>
  <dcterms:created xsi:type="dcterms:W3CDTF">2017-01-03T18:29:12Z</dcterms:created>
  <dcterms:modified xsi:type="dcterms:W3CDTF">2017-10-25T23:51:20Z</dcterms:modified>
</cp:coreProperties>
</file>