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9" r:id="rId4"/>
    <p:sldId id="260" r:id="rId5"/>
    <p:sldId id="258" r:id="rId6"/>
    <p:sldId id="259" r:id="rId7"/>
    <p:sldId id="262" r:id="rId8"/>
    <p:sldId id="271" r:id="rId9"/>
    <p:sldId id="263" r:id="rId10"/>
    <p:sldId id="261" r:id="rId11"/>
    <p:sldId id="270" r:id="rId12"/>
    <p:sldId id="281" r:id="rId13"/>
    <p:sldId id="280" r:id="rId14"/>
    <p:sldId id="277" r:id="rId15"/>
    <p:sldId id="276" r:id="rId16"/>
    <p:sldId id="278" r:id="rId17"/>
    <p:sldId id="279" r:id="rId18"/>
    <p:sldId id="264" r:id="rId19"/>
    <p:sldId id="265" r:id="rId20"/>
    <p:sldId id="267" r:id="rId21"/>
    <p:sldId id="268"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464" autoAdjust="0"/>
  </p:normalViewPr>
  <p:slideViewPr>
    <p:cSldViewPr>
      <p:cViewPr varScale="1">
        <p:scale>
          <a:sx n="132" d="100"/>
          <a:sy n="132" d="100"/>
        </p:scale>
        <p:origin x="-384"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258"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10/29/2017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10/29/2017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a:t>
            </a:r>
            <a:r>
              <a:rPr lang="en-US" baseline="0" dirty="0" smtClean="0"/>
              <a:t>M5_V$PARAMETER, M5_USER</a:t>
            </a:r>
            <a:r>
              <a:rPr lang="en-US" baseline="0" dirty="0" smtClean="0"/>
              <a:t>$,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r>
              <a:rPr lang="en-US" b="0" baseline="0" dirty="0" smtClean="0"/>
              <a:t>.</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a:t>
            </a:r>
            <a:r>
              <a:rPr lang="en-US" baseline="0" dirty="0" smtClean="0"/>
              <a:t>query this </a:t>
            </a:r>
            <a:r>
              <a:rPr lang="en-US" baseline="0" dirty="0" smtClean="0"/>
              <a:t>view a few times </a:t>
            </a:r>
            <a:r>
              <a:rPr lang="en-US" baseline="0" dirty="0" smtClean="0"/>
              <a:t>to watch the progress of the background jobs.  </a:t>
            </a:r>
            <a:r>
              <a:rPr lang="en-US" baseline="0" dirty="0" smtClean="0"/>
              <a:t>(Not shown on the screenshot are some other columns like TARGETS_WITH_ERRORS, NUM_ROWS, CODE, and TARGETS.)</a:t>
            </a:r>
          </a:p>
          <a:p>
            <a:r>
              <a:rPr lang="en-US" baseline="0" dirty="0" smtClean="0"/>
              <a:t>3. The current results can be queried in M5_RESULTS</a:t>
            </a:r>
            <a:r>
              <a:rPr lang="en-US" baseline="0" dirty="0" smtClean="0"/>
              <a:t>.  It returns the same columns as the input query, as well as a column for the DATABASE_NAME.</a:t>
            </a:r>
            <a:endParaRPr lang="en-US" baseline="0" dirty="0" smtClean="0"/>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r>
              <a:rPr lang="en-US" baseline="0" dirty="0" smtClean="0"/>
              <a:t>.)</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a:t>
            </a:r>
            <a:r>
              <a:rPr lang="en-US" baseline="0" dirty="0" smtClean="0"/>
              <a:t>plus </a:t>
            </a:r>
            <a:r>
              <a:rPr lang="en-US" baseline="0" dirty="0" smtClean="0"/>
              <a:t>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a:t>
            </a:r>
            <a:r>
              <a:rPr lang="en-US" baseline="0" dirty="0" smtClean="0"/>
              <a:t>Some /</a:t>
            </a:r>
            <a:r>
              <a:rPr lang="en-US" baseline="0" dirty="0" err="1" smtClean="0"/>
              <a:t>tmp</a:t>
            </a:r>
            <a:r>
              <a:rPr lang="en-US" baseline="0" dirty="0" smtClean="0"/>
              <a:t> filesystems are </a:t>
            </a:r>
            <a:r>
              <a:rPr lang="en-US" baseline="0" dirty="0" smtClean="0"/>
              <a:t>stored in memory so if someone stores a huge file in /</a:t>
            </a:r>
            <a:r>
              <a:rPr lang="en-US" baseline="0" dirty="0" err="1" smtClean="0"/>
              <a:t>tmp</a:t>
            </a:r>
            <a:r>
              <a:rPr lang="en-US" baseline="0" dirty="0" smtClean="0"/>
              <a:t> it can impact performance.</a:t>
            </a:r>
          </a:p>
          <a:p>
            <a:r>
              <a:rPr lang="en-US" baseline="0" dirty="0" smtClean="0"/>
              <a:t>3. </a:t>
            </a:r>
            <a:r>
              <a:rPr lang="en-US" baseline="0" dirty="0" smtClean="0"/>
              <a:t>Users and consultants often </a:t>
            </a:r>
            <a:r>
              <a:rPr lang="en-US" baseline="0" dirty="0" smtClean="0"/>
              <a:t>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a:t>
            </a:r>
            <a:r>
              <a:rPr lang="en-US" baseline="0" dirty="0" smtClean="0"/>
              <a:t>top servers are not the ones with the highest percent of storage.  The top servers are the ones forecasted to run out of space first.  The forecasts are generated as HTML </a:t>
            </a:r>
            <a:r>
              <a:rPr lang="en-US" baseline="0" dirty="0" smtClean="0"/>
              <a:t>with links to Google </a:t>
            </a:r>
            <a:r>
              <a:rPr lang="en-US" baseline="0" dirty="0" smtClean="0"/>
              <a:t>Charts, which returns static PNG images that can be rendered in an email client</a:t>
            </a:r>
            <a:r>
              <a:rPr lang="en-US" baseline="0" dirty="0" smtClean="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a:t>
            </a:r>
            <a:r>
              <a:rPr lang="en-US" i="1" baseline="0" dirty="0" smtClean="0">
                <a:solidFill>
                  <a:schemeClr val="bg1">
                    <a:lumMod val="50000"/>
                  </a:schemeClr>
                </a:solidFill>
                <a:latin typeface="Courier" pitchFamily="49" charset="0"/>
                <a:cs typeface="Courier New" panose="02070309020205020404" pitchFamily="49" charset="0"/>
              </a:rPr>
              <a:t>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a:t>
            </a:r>
            <a:r>
              <a:rPr lang="en-US" baseline="0" dirty="0" smtClean="0"/>
              <a:t>box to </a:t>
            </a:r>
            <a:r>
              <a:rPr lang="en-US" baseline="0" dirty="0" smtClean="0"/>
              <a:t>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a:t>
            </a:r>
            <a:r>
              <a:rPr lang="en-US" baseline="0" dirty="0" smtClean="0"/>
              <a:t>you cam see </a:t>
            </a:r>
            <a:r>
              <a:rPr lang="en-US" baseline="0" dirty="0" smtClean="0"/>
              <a:t>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t>
            </a:r>
            <a:r>
              <a:rPr lang="en-US" baseline="0" dirty="0" smtClean="0"/>
              <a:t>tie </a:t>
            </a:r>
            <a:r>
              <a:rPr lang="en-US" baseline="0" dirty="0" smtClean="0"/>
              <a:t>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a:t>
            </a:r>
            <a:r>
              <a:rPr lang="en-US" baseline="0" dirty="0" smtClean="0"/>
              <a:t>code you throw at it.</a:t>
            </a:r>
            <a:endParaRPr lang="en-US" baseline="0" dirty="0" smtClean="0"/>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Getting started</a:t>
            </a:r>
            <a:r>
              <a:rPr lang="en-US" baseline="0" dirty="0" smtClean="0"/>
              <a:t> will take less than an hour.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logical database.</a:t>
            </a:r>
          </a:p>
          <a:p>
            <a:r>
              <a:rPr lang="en-US" dirty="0" smtClean="0"/>
              <a:t>5. You'll be </a:t>
            </a:r>
            <a:r>
              <a:rPr lang="en-US" dirty="0" smtClean="0"/>
              <a:t>amazed how </a:t>
            </a:r>
            <a:r>
              <a:rPr lang="en-US" dirty="0" smtClean="0"/>
              <a:t>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a:t>
            </a:r>
            <a:r>
              <a:rPr lang="en-US" dirty="0" smtClean="0"/>
              <a:t>you find </a:t>
            </a:r>
            <a:r>
              <a:rPr lang="en-US" dirty="0" smtClean="0"/>
              <a:t>a rare problem </a:t>
            </a:r>
            <a:r>
              <a:rPr lang="en-US" dirty="0" smtClean="0"/>
              <a:t>you won't always spend </a:t>
            </a:r>
            <a:r>
              <a:rPr lang="en-US" dirty="0" smtClean="0"/>
              <a:t>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6. </a:t>
            </a:r>
            <a:r>
              <a:rPr lang="en-US" dirty="0" smtClean="0"/>
              <a:t>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a:t>
            </a:r>
            <a:r>
              <a:rPr lang="en-US" dirty="0" smtClean="0"/>
              <a:t>since</a:t>
            </a:r>
            <a:r>
              <a:rPr lang="en-US" baseline="0" dirty="0" smtClean="0"/>
              <a:t> 2014 and helps manage one of </a:t>
            </a:r>
            <a:r>
              <a:rPr lang="en-US" dirty="0" smtClean="0"/>
              <a:t>the </a:t>
            </a:r>
            <a:r>
              <a:rPr lang="en-US" dirty="0" smtClean="0"/>
              <a:t>largest healthcare data </a:t>
            </a:r>
            <a:r>
              <a:rPr lang="en-US" dirty="0" smtClean="0"/>
              <a:t>centers </a:t>
            </a:r>
            <a:r>
              <a:rPr lang="en-US" dirty="0" smtClean="0"/>
              <a:t>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10 million queries </a:t>
            </a:r>
            <a:r>
              <a:rPr lang="en-US" dirty="0" smtClean="0"/>
              <a:t>internally, contains over 1800 automated tests,</a:t>
            </a:r>
            <a:r>
              <a:rPr lang="en-US" baseline="0" dirty="0" smtClean="0"/>
              <a:t> and is open source.</a:t>
            </a:r>
            <a:endParaRPr lang="en-US" dirty="0" smtClean="0"/>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a:t>
            </a:r>
            <a:r>
              <a:rPr lang="en-US" b="0" baseline="0" dirty="0" smtClean="0"/>
              <a:t>They let </a:t>
            </a:r>
            <a:r>
              <a:rPr lang="en-US" b="0" baseline="0" dirty="0" smtClean="0"/>
              <a:t>you specify </a:t>
            </a:r>
            <a:r>
              <a:rPr lang="en-US" b="1" baseline="0" dirty="0" smtClean="0"/>
              <a:t>what</a:t>
            </a:r>
            <a:r>
              <a:rPr lang="en-US" b="0" baseline="0" dirty="0" smtClean="0"/>
              <a:t> to run, </a:t>
            </a:r>
            <a:r>
              <a:rPr lang="en-US" b="1" baseline="0" dirty="0" smtClean="0"/>
              <a:t>where</a:t>
            </a:r>
            <a:r>
              <a:rPr lang="en-US" b="0" baseline="0" dirty="0" smtClean="0"/>
              <a:t> to </a:t>
            </a:r>
            <a:r>
              <a:rPr lang="en-US" b="0" baseline="0" dirty="0" smtClean="0"/>
              <a:t>run, </a:t>
            </a:r>
            <a:r>
              <a:rPr lang="en-US" b="0" baseline="0" dirty="0" smtClean="0"/>
              <a:t>and </a:t>
            </a:r>
            <a:r>
              <a:rPr lang="en-US" b="1" baseline="0" dirty="0" smtClean="0"/>
              <a:t>how</a:t>
            </a:r>
            <a:r>
              <a:rPr lang="en-US" b="0" baseline="0" dirty="0" smtClean="0"/>
              <a:t> to </a:t>
            </a:r>
            <a:r>
              <a:rPr lang="en-US" b="0" baseline="0" dirty="0" smtClean="0"/>
              <a:t>run</a:t>
            </a:r>
            <a:r>
              <a:rPr lang="en-US" b="0" dirty="0" smtClean="0"/>
              <a:t>.</a:t>
            </a:r>
            <a:r>
              <a:rPr lang="en-US" b="0" baseline="0" dirty="0" smtClean="0"/>
              <a:t>  </a:t>
            </a:r>
            <a:r>
              <a:rPr lang="en-US" b="0" baseline="0" dirty="0" smtClean="0"/>
              <a:t>The function returns results </a:t>
            </a:r>
            <a:r>
              <a:rPr lang="en-US" b="0" baseline="0" dirty="0" smtClean="0"/>
              <a:t>immediately.  </a:t>
            </a:r>
            <a:r>
              <a:rPr lang="en-US" b="0" baseline="0" dirty="0" smtClean="0"/>
              <a:t>The procedure </a:t>
            </a:r>
            <a:r>
              <a:rPr lang="en-US" dirty="0" smtClean="0"/>
              <a:t>saves </a:t>
            </a:r>
            <a:r>
              <a:rPr lang="en-US" dirty="0" smtClean="0"/>
              <a:t>the results in background tables, and it gives you more control over how the commands are run.</a:t>
            </a:r>
            <a:endParaRPr lang="en-US" b="0" dirty="0" smtClean="0"/>
          </a:p>
          <a:p>
            <a:endParaRPr lang="en-US" b="1" dirty="0" smtClean="0"/>
          </a:p>
          <a:p>
            <a:r>
              <a:rPr lang="en-US" dirty="0" smtClean="0"/>
              <a:t>Running as a function </a:t>
            </a:r>
            <a:r>
              <a:rPr lang="en-US" smtClean="0"/>
              <a:t>is </a:t>
            </a:r>
            <a:r>
              <a:rPr lang="en-US" smtClean="0"/>
              <a:t>simple and neat,</a:t>
            </a:r>
            <a:r>
              <a:rPr lang="en-US" baseline="0" smtClean="0"/>
              <a:t> </a:t>
            </a:r>
            <a:r>
              <a:rPr lang="en-US" baseline="0" dirty="0" smtClean="0"/>
              <a:t>but in </a:t>
            </a:r>
            <a:r>
              <a:rPr lang="en-US" baseline="0" smtClean="0"/>
              <a:t>practice </a:t>
            </a:r>
            <a:r>
              <a:rPr lang="en-US" baseline="0" smtClean="0"/>
              <a:t>advanced users </a:t>
            </a:r>
            <a:r>
              <a:rPr lang="en-US" baseline="0" dirty="0" smtClean="0"/>
              <a:t>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10/29/2017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10/29/2017</a:t>
            </a:fld>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hyperlink" Target="mailto:hjon@ventechsolutions.com"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fld id="{2E45DCD3-F6D5-47D1-A091-AE329ABC5543}" type="datetime1">
              <a:rPr lang="en-US" smtClean="0"/>
              <a:t>10/29/2017</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fld id="{73B3F948-1743-4F2D-B9D2-20F26DEE2D32}"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M5_DBA_* tables refreshed nightly</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a:t>
            </a:r>
            <a:r>
              <a:rPr lang="en-US" dirty="0" smtClean="0">
                <a:solidFill>
                  <a:schemeClr val="bg1">
                    <a:lumMod val="50000"/>
                  </a:schemeClr>
                </a:solidFill>
              </a:rPr>
              <a:t>"**" </a:t>
            </a:r>
            <a:r>
              <a:rPr lang="en-US" dirty="0" smtClean="0">
                <a:solidFill>
                  <a:schemeClr val="bg1">
                    <a:lumMod val="50000"/>
                  </a:schemeClr>
                </a:solidFill>
              </a:rPr>
              <a:t>for version differences</a:t>
            </a:r>
          </a:p>
        </p:txBody>
      </p:sp>
      <p:sp>
        <p:nvSpPr>
          <p:cNvPr id="4" name="Date Placeholder 3"/>
          <p:cNvSpPr>
            <a:spLocks noGrp="1"/>
          </p:cNvSpPr>
          <p:nvPr>
            <p:ph type="dt" sz="half" idx="10"/>
          </p:nvPr>
        </p:nvSpPr>
        <p:spPr/>
        <p:txBody>
          <a:bodyPr/>
          <a:lstStyle/>
          <a:p>
            <a:fld id="{8C6FBF27-FCE1-40A4-AD2E-EA28EB5C01F0}"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a:t>
            </a:r>
            <a:r>
              <a:rPr lang="en-US" sz="1700" b="1" dirty="0" smtClean="0">
                <a:solidFill>
                  <a:srgbClr val="000080"/>
                </a:solidFill>
                <a:highlight>
                  <a:srgbClr val="FFFFFF"/>
                </a:highlight>
                <a:latin typeface="Courier New"/>
                <a:ea typeface="Calibri"/>
                <a:cs typeface="Times New Roman"/>
              </a:rPr>
              <a:t>=</a:t>
            </a:r>
            <a:r>
              <a:rPr lang="en-US" sz="1700" b="1" dirty="0" smtClean="0">
                <a:solidFill>
                  <a:srgbClr val="0000FF"/>
                </a:solidFill>
                <a:highlight>
                  <a:srgbClr val="FFFFFF"/>
                </a:highlight>
                <a:latin typeface="Courier New"/>
                <a:ea typeface="Calibri"/>
                <a:cs typeface="Times New Roman"/>
              </a:rPr>
              <a:t>'</a:t>
            </a:r>
            <a:r>
              <a:rPr lang="en-US" sz="1700" b="1" dirty="0" err="1" smtClean="0">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29"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a:t>
            </a:r>
            <a:r>
              <a:rPr lang="en-US" dirty="0" smtClean="0"/>
              <a:t>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less than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p:txBody>
      </p:sp>
      <p:sp>
        <p:nvSpPr>
          <p:cNvPr id="4" name="Date Placeholder 3"/>
          <p:cNvSpPr>
            <a:spLocks noGrp="1"/>
          </p:cNvSpPr>
          <p:nvPr>
            <p:ph type="dt" sz="half" idx="10"/>
          </p:nvPr>
        </p:nvSpPr>
        <p:spPr/>
        <p:txBody>
          <a:bodyPr/>
          <a:lstStyle/>
          <a:p>
            <a:fld id="{E18E99D8-5B8F-468C-BBE7-526BD68FE572}"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3"/>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4">
            <a:extLst>
              <a:ext uri="{28A0092B-C50C-407E-A947-70E740481C1C}">
                <a14:useLocalDpi xmlns:a14="http://schemas.microsoft.com/office/drawing/2010/main" val="0"/>
              </a:ext>
            </a:extLst>
          </a:blip>
          <a:srcRect t="-1" b="50465"/>
          <a:stretch/>
        </p:blipFill>
        <p:spPr bwMode="auto">
          <a:xfrm>
            <a:off x="533401"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5515"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32492"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7">
            <a:extLst>
              <a:ext uri="{28A0092B-C50C-407E-A947-70E740481C1C}">
                <a14:useLocalDpi xmlns:a14="http://schemas.microsoft.com/office/drawing/2010/main" val="0"/>
              </a:ext>
            </a:extLst>
          </a:blip>
          <a:srcRect t="4" r="19999" b="88476"/>
          <a:stretch/>
        </p:blipFill>
        <p:spPr bwMode="auto">
          <a:xfrm>
            <a:off x="2440540"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1"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fld id="{AA1E44A8-32B0-4E5A-A6DF-07DB1E700CAE}"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a:t>
            </a:r>
            <a:r>
              <a:rPr lang="en-US" dirty="0"/>
              <a:t>2014 for </a:t>
            </a:r>
            <a:r>
              <a:rPr lang="en-US" dirty="0" smtClean="0"/>
              <a:t>one of the </a:t>
            </a:r>
            <a:r>
              <a:rPr lang="en-US" dirty="0"/>
              <a:t>largest healthcare data </a:t>
            </a:r>
            <a:r>
              <a:rPr lang="en-US" dirty="0" smtClean="0"/>
              <a:t>centers </a:t>
            </a:r>
            <a:r>
              <a:rPr lang="en-US" dirty="0"/>
              <a:t>in the </a:t>
            </a:r>
            <a:r>
              <a:rPr lang="en-US" dirty="0" smtClean="0"/>
              <a:t>world</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&gt;10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200150"/>
            <a:ext cx="8458200" cy="35814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fld id="{12698F6C-3B60-45A8-AA68-1C639B61BEFF}" type="datetime1">
              <a:rPr lang="en-US" smtClean="0"/>
              <a:t>10/29/2017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8097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831162"/>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a:t>
            </a:r>
            <a:r>
              <a:rPr lang="en-US" dirty="0" smtClean="0">
                <a:solidFill>
                  <a:schemeClr val="bg1">
                    <a:lumMod val="50000"/>
                  </a:schemeClr>
                </a:solidFill>
              </a:rPr>
              <a:t>parallel, asynchronous</a:t>
            </a:r>
            <a:endParaRPr lang="en-US" dirty="0" smtClean="0">
              <a:solidFill>
                <a:schemeClr val="bg1">
                  <a:lumMod val="50000"/>
                </a:schemeClr>
              </a:solidFill>
            </a:endParaRP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a:t>
            </a:r>
            <a:r>
              <a:rPr lang="en-US" dirty="0" smtClean="0">
                <a:solidFill>
                  <a:schemeClr val="bg1">
                    <a:lumMod val="50000"/>
                  </a:schemeClr>
                </a:solidFill>
              </a:rPr>
              <a:t>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10/29/2017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9293</TotalTime>
  <Words>4149</Words>
  <Application>Microsoft Office PowerPoint</Application>
  <PresentationFormat>On-screen Show (16:9)</PresentationFormat>
  <Paragraphs>309</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174</cp:revision>
  <dcterms:created xsi:type="dcterms:W3CDTF">2017-01-03T18:29:12Z</dcterms:created>
  <dcterms:modified xsi:type="dcterms:W3CDTF">2017-10-30T00:45:11Z</dcterms:modified>
</cp:coreProperties>
</file>