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4211" autoAdjust="0"/>
  </p:normalViewPr>
  <p:slideViewPr>
    <p:cSldViewPr>
      <p:cViewPr varScale="1">
        <p:scale>
          <a:sx n="113" d="100"/>
          <a:sy n="113" d="100"/>
        </p:scale>
        <p:origin x="-75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2" d="100"/>
          <a:sy n="102" d="100"/>
        </p:scale>
        <p:origin x="-25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2017-01-16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2017-01-16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a:t>
            </a:r>
            <a:r>
              <a:rPr lang="en-US" b="1" baseline="0" dirty="0" smtClean="0"/>
              <a:t>Limits - </a:t>
            </a:r>
            <a:r>
              <a:rPr lang="en-US" baseline="0" dirty="0" smtClean="0"/>
              <a:t>Method5 currently only runs SQL and PL/SQL statements.  It does not (yet) run operating system commands or SQL*Plus scripts.  It also (currently) only runs as DBA so you cannot perform tasks as SYSDBA.</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The</a:t>
            </a:r>
            <a:r>
              <a:rPr lang="en-US" baseline="0" dirty="0" smtClean="0"/>
              <a:t> level of effort can vary widely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Method5 isn't simply faster than the alternatives.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2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8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and </a:t>
            </a:r>
            <a:r>
              <a:rPr lang="en-US" b="1" baseline="0" dirty="0" smtClean="0"/>
              <a:t>where</a:t>
            </a:r>
            <a:r>
              <a:rPr lang="en-US" b="0" baseline="0" dirty="0" smtClean="0"/>
              <a:t> to run it.  The procedure also allows you to specify </a:t>
            </a:r>
            <a:r>
              <a:rPr lang="en-US" b="1" baseline="0" dirty="0" smtClean="0"/>
              <a:t>how</a:t>
            </a:r>
            <a:r>
              <a:rPr lang="en-US" b="0" baseline="0" dirty="0" smtClean="0"/>
              <a:t> to run it.</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P_CODE (required) -</a:t>
            </a:r>
            <a:r>
              <a:rPr lang="en-US" dirty="0" smtClean="0"/>
              <a:t> Any SQL or PL/SQL statement.  The</a:t>
            </a:r>
            <a:r>
              <a:rPr lang="en-US" baseline="0" dirty="0" smtClean="0"/>
              <a:t> results can be either the query results, a SQL*Plus feedback message for DDL and DML, or DBMS_OUTPUT for PL/SQL statements.</a:t>
            </a:r>
            <a:endParaRPr lang="en-US" dirty="0" smtClean="0"/>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2017-01-16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2017-01-16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2017-01-16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2017-01-16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5700" y="6324600"/>
            <a:ext cx="1752600" cy="394335"/>
          </a:xfrm>
          <a:prstGeom prst="rect">
            <a:avLst/>
          </a:prstGeom>
        </p:spPr>
      </p:pic>
    </p:spTree>
    <p:extLst>
      <p:ext uri="{BB962C8B-B14F-4D97-AF65-F5344CB8AC3E}">
        <p14:creationId xmlns:p14="http://schemas.microsoft.com/office/powerpoint/2010/main" val="26360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2017-01-16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2017-01-16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2017-01-16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2017-01-16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2017-01-16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2017-01-16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2017-01-16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2017-01-16</a:t>
            </a:fld>
            <a:endParaRPr lang="en-US" dirty="0"/>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thod5.github.io/examples/"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method5.github.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hyperlink" Target="mailto:hjon@ventechsolutions.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000" dirty="0" smtClean="0"/>
              <a:t>Parallel Remote Execution for Oracle SQL</a:t>
            </a:r>
            <a:endParaRPr lang="en-US" sz="4000" dirty="0"/>
          </a:p>
        </p:txBody>
      </p:sp>
      <p:sp>
        <p:nvSpPr>
          <p:cNvPr id="2" name="Date Placeholder 1"/>
          <p:cNvSpPr>
            <a:spLocks noGrp="1"/>
          </p:cNvSpPr>
          <p:nvPr>
            <p:ph type="dt" sz="half" idx="10"/>
          </p:nvPr>
        </p:nvSpPr>
        <p:spPr/>
        <p:txBody>
          <a:bodyPr/>
          <a:lstStyle/>
          <a:p>
            <a:fld id="{2E45DCD3-F6D5-47D1-A091-AE329ABC5543}" type="datetime1">
              <a:rPr lang="en-US" smtClean="0"/>
              <a:t>2017-01-16</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58339"/>
            <a:ext cx="8229600" cy="18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smtClean="0"/>
              <a:t>P_ASYCHRONOUS</a:t>
            </a:r>
            <a:r>
              <a:rPr lang="en-US" dirty="0" smtClean="0">
                <a:solidFill>
                  <a:schemeClr val="bg1">
                    <a:lumMod val="50000"/>
                  </a:schemeClr>
                </a:solidFill>
              </a:rPr>
              <a:t> - return or wait for all rows</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73B3F948-1743-4F2D-B9D2-20F26DEE2D32}"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M5_DBA_* tables refreshed </a:t>
            </a:r>
            <a:r>
              <a:rPr lang="en-US" dirty="0" smtClean="0">
                <a:solidFill>
                  <a:schemeClr val="bg1">
                    <a:lumMod val="50000"/>
                  </a:schemeClr>
                </a:solidFill>
              </a:rPr>
              <a:t>nightly</a:t>
            </a:r>
            <a:endParaRPr lang="en-US" dirty="0" smtClean="0">
              <a:solidFill>
                <a:schemeClr val="bg1">
                  <a:lumMod val="50000"/>
                </a:schemeClr>
              </a:solidFill>
            </a:endParaRP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Limits </a:t>
            </a:r>
            <a:r>
              <a:rPr lang="en-US" dirty="0" smtClean="0">
                <a:solidFill>
                  <a:schemeClr val="bg1">
                    <a:lumMod val="50000"/>
                  </a:schemeClr>
                </a:solidFill>
              </a:rPr>
              <a:t>- SQL and PL/SQL only, as DBA</a:t>
            </a:r>
          </a:p>
        </p:txBody>
      </p:sp>
      <p:sp>
        <p:nvSpPr>
          <p:cNvPr id="4" name="Date Placeholder 3"/>
          <p:cNvSpPr>
            <a:spLocks noGrp="1"/>
          </p:cNvSpPr>
          <p:nvPr>
            <p:ph type="dt" sz="half" idx="10"/>
          </p:nvPr>
        </p:nvSpPr>
        <p:spPr/>
        <p:txBody>
          <a:bodyPr/>
          <a:lstStyle/>
          <a:p>
            <a:fld id="{8C6FBF27-FCE1-40A4-AD2E-EA28EB5C01F0}"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9222"/>
            <a:ext cx="7502525" cy="2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19600"/>
            <a:ext cx="31697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862" y="260985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 DBA can probably get started in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Live Demonstration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Scripts from: </a:t>
            </a:r>
            <a:r>
              <a:rPr lang="en-US" sz="2800" dirty="0" smtClean="0">
                <a:hlinkClick r:id="rId2"/>
              </a:rPr>
              <a:t>https</a:t>
            </a:r>
            <a:r>
              <a:rPr lang="en-US" sz="2800" dirty="0">
                <a:hlinkClick r:id="rId2"/>
              </a:rPr>
              <a:t>://</a:t>
            </a:r>
            <a:r>
              <a:rPr lang="en-US" sz="2800" dirty="0" smtClean="0">
                <a:hlinkClick r:id="rId2"/>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2017-01-16</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015" y="2532936"/>
            <a:ext cx="48260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53057"/>
            <a:ext cx="4767261" cy="143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993" y="2170333"/>
            <a:ext cx="3159807" cy="18682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052" y="3733799"/>
            <a:ext cx="3316348" cy="267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hlinkClick r:id="rId3"/>
              </a:rPr>
              <a:t>http://method5.github.io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a:p>
            <a:pPr marL="514350" indent="-514350">
              <a:buFont typeface="+mj-lt"/>
              <a:buAutoNum type="arabicPeriod"/>
            </a:pPr>
            <a:r>
              <a:rPr lang="en-US" dirty="0" smtClean="0"/>
              <a:t>Professional services available</a:t>
            </a:r>
          </a:p>
        </p:txBody>
      </p:sp>
      <p:sp>
        <p:nvSpPr>
          <p:cNvPr id="4" name="Date Placeholder 3"/>
          <p:cNvSpPr>
            <a:spLocks noGrp="1"/>
          </p:cNvSpPr>
          <p:nvPr>
            <p:ph type="dt" sz="half" idx="10"/>
          </p:nvPr>
        </p:nvSpPr>
        <p:spPr/>
        <p:txBody>
          <a:bodyPr/>
          <a:lstStyle/>
          <a:p>
            <a:fld id="{E18E99D8-5B8F-468C-BBE7-526BD68FE572}"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2017-01-16</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Can </a:t>
            </a:r>
            <a:r>
              <a:rPr lang="en-US" dirty="0"/>
              <a:t>be as simple as:</a:t>
            </a:r>
            <a:br>
              <a:rPr lang="en-US" dirty="0"/>
            </a:br>
            <a:r>
              <a:rPr lang="en-US" sz="2600" b="1" dirty="0" smtClean="0">
                <a:solidFill>
                  <a:srgbClr val="008080"/>
                </a:solidFill>
                <a:highlight>
                  <a:srgbClr val="FFFFFF"/>
                </a:highlight>
                <a:latin typeface="Courier New"/>
              </a:rPr>
              <a:t>select</a:t>
            </a:r>
            <a:r>
              <a:rPr lang="en-US" sz="2600" b="1" dirty="0" smtClean="0">
                <a:solidFill>
                  <a:srgbClr val="000080"/>
                </a:solidFill>
                <a:highlight>
                  <a:srgbClr val="FFFFFF"/>
                </a:highlight>
                <a:latin typeface="Courier New"/>
              </a:rPr>
              <a:t> *</a:t>
            </a:r>
            <a:br>
              <a:rPr lang="en-US" sz="2600" b="1" dirty="0" smtClean="0">
                <a:solidFill>
                  <a:srgbClr val="000080"/>
                </a:solidFill>
                <a:highlight>
                  <a:srgbClr val="FFFFFF"/>
                </a:highlight>
                <a:latin typeface="Courier New"/>
              </a:rPr>
            </a:br>
            <a:r>
              <a:rPr lang="en-US" sz="2600" b="1" dirty="0" smtClean="0">
                <a:solidFill>
                  <a:srgbClr val="008080"/>
                </a:solidFill>
                <a:highlight>
                  <a:srgbClr val="FFFFFF"/>
                </a:highlight>
                <a:latin typeface="Courier New"/>
              </a:rPr>
              <a:t>from</a:t>
            </a:r>
            <a:r>
              <a:rPr lang="en-US" sz="2600" b="1" dirty="0" smtClean="0">
                <a:solidFill>
                  <a:srgbClr val="000080"/>
                </a:solidFill>
                <a:highlight>
                  <a:srgbClr val="FFFFFF"/>
                </a:highlight>
                <a:latin typeface="Courier New"/>
              </a:rPr>
              <a:t> </a:t>
            </a:r>
            <a:r>
              <a:rPr lang="en-US" sz="2600" b="1" dirty="0">
                <a:solidFill>
                  <a:srgbClr val="008080"/>
                </a:solidFill>
                <a:highlight>
                  <a:srgbClr val="FFFFFF"/>
                </a:highlight>
                <a:latin typeface="Courier New"/>
              </a:rPr>
              <a:t>table</a:t>
            </a:r>
            <a:r>
              <a:rPr lang="en-US" sz="2600" b="1" dirty="0">
                <a:solidFill>
                  <a:srgbClr val="000080"/>
                </a:solidFill>
                <a:highlight>
                  <a:srgbClr val="FFFFFF"/>
                </a:highlight>
                <a:latin typeface="Courier New"/>
              </a:rPr>
              <a:t>(m5(</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a:t>
            </a:r>
            <a:endParaRPr lang="en-US" sz="2600" b="1" dirty="0"/>
          </a:p>
          <a:p>
            <a:pPr marL="514350" indent="-514350">
              <a:buFont typeface="+mj-lt"/>
              <a:buAutoNum type="arabicPeriod"/>
            </a:pPr>
            <a:r>
              <a:rPr lang="en-US" dirty="0"/>
              <a:t>Plus many advanced </a:t>
            </a:r>
            <a:r>
              <a:rPr lang="en-US" dirty="0" smtClean="0"/>
              <a:t>features</a:t>
            </a:r>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Find</a:t>
            </a:r>
            <a:r>
              <a:rPr lang="en-US" dirty="0" smtClean="0"/>
              <a:t>,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err="1" smtClean="0"/>
              <a:t>Stackoverflow</a:t>
            </a:r>
            <a:r>
              <a:rPr lang="en-US" sz="2800" dirty="0" smtClean="0"/>
              <a:t>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2"/>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3">
            <a:extLst>
              <a:ext uri="{28A0092B-C50C-407E-A947-70E740481C1C}">
                <a14:useLocalDpi xmlns:a14="http://schemas.microsoft.com/office/drawing/2010/main" val="0"/>
              </a:ext>
            </a:extLst>
          </a:blip>
          <a:srcRect t="-1" b="50465"/>
          <a:stretch/>
        </p:blipFill>
        <p:spPr bwMode="auto">
          <a:xfrm>
            <a:off x="533400" y="5472495"/>
            <a:ext cx="1680000" cy="419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1407" y="5415478"/>
            <a:ext cx="1594803" cy="519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9555" y="5429508"/>
            <a:ext cx="561460" cy="561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6">
            <a:extLst>
              <a:ext uri="{28A0092B-C50C-407E-A947-70E740481C1C}">
                <a14:useLocalDpi xmlns:a14="http://schemas.microsoft.com/office/drawing/2010/main" val="0"/>
              </a:ext>
            </a:extLst>
          </a:blip>
          <a:srcRect t="4" r="19999" b="88476"/>
          <a:stretch/>
        </p:blipFill>
        <p:spPr bwMode="auto">
          <a:xfrm>
            <a:off x="2453792" y="5411668"/>
            <a:ext cx="1755371" cy="526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5105400"/>
            <a:ext cx="1828800" cy="122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524000"/>
            <a:ext cx="2122131" cy="774456"/>
          </a:xfrm>
        </p:spPr>
      </p:pic>
      <p:sp>
        <p:nvSpPr>
          <p:cNvPr id="4" name="Date Placeholder 3"/>
          <p:cNvSpPr>
            <a:spLocks noGrp="1"/>
          </p:cNvSpPr>
          <p:nvPr>
            <p:ph type="dt" sz="half" idx="10"/>
          </p:nvPr>
        </p:nvSpPr>
        <p:spPr/>
        <p:txBody>
          <a:bodyPr/>
          <a:lstStyle/>
          <a:p>
            <a:fld id="{AA1E44A8-32B0-4E5A-A6DF-07DB1E700CAE}"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4600575"/>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419100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2438400"/>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276600"/>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2014 for Ventech &amp; CMS</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&gt;8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1026" name="Picture 2" descr="http://ventechsolutions.us/wp-content/uploads/2016/02/ventechsolutions-logo2016_U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29150"/>
            <a:ext cx="24574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ssets.cms.gov/resources/cms/images/logo/sit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910137"/>
            <a:ext cx="3267075"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600" b="1" dirty="0">
                <a:solidFill>
                  <a:srgbClr val="008080"/>
                </a:solidFill>
                <a:highlight>
                  <a:srgbClr val="FFFFFF"/>
                </a:highlight>
                <a:latin typeface="Courier New"/>
              </a:rPr>
              <a:t>select</a:t>
            </a:r>
            <a:r>
              <a:rPr lang="en-US" sz="2600" b="1" dirty="0">
                <a:solidFill>
                  <a:srgbClr val="000080"/>
                </a:solidFill>
                <a:highlight>
                  <a:srgbClr val="FFFFFF"/>
                </a:highlight>
                <a:latin typeface="Courier New"/>
              </a:rPr>
              <a:t> *</a:t>
            </a:r>
          </a:p>
          <a:p>
            <a:pPr marL="0" indent="0">
              <a:buNone/>
            </a:pPr>
            <a:r>
              <a:rPr lang="en-US" sz="2600" b="1" dirty="0">
                <a:solidFill>
                  <a:srgbClr val="008080"/>
                </a:solidFill>
                <a:highlight>
                  <a:srgbClr val="FFFFFF"/>
                </a:highlight>
                <a:latin typeface="Courier New"/>
              </a:rPr>
              <a:t>from</a:t>
            </a:r>
            <a:r>
              <a:rPr lang="en-US" sz="2600" b="1" dirty="0">
                <a:solidFill>
                  <a:srgbClr val="000080"/>
                </a:solidFill>
                <a:highlight>
                  <a:srgbClr val="FFFFFF"/>
                </a:highlight>
                <a:latin typeface="Courier New"/>
              </a:rPr>
              <a:t> </a:t>
            </a:r>
            <a:r>
              <a:rPr lang="en-US" sz="2600" b="1" dirty="0" smtClean="0">
                <a:solidFill>
                  <a:srgbClr val="008080"/>
                </a:solidFill>
                <a:highlight>
                  <a:srgbClr val="FFFFFF"/>
                </a:highlight>
                <a:latin typeface="Courier New"/>
              </a:rPr>
              <a:t>table</a:t>
            </a:r>
            <a:r>
              <a:rPr lang="en-US" sz="2600" b="1" dirty="0" smtClean="0">
                <a:solidFill>
                  <a:srgbClr val="000080"/>
                </a:solidFill>
                <a:highlight>
                  <a:srgbClr val="FFFFFF"/>
                </a:highlight>
                <a:latin typeface="Courier New"/>
              </a:rPr>
              <a:t>(m5</a:t>
            </a:r>
            <a:r>
              <a:rPr lang="en-US" sz="2600" b="1" dirty="0">
                <a:solidFill>
                  <a:srgbClr val="000080"/>
                </a:solidFill>
                <a:highlight>
                  <a:srgbClr val="FFFFFF"/>
                </a:highlight>
                <a:latin typeface="Courier New"/>
              </a:rPr>
              <a:t>(</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smtClean="0">
                <a:solidFill>
                  <a:srgbClr val="0000FF"/>
                </a:solidFill>
                <a:highlight>
                  <a:srgbClr val="FFFFFF"/>
                </a:highlight>
                <a:latin typeface="Courier New"/>
              </a:rPr>
              <a:t>'</a:t>
            </a:r>
            <a:r>
              <a:rPr lang="en-US" sz="2600" b="1" dirty="0" smtClean="0">
                <a:solidFill>
                  <a:srgbClr val="000080"/>
                </a:solidFill>
                <a:highlight>
                  <a:srgbClr val="FFFFFF"/>
                </a:highlight>
                <a:latin typeface="Courier New"/>
              </a:rPr>
              <a:t>));</a:t>
            </a: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2600" b="1" dirty="0">
                <a:solidFill>
                  <a:srgbClr val="008080"/>
                </a:solidFill>
                <a:highlight>
                  <a:srgbClr val="FFFFFF"/>
                </a:highlight>
                <a:latin typeface="Courier New"/>
              </a:rPr>
              <a:t>begin</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m5_proc</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p_code</a:t>
            </a:r>
            <a:r>
              <a:rPr lang="en-US" sz="2600" b="1" dirty="0" smtClean="0">
                <a:solidFill>
                  <a:srgbClr val="000080"/>
                </a:solidFill>
                <a:highlight>
                  <a:srgbClr val="FFFFFF"/>
                </a:highlight>
                <a:latin typeface="Courier New"/>
              </a:rPr>
              <a:t> =&gt; </a:t>
            </a:r>
            <a:r>
              <a:rPr lang="en-US" sz="2600" b="1" dirty="0" smtClean="0">
                <a:solidFill>
                  <a:srgbClr val="0000FF"/>
                </a:solidFill>
                <a:highlight>
                  <a:srgbClr val="FFFFFF"/>
                </a:highlight>
                <a:latin typeface="Courier New"/>
              </a:rPr>
              <a:t>'select </a:t>
            </a:r>
            <a:r>
              <a:rPr lang="en-US" sz="2600" b="1" dirty="0">
                <a:solidFill>
                  <a:srgbClr val="0000FF"/>
                </a:solidFill>
                <a:highlight>
                  <a:srgbClr val="FFFFFF"/>
                </a:highlight>
                <a:latin typeface="Courier New"/>
              </a:rPr>
              <a:t>* from </a:t>
            </a:r>
            <a:r>
              <a:rPr lang="en-US" sz="2600" b="1" dirty="0" smtClean="0">
                <a:solidFill>
                  <a:srgbClr val="0000FF"/>
                </a:solidFill>
                <a:highlight>
                  <a:srgbClr val="FFFFFF"/>
                </a:highlight>
                <a:latin typeface="Courier New"/>
              </a:rPr>
              <a:t>dual'</a:t>
            </a: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p_targets</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p_table_name</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test_data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p_table_exists_action</a:t>
            </a:r>
            <a:r>
              <a:rPr lang="en-US" sz="2600" b="1" dirty="0" smtClean="0">
                <a:solidFill>
                  <a:srgbClr val="000080"/>
                </a:solidFill>
                <a:highlight>
                  <a:srgbClr val="FFFFFF"/>
                </a:highlight>
                <a:latin typeface="Courier New"/>
              </a:rPr>
              <a:t> </a:t>
            </a:r>
            <a:r>
              <a:rPr lang="en-US" sz="2600" b="1" dirty="0">
                <a:solidFill>
                  <a:srgbClr val="000080"/>
                </a:solidFill>
                <a:highlight>
                  <a:srgbClr val="FFFFFF"/>
                </a:highlight>
                <a:latin typeface="Courier New"/>
              </a:rPr>
              <a:t>=&gt; </a:t>
            </a:r>
            <a:r>
              <a:rPr lang="en-US" sz="2600" b="1" dirty="0">
                <a:solidFill>
                  <a:srgbClr val="0000FF"/>
                </a:solidFill>
                <a:highlight>
                  <a:srgbClr val="FFFFFF"/>
                </a:highlight>
                <a:latin typeface="Courier New"/>
              </a:rPr>
              <a:t>'drop'</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p_asynchronous</a:t>
            </a:r>
            <a:r>
              <a:rPr lang="en-US" sz="2600" b="1" dirty="0" smtClean="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true</a:t>
            </a:r>
            <a:endParaRPr lang="en-US" sz="2600" b="1" dirty="0" smtClean="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endParaRPr lang="en-US" sz="2600" b="1" dirty="0">
              <a:solidFill>
                <a:srgbClr val="000080"/>
              </a:solidFill>
              <a:highlight>
                <a:srgbClr val="FFFFFF"/>
              </a:highlight>
              <a:latin typeface="Courier New"/>
            </a:endParaRPr>
          </a:p>
          <a:p>
            <a:pPr marL="0" indent="0">
              <a:buNone/>
            </a:pPr>
            <a:r>
              <a:rPr lang="en-US" sz="2600" b="1" dirty="0" smtClean="0">
                <a:solidFill>
                  <a:srgbClr val="008080"/>
                </a:solidFill>
                <a:highlight>
                  <a:srgbClr val="FFFFFF"/>
                </a:highlight>
                <a:latin typeface="Courier New"/>
              </a:rPr>
              <a:t>end</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a:t>
            </a:r>
          </a:p>
        </p:txBody>
      </p:sp>
      <p:sp>
        <p:nvSpPr>
          <p:cNvPr id="6" name="Rectangle 5"/>
          <p:cNvSpPr/>
          <p:nvPr/>
        </p:nvSpPr>
        <p:spPr>
          <a:xfrm>
            <a:off x="2971800" y="2286000"/>
            <a:ext cx="32004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4" name="Date Placeholder 3"/>
          <p:cNvSpPr>
            <a:spLocks noGrp="1"/>
          </p:cNvSpPr>
          <p:nvPr>
            <p:ph type="dt" sz="half" idx="10"/>
          </p:nvPr>
        </p:nvSpPr>
        <p:spPr/>
        <p:txBody>
          <a:bodyPr/>
          <a:lstStyle/>
          <a:p>
            <a:fld id="{12698F6C-3B60-45A8-AA68-1C639B61BEFF}" type="datetime1">
              <a:rPr lang="en-US" smtClean="0"/>
              <a:t>2017-01-16</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7" name="Rectangle 6"/>
          <p:cNvSpPr/>
          <p:nvPr/>
        </p:nvSpPr>
        <p:spPr>
          <a:xfrm>
            <a:off x="6696750" y="2286000"/>
            <a:ext cx="117763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705600" y="3378201"/>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705600" y="3760078"/>
            <a:ext cx="129540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705600" y="4172436"/>
            <a:ext cx="1295400" cy="95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2017-01-16</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7798</TotalTime>
  <Words>2651</Words>
  <Application>Microsoft Office PowerPoint</Application>
  <PresentationFormat>On-screen Show (4:3)</PresentationFormat>
  <Paragraphs>218</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 - Live Demonstration</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Jon Heller</cp:lastModifiedBy>
  <cp:revision>107</cp:revision>
  <dcterms:created xsi:type="dcterms:W3CDTF">2017-01-03T18:29:12Z</dcterms:created>
  <dcterms:modified xsi:type="dcterms:W3CDTF">2017-01-17T04:25:08Z</dcterms:modified>
</cp:coreProperties>
</file>