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69" r:id="rId4"/>
    <p:sldId id="260" r:id="rId5"/>
    <p:sldId id="258" r:id="rId6"/>
    <p:sldId id="259" r:id="rId7"/>
    <p:sldId id="262" r:id="rId8"/>
    <p:sldId id="271" r:id="rId9"/>
    <p:sldId id="263" r:id="rId10"/>
    <p:sldId id="261" r:id="rId11"/>
    <p:sldId id="270" r:id="rId12"/>
    <p:sldId id="281" r:id="rId13"/>
    <p:sldId id="280" r:id="rId14"/>
    <p:sldId id="277" r:id="rId15"/>
    <p:sldId id="276" r:id="rId16"/>
    <p:sldId id="278" r:id="rId17"/>
    <p:sldId id="279" r:id="rId18"/>
    <p:sldId id="264" r:id="rId19"/>
    <p:sldId id="265" r:id="rId20"/>
    <p:sldId id="267" r:id="rId21"/>
    <p:sldId id="268"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6464" autoAdjust="0"/>
  </p:normalViewPr>
  <p:slideViewPr>
    <p:cSldViewPr>
      <p:cViewPr varScale="1">
        <p:scale>
          <a:sx n="132" d="100"/>
          <a:sy n="132" d="100"/>
        </p:scale>
        <p:origin x="-384"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80" d="100"/>
          <a:sy n="80" d="100"/>
        </p:scale>
        <p:origin x="-3258" y="-2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10/28/2017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10/28/2017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P_CODE (required) -</a:t>
            </a:r>
            <a:r>
              <a:rPr lang="en-US" dirty="0" smtClean="0"/>
              <a:t> Any SQL statement, PL/SQL block, or Linux/Unix shell script.  The</a:t>
            </a:r>
            <a:r>
              <a:rPr lang="en-US" baseline="0" dirty="0" smtClean="0"/>
              <a:t> results can be either the query results, a SQL*Plus feedback message for DDL and DML, DBMS_OUTPUT for PL/SQL statements, or standard output and standard error for shell scripts.  (Shell scripts require</a:t>
            </a:r>
            <a:r>
              <a:rPr lang="en-US" dirty="0" smtClean="0"/>
              <a:t> an active database so Method5 cannot yet be used for activities that restart the database, like patching and upgrading.)</a:t>
            </a:r>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316232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 </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endParaRPr lang="en-US" b="1"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is a complete example</a:t>
            </a:r>
            <a:r>
              <a:rPr lang="en-US" baseline="0" dirty="0" smtClean="0"/>
              <a:t> of a simple query that can be used to show what databases are responding.</a:t>
            </a:r>
          </a:p>
          <a:p>
            <a:endParaRPr lang="en-US" baseline="0" dirty="0" smtClean="0"/>
          </a:p>
          <a:p>
            <a:r>
              <a:rPr lang="en-US" baseline="0" dirty="0" smtClean="0"/>
              <a:t>1. First the simple SELECT statement is run through the asynchronous procedure M5_PROC.</a:t>
            </a:r>
          </a:p>
          <a:p>
            <a:r>
              <a:rPr lang="en-US" baseline="0" dirty="0" smtClean="0"/>
              <a:t>2. Next the M5_METADATA table is queried.  Since jobs are still running in the background, IS_COMPLETE is still set to No, and the TARGETS_COMPLETED does not equal the TARGETS_EXPECTED yet.  You'll probably want to check this view a few times until all the results are in.  (Not shown on the screenshot are some other columns like TARGETS_WITH_ERRORS, NUM_ROWS, CODE, and TARGETS.)</a:t>
            </a:r>
          </a:p>
          <a:p>
            <a:r>
              <a:rPr lang="en-US" baseline="0" dirty="0" smtClean="0"/>
              <a:t>3. The current results can be queried in M5_RESULTS.</a:t>
            </a:r>
          </a:p>
          <a:p>
            <a:r>
              <a:rPr lang="en-US" baseline="0" dirty="0" smtClean="0"/>
              <a:t>4. M5_ERRORS shows any errors generated while trying to run the query. With a large number of databases it's common for some of them to be unavailable due to maintenance or unexpected errors.  A few databases with errors don't stop the other databases from returning results.</a:t>
            </a:r>
          </a:p>
          <a:p>
            <a:endParaRPr lang="en-US" baseline="0" dirty="0" smtClean="0"/>
          </a:p>
          <a:p>
            <a:r>
              <a:rPr lang="en-US" baseline="0" dirty="0" smtClean="0"/>
              <a:t>(The screenshot does not show all the columns and values because it's hard to fit them on a screen.  The example uses SQL*Plus for its simple text formatting, but in practice you will probably want to use an IDE like PL/SQL Developer, Toad, Oracle SQL Developer, etc.  The exact same code will run on any IDE.)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58452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examples can quickly find or resolve a problem on a huge number of databases.</a:t>
            </a:r>
          </a:p>
          <a:p>
            <a:endParaRPr lang="en-US" dirty="0" smtClean="0"/>
          </a:p>
          <a:p>
            <a:r>
              <a:rPr lang="en-US" dirty="0" smtClean="0"/>
              <a:t>1. This query</a:t>
            </a:r>
            <a:r>
              <a:rPr lang="en-US" baseline="0" dirty="0" smtClean="0"/>
              <a:t> can help identify data files created in the wrong directory.  For example, we use ASM and have tens of thousands of data files.  Occasionally when someone forgets to use the plug sign the data file gets created on a local filesystem instead of ASM.  This query makes it easy to find those mistakes.</a:t>
            </a:r>
          </a:p>
          <a:p>
            <a:r>
              <a:rPr lang="en-US" baseline="0" dirty="0" smtClean="0"/>
              <a:t>2. This query runs a simple Linux/Unix shell command to find the amount of space used by /</a:t>
            </a:r>
            <a:r>
              <a:rPr lang="en-US" baseline="0" dirty="0" err="1" smtClean="0"/>
              <a:t>tmp</a:t>
            </a:r>
            <a:r>
              <a:rPr lang="en-US" baseline="0" dirty="0" smtClean="0"/>
              <a:t>.  Our /</a:t>
            </a:r>
            <a:r>
              <a:rPr lang="en-US" baseline="0" dirty="0" err="1" smtClean="0"/>
              <a:t>tmp</a:t>
            </a:r>
            <a:r>
              <a:rPr lang="en-US" baseline="0" dirty="0" smtClean="0"/>
              <a:t> filesystem is stored in memory so if someone stores a huge file in /</a:t>
            </a:r>
            <a:r>
              <a:rPr lang="en-US" baseline="0" dirty="0" err="1" smtClean="0"/>
              <a:t>tmp</a:t>
            </a:r>
            <a:r>
              <a:rPr lang="en-US" baseline="0" dirty="0" smtClean="0"/>
              <a:t> it can impact performance.</a:t>
            </a:r>
          </a:p>
          <a:p>
            <a:r>
              <a:rPr lang="en-US" baseline="0" dirty="0" smtClean="0"/>
              <a:t>3. Contractors often forget that infrastructure DBAs don't know where their schemas are located.  Instead of asking them, "what databases are you talking about", we can very easily look up the information ourselves in the global data dictionary.  This saves us time and makes us look better.</a:t>
            </a:r>
          </a:p>
          <a:p>
            <a:r>
              <a:rPr lang="en-US" baseline="0" dirty="0" smtClean="0"/>
              <a:t>4. Comparing parameters across a huge number of environments is trivial with the global data dictionary.</a:t>
            </a:r>
          </a:p>
          <a:p>
            <a:r>
              <a:rPr lang="en-US" baseline="0" dirty="0" smtClean="0"/>
              <a:t>5. Fixing bad parameters is also trivial.</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2316678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4 slides are pre-built scripts that show some more complex things that can be accomplished with Method5.  When data collection is trivial we can fail fast and spend more time worrying about advanced analysis and visualization.  All these complex examples are available on the website and the GitHub repository.</a:t>
            </a:r>
            <a:endParaRPr lang="en-US" dirty="0" smtClean="0"/>
          </a:p>
          <a:p>
            <a:endParaRPr lang="en-US" dirty="0" smtClean="0"/>
          </a:p>
          <a:p>
            <a:r>
              <a:rPr lang="en-US" dirty="0" smtClean="0"/>
              <a:t>This example is a pre-built script</a:t>
            </a:r>
            <a:r>
              <a:rPr lang="en-US" baseline="0" dirty="0" smtClean="0"/>
              <a:t> to </a:t>
            </a:r>
            <a:r>
              <a:rPr lang="en-US" dirty="0" smtClean="0"/>
              <a:t>compare</a:t>
            </a:r>
            <a:r>
              <a:rPr lang="en-US" baseline="0" dirty="0" smtClean="0"/>
              <a:t> schemas across any number of databases, with all the detailed results in one view.  The output is a bit cryptic but once it is understood it allows rapid comparison of environments.</a:t>
            </a:r>
          </a:p>
          <a:p>
            <a:endParaRPr lang="en-US" baseline="0" dirty="0" smtClean="0"/>
          </a:p>
          <a:p>
            <a:r>
              <a:rPr lang="en-US" baseline="0" dirty="0" smtClean="0"/>
              <a:t>All schema objects are listed in the first three columns, OWNER, OBJECT_TYPE, and OBJECT_NAME.  Each database has a separate column, and the column values are a letter like "A", "B", and "C".  Those letters map to the different DDL on the right-hand side of the spreadsheet.  Environments can be compared simply by looking at the letters.  And the full DDL is included to investigate the reason for the difference.</a:t>
            </a:r>
          </a:p>
        </p:txBody>
      </p:sp>
      <p:sp>
        <p:nvSpPr>
          <p:cNvPr id="4" name="Slide Number Placeholder 3"/>
          <p:cNvSpPr>
            <a:spLocks noGrp="1"/>
          </p:cNvSpPr>
          <p:nvPr>
            <p:ph type="sldNum" sz="quarter" idx="10"/>
          </p:nvPr>
        </p:nvSpPr>
        <p:spPr/>
        <p:txBody>
          <a:bodyPr/>
          <a:lstStyle/>
          <a:p>
            <a:fld id="{72AE7ADF-BF07-437B-AD5B-68C1A8D7189D}" type="slidenum">
              <a:rPr lang="en-US" smtClean="0"/>
              <a:t>14</a:t>
            </a:fld>
            <a:endParaRPr lang="en-US"/>
          </a:p>
        </p:txBody>
      </p:sp>
    </p:spTree>
    <p:extLst>
      <p:ext uri="{BB962C8B-B14F-4D97-AF65-F5344CB8AC3E}">
        <p14:creationId xmlns:p14="http://schemas.microsoft.com/office/powerpoint/2010/main" val="2821889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a:t>
            </a:r>
            <a:r>
              <a:rPr lang="en-US" baseline="0" dirty="0" smtClean="0"/>
              <a:t> shows how we solved a near-impossible performance tuning task: intermittent performance problems across 400 databases on 80 hosts.</a:t>
            </a:r>
          </a:p>
          <a:p>
            <a:endParaRPr lang="en-US" baseline="0" dirty="0" smtClean="0"/>
          </a:p>
          <a:p>
            <a:r>
              <a:rPr lang="en-US" baseline="0" dirty="0" smtClean="0"/>
              <a:t>With Method5 this was relatively easy to solve.  First we gathered GV$ACTIVE_SESSION_HISTORY from all databases.  Aggregating the data per host, and plotting it per time, it was obvious that almost all of our systems had a spike every hour, on the hour.  After drilling down on that table we found it was AWR snapshot processing.</a:t>
            </a:r>
          </a:p>
          <a:p>
            <a:endParaRPr lang="en-US" baseline="0" dirty="0" smtClean="0"/>
          </a:p>
          <a:p>
            <a:r>
              <a:rPr lang="en-US" baseline="0" dirty="0" smtClean="0"/>
              <a:t>Changing AWR_SNAPSHOT_TIME_OFFSET on all databases solved the problem.</a:t>
            </a:r>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3027481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Simplistic</a:t>
            </a:r>
            <a:r>
              <a:rPr lang="en-US" baseline="0" dirty="0" smtClean="0"/>
              <a:t> alerts like "warn me when 80% of the disk is used" can waste a lot of space.  Some systems may sit at 99% for a year and see no change.  Other systems might have gone from 0% to 50% in one day, and need to be fixed ASAP.</a:t>
            </a:r>
          </a:p>
          <a:p>
            <a:endParaRPr lang="en-US" baseline="0" dirty="0" smtClean="0"/>
          </a:p>
          <a:p>
            <a:r>
              <a:rPr lang="en-US" baseline="0" dirty="0" smtClean="0"/>
              <a:t>The solution is a forecast based on historical data.  Gathering data nightly from V$ASM_DISKGROUP is simple with Method5.  With all the data stored in one table, it's possible to create an ordinary least squares regression using the REGR_* functions.</a:t>
            </a:r>
          </a:p>
          <a:p>
            <a:endParaRPr lang="en-US" baseline="0" dirty="0" smtClean="0"/>
          </a:p>
          <a:p>
            <a:r>
              <a:rPr lang="en-US" baseline="0" dirty="0" smtClean="0"/>
              <a:t>Using that data and forecasts, an email is sent every day.  The top servers are not the ones with the highest percent of storage.  The top servers are the ones forecasted to run out of space first.  The forecasts are generated as HTML requests to Google Charts, which returns static PNG images that can be rendered in an email client.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2407419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visualization</a:t>
            </a:r>
            <a:r>
              <a:rPr lang="en-US" baseline="0" dirty="0" smtClean="0"/>
              <a:t> helps answer the question "where is all the space going?"  It's a difficult question, especially if there are hundreds of databases and thousands of schemas.</a:t>
            </a:r>
          </a:p>
          <a:p>
            <a:endParaRPr lang="en-US" baseline="0" dirty="0" smtClean="0"/>
          </a:p>
          <a:p>
            <a:r>
              <a:rPr lang="en-US" baseline="0" dirty="0" smtClean="0"/>
              <a:t>Once again, gathering the data is trivial, just run this command in Method5:  </a:t>
            </a:r>
            <a:r>
              <a:rPr lang="en-US" i="1" baseline="0" dirty="0" smtClean="0">
                <a:solidFill>
                  <a:schemeClr val="bg1">
                    <a:lumMod val="50000"/>
                  </a:schemeClr>
                </a:solidFill>
                <a:latin typeface="Courier" pitchFamily="49" charset="0"/>
                <a:cs typeface="Courier New" panose="02070309020205020404" pitchFamily="49" charset="0"/>
              </a:rPr>
              <a:t>select owner, sum(bytes) bytes from </a:t>
            </a:r>
            <a:r>
              <a:rPr lang="en-US" i="1" baseline="0" dirty="0" err="1" smtClean="0">
                <a:solidFill>
                  <a:schemeClr val="bg1">
                    <a:lumMod val="50000"/>
                  </a:schemeClr>
                </a:solidFill>
                <a:latin typeface="Courier" pitchFamily="49" charset="0"/>
                <a:cs typeface="Courier New" panose="02070309020205020404" pitchFamily="49" charset="0"/>
              </a:rPr>
              <a:t>dba_segments</a:t>
            </a:r>
            <a:r>
              <a:rPr lang="en-US" i="1" baseline="0" dirty="0" smtClean="0">
                <a:solidFill>
                  <a:schemeClr val="bg1">
                    <a:lumMod val="50000"/>
                  </a:schemeClr>
                </a:solidFill>
                <a:latin typeface="Courier" pitchFamily="49" charset="0"/>
                <a:cs typeface="Courier New" panose="02070309020205020404" pitchFamily="49" charset="0"/>
              </a:rPr>
              <a:t> group by owner</a:t>
            </a:r>
            <a:endParaRPr lang="en-US" baseline="0" dirty="0" smtClean="0"/>
          </a:p>
          <a:p>
            <a:endParaRPr lang="en-US" baseline="0" dirty="0" smtClean="0"/>
          </a:p>
          <a:p>
            <a:r>
              <a:rPr lang="en-US" dirty="0" smtClean="0"/>
              <a:t>Then</a:t>
            </a:r>
            <a:r>
              <a:rPr lang="en-US" baseline="0" dirty="0" smtClean="0"/>
              <a:t> SQL and PL/SQL generate an HTML page that calls the Google Visualization </a:t>
            </a:r>
            <a:r>
              <a:rPr lang="en-US" baseline="0" dirty="0" err="1" smtClean="0"/>
              <a:t>TreeMap</a:t>
            </a:r>
            <a:r>
              <a:rPr lang="en-US" baseline="0" dirty="0" smtClean="0"/>
              <a:t>.  The </a:t>
            </a:r>
            <a:r>
              <a:rPr lang="en-US" baseline="0" dirty="0" err="1" smtClean="0"/>
              <a:t>TreeMap</a:t>
            </a:r>
            <a:r>
              <a:rPr lang="en-US" baseline="0" dirty="0" smtClean="0"/>
              <a:t> is multiple levels deep, and you can click on each rectangle to zoom in.  The grouping order is configurable, so you can create different </a:t>
            </a:r>
            <a:r>
              <a:rPr lang="en-US" baseline="0" dirty="0" err="1" smtClean="0"/>
              <a:t>TreeMaps</a:t>
            </a:r>
            <a:r>
              <a:rPr lang="en-US" baseline="0" dirty="0" smtClean="0"/>
              <a:t> with different groupings.  For example, you may want to see the largest database first, then grouped by the largest owner.  Or maybe you want to see the largest owner, then grouped by database.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17</a:t>
            </a:fld>
            <a:endParaRPr lang="en-US"/>
          </a:p>
        </p:txBody>
      </p:sp>
    </p:spTree>
    <p:extLst>
      <p:ext uri="{BB962C8B-B14F-4D97-AF65-F5344CB8AC3E}">
        <p14:creationId xmlns:p14="http://schemas.microsoft.com/office/powerpoint/2010/main" val="103234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are what ties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a:t>
            </a:r>
          </a:p>
          <a:p>
            <a:pPr marL="0" indent="0">
              <a:buNone/>
            </a:pPr>
            <a:r>
              <a:rPr lang="en-US" baseline="0" dirty="0" smtClean="0"/>
              <a:t>4. Scheduler and pipes work together to enable parallelism and asynchronous processing.</a:t>
            </a:r>
            <a:r>
              <a:rPr lang="en-US" dirty="0" smtClean="0"/>
              <a:t>  DBMS_SCHEDULER also enable the execution of shell scripts.</a:t>
            </a:r>
            <a:endParaRPr lang="en-US" baseline="0" dirty="0" smtClean="0"/>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18</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Requirements - 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p>
          <a:p>
            <a:r>
              <a:rPr lang="en-US" dirty="0" smtClean="0"/>
              <a:t>2. Only one person needs to install and administer it.  The configuration is automatically applied to other users.</a:t>
            </a:r>
          </a:p>
          <a:p>
            <a:r>
              <a:rPr lang="en-US" dirty="0" smtClean="0"/>
              <a:t>3. Download the free, open source code from GitHub and follow the instructions.</a:t>
            </a:r>
          </a:p>
          <a:p>
            <a:r>
              <a:rPr lang="en-US" dirty="0" smtClean="0"/>
              <a:t>4. The code is 100% inside the database - there are no agents, plugins, websites, configuration files, etc.</a:t>
            </a:r>
          </a:p>
          <a:p>
            <a:r>
              <a:rPr lang="en-US" dirty="0" smtClean="0"/>
              <a:t>5. Getting started</a:t>
            </a:r>
            <a:r>
              <a:rPr lang="en-US" baseline="0" dirty="0" smtClean="0"/>
              <a:t> will take less than an hour.  The 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aseline="0" dirty="0" smtClean="0"/>
              <a:t>6. If you encounter any problems you can create a GitHub issue on the repository or you can email Jon Heller at either hjon@ventechsolutions.com or jon@jonheller.org.</a:t>
            </a:r>
          </a:p>
          <a:p>
            <a:endParaRPr lang="en-US" baseline="0" dirty="0" smtClean="0"/>
          </a:p>
          <a:p>
            <a:r>
              <a:rPr lang="en-US" dirty="0" smtClean="0"/>
              <a:t>Most DBAs have everything they need to get started in about</a:t>
            </a:r>
            <a:r>
              <a:rPr lang="en-US" baseline="0" dirty="0" smtClean="0"/>
              <a:t> an hour.</a:t>
            </a:r>
            <a:r>
              <a:rPr lang="en-US" dirty="0" smtClean="0"/>
              <a:t>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19</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a:p>
        </p:txBody>
      </p:sp>
    </p:spTree>
    <p:extLst>
      <p:ext uri="{BB962C8B-B14F-4D97-AF65-F5344CB8AC3E}">
        <p14:creationId xmlns:p14="http://schemas.microsoft.com/office/powerpoint/2010/main" val="98034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20</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Method5 isn't simply faster than your existing processes.</a:t>
            </a:r>
            <a:r>
              <a:rPr lang="en-US" baseline="0" dirty="0" smtClean="0"/>
              <a:t>  It's so much faster that it can change your attitude toward solving problems.</a:t>
            </a:r>
            <a:endParaRPr lang="en-US" dirty="0" smtClean="0"/>
          </a:p>
          <a:p>
            <a:r>
              <a:rPr lang="en-US" dirty="0" smtClean="0"/>
              <a:t>1. For every problem, spend a minute thinking if there's a way to find it, fix it, or prevent it on other databases.</a:t>
            </a:r>
          </a:p>
          <a:p>
            <a:r>
              <a:rPr lang="en-US" dirty="0" smtClean="0"/>
              <a:t>2. There's no more excuse to not check every database - it only takes one line of code.</a:t>
            </a:r>
          </a:p>
          <a:p>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a:t>
            </a:r>
            <a:endParaRPr lang="en-US" dirty="0" smtClean="0"/>
          </a:p>
          <a:p>
            <a:r>
              <a:rPr lang="en-US" dirty="0" smtClean="0"/>
              <a:t>4. Treat all your databases like one logical database.</a:t>
            </a:r>
          </a:p>
          <a:p>
            <a:r>
              <a:rPr lang="en-US" dirty="0" smtClean="0"/>
              <a:t>5. You'll be surprised how often a single query today can save your organization hours of work tomorrow.</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21</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3</a:t>
            </a:fld>
            <a:endParaRPr lang="en-US"/>
          </a:p>
        </p:txBody>
      </p:sp>
    </p:spTree>
    <p:extLst>
      <p:ext uri="{BB962C8B-B14F-4D97-AF65-F5344CB8AC3E}">
        <p14:creationId xmlns:p14="http://schemas.microsoft.com/office/powerpoint/2010/main" val="128159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you find a rare problem they won't spend 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a:p>
        </p:txBody>
      </p:sp>
    </p:spTree>
    <p:extLst>
      <p:ext uri="{BB962C8B-B14F-4D97-AF65-F5344CB8AC3E}">
        <p14:creationId xmlns:p14="http://schemas.microsoft.com/office/powerpoint/2010/main" val="7506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t>
            </a:r>
            <a:r>
              <a:rPr lang="en-US" dirty="0" err="1" smtClean="0"/>
              <a:t>Ansible</a:t>
            </a:r>
            <a:r>
              <a:rPr lang="en-US" dirty="0" smtClean="0"/>
              <a:t>,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5. 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a:p>
        </p:txBody>
      </p:sp>
    </p:spTree>
    <p:extLst>
      <p:ext uri="{BB962C8B-B14F-4D97-AF65-F5344CB8AC3E}">
        <p14:creationId xmlns:p14="http://schemas.microsoft.com/office/powerpoint/2010/main" val="230798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a:p>
        </p:txBody>
      </p:sp>
    </p:spTree>
    <p:extLst>
      <p:ext uri="{BB962C8B-B14F-4D97-AF65-F5344CB8AC3E}">
        <p14:creationId xmlns:p14="http://schemas.microsoft.com/office/powerpoint/2010/main" val="2964524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You've probably seen this problem solved poorly many times before, you should be skeptical.  There are a lot of horrible ways to do this.</a:t>
            </a:r>
          </a:p>
          <a:p>
            <a:r>
              <a:rPr lang="en-US" dirty="0" smtClean="0"/>
              <a:t>2. Method5 has been used in production for 3 years to help manage the largest healthcare data center in the world.</a:t>
            </a:r>
          </a:p>
          <a:p>
            <a:r>
              <a:rPr lang="en-US" dirty="0" smtClean="0"/>
              <a:t>3.</a:t>
            </a:r>
            <a:r>
              <a:rPr lang="en-US" baseline="0" dirty="0" smtClean="0"/>
              <a:t> </a:t>
            </a:r>
            <a:r>
              <a:rPr lang="en-US" dirty="0" smtClean="0"/>
              <a:t>We frequently run it against hundreds of databases with over a petabyte of SAN.</a:t>
            </a:r>
          </a:p>
          <a:p>
            <a:r>
              <a:rPr lang="en-US" dirty="0" smtClean="0"/>
              <a:t>4. It's ran over 10 million queries internally.  It contains 1800 automated tests.</a:t>
            </a:r>
          </a:p>
          <a:p>
            <a:r>
              <a:rPr lang="en-US" dirty="0" smtClean="0"/>
              <a:t>5. Security has always been a primary concern.  We've</a:t>
            </a:r>
            <a:r>
              <a:rPr lang="en-US" baseline="0" dirty="0" smtClean="0"/>
              <a:t> learned from the mistakes of other tools.  For example, there are no shared passwords or public database links.  </a:t>
            </a:r>
            <a:r>
              <a:rPr lang="en-US" dirty="0" smtClean="0"/>
              <a:t>All the code is online, you can look at it yourself.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3525267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Both of them let you specify </a:t>
            </a:r>
            <a:r>
              <a:rPr lang="en-US" b="1" baseline="0" dirty="0" smtClean="0"/>
              <a:t>what</a:t>
            </a:r>
            <a:r>
              <a:rPr lang="en-US" b="0" baseline="0" dirty="0" smtClean="0"/>
              <a:t> to run, </a:t>
            </a:r>
            <a:r>
              <a:rPr lang="en-US" b="1" baseline="0" dirty="0" smtClean="0"/>
              <a:t>where</a:t>
            </a:r>
            <a:r>
              <a:rPr lang="en-US" b="0" baseline="0" dirty="0" smtClean="0"/>
              <a:t> to run it, and </a:t>
            </a:r>
            <a:r>
              <a:rPr lang="en-US" b="1" baseline="0" dirty="0" smtClean="0"/>
              <a:t>how</a:t>
            </a:r>
            <a:r>
              <a:rPr lang="en-US" b="0" baseline="0" dirty="0" smtClean="0"/>
              <a:t> to run</a:t>
            </a:r>
            <a:r>
              <a:rPr lang="en-US" b="0" dirty="0" smtClean="0"/>
              <a:t> it.</a:t>
            </a:r>
            <a:r>
              <a:rPr lang="en-US" b="0" baseline="0" dirty="0" smtClean="0"/>
              <a:t>  The function returns results immediately to the screen.  The procedure </a:t>
            </a:r>
            <a:r>
              <a:rPr lang="en-US" dirty="0" smtClean="0"/>
              <a:t>only saves the results in background tables, and it gives you more control over how the commands are run.</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See the Security section in the user guide for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19095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057647-82FE-4F7C-83B4-53587791251A}" type="datetime1">
              <a:rPr lang="en-US" smtClean="0"/>
              <a:t>10/28/2017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3FF21-708F-4C59-9505-D05A3791AC31}" type="datetime1">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C7DE3-7050-4999-ABCB-76E0E214913C}" type="datetime1">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10/28/2017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0945" y="4705350"/>
            <a:ext cx="1562110" cy="352496"/>
          </a:xfrm>
          <a:prstGeom prst="rect">
            <a:avLst/>
          </a:prstGeom>
        </p:spPr>
      </p:pic>
    </p:spTree>
    <p:extLst>
      <p:ext uri="{BB962C8B-B14F-4D97-AF65-F5344CB8AC3E}">
        <p14:creationId xmlns:p14="http://schemas.microsoft.com/office/powerpoint/2010/main" val="26360012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5176C0-14DF-4768-8A16-43F22EF34937}" type="datetime1">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27D113-D56C-4484-8E60-26B1BDDD2B7D}" type="datetime1">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46BE7D-CDCE-4B6B-92C3-A6060BB37F63}" type="datetime1">
              <a:rPr lang="en-US" smtClean="0"/>
              <a:t>10/28/2017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6112C5-3C0F-4913-A601-B7FE4F9C1F3A}" type="datetime1">
              <a:rPr lang="en-US" smtClean="0"/>
              <a:t>10/28/2017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D4DBD-AFC0-4CD6-8B21-21C10C0D7EF6}" type="datetime1">
              <a:rPr lang="en-US" smtClean="0"/>
              <a:t>10/28/2017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4C57E-D885-4B44-9FAF-8838A1BDE694}" type="datetime1">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DB21A-AE09-4B41-95A5-CA952A205099}" type="datetime1">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089B313-BB57-4BA5-B615-3D449DFED662}" type="datetime1">
              <a:rPr lang="en-US" smtClean="0"/>
              <a:t>10/28/2017</a:t>
            </a:fld>
            <a:endParaRPr lang="en-US" dirty="0"/>
          </a:p>
        </p:txBody>
      </p:sp>
      <p:sp>
        <p:nvSpPr>
          <p:cNvPr id="5" name="Footer Placeholder 4"/>
          <p:cNvSpPr>
            <a:spLocks noGrp="1"/>
          </p:cNvSpPr>
          <p:nvPr>
            <p:ph type="ftr" sz="quarter" idx="3"/>
          </p:nvPr>
        </p:nvSpPr>
        <p:spPr>
          <a:xfrm>
            <a:off x="2743200" y="4767264"/>
            <a:ext cx="3657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method5@jonheller.org" TargetMode="External"/><Relationship Id="rId4" Type="http://schemas.openxmlformats.org/officeDocument/2006/relationships/hyperlink" Target="mailto:hjon@ventechsolutions.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hyperlink" Target="mailto:hjon@ventechsolutions.com" TargetMode="Externa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7300" y="3086100"/>
            <a:ext cx="6629400" cy="1314450"/>
          </a:xfrm>
        </p:spPr>
        <p:txBody>
          <a:bodyPr>
            <a:normAutofit fontScale="92500" lnSpcReduction="10000"/>
          </a:bodyPr>
          <a:lstStyle/>
          <a:p>
            <a:r>
              <a:rPr lang="en-US" sz="4000" dirty="0" smtClean="0">
                <a:solidFill>
                  <a:schemeClr val="tx1"/>
                </a:solidFill>
              </a:rPr>
              <a:t>Remote Execution for Oracle SQL</a:t>
            </a:r>
          </a:p>
          <a:p>
            <a:r>
              <a:rPr lang="en-US" sz="4000" dirty="0" smtClean="0">
                <a:hlinkClick r:id="rId3"/>
              </a:rPr>
              <a:t>https://method5.github.io</a:t>
            </a:r>
            <a:endParaRPr lang="en-US" sz="4000" dirty="0" smtClean="0"/>
          </a:p>
        </p:txBody>
      </p:sp>
      <p:sp>
        <p:nvSpPr>
          <p:cNvPr id="2" name="Date Placeholder 1"/>
          <p:cNvSpPr>
            <a:spLocks noGrp="1"/>
          </p:cNvSpPr>
          <p:nvPr>
            <p:ph type="dt" sz="half" idx="10"/>
          </p:nvPr>
        </p:nvSpPr>
        <p:spPr/>
        <p:txBody>
          <a:bodyPr/>
          <a:lstStyle/>
          <a:p>
            <a:fld id="{2E45DCD3-F6D5-47D1-A091-AE329ABC5543}" type="datetime1">
              <a:rPr lang="en-US" smtClean="0"/>
              <a:t>10/28/2017</a:t>
            </a:fld>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819150"/>
            <a:ext cx="8534400" cy="192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50" indent="-514350">
              <a:buFont typeface="+mj-lt"/>
              <a:buAutoNum type="arabicPeriod"/>
            </a:pPr>
            <a:r>
              <a:rPr lang="en-US" dirty="0" smtClean="0"/>
              <a:t>P_RUN_AS_SYS</a:t>
            </a:r>
            <a:r>
              <a:rPr lang="en-US" dirty="0" smtClean="0">
                <a:solidFill>
                  <a:schemeClr val="bg1">
                    <a:lumMod val="50000"/>
                  </a:schemeClr>
                </a:solidFill>
              </a:rPr>
              <a:t> - run with SYSDBA privilege</a:t>
            </a:r>
          </a:p>
        </p:txBody>
      </p:sp>
      <p:sp>
        <p:nvSpPr>
          <p:cNvPr id="4" name="Date Placeholder 3"/>
          <p:cNvSpPr>
            <a:spLocks noGrp="1"/>
          </p:cNvSpPr>
          <p:nvPr>
            <p:ph type="dt" sz="half" idx="10"/>
          </p:nvPr>
        </p:nvSpPr>
        <p:spPr/>
        <p:txBody>
          <a:bodyPr/>
          <a:lstStyle/>
          <a:p>
            <a:fld id="{73B3F948-1743-4F2D-B9D2-20F26DEE2D32}" type="datetime1">
              <a:rPr lang="en-US" smtClean="0"/>
              <a:t>10/28/2017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Features</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smtClean="0"/>
              <a:t>Tables</a:t>
            </a:r>
            <a:r>
              <a:rPr lang="en-US" smtClean="0">
                <a:solidFill>
                  <a:schemeClr val="bg1">
                    <a:lumMod val="50000"/>
                  </a:schemeClr>
                </a:solidFill>
              </a:rPr>
              <a:t> - data, _META, _ERR</a:t>
            </a:r>
          </a:p>
          <a:p>
            <a:pPr marL="514350" indent="-514350">
              <a:buFont typeface="+mj-lt"/>
              <a:buAutoNum type="arabicPeriod"/>
            </a:pPr>
            <a:r>
              <a:rPr lang="en-US" smtClean="0"/>
              <a:t>Views</a:t>
            </a:r>
            <a:r>
              <a:rPr lang="en-US" smtClean="0">
                <a:solidFill>
                  <a:schemeClr val="bg1">
                    <a:lumMod val="50000"/>
                  </a:schemeClr>
                </a:solidFill>
              </a:rPr>
              <a:t> - M5_RESULTS, M5_METADATA, M5_ERRORS</a:t>
            </a:r>
          </a:p>
          <a:p>
            <a:pPr marL="514350" indent="-514350">
              <a:buFont typeface="+mj-lt"/>
              <a:buAutoNum type="arabicPeriod"/>
            </a:pPr>
            <a:r>
              <a:rPr lang="en-US" smtClean="0"/>
              <a:t>M5_ links</a:t>
            </a:r>
            <a:r>
              <a:rPr lang="en-US" smtClean="0">
                <a:solidFill>
                  <a:schemeClr val="bg1">
                    <a:lumMod val="50000"/>
                  </a:schemeClr>
                </a:solidFill>
              </a:rPr>
              <a:t> - M5_* created in your schema</a:t>
            </a:r>
          </a:p>
          <a:p>
            <a:pPr marL="514350" indent="-514350">
              <a:buFont typeface="+mj-lt"/>
              <a:buAutoNum type="arabicPeriod"/>
            </a:pPr>
            <a:r>
              <a:rPr lang="en-US" smtClean="0"/>
              <a:t>Global Data Dictionary</a:t>
            </a:r>
            <a:r>
              <a:rPr lang="en-US" smtClean="0">
                <a:solidFill>
                  <a:schemeClr val="bg1">
                    <a:lumMod val="50000"/>
                  </a:schemeClr>
                </a:solidFill>
              </a:rPr>
              <a:t> - M5_DBA_* tables refreshed nightly</a:t>
            </a:r>
          </a:p>
          <a:p>
            <a:pPr marL="514350" indent="-514350">
              <a:buFont typeface="+mj-lt"/>
              <a:buAutoNum type="arabicPeriod"/>
            </a:pPr>
            <a:r>
              <a:rPr lang="en-US" smtClean="0"/>
              <a:t>Admin Email</a:t>
            </a:r>
            <a:r>
              <a:rPr lang="en-US" smtClean="0">
                <a:solidFill>
                  <a:schemeClr val="bg1">
                    <a:lumMod val="50000"/>
                  </a:schemeClr>
                </a:solidFill>
              </a:rPr>
              <a:t> - Summary of daily issues</a:t>
            </a:r>
          </a:p>
          <a:p>
            <a:pPr marL="514350" indent="-514350">
              <a:buFont typeface="+mj-lt"/>
              <a:buAutoNum type="arabicPeriod"/>
            </a:pPr>
            <a:r>
              <a:rPr lang="en-US" smtClean="0"/>
              <a:t>Version Star -</a:t>
            </a:r>
            <a:r>
              <a:rPr lang="en-US" smtClean="0">
                <a:solidFill>
                  <a:schemeClr val="bg1">
                    <a:lumMod val="50000"/>
                  </a:schemeClr>
                </a:solidFill>
              </a:rPr>
              <a:t> Use "**" for version differences</a:t>
            </a:r>
            <a:endParaRPr lang="en-US" dirty="0" smtClean="0">
              <a:solidFill>
                <a:schemeClr val="bg1">
                  <a:lumMod val="50000"/>
                </a:schemeClr>
              </a:solidFill>
            </a:endParaRPr>
          </a:p>
        </p:txBody>
      </p:sp>
      <p:sp>
        <p:nvSpPr>
          <p:cNvPr id="4" name="Date Placeholder 3"/>
          <p:cNvSpPr>
            <a:spLocks noGrp="1"/>
          </p:cNvSpPr>
          <p:nvPr>
            <p:ph type="dt" sz="half" idx="10"/>
          </p:nvPr>
        </p:nvSpPr>
        <p:spPr/>
        <p:txBody>
          <a:bodyPr/>
          <a:lstStyle/>
          <a:p>
            <a:fld id="{8C6FBF27-FCE1-40A4-AD2E-EA28EB5C01F0}" type="datetime1">
              <a:rPr lang="en-US" smtClean="0"/>
              <a:t>10/28/2017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10/29/2017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pic>
        <p:nvPicPr>
          <p:cNvPr id="2061" name="Picture 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971550"/>
            <a:ext cx="7924800" cy="3702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531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Simple Examples</a:t>
            </a:r>
            <a:endParaRPr lang="en-US" dirty="0"/>
          </a:p>
        </p:txBody>
      </p:sp>
      <p:sp>
        <p:nvSpPr>
          <p:cNvPr id="3" name="Content Placeholder 2"/>
          <p:cNvSpPr>
            <a:spLocks noGrp="1"/>
          </p:cNvSpPr>
          <p:nvPr>
            <p:ph idx="1"/>
          </p:nvPr>
        </p:nvSpPr>
        <p:spPr>
          <a:xfrm>
            <a:off x="457200" y="971550"/>
            <a:ext cx="8305800" cy="3657600"/>
          </a:xfrm>
        </p:spPr>
        <p:txBody>
          <a:bodyPr>
            <a:noAutofit/>
          </a:bodyPr>
          <a:lstStyle/>
          <a:p>
            <a:pPr marL="0" indent="0">
              <a:lnSpc>
                <a:spcPct val="115000"/>
              </a:lnSpc>
              <a:spcBef>
                <a:spcPts val="0"/>
              </a:spcBef>
              <a:buNone/>
            </a:pPr>
            <a:r>
              <a:rPr lang="en-US" sz="1700" b="1" dirty="0" smtClean="0">
                <a:highlight>
                  <a:srgbClr val="FFFFFF"/>
                </a:highlight>
                <a:latin typeface="Courier New"/>
                <a:ea typeface="Calibri"/>
                <a:cs typeface="Times New Roman"/>
              </a:rPr>
              <a:t>1.</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'select ** from </a:t>
            </a:r>
            <a:r>
              <a:rPr lang="en-US" sz="1700" b="1" dirty="0" err="1">
                <a:solidFill>
                  <a:srgbClr val="0000FF"/>
                </a:solidFill>
                <a:highlight>
                  <a:srgbClr val="FFFFFF"/>
                </a:highlight>
                <a:latin typeface="Courier New"/>
                <a:ea typeface="Calibri"/>
                <a:cs typeface="Times New Roman"/>
              </a:rPr>
              <a:t>dba_data_files</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lvl="0" indent="0">
              <a:lnSpc>
                <a:spcPct val="115000"/>
              </a:lnSpc>
              <a:spcBef>
                <a:spcPts val="0"/>
              </a:spcBef>
              <a:buNone/>
            </a:pPr>
            <a:r>
              <a:rPr lang="en-US" sz="1700" b="1" dirty="0" smtClean="0">
                <a:highlight>
                  <a:srgbClr val="FFFFFF"/>
                </a:highlight>
                <a:latin typeface="Courier New"/>
                <a:ea typeface="Calibri"/>
                <a:cs typeface="Times New Roman"/>
              </a:rPr>
              <a:t>2.</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'#!/bin/</a:t>
            </a:r>
            <a:r>
              <a:rPr lang="en-US" sz="1700" b="1" dirty="0" err="1">
                <a:solidFill>
                  <a:srgbClr val="0000FF"/>
                </a:solidFill>
                <a:highlight>
                  <a:srgbClr val="FFFFFF"/>
                </a:highlight>
                <a:latin typeface="Courier New"/>
                <a:ea typeface="Calibri"/>
                <a:cs typeface="Times New Roman"/>
              </a:rPr>
              <a:t>ksh</a:t>
            </a:r>
            <a:r>
              <a:rPr lang="en-US" sz="1700" b="1" dirty="0">
                <a:solidFill>
                  <a:srgbClr val="0000FF"/>
                </a:solidFill>
                <a:highlight>
                  <a:srgbClr val="FFFFFF"/>
                </a:highlight>
                <a:latin typeface="Courier New"/>
                <a:ea typeface="Calibri"/>
                <a:cs typeface="Times New Roman"/>
              </a:rPr>
              <a:t/>
            </a:r>
            <a:br>
              <a:rPr lang="en-US" sz="1700" b="1" dirty="0">
                <a:solidFill>
                  <a:srgbClr val="0000FF"/>
                </a:solidFill>
                <a:highlight>
                  <a:srgbClr val="FFFFFF"/>
                </a:highlight>
                <a:latin typeface="Courier New"/>
                <a:ea typeface="Calibri"/>
                <a:cs typeface="Times New Roman"/>
              </a:rPr>
            </a:br>
            <a:r>
              <a:rPr lang="en-US" sz="1700" b="1" dirty="0">
                <a:solidFill>
                  <a:srgbClr val="0000FF"/>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  </a:t>
            </a:r>
            <a:r>
              <a:rPr lang="en-US" sz="1700" b="1" dirty="0" err="1" smtClean="0">
                <a:solidFill>
                  <a:srgbClr val="0000FF"/>
                </a:solidFill>
                <a:highlight>
                  <a:srgbClr val="FFFFFF"/>
                </a:highlight>
                <a:latin typeface="Courier New"/>
                <a:ea typeface="Calibri"/>
                <a:cs typeface="Times New Roman"/>
              </a:rPr>
              <a:t>df</a:t>
            </a:r>
            <a:r>
              <a:rPr lang="en-US" sz="1700" b="1" dirty="0" smtClean="0">
                <a:solidFill>
                  <a:srgbClr val="0000FF"/>
                </a:solidFill>
                <a:highlight>
                  <a:srgbClr val="FFFFFF"/>
                </a:highlight>
                <a:latin typeface="Courier New"/>
                <a:ea typeface="Calibri"/>
                <a:cs typeface="Times New Roman"/>
              </a:rPr>
              <a:t> </a:t>
            </a:r>
            <a:r>
              <a:rPr lang="en-US" sz="1700" b="1" dirty="0">
                <a:solidFill>
                  <a:srgbClr val="0000FF"/>
                </a:solidFill>
                <a:highlight>
                  <a:srgbClr val="FFFFFF"/>
                </a:highlight>
                <a:latin typeface="Courier New"/>
                <a:ea typeface="Calibri"/>
                <a:cs typeface="Times New Roman"/>
              </a:rPr>
              <a:t>-</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Mounted;df</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tmp</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solidFill>
                <a:prstClr val="black"/>
              </a:solidFill>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rPr>
              <a:t>3.</a:t>
            </a:r>
            <a:r>
              <a:rPr lang="en-US" sz="1700" b="1" dirty="0" smtClean="0">
                <a:solidFill>
                  <a:srgbClr val="008080"/>
                </a:solidFill>
                <a:highlight>
                  <a:srgbClr val="FFFFFF"/>
                </a:highlight>
                <a:latin typeface="Courier New"/>
                <a:ea typeface="Calibri"/>
              </a:rPr>
              <a:t> select</a:t>
            </a:r>
            <a:r>
              <a:rPr lang="en-US" sz="1700" b="1" dirty="0" smtClean="0">
                <a:solidFill>
                  <a:srgbClr val="000080"/>
                </a:solidFill>
                <a:highlight>
                  <a:srgbClr val="FFFFFF"/>
                </a:highlight>
                <a:latin typeface="Courier New"/>
                <a:ea typeface="Calibri"/>
              </a:rPr>
              <a:t> </a:t>
            </a:r>
            <a:r>
              <a:rPr lang="en-US" sz="1700" b="1" dirty="0">
                <a:solidFill>
                  <a:srgbClr val="000080"/>
                </a:solidFill>
                <a:highlight>
                  <a:srgbClr val="FFFFFF"/>
                </a:highlight>
                <a:latin typeface="Courier New"/>
                <a:ea typeface="Calibri"/>
              </a:rPr>
              <a:t>* </a:t>
            </a:r>
            <a:r>
              <a:rPr lang="en-US" sz="1700" b="1" dirty="0">
                <a:solidFill>
                  <a:srgbClr val="008080"/>
                </a:solidFill>
                <a:highlight>
                  <a:srgbClr val="FFFFFF"/>
                </a:highlight>
                <a:latin typeface="Courier New"/>
                <a:ea typeface="Calibri"/>
              </a:rPr>
              <a:t>from</a:t>
            </a:r>
            <a:r>
              <a:rPr lang="en-US" sz="1700" b="1" dirty="0">
                <a:solidFill>
                  <a:srgbClr val="000080"/>
                </a:solidFill>
                <a:highlight>
                  <a:srgbClr val="FFFFFF"/>
                </a:highlight>
                <a:latin typeface="Courier New"/>
                <a:ea typeface="Calibri"/>
              </a:rPr>
              <a:t> m5_dba_users </a:t>
            </a:r>
            <a:r>
              <a:rPr lang="en-US" sz="1700" b="1" dirty="0">
                <a:solidFill>
                  <a:srgbClr val="008080"/>
                </a:solidFill>
                <a:highlight>
                  <a:srgbClr val="FFFFFF"/>
                </a:highlight>
                <a:latin typeface="Courier New"/>
                <a:ea typeface="Calibri"/>
              </a:rPr>
              <a:t>where</a:t>
            </a:r>
            <a:r>
              <a:rPr lang="en-US" sz="1700" b="1" dirty="0">
                <a:solidFill>
                  <a:srgbClr val="000080"/>
                </a:solidFill>
                <a:highlight>
                  <a:srgbClr val="FFFFFF"/>
                </a:highlight>
                <a:latin typeface="Courier New"/>
                <a:ea typeface="Calibri"/>
              </a:rPr>
              <a:t> username = </a:t>
            </a:r>
            <a:r>
              <a:rPr lang="en-US" sz="1700" b="1" dirty="0">
                <a:solidFill>
                  <a:srgbClr val="0000FF"/>
                </a:solidFill>
                <a:highlight>
                  <a:srgbClr val="FFFFFF"/>
                </a:highlight>
                <a:latin typeface="Courier New"/>
                <a:ea typeface="Calibri"/>
              </a:rPr>
              <a:t>'SOME_USER'</a:t>
            </a:r>
            <a:r>
              <a:rPr lang="en-US" sz="1700" b="1" dirty="0">
                <a:solidFill>
                  <a:srgbClr val="000080"/>
                </a:solidFill>
                <a:highlight>
                  <a:srgbClr val="FFFFFF"/>
                </a:highlight>
                <a:latin typeface="Courier New"/>
                <a:ea typeface="Calibri"/>
              </a:rPr>
              <a:t>;</a:t>
            </a:r>
            <a:endParaRPr lang="en-US" sz="1700" b="1" dirty="0">
              <a:solidFill>
                <a:srgbClr val="008080"/>
              </a:solidFill>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4.</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m5_v$parameter </a:t>
            </a:r>
            <a:r>
              <a:rPr lang="en-US" sz="1700" b="1" dirty="0" smtClean="0">
                <a:solidFill>
                  <a:srgbClr val="008080"/>
                </a:solidFill>
                <a:highlight>
                  <a:srgbClr val="FFFFFF"/>
                </a:highlight>
                <a:latin typeface="Courier New"/>
                <a:ea typeface="Calibri"/>
                <a:cs typeface="Times New Roman"/>
              </a:rPr>
              <a:t>where</a:t>
            </a:r>
            <a:r>
              <a:rPr lang="en-US" sz="1700" b="1" dirty="0" smtClean="0">
                <a:solidFill>
                  <a:srgbClr val="000080"/>
                </a:solidFill>
                <a:highlight>
                  <a:srgbClr val="FFFFFF"/>
                </a:highlight>
                <a:latin typeface="Courier New"/>
                <a:ea typeface="Calibri"/>
                <a:cs typeface="Times New Roman"/>
              </a:rPr>
              <a:t> </a:t>
            </a:r>
            <a:r>
              <a:rPr lang="en-US" sz="1700" b="1" dirty="0" smtClean="0">
                <a:solidFill>
                  <a:srgbClr val="008080"/>
                </a:solidFill>
                <a:highlight>
                  <a:srgbClr val="FFFFFF"/>
                </a:highlight>
                <a:latin typeface="Courier New"/>
                <a:ea typeface="Calibri"/>
                <a:cs typeface="Times New Roman"/>
              </a:rPr>
              <a:t>name</a:t>
            </a:r>
            <a:r>
              <a:rPr lang="en-US" sz="1700" b="1" dirty="0" smtClean="0">
                <a:solidFill>
                  <a:srgbClr val="000080"/>
                </a:solidFill>
                <a:highlight>
                  <a:srgbClr val="FFFFFF"/>
                </a:highlight>
                <a:latin typeface="Courier New"/>
                <a:ea typeface="Calibri"/>
                <a:cs typeface="Times New Roman"/>
              </a:rPr>
              <a:t>=</a:t>
            </a:r>
            <a:r>
              <a:rPr lang="en-US" sz="1700" b="1" dirty="0" smtClean="0">
                <a:solidFill>
                  <a:srgbClr val="0000FF"/>
                </a:solidFill>
                <a:highlight>
                  <a:srgbClr val="FFFFFF"/>
                </a:highlight>
                <a:latin typeface="Courier New"/>
                <a:ea typeface="Calibri"/>
                <a:cs typeface="Times New Roman"/>
              </a:rPr>
              <a:t>'</a:t>
            </a:r>
            <a:r>
              <a:rPr lang="en-US" sz="1700" b="1" dirty="0" err="1" smtClean="0">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5.</a:t>
            </a:r>
            <a:r>
              <a:rPr lang="en-US" sz="1700" b="1" dirty="0" smtClean="0">
                <a:solidFill>
                  <a:srgbClr val="008080"/>
                </a:solidFill>
                <a:highlight>
                  <a:srgbClr val="FFFFFF"/>
                </a:highlight>
                <a:latin typeface="Courier New"/>
                <a:ea typeface="Calibri"/>
                <a:cs typeface="Times New Roman"/>
              </a:rPr>
              <a:t> begin</a:t>
            </a:r>
            <a:endParaRPr lang="en-US" sz="1700" b="1" dirty="0">
              <a:ea typeface="Calibri"/>
              <a:cs typeface="Times New Roman"/>
            </a:endParaRPr>
          </a:p>
          <a:p>
            <a:pPr marL="0" marR="0" indent="0">
              <a:lnSpc>
                <a:spcPct val="115000"/>
              </a:lnSpc>
              <a:spcBef>
                <a:spcPts val="0"/>
              </a:spcBef>
              <a:spcAft>
                <a:spcPts val="0"/>
              </a:spcAft>
              <a:buNone/>
            </a:pPr>
            <a:r>
              <a:rPr lang="en-US" sz="1700" b="1" dirty="0">
                <a:solidFill>
                  <a:srgbClr val="000080"/>
                </a:solidFill>
                <a:highlight>
                  <a:srgbClr val="FFFFFF"/>
                </a:highlight>
                <a:latin typeface="Courier New"/>
                <a:ea typeface="Calibri"/>
                <a:cs typeface="Times New Roman"/>
              </a:rPr>
              <a:t> </a:t>
            </a:r>
            <a:r>
              <a:rPr lang="en-US" sz="1700" b="1" dirty="0" smtClean="0">
                <a:solidFill>
                  <a:srgbClr val="000080"/>
                </a:solidFill>
                <a:highlight>
                  <a:srgbClr val="FFFFFF"/>
                </a:highlight>
                <a:latin typeface="Courier New"/>
                <a:ea typeface="Calibri"/>
                <a:cs typeface="Times New Roman"/>
              </a:rPr>
              <a:t>    m5_proc</a:t>
            </a:r>
            <a:r>
              <a:rPr lang="en-US" sz="1700" b="1" dirty="0">
                <a:solidFill>
                  <a:srgbClr val="000080"/>
                </a:solidFill>
                <a:highlight>
                  <a:srgbClr val="FFFFFF"/>
                </a:highlight>
                <a:latin typeface="Courier New"/>
                <a:ea typeface="Calibri"/>
                <a:cs typeface="Times New Roman"/>
              </a:rPr>
              <a:t>(</a:t>
            </a:r>
            <a:r>
              <a:rPr lang="en-US" sz="1700" b="1" dirty="0">
                <a:solidFill>
                  <a:srgbClr val="0000FF"/>
                </a:solidFill>
                <a:highlight>
                  <a:srgbClr val="FFFFFF"/>
                </a:highlight>
                <a:latin typeface="Courier New"/>
                <a:ea typeface="Calibri"/>
                <a:cs typeface="Times New Roman"/>
              </a:rPr>
              <a:t>'alter system set </a:t>
            </a:r>
            <a:r>
              <a:rPr lang="en-US" sz="1700" b="1" dirty="0" err="1">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 = 0'</a:t>
            </a:r>
            <a:r>
              <a:rPr lang="en-US" sz="1700" b="1" dirty="0">
                <a:solidFill>
                  <a:srgbClr val="000080"/>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'dev'</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end</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0080"/>
                </a:solidFill>
                <a:highlight>
                  <a:srgbClr val="FFFFFF"/>
                </a:highlight>
                <a:latin typeface="Courier New"/>
                <a:ea typeface="Calibri"/>
                <a:cs typeface="Times New Roman"/>
              </a:rPr>
              <a:t>   /</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m5_results;</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m5_metadata;</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m5_errors</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p:txBody>
      </p:sp>
      <p:sp>
        <p:nvSpPr>
          <p:cNvPr id="4" name="Date Placeholder 3"/>
          <p:cNvSpPr>
            <a:spLocks noGrp="1"/>
          </p:cNvSpPr>
          <p:nvPr>
            <p:ph type="dt" sz="half" idx="10"/>
          </p:nvPr>
        </p:nvSpPr>
        <p:spPr/>
        <p:txBody>
          <a:bodyPr/>
          <a:lstStyle/>
          <a:p>
            <a:fld id="{12698F6C-3B60-45A8-AA68-1C639B61BEFF}" type="datetime1">
              <a:rPr lang="en-US" smtClean="0"/>
              <a:t>10/28/2017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spTree>
    <p:extLst>
      <p:ext uri="{BB962C8B-B14F-4D97-AF65-F5344CB8AC3E}">
        <p14:creationId xmlns:p14="http://schemas.microsoft.com/office/powerpoint/2010/main" val="4037494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sz="4000" dirty="0" smtClean="0"/>
              <a:t>Compare Everything Everywhere</a:t>
            </a:r>
            <a:endParaRPr lang="en-US" sz="5300" dirty="0"/>
          </a:p>
        </p:txBody>
      </p:sp>
      <p:sp>
        <p:nvSpPr>
          <p:cNvPr id="4" name="Date Placeholder 3"/>
          <p:cNvSpPr>
            <a:spLocks noGrp="1"/>
          </p:cNvSpPr>
          <p:nvPr>
            <p:ph type="dt" sz="half" idx="10"/>
          </p:nvPr>
        </p:nvSpPr>
        <p:spPr/>
        <p:txBody>
          <a:bodyPr/>
          <a:lstStyle/>
          <a:p>
            <a:fld id="{12698F6C-3B60-45A8-AA68-1C639B61BEFF}" type="datetime1">
              <a:rPr lang="en-US" smtClean="0"/>
              <a:t>10/28/2017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6" name="Picture 2" descr="https://method5.github.io/images/example_compare_everything_everywher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0299" y="1481660"/>
            <a:ext cx="8463403" cy="200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05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Global ASH </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10/28/2017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pic>
        <p:nvPicPr>
          <p:cNvPr id="6" name="Picture 6" descr="https://method5.github.io/images/example_active_sessions.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60451" y="914876"/>
            <a:ext cx="6223098" cy="367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02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ASM Forecast</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10/28/2017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pic>
        <p:nvPicPr>
          <p:cNvPr id="8" name="Picture 4" descr="https://method5.github.io/images/example_asm_forecast_growing_quickly.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59870"/>
            <a:ext cx="8229600" cy="24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7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Space </a:t>
            </a:r>
            <a:r>
              <a:rPr lang="en-US" dirty="0" err="1" smtClean="0"/>
              <a:t>Treemap</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10/28/2017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17</a:t>
            </a:fld>
            <a:endParaRPr lang="en-US"/>
          </a:p>
        </p:txBody>
      </p:sp>
      <p:pic>
        <p:nvPicPr>
          <p:cNvPr id="6" name="Picture 8" descr="https://method5.github.io/images/example_space_treemap.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9674" y="932535"/>
            <a:ext cx="4544652" cy="36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84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fld id="{FC4CB26D-ED02-41C0-8C14-C61605713420}" type="datetime1">
              <a:rPr lang="en-US" smtClean="0"/>
              <a:t>10/28/2017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3" y="1660969"/>
            <a:ext cx="7538371" cy="30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5229" y="3105150"/>
            <a:ext cx="2737771" cy="15137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886" y="1930882"/>
            <a:ext cx="1806114" cy="108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Free download,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Any DBA can try it out in less than one hour</a:t>
            </a:r>
            <a:endParaRPr lang="en-US" dirty="0"/>
          </a:p>
        </p:txBody>
      </p:sp>
      <p:sp>
        <p:nvSpPr>
          <p:cNvPr id="4" name="Date Placeholder 3"/>
          <p:cNvSpPr>
            <a:spLocks noGrp="1"/>
          </p:cNvSpPr>
          <p:nvPr>
            <p:ph type="dt" sz="half" idx="10"/>
          </p:nvPr>
        </p:nvSpPr>
        <p:spPr/>
        <p:txBody>
          <a:bodyPr/>
          <a:lstStyle/>
          <a:p>
            <a:fld id="{8A97B252-A157-47EE-8D8D-B5B4DAA37260}" type="datetime1">
              <a:rPr lang="en-US" smtClean="0"/>
              <a:t>10/28/2017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19</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Parallel remote execution SQL extension</a:t>
            </a:r>
          </a:p>
          <a:p>
            <a:pPr marL="514350" indent="-514350">
              <a:buFont typeface="+mj-lt"/>
              <a:buAutoNum type="arabicPeriod"/>
            </a:pPr>
            <a:r>
              <a:rPr lang="en-US" dirty="0" smtClean="0"/>
              <a:t>Easily run SQL, PL/SQL, and shell scripts</a:t>
            </a:r>
          </a:p>
          <a:p>
            <a:pPr marL="514350" indent="-514350">
              <a:buFont typeface="+mj-lt"/>
              <a:buAutoNum type="arabicPeriod"/>
            </a:pPr>
            <a:r>
              <a:rPr lang="en-US" dirty="0" smtClean="0"/>
              <a:t>Advanced features in a simple syntax:</a:t>
            </a:r>
            <a:br>
              <a:rPr lang="en-US" dirty="0" smtClean="0"/>
            </a:br>
            <a:r>
              <a:rPr lang="en-US" sz="3100" b="1" dirty="0" smtClean="0">
                <a:solidFill>
                  <a:srgbClr val="008080"/>
                </a:solidFill>
                <a:highlight>
                  <a:srgbClr val="FFFFFF"/>
                </a:highlight>
                <a:latin typeface="Courier New"/>
              </a:rPr>
              <a:t>select</a:t>
            </a:r>
            <a:r>
              <a:rPr lang="en-US" sz="3100" b="1" dirty="0" smtClean="0">
                <a:solidFill>
                  <a:srgbClr val="000080"/>
                </a:solidFill>
                <a:highlight>
                  <a:srgbClr val="FFFFFF"/>
                </a:highlight>
                <a:latin typeface="Courier New"/>
              </a:rPr>
              <a:t> *</a:t>
            </a:r>
            <a:br>
              <a:rPr lang="en-US" sz="3100" b="1" dirty="0" smtClean="0">
                <a:solidFill>
                  <a:srgbClr val="000080"/>
                </a:solidFill>
                <a:highlight>
                  <a:srgbClr val="FFFFFF"/>
                </a:highlight>
                <a:latin typeface="Courier New"/>
              </a:rPr>
            </a:br>
            <a:r>
              <a:rPr lang="en-US" sz="3100" b="1" dirty="0" smtClean="0">
                <a:solidFill>
                  <a:srgbClr val="008080"/>
                </a:solidFill>
                <a:highlight>
                  <a:srgbClr val="FFFFFF"/>
                </a:highlight>
                <a:latin typeface="Courier New"/>
              </a:rPr>
              <a:t>from</a:t>
            </a:r>
            <a:r>
              <a:rPr lang="en-US" sz="3100" b="1" dirty="0" smtClean="0">
                <a:solidFill>
                  <a:srgbClr val="000080"/>
                </a:solidFill>
                <a:highlight>
                  <a:srgbClr val="FFFFFF"/>
                </a:highlight>
                <a:latin typeface="Courier New"/>
              </a:rPr>
              <a:t> </a:t>
            </a:r>
            <a:r>
              <a:rPr lang="en-US" sz="3100" b="1" dirty="0">
                <a:solidFill>
                  <a:srgbClr val="008080"/>
                </a:solidFill>
                <a:highlight>
                  <a:srgbClr val="FFFFFF"/>
                </a:highlight>
                <a:latin typeface="Courier New"/>
              </a:rPr>
              <a:t>table</a:t>
            </a:r>
            <a:r>
              <a:rPr lang="en-US" sz="3100" b="1" dirty="0">
                <a:solidFill>
                  <a:srgbClr val="000080"/>
                </a:solidFill>
                <a:highlight>
                  <a:srgbClr val="FFFFFF"/>
                </a:highlight>
                <a:latin typeface="Courier New"/>
              </a:rPr>
              <a:t>(m5(</a:t>
            </a:r>
            <a:r>
              <a:rPr lang="en-US" sz="3100" b="1" dirty="0">
                <a:solidFill>
                  <a:srgbClr val="0000FF"/>
                </a:solidFill>
                <a:highlight>
                  <a:srgbClr val="FFFFFF"/>
                </a:highlight>
                <a:latin typeface="Courier New"/>
              </a:rPr>
              <a:t>'select * from dual'</a:t>
            </a:r>
            <a:r>
              <a:rPr lang="en-US" sz="3100" b="1" dirty="0">
                <a:solidFill>
                  <a:srgbClr val="000080"/>
                </a:solidFill>
                <a:highlight>
                  <a:srgbClr val="FFFFFF"/>
                </a:highlight>
                <a:latin typeface="Courier New"/>
              </a:rPr>
              <a:t>));</a:t>
            </a:r>
            <a:endParaRPr lang="en-US" b="1" dirty="0"/>
          </a:p>
          <a:p>
            <a:pPr marL="514350" indent="-514350">
              <a:buFont typeface="+mj-lt"/>
              <a:buAutoNum type="arabicPeriod"/>
            </a:pPr>
            <a:r>
              <a:rPr lang="en-US" dirty="0" smtClean="0"/>
              <a:t>Complements existing automation tools</a:t>
            </a:r>
          </a:p>
          <a:p>
            <a:pPr marL="514350" indent="-514350">
              <a:buFont typeface="+mj-lt"/>
              <a:buAutoNum type="arabicPeriod"/>
            </a:pPr>
            <a:r>
              <a:rPr lang="en-US" dirty="0" smtClean="0"/>
              <a:t>Open-source, robust implementation</a:t>
            </a:r>
          </a:p>
          <a:p>
            <a:pPr marL="514350" indent="-514350">
              <a:buFont typeface="+mj-lt"/>
              <a:buAutoNum type="arabicPeriod"/>
            </a:pPr>
            <a:r>
              <a:rPr lang="en-US" dirty="0" smtClean="0"/>
              <a:t>More resources - </a:t>
            </a:r>
            <a:r>
              <a:rPr lang="en-US" dirty="0" smtClean="0">
                <a:hlinkClick r:id="rId3"/>
              </a:rPr>
              <a:t>https://method5.github.io</a:t>
            </a:r>
            <a:endParaRPr lang="en-US" dirty="0" smtClean="0"/>
          </a:p>
          <a:p>
            <a:pPr marL="514350" indent="-514350">
              <a:buFont typeface="+mj-lt"/>
              <a:buAutoNum type="arabicPeriod"/>
            </a:pPr>
            <a:r>
              <a:rPr lang="en-US" dirty="0" smtClean="0"/>
              <a:t>Find, fix, and prevent problems everywhere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04FA3B08-0866-4F48-BECB-8AEAA49887FE}" type="datetime1">
              <a:rPr lang="en-US" smtClean="0"/>
              <a:t>10/28/2017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hlinkClick r:id="rId3"/>
              </a:rPr>
              <a:t>https://method5.github.io</a:t>
            </a:r>
            <a:endParaRPr lang="en-US" dirty="0" smtClean="0"/>
          </a:p>
          <a:p>
            <a:pPr marL="514350" indent="-514350">
              <a:buFont typeface="+mj-lt"/>
              <a:buAutoNum type="arabicPeriod"/>
            </a:pPr>
            <a:r>
              <a:rPr lang="en-US" dirty="0" smtClean="0"/>
              <a:t>Download code, user guide, examples, roadmap, and more</a:t>
            </a:r>
          </a:p>
          <a:p>
            <a:pPr marL="514350" indent="-514350">
              <a:buFont typeface="+mj-lt"/>
              <a:buAutoNum type="arabicPeriod"/>
            </a:pPr>
            <a:r>
              <a:rPr lang="en-US" dirty="0" smtClean="0"/>
              <a:t>Email Jon Heller: </a:t>
            </a:r>
            <a:r>
              <a:rPr lang="en-US" dirty="0" smtClean="0">
                <a:hlinkClick r:id="rId4"/>
              </a:rPr>
              <a:t>hjon@ventechsolutions.com</a:t>
            </a:r>
            <a:r>
              <a:rPr lang="en-US" dirty="0"/>
              <a:t> </a:t>
            </a:r>
            <a:r>
              <a:rPr lang="en-US" dirty="0" smtClean="0"/>
              <a:t>or</a:t>
            </a:r>
            <a:br>
              <a:rPr lang="en-US" dirty="0" smtClean="0"/>
            </a:br>
            <a:r>
              <a:rPr lang="en-US" dirty="0" smtClean="0">
                <a:hlinkClick r:id="rId5"/>
              </a:rPr>
              <a:t>jon@jonheller.org</a:t>
            </a:r>
            <a:endParaRPr lang="en-US" dirty="0" smtClean="0"/>
          </a:p>
          <a:p>
            <a:pPr marL="514350" indent="-514350">
              <a:buFont typeface="+mj-lt"/>
              <a:buAutoNum type="arabicPeriod"/>
            </a:pPr>
            <a:r>
              <a:rPr lang="en-US" dirty="0" smtClean="0"/>
              <a:t>Create an issue on the </a:t>
            </a:r>
            <a:r>
              <a:rPr lang="en-US" dirty="0"/>
              <a:t>GitHub repository:</a:t>
            </a:r>
            <a:br>
              <a:rPr lang="en-US" dirty="0"/>
            </a:br>
            <a:r>
              <a:rPr lang="en-US" dirty="0">
                <a:hlinkClick r:id="rId6"/>
              </a:rPr>
              <a:t>https://</a:t>
            </a:r>
            <a:r>
              <a:rPr lang="en-US" dirty="0" smtClean="0">
                <a:hlinkClick r:id="rId6"/>
              </a:rPr>
              <a:t>github.com/method5/method5</a:t>
            </a:r>
            <a:endParaRPr lang="en-US" dirty="0" smtClean="0"/>
          </a:p>
        </p:txBody>
      </p:sp>
      <p:sp>
        <p:nvSpPr>
          <p:cNvPr id="4" name="Date Placeholder 3"/>
          <p:cNvSpPr>
            <a:spLocks noGrp="1"/>
          </p:cNvSpPr>
          <p:nvPr>
            <p:ph type="dt" sz="half" idx="10"/>
          </p:nvPr>
        </p:nvSpPr>
        <p:spPr/>
        <p:txBody>
          <a:bodyPr/>
          <a:lstStyle/>
          <a:p>
            <a:fld id="{E18E99D8-5B8F-468C-BBE7-526BD68FE572}" type="datetime1">
              <a:rPr lang="en-US" smtClean="0"/>
              <a:t>10/28/2017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20</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Not just faster</a:t>
            </a:r>
          </a:p>
          <a:p>
            <a:pPr marL="514350" indent="-514350">
              <a:buFont typeface="+mj-lt"/>
              <a:buAutoNum type="arabicPeriod"/>
            </a:pPr>
            <a:r>
              <a:rPr lang="en-US" dirty="0" smtClean="0"/>
              <a:t>Find it, fix it, and prevent it everywhere</a:t>
            </a:r>
          </a:p>
          <a:p>
            <a:pPr marL="514350" indent="-514350">
              <a:buFont typeface="+mj-lt"/>
              <a:buAutoNum type="arabicPeriod"/>
            </a:pPr>
            <a:r>
              <a:rPr lang="en-US" dirty="0" smtClean="0"/>
              <a:t>Always check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Treat the whole data center as one database</a:t>
            </a:r>
          </a:p>
          <a:p>
            <a:pPr marL="514350" indent="-514350">
              <a:buFont typeface="+mj-lt"/>
              <a:buAutoNum type="arabicPeriod"/>
            </a:pPr>
            <a:r>
              <a:rPr lang="en-US" dirty="0" smtClean="0"/>
              <a:t>Run a query today to save time tomorrow</a:t>
            </a:r>
          </a:p>
        </p:txBody>
      </p:sp>
      <p:sp>
        <p:nvSpPr>
          <p:cNvPr id="4" name="Date Placeholder 3"/>
          <p:cNvSpPr>
            <a:spLocks noGrp="1"/>
          </p:cNvSpPr>
          <p:nvPr>
            <p:ph type="dt" sz="half" idx="10"/>
          </p:nvPr>
        </p:nvSpPr>
        <p:spPr/>
        <p:txBody>
          <a:bodyPr/>
          <a:lstStyle/>
          <a:p>
            <a:fld id="{4E667C21-B277-46CB-80E7-1C015420E7D1}" type="datetime1">
              <a:rPr lang="en-US" smtClean="0"/>
              <a:t>10/28/2017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21</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a:xfrm>
            <a:off x="457200" y="1200151"/>
            <a:ext cx="8229600" cy="2871981"/>
          </a:xfrm>
        </p:spPr>
        <p:txBody>
          <a:bodyPr>
            <a:normAutofit fontScale="92500" lnSpcReduction="20000"/>
          </a:bodyPr>
          <a:lstStyle/>
          <a:p>
            <a:pPr marL="514350" indent="-514350">
              <a:buFont typeface="+mj-lt"/>
              <a:buAutoNum type="arabicPeriod"/>
            </a:pPr>
            <a:r>
              <a:rPr lang="en-US" sz="2800" dirty="0" smtClean="0"/>
              <a:t>Oracle developer or DBA for 15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smtClean="0"/>
              <a:t>Stack Overflow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3"/>
              </a:rPr>
              <a:t>hjon@ventechsolutions.com</a:t>
            </a:r>
            <a:endParaRPr lang="en-US" sz="2400" dirty="0" smtClean="0"/>
          </a:p>
        </p:txBody>
      </p:sp>
      <p:sp>
        <p:nvSpPr>
          <p:cNvPr id="4" name="Date Placeholder 3"/>
          <p:cNvSpPr>
            <a:spLocks noGrp="1"/>
          </p:cNvSpPr>
          <p:nvPr>
            <p:ph type="dt" sz="half" idx="10"/>
          </p:nvPr>
        </p:nvSpPr>
        <p:spPr/>
        <p:txBody>
          <a:bodyPr/>
          <a:lstStyle/>
          <a:p>
            <a:fld id="{E0B1ECC0-3D31-49BF-9732-FEB21E3BFE0B}" type="datetime1">
              <a:rPr lang="en-US" smtClean="0"/>
              <a:t>10/28/2017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a:p>
        </p:txBody>
      </p:sp>
      <p:pic>
        <p:nvPicPr>
          <p:cNvPr id="6" name="Picture 2" descr="http://ventechsolutions.us/wp-content/uploads/2016/02/ventechsolutions-logo2016_USA.png"/>
          <p:cNvPicPr>
            <a:picLocks noChangeAspect="1" noChangeArrowheads="1"/>
          </p:cNvPicPr>
          <p:nvPr/>
        </p:nvPicPr>
        <p:blipFill rotWithShape="1">
          <a:blip r:embed="rId4">
            <a:extLst>
              <a:ext uri="{28A0092B-C50C-407E-A947-70E740481C1C}">
                <a14:useLocalDpi xmlns:a14="http://schemas.microsoft.com/office/drawing/2010/main" val="0"/>
              </a:ext>
            </a:extLst>
          </a:blip>
          <a:srcRect t="-1" b="50465"/>
          <a:stretch/>
        </p:blipFill>
        <p:spPr bwMode="auto">
          <a:xfrm>
            <a:off x="533401" y="4117017"/>
            <a:ext cx="1670857" cy="4170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5515" y="4130581"/>
            <a:ext cx="1594803" cy="3899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32492" y="4032170"/>
            <a:ext cx="586740" cy="5867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7">
            <a:extLst>
              <a:ext uri="{28A0092B-C50C-407E-A947-70E740481C1C}">
                <a14:useLocalDpi xmlns:a14="http://schemas.microsoft.com/office/drawing/2010/main" val="0"/>
              </a:ext>
            </a:extLst>
          </a:blip>
          <a:srcRect t="4" r="19999" b="88476"/>
          <a:stretch/>
        </p:blipFill>
        <p:spPr bwMode="auto">
          <a:xfrm>
            <a:off x="2440540" y="4062193"/>
            <a:ext cx="1755670" cy="52669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ile:///C:/Users/mf8943/AppData/Local/Temp/1/OCP_AdvPLSQLDev_clr.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1" y="3714750"/>
            <a:ext cx="1825943" cy="1221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Groundhog Day DBA</a:t>
            </a:r>
          </a:p>
          <a:p>
            <a:pPr marL="514350" indent="-514350">
              <a:buFont typeface="+mj-lt"/>
              <a:buAutoNum type="arabicPeriod"/>
            </a:pPr>
            <a:r>
              <a:rPr lang="en-US" dirty="0" smtClean="0"/>
              <a:t>Many simple tasks do not scale</a:t>
            </a:r>
          </a:p>
          <a:p>
            <a:pPr marL="514350" indent="-514350">
              <a:buFont typeface="+mj-lt"/>
              <a:buAutoNum type="arabicPeriod"/>
            </a:pPr>
            <a:r>
              <a:rPr lang="en-US" dirty="0" smtClean="0"/>
              <a:t>Only obvious, pre-defined tasks are automated</a:t>
            </a:r>
          </a:p>
          <a:p>
            <a:pPr marL="514350" indent="-514350">
              <a:buFont typeface="+mj-lt"/>
              <a:buAutoNum type="arabicPeriod"/>
            </a:pPr>
            <a:r>
              <a:rPr lang="en-US" dirty="0" smtClean="0"/>
              <a:t>Every environment has unique challenges</a:t>
            </a:r>
          </a:p>
          <a:p>
            <a:pPr marL="514350" indent="-514350">
              <a:buFont typeface="+mj-lt"/>
              <a:buAutoNum type="arabicPeriod"/>
            </a:pPr>
            <a:r>
              <a:rPr lang="en-US" dirty="0" smtClean="0"/>
              <a:t>SQL and PL/SQL are great but per-database</a:t>
            </a:r>
          </a:p>
        </p:txBody>
      </p:sp>
      <p:sp>
        <p:nvSpPr>
          <p:cNvPr id="4" name="Date Placeholder 3"/>
          <p:cNvSpPr>
            <a:spLocks noGrp="1"/>
          </p:cNvSpPr>
          <p:nvPr>
            <p:ph type="dt" sz="half" idx="10"/>
          </p:nvPr>
        </p:nvSpPr>
        <p:spPr/>
        <p:txBody>
          <a:bodyPr/>
          <a:lstStyle/>
          <a:p>
            <a:fld id="{59A89C50-A88C-43DA-A017-AA6F35F0B0C8}" type="datetime1">
              <a:rPr lang="en-US" smtClean="0"/>
              <a:t>10/28/2017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143000"/>
            <a:ext cx="2122131" cy="580842"/>
          </a:xfrm>
        </p:spPr>
      </p:pic>
      <p:sp>
        <p:nvSpPr>
          <p:cNvPr id="4" name="Date Placeholder 3"/>
          <p:cNvSpPr>
            <a:spLocks noGrp="1"/>
          </p:cNvSpPr>
          <p:nvPr>
            <p:ph type="dt" sz="half" idx="10"/>
          </p:nvPr>
        </p:nvSpPr>
        <p:spPr/>
        <p:txBody>
          <a:bodyPr/>
          <a:lstStyle/>
          <a:p>
            <a:fld id="{AA1E44A8-32B0-4E5A-A6DF-07DB1E700CAE}" type="datetime1">
              <a:rPr lang="en-US" smtClean="0"/>
              <a:t>10/28/2017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3538538"/>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6" y="314325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1889003"/>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2387539"/>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200151"/>
            <a:ext cx="8229600" cy="33944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Won't transform your processes</a:t>
            </a:r>
          </a:p>
          <a:p>
            <a:pPr marL="514350" indent="-514350">
              <a:buFont typeface="+mj-lt"/>
              <a:buAutoNum type="arabicPeriod"/>
            </a:pPr>
            <a:r>
              <a:rPr lang="en-US" dirty="0" smtClean="0"/>
              <a:t>Slow, complex, or insecure</a:t>
            </a:r>
          </a:p>
          <a:p>
            <a:pPr marL="514350" indent="-514350">
              <a:buFont typeface="+mj-lt"/>
              <a:buAutoNum type="arabicPeriod"/>
            </a:pPr>
            <a:r>
              <a:rPr lang="en-US" dirty="0" smtClean="0"/>
              <a:t>IDE, plugin, website, files, agents</a:t>
            </a:r>
          </a:p>
          <a:p>
            <a:pPr marL="514350" indent="-514350">
              <a:buFont typeface="+mj-lt"/>
              <a:buAutoNum type="arabicPeriod"/>
            </a:pPr>
            <a:r>
              <a:rPr lang="en-US" dirty="0" smtClean="0"/>
              <a:t>Often expensive, closed source</a:t>
            </a:r>
          </a:p>
          <a:p>
            <a:pPr marL="514350" indent="-514350">
              <a:buFont typeface="+mj-lt"/>
              <a:buAutoNum type="arabicPeriod"/>
            </a:pPr>
            <a:r>
              <a:rPr lang="en-US" dirty="0" smtClean="0"/>
              <a:t>Pre-defined tasks only</a:t>
            </a:r>
          </a:p>
          <a:p>
            <a:pPr marL="514350" indent="-514350">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fld id="{1AF7749E-7951-4D42-9C43-2FC8E80375B1}" type="datetime1">
              <a:rPr lang="en-US" smtClean="0"/>
              <a:t>10/28/2017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Robust Solution – Method5</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Not your typical home-made script</a:t>
            </a:r>
          </a:p>
          <a:p>
            <a:pPr marL="514350" indent="-514350">
              <a:buFont typeface="+mj-lt"/>
              <a:buAutoNum type="arabicPeriod"/>
            </a:pPr>
            <a:r>
              <a:rPr lang="en-US" dirty="0" smtClean="0"/>
              <a:t>In production since </a:t>
            </a:r>
            <a:r>
              <a:rPr lang="en-US" dirty="0"/>
              <a:t>2014 for the largest healthcare data center in the </a:t>
            </a:r>
            <a:r>
              <a:rPr lang="en-US" dirty="0" smtClean="0"/>
              <a:t>world</a:t>
            </a:r>
          </a:p>
          <a:p>
            <a:pPr marL="514350" indent="-514350">
              <a:buFont typeface="+mj-lt"/>
              <a:buAutoNum type="arabicPeriod"/>
            </a:pPr>
            <a:r>
              <a:rPr lang="en-US" dirty="0" smtClean="0"/>
              <a:t>&gt;400 databases, &gt;1PB data</a:t>
            </a:r>
          </a:p>
          <a:p>
            <a:pPr marL="514350" indent="-514350">
              <a:buFont typeface="+mj-lt"/>
              <a:buAutoNum type="arabicPeriod"/>
            </a:pPr>
            <a:r>
              <a:rPr lang="en-US" dirty="0" smtClean="0"/>
              <a:t>&gt;10 million runs, &gt;1800 tests, open source</a:t>
            </a:r>
          </a:p>
          <a:p>
            <a:pPr marL="514350" indent="-514350">
              <a:buFont typeface="+mj-lt"/>
              <a:buAutoNum type="arabicPeriod"/>
            </a:pPr>
            <a:r>
              <a:rPr lang="en-US" dirty="0" smtClean="0"/>
              <a:t>Security has always been a priority</a:t>
            </a:r>
          </a:p>
        </p:txBody>
      </p:sp>
      <p:sp>
        <p:nvSpPr>
          <p:cNvPr id="4" name="Date Placeholder 3"/>
          <p:cNvSpPr>
            <a:spLocks noGrp="1"/>
          </p:cNvSpPr>
          <p:nvPr>
            <p:ph type="dt" sz="half" idx="10"/>
          </p:nvPr>
        </p:nvSpPr>
        <p:spPr/>
        <p:txBody>
          <a:bodyPr/>
          <a:lstStyle/>
          <a:p>
            <a:fld id="{60D7856B-577C-489D-A2A8-2F221F81FEFA}" type="datetime1">
              <a:rPr lang="en-US" smtClean="0"/>
              <a:t>10/28/2017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a:xfrm>
            <a:off x="304800" y="1200150"/>
            <a:ext cx="8458200" cy="3581400"/>
          </a:xfrm>
        </p:spPr>
        <p:txBody>
          <a:bodyPr>
            <a:normAutofit fontScale="40000" lnSpcReduction="20000"/>
          </a:bodyPr>
          <a:lstStyle/>
          <a:p>
            <a:pPr marL="0" indent="0">
              <a:buNone/>
            </a:pPr>
            <a:r>
              <a:rPr lang="en-US" sz="5000" b="1" dirty="0" smtClean="0">
                <a:solidFill>
                  <a:srgbClr val="008080"/>
                </a:solidFill>
                <a:highlight>
                  <a:srgbClr val="FFFFFF"/>
                </a:highlight>
                <a:latin typeface="Courier New"/>
              </a:rPr>
              <a:t>select</a:t>
            </a:r>
            <a:r>
              <a:rPr lang="en-US" sz="5000" b="1" dirty="0" smtClean="0">
                <a:solidFill>
                  <a:srgbClr val="000080"/>
                </a:solidFill>
                <a:highlight>
                  <a:srgbClr val="FFFFFF"/>
                </a:highlight>
                <a:latin typeface="Courier New"/>
              </a:rPr>
              <a:t> *</a:t>
            </a:r>
          </a:p>
          <a:p>
            <a:pPr marL="0" indent="0">
              <a:buNone/>
            </a:pPr>
            <a:r>
              <a:rPr lang="en-US" sz="5000" b="1" dirty="0" smtClean="0">
                <a:solidFill>
                  <a:srgbClr val="008080"/>
                </a:solidFill>
                <a:highlight>
                  <a:srgbClr val="FFFFFF"/>
                </a:highlight>
                <a:latin typeface="Courier New"/>
              </a:rPr>
              <a:t>from</a:t>
            </a:r>
            <a:r>
              <a:rPr lang="en-US" sz="5000" b="1" dirty="0" smtClean="0">
                <a:solidFill>
                  <a:srgbClr val="000080"/>
                </a:solidFill>
                <a:highlight>
                  <a:srgbClr val="FFFFFF"/>
                </a:highlight>
                <a:latin typeface="Courier New"/>
              </a:rPr>
              <a:t> </a:t>
            </a:r>
            <a:r>
              <a:rPr lang="en-US" sz="5000" b="1" dirty="0" smtClean="0">
                <a:solidFill>
                  <a:srgbClr val="008080"/>
                </a:solidFill>
                <a:highlight>
                  <a:srgbClr val="FFFFFF"/>
                </a:highlight>
                <a:latin typeface="Courier New"/>
              </a:rPr>
              <a:t>table</a:t>
            </a:r>
            <a:r>
              <a:rPr lang="en-US" sz="5000" b="1" dirty="0" smtClean="0">
                <a:solidFill>
                  <a:srgbClr val="000080"/>
                </a:solidFill>
                <a:highlight>
                  <a:srgbClr val="FFFFFF"/>
                </a:highlight>
                <a:latin typeface="Courier New"/>
              </a:rPr>
              <a:t>(m5(</a:t>
            </a:r>
            <a:r>
              <a:rPr lang="en-US" sz="5000" b="1" dirty="0" smtClean="0">
                <a:solidFill>
                  <a:srgbClr val="0000FF"/>
                </a:solidFill>
                <a:highlight>
                  <a:srgbClr val="FFFFFF"/>
                </a:highlight>
                <a:latin typeface="Courier New"/>
              </a:rPr>
              <a:t>'select </a:t>
            </a:r>
            <a:r>
              <a:rPr lang="en-US" sz="5000" b="1" dirty="0">
                <a:solidFill>
                  <a:srgbClr val="0000FF"/>
                </a:solidFill>
                <a:highlight>
                  <a:srgbClr val="FFFFFF"/>
                </a:highlight>
                <a:latin typeface="Courier New"/>
              </a:rPr>
              <a:t>* from dual'</a:t>
            </a:r>
            <a:r>
              <a:rPr lang="en-US" sz="5000" b="1" dirty="0">
                <a:solidFill>
                  <a:srgbClr val="000080"/>
                </a:solidFill>
                <a:highlight>
                  <a:srgbClr val="FFFFFF"/>
                </a:highlight>
                <a:latin typeface="Courier New"/>
              </a:rPr>
              <a:t>, </a:t>
            </a:r>
            <a:r>
              <a:rPr lang="en-US" sz="5000" b="1" dirty="0">
                <a:solidFill>
                  <a:srgbClr val="0000FF"/>
                </a:solidFill>
                <a:highlight>
                  <a:srgbClr val="FFFFFF"/>
                </a:highlight>
                <a:latin typeface="Courier New"/>
              </a:rPr>
              <a:t>'</a:t>
            </a:r>
            <a:r>
              <a:rPr lang="en-US" sz="5000" b="1" dirty="0" err="1">
                <a:solidFill>
                  <a:srgbClr val="0000FF"/>
                </a:solidFill>
                <a:highlight>
                  <a:srgbClr val="FFFFFF"/>
                </a:highlight>
                <a:latin typeface="Courier New"/>
              </a:rPr>
              <a:t>dev,qa</a:t>
            </a:r>
            <a:r>
              <a:rPr lang="en-US" sz="5000" b="1" dirty="0" smtClean="0">
                <a:solidFill>
                  <a:srgbClr val="0000FF"/>
                </a:solidFill>
                <a:highlight>
                  <a:srgbClr val="FFFFFF"/>
                </a:highlight>
                <a:latin typeface="Courier New"/>
              </a:rPr>
              <a:t>'</a:t>
            </a:r>
            <a:r>
              <a:rPr lang="en-US" sz="5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4000" b="1" dirty="0">
                <a:solidFill>
                  <a:srgbClr val="008080"/>
                </a:solidFill>
                <a:highlight>
                  <a:srgbClr val="FFFFFF"/>
                </a:highlight>
                <a:latin typeface="Courier New"/>
              </a:rPr>
              <a:t>begin</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m5_proc</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p_code</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'begin null; end;'</a:t>
            </a: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p_targets</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a:t>
            </a:r>
            <a:r>
              <a:rPr lang="en-US" sz="4000" b="1" dirty="0" err="1" smtClean="0">
                <a:solidFill>
                  <a:srgbClr val="0000FF"/>
                </a:solidFill>
                <a:highlight>
                  <a:srgbClr val="FFFFFF"/>
                </a:highlight>
                <a:latin typeface="Courier New"/>
              </a:rPr>
              <a:t>dev,qa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p_table_name</a:t>
            </a:r>
            <a:r>
              <a:rPr lang="en-US" sz="4000" b="1" dirty="0" smtClean="0">
                <a:solidFill>
                  <a:srgbClr val="000080"/>
                </a:solidFill>
                <a:highlight>
                  <a:srgbClr val="FFFFFF"/>
                </a:highlight>
                <a:latin typeface="Courier New"/>
              </a:rPr>
              <a:t>          </a:t>
            </a:r>
            <a:r>
              <a:rPr lang="en-US" sz="4000" b="1" dirty="0" smtClean="0">
                <a:solidFill>
                  <a:srgbClr val="000080"/>
                </a:solidFill>
                <a:highlight>
                  <a:srgbClr val="FFFFFF"/>
                </a:highlight>
                <a:latin typeface="Courier New"/>
              </a:rPr>
              <a:t>=&gt; </a:t>
            </a:r>
            <a:r>
              <a:rPr lang="en-US" sz="4000" b="1" dirty="0">
                <a:solidFill>
                  <a:srgbClr val="0000FF"/>
                </a:solidFill>
                <a:highlight>
                  <a:srgbClr val="FFFFFF"/>
                </a:highlight>
                <a:latin typeface="Courier New"/>
              </a:rPr>
              <a:t>'</a:t>
            </a:r>
            <a:r>
              <a:rPr lang="en-US" sz="4000" b="1" dirty="0" err="1">
                <a:solidFill>
                  <a:srgbClr val="0000FF"/>
                </a:solidFill>
                <a:highlight>
                  <a:srgbClr val="FFFFFF"/>
                </a:highlight>
                <a:latin typeface="Courier New"/>
              </a:rPr>
              <a:t>test_data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p_table_exists_action</a:t>
            </a:r>
            <a:r>
              <a:rPr lang="en-US" sz="4000" b="1" dirty="0" smtClean="0">
                <a:solidFill>
                  <a:srgbClr val="000080"/>
                </a:solidFill>
                <a:highlight>
                  <a:srgbClr val="FFFFFF"/>
                </a:highlight>
                <a:latin typeface="Courier New"/>
              </a:rPr>
              <a:t> </a:t>
            </a:r>
            <a:r>
              <a:rPr lang="en-US" sz="4000" b="1" dirty="0">
                <a:solidFill>
                  <a:srgbClr val="000080"/>
                </a:solidFill>
                <a:highlight>
                  <a:srgbClr val="FFFFFF"/>
                </a:highlight>
                <a:latin typeface="Courier New"/>
              </a:rPr>
              <a:t>=&gt; </a:t>
            </a:r>
            <a:r>
              <a:rPr lang="en-US" sz="4000" b="1" dirty="0">
                <a:solidFill>
                  <a:srgbClr val="0000FF"/>
                </a:solidFill>
                <a:highlight>
                  <a:srgbClr val="FFFFFF"/>
                </a:highlight>
                <a:latin typeface="Courier New"/>
              </a:rPr>
              <a:t>'drop'</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p_asynchronous</a:t>
            </a:r>
            <a:r>
              <a:rPr lang="en-US" sz="4000" b="1" dirty="0" smtClean="0">
                <a:solidFill>
                  <a:srgbClr val="000080"/>
                </a:solidFill>
                <a:highlight>
                  <a:srgbClr val="FFFFFF"/>
                </a:highlight>
                <a:latin typeface="Courier New"/>
              </a:rPr>
              <a:t>        =&gt; </a:t>
            </a:r>
            <a:r>
              <a:rPr lang="en-US" sz="4000" b="1" dirty="0" smtClean="0">
                <a:solidFill>
                  <a:srgbClr val="008080"/>
                </a:solidFill>
                <a:highlight>
                  <a:srgbClr val="FFFFFF"/>
                </a:highlight>
                <a:latin typeface="Courier New"/>
              </a:rPr>
              <a:t>true</a:t>
            </a:r>
            <a:r>
              <a:rPr lang="en-US" sz="4000" b="1" dirty="0">
                <a:solidFill>
                  <a:srgbClr val="000080"/>
                </a:solidFill>
                <a:highlight>
                  <a:srgbClr val="FFFFFF"/>
                </a:highlight>
                <a:latin typeface="Courier New"/>
              </a:rPr>
              <a:t>,</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p_run_as_sys</a:t>
            </a:r>
            <a:r>
              <a:rPr lang="en-US" sz="4000" b="1" dirty="0">
                <a:solidFill>
                  <a:srgbClr val="000080"/>
                </a:solidFill>
                <a:highlight>
                  <a:srgbClr val="FFFFFF"/>
                </a:highlight>
                <a:latin typeface="Courier New"/>
              </a:rPr>
              <a:t>          =&gt; </a:t>
            </a:r>
            <a:r>
              <a:rPr lang="en-US" sz="4000" b="1" dirty="0">
                <a:solidFill>
                  <a:srgbClr val="008080"/>
                </a:solidFill>
                <a:highlight>
                  <a:srgbClr val="FFFFFF"/>
                </a:highlight>
                <a:latin typeface="Courier New"/>
              </a:rPr>
              <a:t>false</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8080"/>
                </a:solidFill>
                <a:highlight>
                  <a:srgbClr val="FFFFFF"/>
                </a:highlight>
                <a:latin typeface="Courier New"/>
              </a:rPr>
              <a:t>end</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fld id="{12698F6C-3B60-45A8-AA68-1C639B61BEFF}" type="datetime1">
              <a:rPr lang="en-US" smtClean="0"/>
              <a:t>10/28/2017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sp>
        <p:nvSpPr>
          <p:cNvPr id="6" name="Rectangle 5"/>
          <p:cNvSpPr/>
          <p:nvPr/>
        </p:nvSpPr>
        <p:spPr>
          <a:xfrm>
            <a:off x="2590800" y="1809750"/>
            <a:ext cx="2895600"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7" name="Rectangle 6"/>
          <p:cNvSpPr/>
          <p:nvPr/>
        </p:nvSpPr>
        <p:spPr>
          <a:xfrm>
            <a:off x="5908966" y="1831162"/>
            <a:ext cx="1177634"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553200" y="249555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553200" y="2767350"/>
            <a:ext cx="1295400" cy="25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553200" y="3065004"/>
            <a:ext cx="1295400" cy="827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Features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Performance</a:t>
            </a:r>
            <a:r>
              <a:rPr lang="en-US" dirty="0" smtClean="0">
                <a:solidFill>
                  <a:schemeClr val="bg1">
                    <a:lumMod val="50000"/>
                  </a:schemeClr>
                </a:solidFill>
              </a:rPr>
              <a:t> - fast,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nothing to worry about</a:t>
            </a:r>
          </a:p>
          <a:p>
            <a:pPr marL="514350" indent="-514350">
              <a:buFont typeface="+mj-lt"/>
              <a:buAutoNum type="arabicPeriod"/>
            </a:pPr>
            <a:r>
              <a:rPr lang="en-US" dirty="0" smtClean="0"/>
              <a:t>Exceptions and Metadata </a:t>
            </a:r>
            <a:r>
              <a:rPr lang="en-US" dirty="0" smtClean="0">
                <a:solidFill>
                  <a:schemeClr val="bg1">
                    <a:lumMod val="50000"/>
                  </a:schemeClr>
                </a:solidFill>
              </a:rPr>
              <a:t>- handled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fld id="{D97E924C-66F2-4356-A8CE-66225EAB43F5}" type="datetime1">
              <a:rPr lang="en-US" smtClean="0"/>
              <a:t>10/28/2017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9223</TotalTime>
  <Words>4030</Words>
  <Application>Microsoft Office PowerPoint</Application>
  <PresentationFormat>On-screen Show (16:9)</PresentationFormat>
  <Paragraphs>288</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Summary</vt:lpstr>
      <vt:lpstr>About Jon Heller</vt:lpstr>
      <vt:lpstr>Oracle Automation Gap</vt:lpstr>
      <vt:lpstr>Current Tools - Not Good Enough</vt:lpstr>
      <vt:lpstr>Ideal Solution</vt:lpstr>
      <vt:lpstr>A Robust Solution – Method5</vt:lpstr>
      <vt:lpstr>Interface - Function or Procedure</vt:lpstr>
      <vt:lpstr>Basic Features</vt:lpstr>
      <vt:lpstr>Parameters</vt:lpstr>
      <vt:lpstr>Other Features</vt:lpstr>
      <vt:lpstr>Simple Example</vt:lpstr>
      <vt:lpstr>More Simple Examples</vt:lpstr>
      <vt:lpstr>Example: Compare Everything Everywhere</vt:lpstr>
      <vt:lpstr>Example: Global ASH </vt:lpstr>
      <vt:lpstr>Example: ASM Forecast</vt:lpstr>
      <vt:lpstr>Example: Space Treemap</vt:lpstr>
      <vt:lpstr>Technologies</vt:lpstr>
      <vt:lpstr>Install and Administer</vt:lpstr>
      <vt:lpstr>More Information</vt:lpstr>
      <vt:lpstr>Your New Mission: Automate Everything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Heller, Jonathan</cp:lastModifiedBy>
  <cp:revision>161</cp:revision>
  <dcterms:created xsi:type="dcterms:W3CDTF">2017-01-03T18:29:12Z</dcterms:created>
  <dcterms:modified xsi:type="dcterms:W3CDTF">2017-10-29T18:56:22Z</dcterms:modified>
</cp:coreProperties>
</file>