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69" r:id="rId4"/>
    <p:sldId id="260" r:id="rId5"/>
    <p:sldId id="258" r:id="rId6"/>
    <p:sldId id="259" r:id="rId7"/>
    <p:sldId id="262" r:id="rId8"/>
    <p:sldId id="271" r:id="rId9"/>
    <p:sldId id="263" r:id="rId10"/>
    <p:sldId id="261" r:id="rId11"/>
    <p:sldId id="270" r:id="rId12"/>
    <p:sldId id="264" r:id="rId13"/>
    <p:sldId id="265" r:id="rId14"/>
    <p:sldId id="266"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4211" autoAdjust="0"/>
  </p:normalViewPr>
  <p:slideViewPr>
    <p:cSldViewPr>
      <p:cViewPr varScale="1">
        <p:scale>
          <a:sx n="96" d="100"/>
          <a:sy n="96" d="100"/>
        </p:scale>
        <p:origin x="-143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2" d="100"/>
          <a:sy n="102" d="100"/>
        </p:scale>
        <p:origin x="-25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184847-EC06-4734-8E30-343A2DA340C9}" type="datetimeFigureOut">
              <a:rPr lang="en-US" smtClean="0"/>
              <a:t>3/21/2017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9C6E9E-4AC0-407D-A8F8-C40BB8B9D441}" type="slidenum">
              <a:rPr lang="en-US" smtClean="0"/>
              <a:t>‹#›</a:t>
            </a:fld>
            <a:endParaRPr lang="en-US"/>
          </a:p>
        </p:txBody>
      </p:sp>
    </p:spTree>
    <p:extLst>
      <p:ext uri="{BB962C8B-B14F-4D97-AF65-F5344CB8AC3E}">
        <p14:creationId xmlns:p14="http://schemas.microsoft.com/office/powerpoint/2010/main" val="107725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84B00-8F05-4CB2-A4E6-4A642AFA915E}" type="datetimeFigureOut">
              <a:rPr lang="en-US" smtClean="0"/>
              <a:t>3/21/2017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AE7ADF-BF07-437B-AD5B-68C1A8D7189D}" type="slidenum">
              <a:rPr lang="en-US" smtClean="0"/>
              <a:t>‹#›</a:t>
            </a:fld>
            <a:endParaRPr lang="en-US"/>
          </a:p>
        </p:txBody>
      </p:sp>
    </p:spTree>
    <p:extLst>
      <p:ext uri="{BB962C8B-B14F-4D97-AF65-F5344CB8AC3E}">
        <p14:creationId xmlns:p14="http://schemas.microsoft.com/office/powerpoint/2010/main" val="332889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AE7ADF-BF07-437B-AD5B-68C1A8D7189D}" type="slidenum">
              <a:rPr lang="en-US" smtClean="0"/>
              <a:t>1</a:t>
            </a:fld>
            <a:endParaRPr lang="en-US"/>
          </a:p>
        </p:txBody>
      </p:sp>
    </p:spTree>
    <p:extLst>
      <p:ext uri="{BB962C8B-B14F-4D97-AF65-F5344CB8AC3E}">
        <p14:creationId xmlns:p14="http://schemas.microsoft.com/office/powerpoint/2010/main" val="91448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1. Tables -</a:t>
            </a:r>
            <a:r>
              <a:rPr lang="en-US" dirty="0" smtClean="0"/>
              <a:t> Every execution</a:t>
            </a:r>
            <a:r>
              <a:rPr lang="en-US" baseline="0" dirty="0" smtClean="0"/>
              <a:t> automatically generates three tables.  The tables are given default names if none are specified.  The tables contain the data, the metadata, and the errors.</a:t>
            </a:r>
            <a:endParaRPr lang="en-US" dirty="0" smtClean="0"/>
          </a:p>
          <a:p>
            <a:pPr marL="0" indent="0">
              <a:buNone/>
            </a:pPr>
            <a:r>
              <a:rPr lang="en-US" b="1" dirty="0" smtClean="0"/>
              <a:t>2. Views -</a:t>
            </a:r>
            <a:r>
              <a:rPr lang="en-US" dirty="0" smtClean="0"/>
              <a:t> Since you may not know or remember the table names used, three</a:t>
            </a:r>
            <a:r>
              <a:rPr lang="en-US" baseline="0" dirty="0" smtClean="0"/>
              <a:t> views are created in your schema.  These views always reference the last run.  They are M5_RESULTS, M5_METADATA, and M5_ERRORS.</a:t>
            </a:r>
            <a:endParaRPr lang="en-US" dirty="0" smtClean="0"/>
          </a:p>
          <a:p>
            <a:pPr marL="0" indent="0">
              <a:buNone/>
            </a:pPr>
            <a:r>
              <a:rPr lang="en-US" b="1" dirty="0" smtClean="0"/>
              <a:t>3.</a:t>
            </a:r>
            <a:r>
              <a:rPr lang="en-US" b="1" baseline="0" dirty="0" smtClean="0"/>
              <a:t> M5_ links - </a:t>
            </a:r>
            <a:r>
              <a:rPr lang="en-US" baseline="0" dirty="0" smtClean="0"/>
              <a:t>Database links are automatically copied and synchronized to your schema.  This can be useful for many ad hoc tasks.  Simply use @M5_$DBNAME in queries or through DBMS_UTILTY.EXECUTE_DDL_STATEMENT.</a:t>
            </a:r>
          </a:p>
          <a:p>
            <a:pPr marL="0" indent="0">
              <a:buNone/>
            </a:pPr>
            <a:r>
              <a:rPr lang="en-US" b="1" baseline="0" dirty="0" smtClean="0"/>
              <a:t>4. Global Data Dictionary - </a:t>
            </a:r>
            <a:r>
              <a:rPr lang="en-US" baseline="0" dirty="0" smtClean="0"/>
              <a:t>Every night Method5 gathers some common data into tables such as M5_DBA_TABLES, M5_USER$, M5_DBA_ROLE_PRIVS, M5_DBA_SYS_PRIVS, and M5_DBA_TAB_PRIVS.  Having this data instantly available makes some tasks much simpler, such as finding out where a user exists, or where an object is granted.</a:t>
            </a:r>
          </a:p>
          <a:p>
            <a:pPr marL="0" indent="0">
              <a:buNone/>
            </a:pPr>
            <a:r>
              <a:rPr lang="en-US" b="1" baseline="0" dirty="0" smtClean="0"/>
              <a:t>5. Admin Email - </a:t>
            </a:r>
            <a:r>
              <a:rPr lang="en-US" b="0" baseline="0" dirty="0" smtClean="0"/>
              <a:t>An email is sent to the administrator every day listing issues encountered by Method5.  These problems are often a blessing in disguise.  For example, if a job never finished and had to be manually killed that implies one of your databases is unavailable.  Method5 will often catch a problem that OEM missed. </a:t>
            </a:r>
            <a:endParaRPr lang="en-US" b="1" baseline="0" dirty="0" smtClean="0"/>
          </a:p>
          <a:p>
            <a:pPr marL="0" indent="0">
              <a:buNone/>
            </a:pPr>
            <a:r>
              <a:rPr lang="en-US" b="1" baseline="0" dirty="0" smtClean="0"/>
              <a:t>6. Version Star –</a:t>
            </a:r>
            <a:r>
              <a:rPr lang="en-US" b="0" baseline="0" dirty="0" smtClean="0"/>
              <a:t> Querying different versions of Oracle can be difficult because the data dictionary has different columns.  For example, most data dictionary views in 12c have the new CON_ID column.  A "select * from v$..." will return different result sets between 11g and 12c.  To get around this issue, if you replace "*" with "**", Method5 will convert the "**" into an explicit list of columns based on the lowest Oracle version.  This avoids "not enough values" or "too many values" errors, and ensures that all databases return data regardless of the version.  The results will miss some of the newer columns, such as CON_ID.</a:t>
            </a:r>
            <a:endParaRPr lang="en-US" b="1" baseline="0" dirty="0" smtClean="0"/>
          </a:p>
          <a:p>
            <a:pPr marL="0" indent="0">
              <a:buNone/>
            </a:pPr>
            <a:r>
              <a:rPr lang="en-US" b="1" baseline="0" dirty="0" smtClean="0"/>
              <a:t>7. </a:t>
            </a:r>
            <a:r>
              <a:rPr lang="en-US" b="1" baseline="0" dirty="0" smtClean="0"/>
              <a:t>Limits - </a:t>
            </a:r>
            <a:r>
              <a:rPr lang="en-US" baseline="0" dirty="0" smtClean="0"/>
              <a:t>Method5 currently only runs SQL and PL/SQL statements.  It does not (yet) run operating system commands or SQL*Plus scripts.  It also (currently) only runs as DBA so you cannot perform tasks as SYSDBA.</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11</a:t>
            </a:fld>
            <a:endParaRPr lang="en-US"/>
          </a:p>
        </p:txBody>
      </p:sp>
    </p:spTree>
    <p:extLst>
      <p:ext uri="{BB962C8B-B14F-4D97-AF65-F5344CB8AC3E}">
        <p14:creationId xmlns:p14="http://schemas.microsoft.com/office/powerpoint/2010/main" val="2408283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1. Like</a:t>
            </a:r>
            <a:r>
              <a:rPr lang="en-US" baseline="0" dirty="0" smtClean="0"/>
              <a:t> any good database solution, the heavy-lifting is done with SQL statements glued together with PL/SQL.  The dynamic code is nested several levels deep.  To avoid the typical concatenation-hell, the alternative quoting mechanism and REPLACE are used.  This simple trick makes dynamic code drastically more readable.</a:t>
            </a:r>
          </a:p>
          <a:p>
            <a:pPr marL="0" indent="0">
              <a:buNone/>
            </a:pPr>
            <a:r>
              <a:rPr lang="en-US" baseline="0" dirty="0" smtClean="0"/>
              <a:t>2. Database links are what ties everything together.  Database links have gotten a bad reputation.  Yes, many people make horrible mistakes with them, but when used right it makes inter-database communication incredibly simple.</a:t>
            </a:r>
          </a:p>
          <a:p>
            <a:pPr marL="0" indent="0">
              <a:buNone/>
            </a:pPr>
            <a:r>
              <a:rPr lang="en-US" baseline="0" dirty="0" smtClean="0"/>
              <a:t>3. 99% of all Oracle SQL code parsing or code transformation  programs are fundamentally broken.  Things like statement classification and terminator removal are often handled with simple  regular expressions.  SQL and PL/SQL are insanely complicated languages, with over 2,000 keywords and 30 years of syntax history.  A proper </a:t>
            </a:r>
            <a:r>
              <a:rPr lang="en-US" baseline="0" dirty="0" err="1" smtClean="0"/>
              <a:t>lexer</a:t>
            </a:r>
            <a:r>
              <a:rPr lang="en-US" baseline="0" dirty="0" smtClean="0"/>
              <a:t> is a requirement to build a robust system that can handle any code.</a:t>
            </a:r>
          </a:p>
          <a:p>
            <a:pPr marL="0" indent="0">
              <a:buNone/>
            </a:pPr>
            <a:r>
              <a:rPr lang="en-US" baseline="0" dirty="0" smtClean="0"/>
              <a:t>4. Scheduler and pipes work together to enable parallelism and asynchronous processing.</a:t>
            </a:r>
          </a:p>
          <a:p>
            <a:pPr marL="0" indent="0">
              <a:buNone/>
            </a:pPr>
            <a:r>
              <a:rPr lang="en-US" baseline="0" dirty="0" smtClean="0"/>
              <a:t>5. Everything is configured in tables.  You don't have to worry about XML configuration files or agent parameter files.</a:t>
            </a:r>
          </a:p>
          <a:p>
            <a:pPr marL="0" indent="0">
              <a:buNone/>
            </a:pPr>
            <a:r>
              <a:rPr lang="en-US" baseline="0" dirty="0" smtClean="0"/>
              <a:t>6. Oracle Data Cartridge is the magic (or at least cryptic) piece that allows Method5 to extend Oracle SQL.  It provides the ability to return "anything", dynamically, in a SQL context.  Running dynamic SQL in SQL is much harder than it sounds.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12</a:t>
            </a:fld>
            <a:endParaRPr lang="en-US"/>
          </a:p>
        </p:txBody>
      </p:sp>
    </p:spTree>
    <p:extLst>
      <p:ext uri="{BB962C8B-B14F-4D97-AF65-F5344CB8AC3E}">
        <p14:creationId xmlns:p14="http://schemas.microsoft.com/office/powerpoint/2010/main" val="1500454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Requirements - You must have a central</a:t>
            </a:r>
            <a:r>
              <a:rPr lang="en-US" baseline="0" dirty="0" smtClean="0"/>
              <a:t> management database that can communicate with all other database.  You must have SYSDBA to install, and DBA privileges to use.  Any currently-supported platform, version, or edition will work.  (And probably some unsupported ones also</a:t>
            </a:r>
            <a:r>
              <a:rPr lang="en-US" baseline="0" dirty="0" smtClean="0"/>
              <a:t>.)  For testing you only need a single database - the default installation will create some fake links that simulate a multi-database environment.</a:t>
            </a:r>
          </a:p>
          <a:p>
            <a:r>
              <a:rPr lang="en-US" dirty="0" smtClean="0"/>
              <a:t>2</a:t>
            </a:r>
            <a:r>
              <a:rPr lang="en-US" dirty="0" smtClean="0"/>
              <a:t>. Only one person needs to install and administer it.  The configuration is automatically applied to other users.</a:t>
            </a:r>
          </a:p>
          <a:p>
            <a:r>
              <a:rPr lang="en-US" dirty="0" smtClean="0"/>
              <a:t>3. Download the free, open source code from GitHub and follow the instructions.</a:t>
            </a:r>
          </a:p>
          <a:p>
            <a:r>
              <a:rPr lang="en-US" dirty="0" smtClean="0"/>
              <a:t>4. The code is 100% inside the database - there are no agents, plugins, websites, configuration files, etc.</a:t>
            </a:r>
          </a:p>
          <a:p>
            <a:r>
              <a:rPr lang="en-US" dirty="0" smtClean="0"/>
              <a:t>5. </a:t>
            </a:r>
            <a:r>
              <a:rPr lang="en-US" dirty="0" smtClean="0"/>
              <a:t>Getting started</a:t>
            </a:r>
            <a:r>
              <a:rPr lang="en-US" baseline="0" dirty="0" smtClean="0"/>
              <a:t> will take less than an hour.  The time to setup all your connections will vary depending </a:t>
            </a:r>
            <a:r>
              <a:rPr lang="en-US" baseline="0" dirty="0" smtClean="0"/>
              <a:t>on how standardized your environment is.  1000 perfectly-standardized databases will be easier than 10 databases all with different platforms, versions, and configurations.  One of the nice side-effects of Method5 is that it really drives home how useful standardization can be.  You may want to work on one environment at a time; you don't need to get every database working in order to use this.</a:t>
            </a:r>
          </a:p>
          <a:p>
            <a:r>
              <a:rPr lang="en-US" baseline="0" dirty="0" smtClean="0"/>
              <a:t>6. If you encounter any problems you can create a GitHub issue on the repository or you can email Jon Heller at either hjon@ventechsolutions.com or jon@jonheller.org.</a:t>
            </a:r>
          </a:p>
          <a:p>
            <a:endParaRPr lang="en-US" baseline="0" dirty="0" smtClean="0"/>
          </a:p>
          <a:p>
            <a:r>
              <a:rPr lang="en-US" dirty="0" smtClean="0"/>
              <a:t>Most DBAs have everything they need to get started in about</a:t>
            </a:r>
            <a:r>
              <a:rPr lang="en-US" baseline="0" dirty="0" smtClean="0"/>
              <a:t> an hour.</a:t>
            </a:r>
            <a:r>
              <a:rPr lang="en-US" dirty="0" smtClean="0"/>
              <a:t>  You don't need to buy anything, sign up for anything, or install any operating system binaries.  The installation and</a:t>
            </a:r>
            <a:r>
              <a:rPr lang="en-US" baseline="0" dirty="0" smtClean="0"/>
              <a:t> administration tasks aren't that different from what you do on a day-to-day basis.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13</a:t>
            </a:fld>
            <a:endParaRPr lang="en-US"/>
          </a:p>
        </p:txBody>
      </p:sp>
    </p:spTree>
    <p:extLst>
      <p:ext uri="{BB962C8B-B14F-4D97-AF65-F5344CB8AC3E}">
        <p14:creationId xmlns:p14="http://schemas.microsoft.com/office/powerpoint/2010/main" val="489585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15</a:t>
            </a:fld>
            <a:endParaRPr lang="en-US"/>
          </a:p>
        </p:txBody>
      </p:sp>
    </p:spTree>
    <p:extLst>
      <p:ext uri="{BB962C8B-B14F-4D97-AF65-F5344CB8AC3E}">
        <p14:creationId xmlns:p14="http://schemas.microsoft.com/office/powerpoint/2010/main" val="2277858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Method5 isn't simply faster than the alternatives.</a:t>
            </a:r>
            <a:r>
              <a:rPr lang="en-US" baseline="0" dirty="0" smtClean="0"/>
              <a:t>  It's so much faster that it can change your attitude toward solving problems.</a:t>
            </a:r>
            <a:endParaRPr lang="en-US" dirty="0" smtClean="0"/>
          </a:p>
          <a:p>
            <a:r>
              <a:rPr lang="en-US" dirty="0" smtClean="0"/>
              <a:t>1. For every problem, spend a minute thinking if there's a way to find it, fix it, or prevent it on other databases.</a:t>
            </a:r>
          </a:p>
          <a:p>
            <a:r>
              <a:rPr lang="en-US" dirty="0" smtClean="0"/>
              <a:t>2. There's no more excuse to not check every database - it only takes one line of code.</a:t>
            </a:r>
          </a:p>
          <a:p>
            <a:r>
              <a:rPr lang="en-US" dirty="0" smtClean="0"/>
              <a:t>3. Start being more proactive - no more Groundhog Day administration.</a:t>
            </a:r>
            <a:r>
              <a:rPr lang="en-US" baseline="0" dirty="0" smtClean="0"/>
              <a:t>  </a:t>
            </a:r>
            <a:r>
              <a:rPr lang="en-US" dirty="0" smtClean="0"/>
              <a:t>Even if the problem only takes you 5 minutes to fix each time, consider how much time everyone else spends on it before it even</a:t>
            </a:r>
            <a:r>
              <a:rPr lang="en-US" baseline="0" dirty="0" smtClean="0"/>
              <a:t> gets reported to you</a:t>
            </a:r>
            <a:r>
              <a:rPr lang="en-US" dirty="0" smtClean="0"/>
              <a:t>.  When</a:t>
            </a:r>
            <a:r>
              <a:rPr lang="en-US" baseline="0" dirty="0" smtClean="0"/>
              <a:t> you find a problem and write a Method5 snippet for it, save that code.  After a while you can generate a preventive maintenance program that you can run periodically to fix things before they become a problem.</a:t>
            </a:r>
            <a:endParaRPr lang="en-US" dirty="0" smtClean="0"/>
          </a:p>
          <a:p>
            <a:r>
              <a:rPr lang="en-US" dirty="0" smtClean="0"/>
              <a:t>4. Treat all your databases like one database.</a:t>
            </a:r>
          </a:p>
          <a:p>
            <a:r>
              <a:rPr lang="en-US" dirty="0" smtClean="0"/>
              <a:t>5. You'll be surprised how often a single query today can save your organization hours of work tomorrow.</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16</a:t>
            </a:fld>
            <a:endParaRPr lang="en-US"/>
          </a:p>
        </p:txBody>
      </p:sp>
    </p:spTree>
    <p:extLst>
      <p:ext uri="{BB962C8B-B14F-4D97-AF65-F5344CB8AC3E}">
        <p14:creationId xmlns:p14="http://schemas.microsoft.com/office/powerpoint/2010/main" val="1321457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a:t>
            </a:fld>
            <a:endParaRPr lang="en-US"/>
          </a:p>
        </p:txBody>
      </p:sp>
    </p:spTree>
    <p:extLst>
      <p:ext uri="{BB962C8B-B14F-4D97-AF65-F5344CB8AC3E}">
        <p14:creationId xmlns:p14="http://schemas.microsoft.com/office/powerpoint/2010/main" val="98034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DBAs spend too much time fixing the same problems again and again on different databases.  When you find a rare problem they won't spend the time</a:t>
            </a:r>
            <a:r>
              <a:rPr lang="en-US" baseline="0" dirty="0" smtClean="0"/>
              <a:t> to check other databases, it's not worth it.</a:t>
            </a:r>
            <a:endParaRPr lang="en-US" dirty="0" smtClean="0"/>
          </a:p>
          <a:p>
            <a:r>
              <a:rPr lang="en-US" dirty="0" smtClean="0"/>
              <a:t>2. You can't perform simple tasks or answer simple questions across all your databases.</a:t>
            </a:r>
          </a:p>
          <a:p>
            <a:r>
              <a:rPr lang="en-US" dirty="0" smtClean="0"/>
              <a:t>3. You have tools to automate common, predefined tasks like cloning, installing, patching, and deployments.  But</a:t>
            </a:r>
            <a:r>
              <a:rPr lang="en-US" baseline="0" dirty="0" smtClean="0"/>
              <a:t> why not bring automation to tuning, troubleshooting, and other ad hoc tasks?</a:t>
            </a:r>
            <a:endParaRPr lang="en-US" dirty="0" smtClean="0"/>
          </a:p>
          <a:p>
            <a:r>
              <a:rPr lang="en-US" dirty="0" smtClean="0"/>
              <a:t>4. Your environment has unique challenges.  How do you automate the "other" problems that take up so much time?</a:t>
            </a:r>
          </a:p>
          <a:p>
            <a:r>
              <a:rPr lang="en-US" dirty="0" smtClean="0"/>
              <a:t>5. SQL, PL/SQL, and the relational model help solve many of these problems, but they are stuck inside a single database.  Why can't you treat all of your databases as a single entity?</a:t>
            </a:r>
          </a:p>
        </p:txBody>
      </p:sp>
      <p:sp>
        <p:nvSpPr>
          <p:cNvPr id="4" name="Slide Number Placeholder 3"/>
          <p:cNvSpPr>
            <a:spLocks noGrp="1"/>
          </p:cNvSpPr>
          <p:nvPr>
            <p:ph type="sldNum" sz="quarter" idx="10"/>
          </p:nvPr>
        </p:nvSpPr>
        <p:spPr/>
        <p:txBody>
          <a:bodyPr/>
          <a:lstStyle/>
          <a:p>
            <a:fld id="{72AE7ADF-BF07-437B-AD5B-68C1A8D7189D}" type="slidenum">
              <a:rPr lang="en-US" smtClean="0"/>
              <a:t>4</a:t>
            </a:fld>
            <a:endParaRPr lang="en-US"/>
          </a:p>
        </p:txBody>
      </p:sp>
    </p:spTree>
    <p:extLst>
      <p:ext uri="{BB962C8B-B14F-4D97-AF65-F5344CB8AC3E}">
        <p14:creationId xmlns:p14="http://schemas.microsoft.com/office/powerpoint/2010/main" val="750641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all of these criticisms apply</a:t>
            </a:r>
            <a:r>
              <a:rPr lang="en-US" baseline="0" dirty="0" smtClean="0"/>
              <a:t> to all of the listed tools.)</a:t>
            </a:r>
            <a:endParaRPr lang="en-US" dirty="0" smtClean="0"/>
          </a:p>
          <a:p>
            <a:endParaRPr lang="en-US" dirty="0" smtClean="0"/>
          </a:p>
          <a:p>
            <a:r>
              <a:rPr lang="en-US" dirty="0" smtClean="0"/>
              <a:t>1. Existing tools and processes are not nearly good enough to transform the way you work. If you don't use these automation tools multiple times a day then they have failed to significantly help your organization.  Programs like </a:t>
            </a:r>
            <a:r>
              <a:rPr lang="en-US" dirty="0" err="1" smtClean="0"/>
              <a:t>Ansible</a:t>
            </a:r>
            <a:r>
              <a:rPr lang="en-US" dirty="0" smtClean="0"/>
              <a:t>, Salt, and Fabric can</a:t>
            </a:r>
            <a:r>
              <a:rPr lang="en-US" baseline="0" dirty="0" smtClean="0"/>
              <a:t> radically alter the way your system administrators work.  But they can't do the same for Oracle databases.</a:t>
            </a:r>
            <a:endParaRPr lang="en-US" dirty="0" smtClean="0"/>
          </a:p>
          <a:p>
            <a:r>
              <a:rPr lang="en-US" dirty="0" smtClean="0"/>
              <a:t>2. None of the existing tools are fast, easy to use, and secure.</a:t>
            </a:r>
          </a:p>
          <a:p>
            <a:r>
              <a:rPr lang="en-US" dirty="0" smtClean="0"/>
              <a:t>3. We don't need more IDEs, plugins, websites, and agents. Good DBAs and developers will not give up their favorite IDE; you'll</a:t>
            </a:r>
            <a:r>
              <a:rPr lang="en-US" baseline="0" dirty="0" smtClean="0"/>
              <a:t> have to pry them from our </a:t>
            </a:r>
            <a:r>
              <a:rPr lang="en-US" dirty="0" smtClean="0"/>
              <a:t>cold, dead hands.</a:t>
            </a:r>
          </a:p>
          <a:p>
            <a:r>
              <a:rPr lang="en-US" dirty="0" smtClean="0"/>
              <a:t>4. Most of the "enterprise"</a:t>
            </a:r>
            <a:r>
              <a:rPr lang="en-US" baseline="0" dirty="0" smtClean="0"/>
              <a:t> automation programs are expensive and closed source.</a:t>
            </a:r>
          </a:p>
          <a:p>
            <a:r>
              <a:rPr lang="en-US" dirty="0" smtClean="0"/>
              <a:t>5. Some programs are only designed to run a small set of pre-defined</a:t>
            </a:r>
            <a:r>
              <a:rPr lang="en-US" baseline="0" dirty="0" smtClean="0"/>
              <a:t> scripts.</a:t>
            </a:r>
            <a:endParaRPr lang="en-US" dirty="0" smtClean="0"/>
          </a:p>
          <a:p>
            <a:r>
              <a:rPr lang="en-US" dirty="0" smtClean="0"/>
              <a:t>5. Most importantly, none of</a:t>
            </a:r>
            <a:r>
              <a:rPr lang="en-US" baseline="0" dirty="0" smtClean="0"/>
              <a:t> the alternatives are </a:t>
            </a:r>
            <a:r>
              <a:rPr lang="en-US" b="1" baseline="0" dirty="0" smtClean="0"/>
              <a:t>relational</a:t>
            </a:r>
            <a:r>
              <a:rPr lang="en-US" baseline="0" dirty="0" smtClean="0"/>
              <a:t>.  There's nothing wrong with Java, SSH, shell scripts, text files, XML, JSON, etc.  But those are not the native language of databases.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5</a:t>
            </a:fld>
            <a:endParaRPr lang="en-US"/>
          </a:p>
        </p:txBody>
      </p:sp>
    </p:spTree>
    <p:extLst>
      <p:ext uri="{BB962C8B-B14F-4D97-AF65-F5344CB8AC3E}">
        <p14:creationId xmlns:p14="http://schemas.microsoft.com/office/powerpoint/2010/main" val="2307987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We want to access anything in one statement. We want to pretend a thousand databases are just 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Dynamic SQL is sometimes classified as Method 1, 2, 3, or 4.  Method 1 is static, and Method 4 is so dynamic that even the select list is a variable.  You need a new type of dynamic SQL, a Method 5, where even the location is a variable.  This allows you to programmatically control both what to run and where to run it. It should run anywhere SQL can run and should not require anything other than an Oracle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 new syntax would be nice - something like the 12c `CONTAINERS` clause on steroids.</a:t>
            </a:r>
          </a:p>
          <a:p>
            <a:r>
              <a:rPr lang="en-US" dirty="0" smtClean="0"/>
              <a:t>4. We</a:t>
            </a:r>
            <a:r>
              <a:rPr lang="en-US" baseline="0" dirty="0" smtClean="0"/>
              <a:t> can't change SQL syntax but with Oracle Data Cartridge we can get very close.</a:t>
            </a:r>
          </a:p>
        </p:txBody>
      </p:sp>
      <p:sp>
        <p:nvSpPr>
          <p:cNvPr id="4" name="Slide Number Placeholder 3"/>
          <p:cNvSpPr>
            <a:spLocks noGrp="1"/>
          </p:cNvSpPr>
          <p:nvPr>
            <p:ph type="sldNum" sz="quarter" idx="10"/>
          </p:nvPr>
        </p:nvSpPr>
        <p:spPr/>
        <p:txBody>
          <a:bodyPr/>
          <a:lstStyle/>
          <a:p>
            <a:fld id="{72AE7ADF-BF07-437B-AD5B-68C1A8D7189D}" type="slidenum">
              <a:rPr lang="en-US" smtClean="0"/>
              <a:t>6</a:t>
            </a:fld>
            <a:endParaRPr lang="en-US"/>
          </a:p>
        </p:txBody>
      </p:sp>
    </p:spTree>
    <p:extLst>
      <p:ext uri="{BB962C8B-B14F-4D97-AF65-F5344CB8AC3E}">
        <p14:creationId xmlns:p14="http://schemas.microsoft.com/office/powerpoint/2010/main" val="2964524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You've probably seen this problem solved poorly many times before, you should be skeptical.  There are a lot of horrible ways to do this.</a:t>
            </a:r>
          </a:p>
          <a:p>
            <a:r>
              <a:rPr lang="en-US" dirty="0" smtClean="0"/>
              <a:t>2. Method5 has been used in production for 2 years to help manage the largest healthcare data center in the world.</a:t>
            </a:r>
          </a:p>
          <a:p>
            <a:r>
              <a:rPr lang="en-US" dirty="0" smtClean="0"/>
              <a:t>3.</a:t>
            </a:r>
            <a:r>
              <a:rPr lang="en-US" baseline="0" dirty="0" smtClean="0"/>
              <a:t> </a:t>
            </a:r>
            <a:r>
              <a:rPr lang="en-US" dirty="0" smtClean="0"/>
              <a:t>We frequently run it against hundreds of databases with over a petabyte of SAN.</a:t>
            </a:r>
          </a:p>
          <a:p>
            <a:r>
              <a:rPr lang="en-US" dirty="0" smtClean="0"/>
              <a:t>4. It's ran over 8 million queries internally.  It contains 1800 automated tests.</a:t>
            </a:r>
          </a:p>
          <a:p>
            <a:r>
              <a:rPr lang="en-US" dirty="0" smtClean="0"/>
              <a:t>5. Security has always been a primary concern.  We've</a:t>
            </a:r>
            <a:r>
              <a:rPr lang="en-US" baseline="0" dirty="0" smtClean="0"/>
              <a:t> learned from the mistakes of other tools.  For example, there are no shared passwords or public database links.  </a:t>
            </a:r>
            <a:r>
              <a:rPr lang="en-US" dirty="0" smtClean="0"/>
              <a:t>All the code is online, you can look at it yourself.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7</a:t>
            </a:fld>
            <a:endParaRPr lang="en-US"/>
          </a:p>
        </p:txBody>
      </p:sp>
    </p:spTree>
    <p:extLst>
      <p:ext uri="{BB962C8B-B14F-4D97-AF65-F5344CB8AC3E}">
        <p14:creationId xmlns:p14="http://schemas.microsoft.com/office/powerpoint/2010/main" val="3525267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Method5</a:t>
            </a:r>
            <a:r>
              <a:rPr lang="en-US" b="0" baseline="0" dirty="0" smtClean="0"/>
              <a:t> can be run as either a function or a procedure.  Both of them let you specify </a:t>
            </a:r>
            <a:r>
              <a:rPr lang="en-US" b="1" baseline="0" dirty="0" smtClean="0"/>
              <a:t>what</a:t>
            </a:r>
            <a:r>
              <a:rPr lang="en-US" b="0" baseline="0" dirty="0" smtClean="0"/>
              <a:t> to run and </a:t>
            </a:r>
            <a:r>
              <a:rPr lang="en-US" b="1" baseline="0" dirty="0" smtClean="0"/>
              <a:t>where</a:t>
            </a:r>
            <a:r>
              <a:rPr lang="en-US" b="0" baseline="0" dirty="0" smtClean="0"/>
              <a:t> to run it.  The procedure also allows you to specify </a:t>
            </a:r>
            <a:r>
              <a:rPr lang="en-US" b="1" baseline="0" dirty="0" smtClean="0"/>
              <a:t>how</a:t>
            </a:r>
            <a:r>
              <a:rPr lang="en-US" b="0" baseline="0" dirty="0" smtClean="0"/>
              <a:t> to run it.</a:t>
            </a:r>
            <a:endParaRPr lang="en-US" b="0" dirty="0" smtClean="0"/>
          </a:p>
          <a:p>
            <a:endParaRPr lang="en-US" b="1" dirty="0" smtClean="0"/>
          </a:p>
          <a:p>
            <a:r>
              <a:rPr lang="en-US" dirty="0" smtClean="0"/>
              <a:t>Running as a function is simple and neat,</a:t>
            </a:r>
            <a:r>
              <a:rPr lang="en-US" baseline="0" dirty="0" smtClean="0"/>
              <a:t> but in practice advanced users will normally want to run things as a procedure.  Running as a procedure makes it asynchronous, which is good for large jobs you don't want to wait for.  It also makes it possible to schedule and chain tasks.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8</a:t>
            </a:fld>
            <a:endParaRPr lang="en-US"/>
          </a:p>
        </p:txBody>
      </p:sp>
    </p:spTree>
    <p:extLst>
      <p:ext uri="{BB962C8B-B14F-4D97-AF65-F5344CB8AC3E}">
        <p14:creationId xmlns:p14="http://schemas.microsoft.com/office/powerpoint/2010/main" val="3520608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Most</a:t>
            </a:r>
            <a:r>
              <a:rPr lang="en-US" b="0" baseline="0" dirty="0" smtClean="0"/>
              <a:t> of the features of Method5 happen in the background and aren't obvious at first.</a:t>
            </a:r>
          </a:p>
          <a:p>
            <a:r>
              <a:rPr lang="en-US" b="1" dirty="0" smtClean="0"/>
              <a:t>1. Performance -</a:t>
            </a:r>
            <a:r>
              <a:rPr lang="en-US" dirty="0" smtClean="0"/>
              <a:t> Asynchronous processing and parallelism make Method5 more responsive and orders of magnitude faster than other tools.</a:t>
            </a:r>
          </a:p>
          <a:p>
            <a:r>
              <a:rPr lang="en-US" b="1" dirty="0" smtClean="0"/>
              <a:t>2. Simple interface -</a:t>
            </a:r>
            <a:r>
              <a:rPr lang="en-US" dirty="0" smtClean="0"/>
              <a:t> The PL/SQL API makes it easy to create and automate tasks. No need to learn a new GUI or IDE, Method5 seamlessly integrates with your existing tools.</a:t>
            </a:r>
          </a:p>
          <a:p>
            <a:r>
              <a:rPr lang="en-US" b="1" dirty="0" smtClean="0"/>
              <a:t>3.</a:t>
            </a:r>
            <a:r>
              <a:rPr lang="en-US" b="1" baseline="0" dirty="0" smtClean="0"/>
              <a:t> </a:t>
            </a:r>
            <a:r>
              <a:rPr lang="en-US" b="1" dirty="0" smtClean="0"/>
              <a:t>Relational storage -</a:t>
            </a:r>
            <a:r>
              <a:rPr lang="en-US" dirty="0" smtClean="0"/>
              <a:t> Everything about the database is stored in the database, making it easier to analyze, save, and share results.</a:t>
            </a:r>
          </a:p>
          <a:p>
            <a:r>
              <a:rPr lang="en-US" b="1" dirty="0" smtClean="0"/>
              <a:t>4. Easy administration -</a:t>
            </a:r>
            <a:r>
              <a:rPr lang="en-US" dirty="0" smtClean="0"/>
              <a:t> Method5 is agentless. Free and open source software only needs to be installed on one central management database. Users do not need to install custom software, manage connections, or modify configuration files. One administrator can configure Method5 and that configuration automatically applies to all users.</a:t>
            </a:r>
          </a:p>
          <a:p>
            <a:r>
              <a:rPr lang="en-US" b="1" dirty="0" smtClean="0"/>
              <a:t>5. Security -</a:t>
            </a:r>
            <a:r>
              <a:rPr lang="en-US" dirty="0" smtClean="0"/>
              <a:t> Method5 has been thoroughly hardened to avoid the typical security problems with multi-database tools. For example, there are no public database links or shared passwords. See the Security section in the user guide for details.</a:t>
            </a:r>
          </a:p>
          <a:p>
            <a:r>
              <a:rPr lang="en-US" b="1" dirty="0" smtClean="0"/>
              <a:t>6. Exception handling and metadata -</a:t>
            </a:r>
            <a:r>
              <a:rPr lang="en-US" dirty="0" smtClean="0"/>
              <a:t> Exceptions and metadata are stored in tables and do not stop other targets from processing. Hung jobs are automatically stopped based on a timeout parameter. Handling these rare problems lets you easily scale your queries to hundreds of databases.</a:t>
            </a:r>
          </a:p>
        </p:txBody>
      </p:sp>
      <p:sp>
        <p:nvSpPr>
          <p:cNvPr id="4" name="Slide Number Placeholder 3"/>
          <p:cNvSpPr>
            <a:spLocks noGrp="1"/>
          </p:cNvSpPr>
          <p:nvPr>
            <p:ph type="sldNum" sz="quarter" idx="10"/>
          </p:nvPr>
        </p:nvSpPr>
        <p:spPr/>
        <p:txBody>
          <a:bodyPr/>
          <a:lstStyle/>
          <a:p>
            <a:fld id="{72AE7ADF-BF07-437B-AD5B-68C1A8D7189D}" type="slidenum">
              <a:rPr lang="en-US" smtClean="0"/>
              <a:t>9</a:t>
            </a:fld>
            <a:endParaRPr lang="en-US"/>
          </a:p>
        </p:txBody>
      </p:sp>
    </p:spTree>
    <p:extLst>
      <p:ext uri="{BB962C8B-B14F-4D97-AF65-F5344CB8AC3E}">
        <p14:creationId xmlns:p14="http://schemas.microsoft.com/office/powerpoint/2010/main" val="1909579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P_CODE (required) -</a:t>
            </a:r>
            <a:r>
              <a:rPr lang="en-US" dirty="0" smtClean="0"/>
              <a:t> Any SQL or PL/SQL statement.  The</a:t>
            </a:r>
            <a:r>
              <a:rPr lang="en-US" baseline="0" dirty="0" smtClean="0"/>
              <a:t> results can be either the query results, a SQL*Plus feedback message for DDL and DML, or DBMS_OUTPUT for PL/SQL statements.</a:t>
            </a:r>
            <a:endParaRPr lang="en-US" dirty="0" smtClean="0"/>
          </a:p>
          <a:p>
            <a:r>
              <a:rPr lang="en-US" b="1" dirty="0" smtClean="0"/>
              <a:t>2. P_TARGETS (optional, defaults to all databases) -</a:t>
            </a:r>
            <a:r>
              <a:rPr lang="en-US" dirty="0" smtClean="0"/>
              <a:t> Can be either a comma-separated list (of database names, hosts, lifecycles, lines of business, or cluster names) or a query that returns target names.  The</a:t>
            </a:r>
            <a:r>
              <a:rPr lang="en-US" baseline="0" dirty="0" smtClean="0"/>
              <a:t> names can also include wild-cards.  You can configure Target Groups for commonly-used queries.</a:t>
            </a:r>
            <a:endParaRPr lang="en-US" dirty="0" smtClean="0"/>
          </a:p>
          <a:p>
            <a:r>
              <a:rPr lang="en-US" b="1" dirty="0" smtClean="0"/>
              <a:t>3. P_TABLE_NAME (optional, defaults to auto-generated name) -</a:t>
            </a:r>
            <a:r>
              <a:rPr lang="en-US" dirty="0" smtClean="0"/>
              <a:t> The base name for the results, _META, and _ERR tables.</a:t>
            </a:r>
          </a:p>
          <a:p>
            <a:r>
              <a:rPr lang="en-US" b="1" dirty="0" smtClean="0"/>
              <a:t>4. P_TABLE_EXISTS_ACTION (optional, defaults to ERROR) -</a:t>
            </a:r>
            <a:r>
              <a:rPr lang="en-US" dirty="0" smtClean="0"/>
              <a:t> One of ERROR, APPEND, DELETE, or DROP.</a:t>
            </a:r>
          </a:p>
          <a:p>
            <a:r>
              <a:rPr lang="en-US" b="1" dirty="0" smtClean="0"/>
              <a:t>5. P_ASYNCHRONOUS (optional, defaults to TRUE) -</a:t>
            </a:r>
            <a:r>
              <a:rPr lang="en-US" dirty="0" smtClean="0"/>
              <a:t> Return right away or wait for all results.</a:t>
            </a:r>
          </a:p>
        </p:txBody>
      </p:sp>
      <p:sp>
        <p:nvSpPr>
          <p:cNvPr id="4" name="Slide Number Placeholder 3"/>
          <p:cNvSpPr>
            <a:spLocks noGrp="1"/>
          </p:cNvSpPr>
          <p:nvPr>
            <p:ph type="sldNum" sz="quarter" idx="10"/>
          </p:nvPr>
        </p:nvSpPr>
        <p:spPr/>
        <p:txBody>
          <a:bodyPr/>
          <a:lstStyle/>
          <a:p>
            <a:fld id="{72AE7ADF-BF07-437B-AD5B-68C1A8D7189D}" type="slidenum">
              <a:rPr lang="en-US" smtClean="0"/>
              <a:t>10</a:t>
            </a:fld>
            <a:endParaRPr lang="en-US"/>
          </a:p>
        </p:txBody>
      </p:sp>
    </p:spTree>
    <p:extLst>
      <p:ext uri="{BB962C8B-B14F-4D97-AF65-F5344CB8AC3E}">
        <p14:creationId xmlns:p14="http://schemas.microsoft.com/office/powerpoint/2010/main" val="316232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057647-82FE-4F7C-83B4-53587791251A}" type="datetime1">
              <a:rPr lang="en-US" smtClean="0"/>
              <a:t>3/21/2017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56395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3FF21-708F-4C59-9505-D05A3791AC31}" type="datetime1">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94723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FC7DE3-7050-4999-ABCB-76E0E214913C}" type="datetime1">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66073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2698F6C-3B60-45A8-AA68-1C639B61BEFF}" type="datetime1">
              <a:rPr lang="en-US" smtClean="0"/>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95700" y="6324600"/>
            <a:ext cx="1752600" cy="394335"/>
          </a:xfrm>
          <a:prstGeom prst="rect">
            <a:avLst/>
          </a:prstGeom>
        </p:spPr>
      </p:pic>
    </p:spTree>
    <p:extLst>
      <p:ext uri="{BB962C8B-B14F-4D97-AF65-F5344CB8AC3E}">
        <p14:creationId xmlns:p14="http://schemas.microsoft.com/office/powerpoint/2010/main" val="263600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5176C0-14DF-4768-8A16-43F22EF34937}" type="datetime1">
              <a:rPr lang="en-US" smtClean="0"/>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29368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27D113-D56C-4484-8E60-26B1BDDD2B7D}" type="datetime1">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06983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46BE7D-CDCE-4B6B-92C3-A6060BB37F63}" type="datetime1">
              <a:rPr lang="en-US" smtClean="0"/>
              <a:t>3/21/2017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53452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6112C5-3C0F-4913-A601-B7FE4F9C1F3A}" type="datetime1">
              <a:rPr lang="en-US" smtClean="0"/>
              <a:t>3/21/2017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2952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D4DBD-AFC0-4CD6-8B21-21C10C0D7EF6}" type="datetime1">
              <a:rPr lang="en-US" smtClean="0"/>
              <a:t>3/21/2017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7035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14C57E-D885-4B44-9FAF-8838A1BDE694}" type="datetime1">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9576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EDB21A-AE09-4B41-95A5-CA952A205099}" type="datetime1">
              <a:rPr lang="en-US" smtClean="0"/>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3066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9B313-BB57-4BA5-B615-3D449DFED662}" type="datetime1">
              <a:rPr lang="en-US" smtClean="0"/>
              <a:t>3/21/2017</a:t>
            </a:fld>
            <a:endParaRPr lang="en-US" dirty="0"/>
          </a:p>
        </p:txBody>
      </p:sp>
      <p:sp>
        <p:nvSpPr>
          <p:cNvPr id="5" name="Footer Placeholder 4"/>
          <p:cNvSpPr>
            <a:spLocks noGrp="1"/>
          </p:cNvSpPr>
          <p:nvPr>
            <p:ph type="ftr" sz="quarter" idx="3"/>
          </p:nvPr>
        </p:nvSpPr>
        <p:spPr>
          <a:xfrm>
            <a:off x="2743200" y="6356350"/>
            <a:ext cx="3657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69706-863E-4BD1-B682-3CD80F60367B}" type="slidenum">
              <a:rPr lang="en-US" smtClean="0"/>
              <a:t>‹#›</a:t>
            </a:fld>
            <a:endParaRPr lang="en-US" dirty="0"/>
          </a:p>
        </p:txBody>
      </p:sp>
    </p:spTree>
    <p:extLst>
      <p:ext uri="{BB962C8B-B14F-4D97-AF65-F5344CB8AC3E}">
        <p14:creationId xmlns:p14="http://schemas.microsoft.com/office/powerpoint/2010/main" val="31397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method5.github.io/examples/"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hyperlink" Target="http://method5.github.i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hub.com/method5/method5" TargetMode="External"/><Relationship Id="rId5" Type="http://schemas.openxmlformats.org/officeDocument/2006/relationships/hyperlink" Target="mailto:method5@jonheller.org" TargetMode="External"/><Relationship Id="rId4" Type="http://schemas.openxmlformats.org/officeDocument/2006/relationships/hyperlink" Target="mailto:hjon@ventechsolutions.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gif"/><Relationship Id="rId2" Type="http://schemas.openxmlformats.org/officeDocument/2006/relationships/hyperlink" Target="mailto:hjon@ventechsolutions.com"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657600"/>
            <a:ext cx="6400800" cy="1752600"/>
          </a:xfrm>
        </p:spPr>
        <p:txBody>
          <a:bodyPr>
            <a:normAutofit fontScale="92500" lnSpcReduction="10000"/>
          </a:bodyPr>
          <a:lstStyle/>
          <a:p>
            <a:r>
              <a:rPr lang="en-US" sz="4000" dirty="0" smtClean="0"/>
              <a:t>Parallel Remote Execution for Oracle </a:t>
            </a:r>
            <a:r>
              <a:rPr lang="en-US" sz="4000" dirty="0" smtClean="0"/>
              <a:t>SQL</a:t>
            </a:r>
          </a:p>
          <a:p>
            <a:r>
              <a:rPr lang="en-US" sz="4000" dirty="0" smtClean="0">
                <a:hlinkClick r:id="rId3"/>
              </a:rPr>
              <a:t>https://method5.github.io</a:t>
            </a:r>
            <a:endParaRPr lang="en-US" sz="4000" dirty="0" smtClean="0"/>
          </a:p>
        </p:txBody>
      </p:sp>
      <p:sp>
        <p:nvSpPr>
          <p:cNvPr id="2" name="Date Placeholder 1"/>
          <p:cNvSpPr>
            <a:spLocks noGrp="1"/>
          </p:cNvSpPr>
          <p:nvPr>
            <p:ph type="dt" sz="half" idx="10"/>
          </p:nvPr>
        </p:nvSpPr>
        <p:spPr/>
        <p:txBody>
          <a:bodyPr/>
          <a:lstStyle/>
          <a:p>
            <a:fld id="{2E45DCD3-F6D5-47D1-A091-AE329ABC5543}" type="datetime1">
              <a:rPr lang="en-US" smtClean="0"/>
              <a:t>3/21/2017</a:t>
            </a:fld>
            <a:endParaRPr lang="en-US" dirty="0"/>
          </a:p>
        </p:txBody>
      </p:sp>
      <p:sp>
        <p:nvSpPr>
          <p:cNvPr id="4" name="Slide Number Placeholder 3"/>
          <p:cNvSpPr>
            <a:spLocks noGrp="1"/>
          </p:cNvSpPr>
          <p:nvPr>
            <p:ph type="sldNum" sz="quarter" idx="12"/>
          </p:nvPr>
        </p:nvSpPr>
        <p:spPr/>
        <p:txBody>
          <a:bodyPr/>
          <a:lstStyle/>
          <a:p>
            <a:fld id="{05869706-863E-4BD1-B682-3CD80F60367B}" type="slidenum">
              <a:rPr lang="en-US" smtClean="0"/>
              <a:t>1</a:t>
            </a:fld>
            <a:endParaRPr lang="en-US"/>
          </a:p>
        </p:txBody>
      </p:sp>
      <p:pic>
        <p:nvPicPr>
          <p:cNvPr id="4098" name="Picture 2" descr="https://raw.githubusercontent.com/method5/method5.github.io/master/images/method5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1600200"/>
            <a:ext cx="8229600" cy="1851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87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P_CODE</a:t>
            </a:r>
            <a:r>
              <a:rPr lang="en-US" dirty="0" smtClean="0">
                <a:solidFill>
                  <a:schemeClr val="bg1">
                    <a:lumMod val="50000"/>
                  </a:schemeClr>
                </a:solidFill>
              </a:rPr>
              <a:t> - what to run</a:t>
            </a:r>
          </a:p>
          <a:p>
            <a:pPr marL="514350" indent="-514350">
              <a:buFont typeface="+mj-lt"/>
              <a:buAutoNum type="arabicPeriod"/>
            </a:pPr>
            <a:r>
              <a:rPr lang="en-US" dirty="0" smtClean="0"/>
              <a:t>P_TARGETS</a:t>
            </a:r>
            <a:r>
              <a:rPr lang="en-US" dirty="0" smtClean="0">
                <a:solidFill>
                  <a:schemeClr val="bg1">
                    <a:lumMod val="50000"/>
                  </a:schemeClr>
                </a:solidFill>
              </a:rPr>
              <a:t> - where to run it</a:t>
            </a:r>
          </a:p>
          <a:p>
            <a:pPr marL="514350" indent="-514350">
              <a:buFont typeface="+mj-lt"/>
              <a:buAutoNum type="arabicPeriod"/>
            </a:pPr>
            <a:r>
              <a:rPr lang="en-US" dirty="0" smtClean="0"/>
              <a:t>P_TABLE_NAME</a:t>
            </a:r>
            <a:r>
              <a:rPr lang="en-US" dirty="0" smtClean="0">
                <a:solidFill>
                  <a:schemeClr val="bg1">
                    <a:lumMod val="50000"/>
                  </a:schemeClr>
                </a:solidFill>
              </a:rPr>
              <a:t> - where to save it</a:t>
            </a:r>
          </a:p>
          <a:p>
            <a:pPr marL="514350" indent="-514350">
              <a:buFont typeface="+mj-lt"/>
              <a:buAutoNum type="arabicPeriod"/>
            </a:pPr>
            <a:r>
              <a:rPr lang="en-US" dirty="0" smtClean="0"/>
              <a:t>P_TABLE_EXISTS_ACTION</a:t>
            </a:r>
            <a:r>
              <a:rPr lang="en-US" dirty="0" smtClean="0">
                <a:solidFill>
                  <a:schemeClr val="bg1">
                    <a:lumMod val="50000"/>
                  </a:schemeClr>
                </a:solidFill>
              </a:rPr>
              <a:t> - if it already exists</a:t>
            </a:r>
          </a:p>
          <a:p>
            <a:pPr marL="514350" indent="-514350">
              <a:buFont typeface="+mj-lt"/>
              <a:buAutoNum type="arabicPeriod"/>
            </a:pPr>
            <a:r>
              <a:rPr lang="en-US" dirty="0" smtClean="0"/>
              <a:t>P_ASYCHRONOUS</a:t>
            </a:r>
            <a:r>
              <a:rPr lang="en-US" dirty="0" smtClean="0">
                <a:solidFill>
                  <a:schemeClr val="bg1">
                    <a:lumMod val="50000"/>
                  </a:schemeClr>
                </a:solidFill>
              </a:rPr>
              <a:t> - return or wait for all rows</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fld id="{73B3F948-1743-4F2D-B9D2-20F26DEE2D32}"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10</a:t>
            </a:fld>
            <a:endParaRPr lang="en-US"/>
          </a:p>
        </p:txBody>
      </p:sp>
    </p:spTree>
    <p:extLst>
      <p:ext uri="{BB962C8B-B14F-4D97-AF65-F5344CB8AC3E}">
        <p14:creationId xmlns:p14="http://schemas.microsoft.com/office/powerpoint/2010/main" val="3721550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Features</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Tables</a:t>
            </a:r>
            <a:r>
              <a:rPr lang="en-US" dirty="0" smtClean="0">
                <a:solidFill>
                  <a:schemeClr val="bg1">
                    <a:lumMod val="50000"/>
                  </a:schemeClr>
                </a:solidFill>
              </a:rPr>
              <a:t> - data, _META, _ERR</a:t>
            </a:r>
          </a:p>
          <a:p>
            <a:pPr marL="514350" indent="-514350">
              <a:buFont typeface="+mj-lt"/>
              <a:buAutoNum type="arabicPeriod"/>
            </a:pPr>
            <a:r>
              <a:rPr lang="en-US" dirty="0" smtClean="0"/>
              <a:t>Views</a:t>
            </a:r>
            <a:r>
              <a:rPr lang="en-US" dirty="0" smtClean="0">
                <a:solidFill>
                  <a:schemeClr val="bg1">
                    <a:lumMod val="50000"/>
                  </a:schemeClr>
                </a:solidFill>
              </a:rPr>
              <a:t> - M5_RESULTS, M5_METADATA, M5_ERRORS</a:t>
            </a:r>
          </a:p>
          <a:p>
            <a:pPr marL="514350" indent="-514350">
              <a:buFont typeface="+mj-lt"/>
              <a:buAutoNum type="arabicPeriod"/>
            </a:pPr>
            <a:r>
              <a:rPr lang="en-US" dirty="0" smtClean="0"/>
              <a:t>M5_ links</a:t>
            </a:r>
            <a:r>
              <a:rPr lang="en-US" dirty="0" smtClean="0">
                <a:solidFill>
                  <a:schemeClr val="bg1">
                    <a:lumMod val="50000"/>
                  </a:schemeClr>
                </a:solidFill>
              </a:rPr>
              <a:t> - M5_* created in your schema</a:t>
            </a:r>
          </a:p>
          <a:p>
            <a:pPr marL="514350" indent="-514350">
              <a:buFont typeface="+mj-lt"/>
              <a:buAutoNum type="arabicPeriod"/>
            </a:pPr>
            <a:r>
              <a:rPr lang="en-US" dirty="0" smtClean="0"/>
              <a:t>Global Data Dictionary</a:t>
            </a:r>
            <a:r>
              <a:rPr lang="en-US" dirty="0" smtClean="0">
                <a:solidFill>
                  <a:schemeClr val="bg1">
                    <a:lumMod val="50000"/>
                  </a:schemeClr>
                </a:solidFill>
              </a:rPr>
              <a:t> - M5_DBA_* tables refreshed nightly</a:t>
            </a:r>
          </a:p>
          <a:p>
            <a:pPr marL="514350" indent="-514350">
              <a:buFont typeface="+mj-lt"/>
              <a:buAutoNum type="arabicPeriod"/>
            </a:pPr>
            <a:r>
              <a:rPr lang="en-US" dirty="0" smtClean="0"/>
              <a:t>Admin Email</a:t>
            </a:r>
            <a:r>
              <a:rPr lang="en-US" dirty="0" smtClean="0">
                <a:solidFill>
                  <a:schemeClr val="bg1">
                    <a:lumMod val="50000"/>
                  </a:schemeClr>
                </a:solidFill>
              </a:rPr>
              <a:t> - Summary of daily </a:t>
            </a:r>
            <a:r>
              <a:rPr lang="en-US" dirty="0" smtClean="0">
                <a:solidFill>
                  <a:schemeClr val="bg1">
                    <a:lumMod val="50000"/>
                  </a:schemeClr>
                </a:solidFill>
              </a:rPr>
              <a:t>issues</a:t>
            </a:r>
          </a:p>
          <a:p>
            <a:pPr marL="514350" indent="-514350">
              <a:buFont typeface="+mj-lt"/>
              <a:buAutoNum type="arabicPeriod"/>
            </a:pPr>
            <a:r>
              <a:rPr lang="en-US" dirty="0" smtClean="0"/>
              <a:t>Version Star -</a:t>
            </a:r>
            <a:r>
              <a:rPr lang="en-US" dirty="0" smtClean="0">
                <a:solidFill>
                  <a:schemeClr val="bg1">
                    <a:lumMod val="50000"/>
                  </a:schemeClr>
                </a:solidFill>
              </a:rPr>
              <a:t> Use "**" for version differences</a:t>
            </a:r>
            <a:endParaRPr lang="en-US" dirty="0" smtClean="0">
              <a:solidFill>
                <a:schemeClr val="bg1">
                  <a:lumMod val="50000"/>
                </a:schemeClr>
              </a:solidFill>
            </a:endParaRPr>
          </a:p>
          <a:p>
            <a:pPr marL="514350" indent="-514350">
              <a:buFont typeface="+mj-lt"/>
              <a:buAutoNum type="arabicPeriod"/>
            </a:pPr>
            <a:r>
              <a:rPr lang="en-US" dirty="0" smtClean="0"/>
              <a:t>Limits </a:t>
            </a:r>
            <a:r>
              <a:rPr lang="en-US" dirty="0" smtClean="0">
                <a:solidFill>
                  <a:schemeClr val="bg1">
                    <a:lumMod val="50000"/>
                  </a:schemeClr>
                </a:solidFill>
              </a:rPr>
              <a:t>- SQL and PL/SQL only, as DBA</a:t>
            </a:r>
          </a:p>
        </p:txBody>
      </p:sp>
      <p:sp>
        <p:nvSpPr>
          <p:cNvPr id="4" name="Date Placeholder 3"/>
          <p:cNvSpPr>
            <a:spLocks noGrp="1"/>
          </p:cNvSpPr>
          <p:nvPr>
            <p:ph type="dt" sz="half" idx="10"/>
          </p:nvPr>
        </p:nvSpPr>
        <p:spPr/>
        <p:txBody>
          <a:bodyPr/>
          <a:lstStyle/>
          <a:p>
            <a:fld id="{8C6FBF27-FCE1-40A4-AD2E-EA28EB5C01F0}"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11</a:t>
            </a:fld>
            <a:endParaRPr lang="en-US"/>
          </a:p>
        </p:txBody>
      </p:sp>
    </p:spTree>
    <p:extLst>
      <p:ext uri="{BB962C8B-B14F-4D97-AF65-F5344CB8AC3E}">
        <p14:creationId xmlns:p14="http://schemas.microsoft.com/office/powerpoint/2010/main" val="530380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Dynamic</a:t>
            </a:r>
            <a:r>
              <a:rPr lang="en-US" dirty="0"/>
              <a:t>, templated SQL and </a:t>
            </a:r>
            <a:r>
              <a:rPr lang="en-US" dirty="0" smtClean="0"/>
              <a:t>PL/SQL</a:t>
            </a:r>
            <a:br>
              <a:rPr lang="en-US" dirty="0" smtClean="0"/>
            </a:br>
            <a:endParaRPr lang="en-US" dirty="0" smtClean="0"/>
          </a:p>
          <a:p>
            <a:pPr marL="514350" indent="-514350">
              <a:buFont typeface="+mj-lt"/>
              <a:buAutoNum type="arabicPeriod"/>
            </a:pPr>
            <a:r>
              <a:rPr lang="en-US" dirty="0"/>
              <a:t>Database Links</a:t>
            </a:r>
          </a:p>
          <a:p>
            <a:pPr marL="514350" indent="-514350">
              <a:buFont typeface="+mj-lt"/>
              <a:buAutoNum type="arabicPeriod"/>
            </a:pPr>
            <a:r>
              <a:rPr lang="en-US" dirty="0"/>
              <a:t>PL/SQL </a:t>
            </a:r>
            <a:r>
              <a:rPr lang="en-US" dirty="0" err="1"/>
              <a:t>Lexer</a:t>
            </a:r>
            <a:endParaRPr lang="en-US" dirty="0"/>
          </a:p>
          <a:p>
            <a:pPr marL="514350" indent="-514350">
              <a:buFont typeface="+mj-lt"/>
              <a:buAutoNum type="arabicPeriod"/>
            </a:pPr>
            <a:r>
              <a:rPr lang="en-US" dirty="0" smtClean="0"/>
              <a:t>DBMS_SCHEDULER, DBMS_PIPES </a:t>
            </a:r>
            <a:endParaRPr lang="en-US" dirty="0"/>
          </a:p>
          <a:p>
            <a:pPr marL="514350" indent="-514350">
              <a:buFont typeface="+mj-lt"/>
              <a:buAutoNum type="arabicPeriod"/>
            </a:pPr>
            <a:r>
              <a:rPr lang="en-US" dirty="0" smtClean="0"/>
              <a:t>Table-driven </a:t>
            </a:r>
            <a:r>
              <a:rPr lang="en-US" dirty="0"/>
              <a:t>configuration</a:t>
            </a:r>
            <a:endParaRPr lang="en-US" dirty="0" smtClean="0"/>
          </a:p>
          <a:p>
            <a:pPr marL="514350" indent="-514350">
              <a:buFont typeface="+mj-lt"/>
              <a:buAutoNum type="arabicPeriod"/>
            </a:pPr>
            <a:r>
              <a:rPr lang="en-US" dirty="0" smtClean="0"/>
              <a:t>Oracle Data Cartridge</a:t>
            </a:r>
          </a:p>
        </p:txBody>
      </p:sp>
      <p:sp>
        <p:nvSpPr>
          <p:cNvPr id="4" name="Date Placeholder 3"/>
          <p:cNvSpPr>
            <a:spLocks noGrp="1"/>
          </p:cNvSpPr>
          <p:nvPr>
            <p:ph type="dt" sz="half" idx="10"/>
          </p:nvPr>
        </p:nvSpPr>
        <p:spPr/>
        <p:txBody>
          <a:bodyPr/>
          <a:lstStyle/>
          <a:p>
            <a:fld id="{FC4CB26D-ED02-41C0-8C14-C61605713420}"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12</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29222"/>
            <a:ext cx="7502525" cy="299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docs.oracle.com/cd/B19306_01/appdev.102/b14289/addci00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419600"/>
            <a:ext cx="316977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inite autom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6862" y="2609850"/>
            <a:ext cx="23812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46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 Administer</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Requirements</a:t>
            </a:r>
          </a:p>
          <a:p>
            <a:pPr marL="514350" indent="-514350">
              <a:buFont typeface="+mj-lt"/>
              <a:buAutoNum type="arabicPeriod"/>
            </a:pPr>
            <a:r>
              <a:rPr lang="en-US" dirty="0" smtClean="0"/>
              <a:t>One DBA needed for setup and administration</a:t>
            </a:r>
          </a:p>
          <a:p>
            <a:pPr marL="514350" indent="-514350">
              <a:buFont typeface="+mj-lt"/>
              <a:buAutoNum type="arabicPeriod"/>
            </a:pPr>
            <a:r>
              <a:rPr lang="en-US" dirty="0" smtClean="0"/>
              <a:t>Free download, follow install_method5.md and administer_method5.md</a:t>
            </a:r>
          </a:p>
          <a:p>
            <a:pPr marL="514350" indent="-514350">
              <a:buFont typeface="+mj-lt"/>
              <a:buAutoNum type="arabicPeriod"/>
            </a:pPr>
            <a:r>
              <a:rPr lang="en-US" dirty="0" smtClean="0"/>
              <a:t>Everything lives inside the database</a:t>
            </a:r>
          </a:p>
          <a:p>
            <a:pPr marL="514350" indent="-514350">
              <a:buFont typeface="+mj-lt"/>
              <a:buAutoNum type="arabicPeriod"/>
            </a:pPr>
            <a:r>
              <a:rPr lang="en-US" dirty="0" smtClean="0"/>
              <a:t>How much time will it take?</a:t>
            </a:r>
          </a:p>
          <a:p>
            <a:pPr marL="514350" indent="-514350">
              <a:buFont typeface="+mj-lt"/>
              <a:buAutoNum type="arabicPeriod"/>
            </a:pPr>
            <a:r>
              <a:rPr lang="en-US" dirty="0" smtClean="0"/>
              <a:t>Create GitHub issue or send email if problems</a:t>
            </a:r>
            <a:br>
              <a:rPr lang="en-US" dirty="0" smtClean="0"/>
            </a:br>
            <a:r>
              <a:rPr lang="en-US" dirty="0" smtClean="0"/>
              <a:t/>
            </a:r>
            <a:br>
              <a:rPr lang="en-US" dirty="0" smtClean="0"/>
            </a:br>
            <a:r>
              <a:rPr lang="en-US" dirty="0" smtClean="0"/>
              <a:t>Any </a:t>
            </a:r>
            <a:r>
              <a:rPr lang="en-US" dirty="0" smtClean="0"/>
              <a:t>DBA can </a:t>
            </a:r>
            <a:r>
              <a:rPr lang="en-US" dirty="0" smtClean="0"/>
              <a:t>try it out in less </a:t>
            </a:r>
            <a:r>
              <a:rPr lang="en-US" dirty="0" smtClean="0"/>
              <a:t>than one hour</a:t>
            </a:r>
            <a:endParaRPr lang="en-US" dirty="0"/>
          </a:p>
        </p:txBody>
      </p:sp>
      <p:sp>
        <p:nvSpPr>
          <p:cNvPr id="4" name="Date Placeholder 3"/>
          <p:cNvSpPr>
            <a:spLocks noGrp="1"/>
          </p:cNvSpPr>
          <p:nvPr>
            <p:ph type="dt" sz="half" idx="10"/>
          </p:nvPr>
        </p:nvSpPr>
        <p:spPr/>
        <p:txBody>
          <a:bodyPr/>
          <a:lstStyle/>
          <a:p>
            <a:fld id="{8A97B252-A157-47EE-8D8D-B5B4DAA37260}"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13</a:t>
            </a:fld>
            <a:endParaRPr lang="en-US"/>
          </a:p>
        </p:txBody>
      </p:sp>
    </p:spTree>
    <p:extLst>
      <p:ext uri="{BB962C8B-B14F-4D97-AF65-F5344CB8AC3E}">
        <p14:creationId xmlns:p14="http://schemas.microsoft.com/office/powerpoint/2010/main" val="3621855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 Live Demonstration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Scripts from: </a:t>
            </a:r>
            <a:r>
              <a:rPr lang="en-US" sz="2800" dirty="0" smtClean="0">
                <a:hlinkClick r:id="rId2"/>
              </a:rPr>
              <a:t>https</a:t>
            </a:r>
            <a:r>
              <a:rPr lang="en-US" sz="2800" dirty="0">
                <a:hlinkClick r:id="rId2"/>
              </a:rPr>
              <a:t>://</a:t>
            </a:r>
            <a:r>
              <a:rPr lang="en-US" sz="2800" dirty="0" smtClean="0">
                <a:hlinkClick r:id="rId2"/>
              </a:rPr>
              <a:t>method5.github.io/examples/</a:t>
            </a:r>
            <a:endParaRPr lang="en-US" dirty="0" smtClean="0"/>
          </a:p>
        </p:txBody>
      </p:sp>
      <p:sp>
        <p:nvSpPr>
          <p:cNvPr id="4" name="Date Placeholder 3"/>
          <p:cNvSpPr>
            <a:spLocks noGrp="1"/>
          </p:cNvSpPr>
          <p:nvPr>
            <p:ph type="dt" sz="half" idx="10"/>
          </p:nvPr>
        </p:nvSpPr>
        <p:spPr/>
        <p:txBody>
          <a:bodyPr/>
          <a:lstStyle/>
          <a:p>
            <a:fld id="{14CB67C7-3BA7-4C89-AD88-5C3EB0A22414}" type="datetime1">
              <a:rPr lang="en-US" smtClean="0"/>
              <a:t>3/21/2017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14</a:t>
            </a:fld>
            <a:endParaRPr lang="en-US"/>
          </a:p>
        </p:txBody>
      </p:sp>
      <p:pic>
        <p:nvPicPr>
          <p:cNvPr id="3074" name="Picture 2" descr="https://method5.github.io/images/example_compare_everything_everywhe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015" y="2532936"/>
            <a:ext cx="4826001" cy="1143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ethod5.github.io/images/example_asm_forecast_growing_quickl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353057"/>
            <a:ext cx="4767261" cy="14335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method5.github.io/images/example_active_session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3993" y="2170333"/>
            <a:ext cx="3159807" cy="186820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method5.github.io/images/example_space_treemap.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8052" y="3733799"/>
            <a:ext cx="3316348" cy="267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007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hlinkClick r:id="rId3"/>
              </a:rPr>
              <a:t>http://method5.github.io</a:t>
            </a:r>
            <a:endParaRPr lang="en-US" dirty="0" smtClean="0"/>
          </a:p>
          <a:p>
            <a:pPr marL="514350" indent="-514350">
              <a:buFont typeface="+mj-lt"/>
              <a:buAutoNum type="arabicPeriod"/>
            </a:pPr>
            <a:r>
              <a:rPr lang="en-US" dirty="0" smtClean="0"/>
              <a:t>Download code, user guide, examples, roadmap, and more</a:t>
            </a:r>
          </a:p>
          <a:p>
            <a:pPr marL="514350" indent="-514350">
              <a:buFont typeface="+mj-lt"/>
              <a:buAutoNum type="arabicPeriod"/>
            </a:pPr>
            <a:r>
              <a:rPr lang="en-US" dirty="0" smtClean="0"/>
              <a:t>Email Jon Heller: </a:t>
            </a:r>
            <a:r>
              <a:rPr lang="en-US" dirty="0" smtClean="0">
                <a:hlinkClick r:id="rId4"/>
              </a:rPr>
              <a:t>hjon@ventechsolutions.com</a:t>
            </a:r>
            <a:r>
              <a:rPr lang="en-US" dirty="0"/>
              <a:t> </a:t>
            </a:r>
            <a:r>
              <a:rPr lang="en-US" dirty="0" smtClean="0"/>
              <a:t>or</a:t>
            </a:r>
            <a:br>
              <a:rPr lang="en-US" dirty="0" smtClean="0"/>
            </a:br>
            <a:r>
              <a:rPr lang="en-US" dirty="0" smtClean="0">
                <a:hlinkClick r:id="rId5"/>
              </a:rPr>
              <a:t>jon@jonheller.org</a:t>
            </a:r>
            <a:endParaRPr lang="en-US" dirty="0" smtClean="0"/>
          </a:p>
          <a:p>
            <a:pPr marL="514350" indent="-514350">
              <a:buFont typeface="+mj-lt"/>
              <a:buAutoNum type="arabicPeriod"/>
            </a:pPr>
            <a:r>
              <a:rPr lang="en-US" dirty="0" smtClean="0"/>
              <a:t>Create an issue on the </a:t>
            </a:r>
            <a:r>
              <a:rPr lang="en-US" dirty="0"/>
              <a:t>GitHub repository:</a:t>
            </a:r>
            <a:br>
              <a:rPr lang="en-US" dirty="0"/>
            </a:br>
            <a:r>
              <a:rPr lang="en-US" dirty="0">
                <a:hlinkClick r:id="rId6"/>
              </a:rPr>
              <a:t>https://</a:t>
            </a:r>
            <a:r>
              <a:rPr lang="en-US" dirty="0" smtClean="0">
                <a:hlinkClick r:id="rId6"/>
              </a:rPr>
              <a:t>github.com/method5/method5</a:t>
            </a:r>
            <a:endParaRPr lang="en-US" dirty="0" smtClean="0"/>
          </a:p>
          <a:p>
            <a:pPr marL="514350" indent="-514350">
              <a:buFont typeface="+mj-lt"/>
              <a:buAutoNum type="arabicPeriod"/>
            </a:pPr>
            <a:r>
              <a:rPr lang="en-US" dirty="0" smtClean="0"/>
              <a:t>Professional services available</a:t>
            </a:r>
          </a:p>
        </p:txBody>
      </p:sp>
      <p:sp>
        <p:nvSpPr>
          <p:cNvPr id="4" name="Date Placeholder 3"/>
          <p:cNvSpPr>
            <a:spLocks noGrp="1"/>
          </p:cNvSpPr>
          <p:nvPr>
            <p:ph type="dt" sz="half" idx="10"/>
          </p:nvPr>
        </p:nvSpPr>
        <p:spPr/>
        <p:txBody>
          <a:bodyPr/>
          <a:lstStyle/>
          <a:p>
            <a:fld id="{E18E99D8-5B8F-468C-BBE7-526BD68FE572}"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15</a:t>
            </a:fld>
            <a:endParaRPr lang="en-US"/>
          </a:p>
        </p:txBody>
      </p:sp>
    </p:spTree>
    <p:extLst>
      <p:ext uri="{BB962C8B-B14F-4D97-AF65-F5344CB8AC3E}">
        <p14:creationId xmlns:p14="http://schemas.microsoft.com/office/powerpoint/2010/main" val="269627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New Mission:</a:t>
            </a:r>
            <a:br>
              <a:rPr lang="en-US" dirty="0" smtClean="0"/>
            </a:br>
            <a:r>
              <a:rPr lang="en-US" dirty="0" smtClean="0"/>
              <a:t>Automate Everything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Not just faster</a:t>
            </a:r>
          </a:p>
          <a:p>
            <a:pPr marL="514350" indent="-514350">
              <a:buFont typeface="+mj-lt"/>
              <a:buAutoNum type="arabicPeriod"/>
            </a:pPr>
            <a:r>
              <a:rPr lang="en-US" dirty="0" smtClean="0"/>
              <a:t>Find it, fix it, and prevent it everywhere</a:t>
            </a:r>
          </a:p>
          <a:p>
            <a:pPr marL="514350" indent="-514350">
              <a:buFont typeface="+mj-lt"/>
              <a:buAutoNum type="arabicPeriod"/>
            </a:pPr>
            <a:r>
              <a:rPr lang="en-US" dirty="0" smtClean="0"/>
              <a:t>Always check all databases</a:t>
            </a:r>
          </a:p>
          <a:p>
            <a:pPr marL="514350" indent="-514350">
              <a:buFont typeface="+mj-lt"/>
              <a:buAutoNum type="arabicPeriod"/>
            </a:pPr>
            <a:r>
              <a:rPr lang="en-US" dirty="0" smtClean="0"/>
              <a:t>Be proactive (preventive maintenance)</a:t>
            </a:r>
          </a:p>
          <a:p>
            <a:pPr marL="514350" indent="-514350">
              <a:buFont typeface="+mj-lt"/>
              <a:buAutoNum type="arabicPeriod"/>
            </a:pPr>
            <a:r>
              <a:rPr lang="en-US" dirty="0" smtClean="0"/>
              <a:t>Treat the whole data center as one database</a:t>
            </a:r>
          </a:p>
          <a:p>
            <a:pPr marL="514350" indent="-514350">
              <a:buFont typeface="+mj-lt"/>
              <a:buAutoNum type="arabicPeriod"/>
            </a:pPr>
            <a:r>
              <a:rPr lang="en-US" dirty="0" smtClean="0"/>
              <a:t>Run a query today to save time tomorrow</a:t>
            </a:r>
          </a:p>
        </p:txBody>
      </p:sp>
      <p:sp>
        <p:nvSpPr>
          <p:cNvPr id="4" name="Date Placeholder 3"/>
          <p:cNvSpPr>
            <a:spLocks noGrp="1"/>
          </p:cNvSpPr>
          <p:nvPr>
            <p:ph type="dt" sz="half" idx="10"/>
          </p:nvPr>
        </p:nvSpPr>
        <p:spPr/>
        <p:txBody>
          <a:bodyPr/>
          <a:lstStyle/>
          <a:p>
            <a:fld id="{4E667C21-B277-46CB-80E7-1C015420E7D1}" type="datetime1">
              <a:rPr lang="en-US" smtClean="0"/>
              <a:t>3/21/2017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16</a:t>
            </a:fld>
            <a:endParaRPr lang="en-US"/>
          </a:p>
        </p:txBody>
      </p:sp>
    </p:spTree>
    <p:extLst>
      <p:ext uri="{BB962C8B-B14F-4D97-AF65-F5344CB8AC3E}">
        <p14:creationId xmlns:p14="http://schemas.microsoft.com/office/powerpoint/2010/main" val="925545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Parallel remote execution SQL extension</a:t>
            </a:r>
          </a:p>
          <a:p>
            <a:pPr marL="514350" indent="-514350">
              <a:buFont typeface="+mj-lt"/>
              <a:buAutoNum type="arabicPeriod"/>
            </a:pPr>
            <a:r>
              <a:rPr lang="en-US" dirty="0" smtClean="0"/>
              <a:t>Can </a:t>
            </a:r>
            <a:r>
              <a:rPr lang="en-US" dirty="0"/>
              <a:t>be as simple as:</a:t>
            </a:r>
            <a:br>
              <a:rPr lang="en-US" dirty="0"/>
            </a:br>
            <a:r>
              <a:rPr lang="en-US" sz="2600" b="1" dirty="0" smtClean="0">
                <a:solidFill>
                  <a:srgbClr val="008080"/>
                </a:solidFill>
                <a:highlight>
                  <a:srgbClr val="FFFFFF"/>
                </a:highlight>
                <a:latin typeface="Courier New"/>
              </a:rPr>
              <a:t>select</a:t>
            </a:r>
            <a:r>
              <a:rPr lang="en-US" sz="2600" b="1" dirty="0" smtClean="0">
                <a:solidFill>
                  <a:srgbClr val="000080"/>
                </a:solidFill>
                <a:highlight>
                  <a:srgbClr val="FFFFFF"/>
                </a:highlight>
                <a:latin typeface="Courier New"/>
              </a:rPr>
              <a:t> *</a:t>
            </a:r>
            <a:br>
              <a:rPr lang="en-US" sz="2600" b="1" dirty="0" smtClean="0">
                <a:solidFill>
                  <a:srgbClr val="000080"/>
                </a:solidFill>
                <a:highlight>
                  <a:srgbClr val="FFFFFF"/>
                </a:highlight>
                <a:latin typeface="Courier New"/>
              </a:rPr>
            </a:br>
            <a:r>
              <a:rPr lang="en-US" sz="2600" b="1" dirty="0" smtClean="0">
                <a:solidFill>
                  <a:srgbClr val="008080"/>
                </a:solidFill>
                <a:highlight>
                  <a:srgbClr val="FFFFFF"/>
                </a:highlight>
                <a:latin typeface="Courier New"/>
              </a:rPr>
              <a:t>from</a:t>
            </a:r>
            <a:r>
              <a:rPr lang="en-US" sz="2600" b="1" dirty="0" smtClean="0">
                <a:solidFill>
                  <a:srgbClr val="000080"/>
                </a:solidFill>
                <a:highlight>
                  <a:srgbClr val="FFFFFF"/>
                </a:highlight>
                <a:latin typeface="Courier New"/>
              </a:rPr>
              <a:t> </a:t>
            </a:r>
            <a:r>
              <a:rPr lang="en-US" sz="2600" b="1" dirty="0">
                <a:solidFill>
                  <a:srgbClr val="008080"/>
                </a:solidFill>
                <a:highlight>
                  <a:srgbClr val="FFFFFF"/>
                </a:highlight>
                <a:latin typeface="Courier New"/>
              </a:rPr>
              <a:t>table</a:t>
            </a:r>
            <a:r>
              <a:rPr lang="en-US" sz="2600" b="1" dirty="0">
                <a:solidFill>
                  <a:srgbClr val="000080"/>
                </a:solidFill>
                <a:highlight>
                  <a:srgbClr val="FFFFFF"/>
                </a:highlight>
                <a:latin typeface="Courier New"/>
              </a:rPr>
              <a:t>(m5(</a:t>
            </a:r>
            <a:r>
              <a:rPr lang="en-US" sz="2600" b="1" dirty="0">
                <a:solidFill>
                  <a:srgbClr val="0000FF"/>
                </a:solidFill>
                <a:highlight>
                  <a:srgbClr val="FFFFFF"/>
                </a:highlight>
                <a:latin typeface="Courier New"/>
              </a:rPr>
              <a:t>'select * from dual'</a:t>
            </a:r>
            <a:r>
              <a:rPr lang="en-US" sz="2600" b="1" dirty="0">
                <a:solidFill>
                  <a:srgbClr val="000080"/>
                </a:solidFill>
                <a:highlight>
                  <a:srgbClr val="FFFFFF"/>
                </a:highlight>
                <a:latin typeface="Courier New"/>
              </a:rPr>
              <a:t>));</a:t>
            </a:r>
            <a:endParaRPr lang="en-US" sz="2600" b="1" dirty="0"/>
          </a:p>
          <a:p>
            <a:pPr marL="514350" indent="-514350">
              <a:buFont typeface="+mj-lt"/>
              <a:buAutoNum type="arabicPeriod"/>
            </a:pPr>
            <a:r>
              <a:rPr lang="en-US" dirty="0"/>
              <a:t>Plus many advanced </a:t>
            </a:r>
            <a:r>
              <a:rPr lang="en-US" dirty="0" smtClean="0"/>
              <a:t>features</a:t>
            </a:r>
          </a:p>
          <a:p>
            <a:pPr marL="514350" indent="-514350">
              <a:buFont typeface="+mj-lt"/>
              <a:buAutoNum type="arabicPeriod"/>
            </a:pPr>
            <a:r>
              <a:rPr lang="en-US" dirty="0" smtClean="0"/>
              <a:t>Complements existing automation tools</a:t>
            </a:r>
          </a:p>
          <a:p>
            <a:pPr marL="514350" indent="-514350">
              <a:buFont typeface="+mj-lt"/>
              <a:buAutoNum type="arabicPeriod"/>
            </a:pPr>
            <a:r>
              <a:rPr lang="en-US" dirty="0" smtClean="0"/>
              <a:t>Open-source, robust implementation</a:t>
            </a:r>
          </a:p>
          <a:p>
            <a:pPr marL="514350" indent="-514350">
              <a:buFont typeface="+mj-lt"/>
              <a:buAutoNum type="arabicPeriod"/>
            </a:pPr>
            <a:r>
              <a:rPr lang="en-US" dirty="0" smtClean="0"/>
              <a:t>More resources - </a:t>
            </a:r>
            <a:r>
              <a:rPr lang="en-US" dirty="0" smtClean="0">
                <a:hlinkClick r:id="rId3"/>
              </a:rPr>
              <a:t>https</a:t>
            </a:r>
            <a:r>
              <a:rPr lang="en-US" dirty="0" smtClean="0">
                <a:hlinkClick r:id="rId3"/>
              </a:rPr>
              <a:t>://method5.github.io</a:t>
            </a:r>
            <a:endParaRPr lang="en-US" dirty="0" smtClean="0"/>
          </a:p>
          <a:p>
            <a:pPr marL="514350" indent="-514350">
              <a:buFont typeface="+mj-lt"/>
              <a:buAutoNum type="arabicPeriod"/>
            </a:pPr>
            <a:r>
              <a:rPr lang="en-US" dirty="0" smtClean="0"/>
              <a:t>Find, fix, and prevent problems everywhere</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04FA3B08-0866-4F48-BECB-8AEAA49887FE}"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a:t>
            </a:fld>
            <a:endParaRPr lang="en-US"/>
          </a:p>
        </p:txBody>
      </p:sp>
    </p:spTree>
    <p:extLst>
      <p:ext uri="{BB962C8B-B14F-4D97-AF65-F5344CB8AC3E}">
        <p14:creationId xmlns:p14="http://schemas.microsoft.com/office/powerpoint/2010/main" val="2285572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Jon Heller</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Oracle developer or DBA for 15 years</a:t>
            </a:r>
          </a:p>
          <a:p>
            <a:pPr marL="514350" indent="-514350">
              <a:buFont typeface="+mj-lt"/>
              <a:buAutoNum type="arabicPeriod"/>
            </a:pPr>
            <a:r>
              <a:rPr lang="en-US" sz="2800" dirty="0"/>
              <a:t>DBA at Ventech Solutions in Urbandale, Iowa</a:t>
            </a:r>
            <a:endParaRPr lang="en-US" sz="2800" dirty="0" smtClean="0"/>
          </a:p>
          <a:p>
            <a:pPr marL="514350" indent="-514350">
              <a:buFont typeface="+mj-lt"/>
              <a:buAutoNum type="arabicPeriod"/>
            </a:pPr>
            <a:r>
              <a:rPr lang="en-US" sz="2800" dirty="0" err="1" smtClean="0"/>
              <a:t>Stackoverflow</a:t>
            </a:r>
            <a:r>
              <a:rPr lang="en-US" sz="2800" dirty="0" smtClean="0"/>
              <a:t> top user in Oracle and PL/SQL</a:t>
            </a:r>
          </a:p>
          <a:p>
            <a:pPr marL="514350" indent="-514350">
              <a:buFont typeface="+mj-lt"/>
              <a:buAutoNum type="arabicPeriod"/>
            </a:pPr>
            <a:r>
              <a:rPr lang="en-US" sz="2800" dirty="0" smtClean="0"/>
              <a:t>github.com/jonheller1</a:t>
            </a:r>
          </a:p>
          <a:p>
            <a:pPr marL="514350" indent="-514350">
              <a:buFont typeface="+mj-lt"/>
              <a:buAutoNum type="arabicPeriod"/>
            </a:pPr>
            <a:r>
              <a:rPr lang="en-US" sz="2800" dirty="0" smtClean="0"/>
              <a:t>BS and MCS in Computer Science, NCSU</a:t>
            </a:r>
          </a:p>
          <a:p>
            <a:pPr marL="514350" indent="-514350">
              <a:buFont typeface="+mj-lt"/>
              <a:buAutoNum type="arabicPeriod"/>
            </a:pPr>
            <a:r>
              <a:rPr lang="en-US" sz="2800" dirty="0" smtClean="0"/>
              <a:t>Certifications: PL/SQL, DBA, SQL Expert, SQL Tuning</a:t>
            </a:r>
          </a:p>
          <a:p>
            <a:pPr marL="514350" indent="-514350">
              <a:buFont typeface="+mj-lt"/>
              <a:buAutoNum type="arabicPeriod"/>
            </a:pPr>
            <a:r>
              <a:rPr lang="en-US" sz="2800" dirty="0" smtClean="0">
                <a:hlinkClick r:id="rId2"/>
              </a:rPr>
              <a:t>hjon@ventechsolutions.com</a:t>
            </a:r>
            <a:endParaRPr lang="en-US" sz="2400" dirty="0" smtClean="0"/>
          </a:p>
        </p:txBody>
      </p:sp>
      <p:sp>
        <p:nvSpPr>
          <p:cNvPr id="4" name="Date Placeholder 3"/>
          <p:cNvSpPr>
            <a:spLocks noGrp="1"/>
          </p:cNvSpPr>
          <p:nvPr>
            <p:ph type="dt" sz="half" idx="10"/>
          </p:nvPr>
        </p:nvSpPr>
        <p:spPr/>
        <p:txBody>
          <a:bodyPr/>
          <a:lstStyle/>
          <a:p>
            <a:fld id="{E0B1ECC0-3D31-49BF-9732-FEB21E3BFE0B}"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3</a:t>
            </a:fld>
            <a:endParaRPr lang="en-US"/>
          </a:p>
        </p:txBody>
      </p:sp>
      <p:pic>
        <p:nvPicPr>
          <p:cNvPr id="6" name="Picture 2" descr="http://ventechsolutions.us/wp-content/uploads/2016/02/ventechsolutions-logo2016_USA.png"/>
          <p:cNvPicPr>
            <a:picLocks noChangeAspect="1" noChangeArrowheads="1"/>
          </p:cNvPicPr>
          <p:nvPr/>
        </p:nvPicPr>
        <p:blipFill rotWithShape="1">
          <a:blip r:embed="rId3">
            <a:extLst>
              <a:ext uri="{28A0092B-C50C-407E-A947-70E740481C1C}">
                <a14:useLocalDpi xmlns:a14="http://schemas.microsoft.com/office/drawing/2010/main" val="0"/>
              </a:ext>
            </a:extLst>
          </a:blip>
          <a:srcRect t="-1" b="50465"/>
          <a:stretch/>
        </p:blipFill>
        <p:spPr bwMode="auto">
          <a:xfrm>
            <a:off x="533400" y="5472495"/>
            <a:ext cx="1680000" cy="4193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brand.ncsu.edu/img/logo/brick2x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1407" y="5415478"/>
            <a:ext cx="1594803" cy="5198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ssets-cdn.github.com/images/modules/logos_page/GitHub-Ma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9555" y="5429508"/>
            <a:ext cx="561460" cy="5614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sstatic.net/Sites/stackoverflow/img/sprites.png?v=10a9e8743fb0"/>
          <p:cNvPicPr>
            <a:picLocks noChangeAspect="1" noChangeArrowheads="1"/>
          </p:cNvPicPr>
          <p:nvPr/>
        </p:nvPicPr>
        <p:blipFill rotWithShape="1">
          <a:blip r:embed="rId6">
            <a:extLst>
              <a:ext uri="{28A0092B-C50C-407E-A947-70E740481C1C}">
                <a14:useLocalDpi xmlns:a14="http://schemas.microsoft.com/office/drawing/2010/main" val="0"/>
              </a:ext>
            </a:extLst>
          </a:blip>
          <a:srcRect t="4" r="19999" b="88476"/>
          <a:stretch/>
        </p:blipFill>
        <p:spPr bwMode="auto">
          <a:xfrm>
            <a:off x="2453792" y="5411668"/>
            <a:ext cx="1755371" cy="5266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ile:///C:/Users/mf8943/AppData/Local/Temp/1/OCP_AdvPLSQLDev_clr.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6600" y="5105400"/>
            <a:ext cx="1828800" cy="1223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41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Oracle Automation Gap</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Groundhog Day DBA</a:t>
            </a:r>
          </a:p>
          <a:p>
            <a:pPr marL="514350" indent="-514350">
              <a:buFont typeface="+mj-lt"/>
              <a:buAutoNum type="arabicPeriod"/>
            </a:pPr>
            <a:r>
              <a:rPr lang="en-US" dirty="0" smtClean="0"/>
              <a:t>Many simple tasks do not scale</a:t>
            </a:r>
          </a:p>
          <a:p>
            <a:pPr marL="514350" indent="-514350">
              <a:buFont typeface="+mj-lt"/>
              <a:buAutoNum type="arabicPeriod"/>
            </a:pPr>
            <a:r>
              <a:rPr lang="en-US" dirty="0" smtClean="0"/>
              <a:t>Only obvious, pre-defined tasks are automated</a:t>
            </a:r>
          </a:p>
          <a:p>
            <a:pPr marL="514350" indent="-514350">
              <a:buFont typeface="+mj-lt"/>
              <a:buAutoNum type="arabicPeriod"/>
            </a:pPr>
            <a:r>
              <a:rPr lang="en-US" dirty="0" smtClean="0"/>
              <a:t>Every environment has unique challenges</a:t>
            </a:r>
          </a:p>
          <a:p>
            <a:pPr marL="514350" indent="-514350">
              <a:buFont typeface="+mj-lt"/>
              <a:buAutoNum type="arabicPeriod"/>
            </a:pPr>
            <a:r>
              <a:rPr lang="en-US" dirty="0" smtClean="0"/>
              <a:t>SQL and PL/SQL are great but per-database</a:t>
            </a:r>
          </a:p>
        </p:txBody>
      </p:sp>
      <p:sp>
        <p:nvSpPr>
          <p:cNvPr id="4" name="Date Placeholder 3"/>
          <p:cNvSpPr>
            <a:spLocks noGrp="1"/>
          </p:cNvSpPr>
          <p:nvPr>
            <p:ph type="dt" sz="half" idx="10"/>
          </p:nvPr>
        </p:nvSpPr>
        <p:spPr/>
        <p:txBody>
          <a:bodyPr/>
          <a:lstStyle/>
          <a:p>
            <a:fld id="{59A89C50-A88C-43DA-A017-AA6F35F0B0C8}"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4</a:t>
            </a:fld>
            <a:endParaRPr lang="en-US"/>
          </a:p>
        </p:txBody>
      </p:sp>
    </p:spTree>
    <p:extLst>
      <p:ext uri="{BB962C8B-B14F-4D97-AF65-F5344CB8AC3E}">
        <p14:creationId xmlns:p14="http://schemas.microsoft.com/office/powerpoint/2010/main" val="1151882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Tools - Not Good Enough</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44660" y="1524000"/>
            <a:ext cx="2122131" cy="774456"/>
          </a:xfrm>
        </p:spPr>
      </p:pic>
      <p:sp>
        <p:nvSpPr>
          <p:cNvPr id="4" name="Date Placeholder 3"/>
          <p:cNvSpPr>
            <a:spLocks noGrp="1"/>
          </p:cNvSpPr>
          <p:nvPr>
            <p:ph type="dt" sz="half" idx="10"/>
          </p:nvPr>
        </p:nvSpPr>
        <p:spPr/>
        <p:txBody>
          <a:bodyPr/>
          <a:lstStyle/>
          <a:p>
            <a:fld id="{AA1E44A8-32B0-4E5A-A6DF-07DB1E700CAE}"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5</a:t>
            </a:fld>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238" y="4600575"/>
            <a:ext cx="9715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2363" y="4191000"/>
            <a:ext cx="13620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3213" y="2438400"/>
            <a:ext cx="21050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0" y="3276600"/>
            <a:ext cx="2266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Won't transform your processes</a:t>
            </a:r>
          </a:p>
          <a:p>
            <a:pPr marL="514350" indent="-514350">
              <a:buFont typeface="+mj-lt"/>
              <a:buAutoNum type="arabicPeriod"/>
            </a:pPr>
            <a:r>
              <a:rPr lang="en-US" dirty="0" smtClean="0"/>
              <a:t>Slow, complex, or insecure</a:t>
            </a:r>
          </a:p>
          <a:p>
            <a:pPr marL="514350" indent="-514350">
              <a:buFont typeface="+mj-lt"/>
              <a:buAutoNum type="arabicPeriod"/>
            </a:pPr>
            <a:r>
              <a:rPr lang="en-US" dirty="0" smtClean="0"/>
              <a:t>IDE, plugin, website, files, agents</a:t>
            </a:r>
          </a:p>
          <a:p>
            <a:pPr marL="514350" indent="-514350">
              <a:buFont typeface="+mj-lt"/>
              <a:buAutoNum type="arabicPeriod"/>
            </a:pPr>
            <a:r>
              <a:rPr lang="en-US" dirty="0" smtClean="0"/>
              <a:t>Often expensive, closed source</a:t>
            </a:r>
          </a:p>
          <a:p>
            <a:pPr marL="514350" indent="-514350">
              <a:buFont typeface="+mj-lt"/>
              <a:buAutoNum type="arabicPeriod"/>
            </a:pPr>
            <a:r>
              <a:rPr lang="en-US" dirty="0" smtClean="0"/>
              <a:t>Pre-defined tasks only</a:t>
            </a:r>
          </a:p>
          <a:p>
            <a:pPr marL="514350" indent="-514350">
              <a:buFont typeface="+mj-lt"/>
              <a:buAutoNum type="arabicPeriod"/>
            </a:pPr>
            <a:r>
              <a:rPr lang="en-US" dirty="0" smtClean="0"/>
              <a:t>None of them are </a:t>
            </a:r>
            <a:r>
              <a:rPr lang="en-US" b="1" i="1" dirty="0" smtClean="0"/>
              <a:t>relational</a:t>
            </a:r>
          </a:p>
        </p:txBody>
      </p:sp>
    </p:spTree>
    <p:extLst>
      <p:ext uri="{BB962C8B-B14F-4D97-AF65-F5344CB8AC3E}">
        <p14:creationId xmlns:p14="http://schemas.microsoft.com/office/powerpoint/2010/main" val="90936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Treat everything as one database</a:t>
            </a:r>
          </a:p>
          <a:p>
            <a:pPr marL="514350" indent="-514350">
              <a:buFont typeface="+mj-lt"/>
              <a:buAutoNum type="arabicPeriod"/>
            </a:pPr>
            <a:r>
              <a:rPr lang="en-US" dirty="0" smtClean="0"/>
              <a:t>New dynamic SQL - control what and </a:t>
            </a:r>
            <a:r>
              <a:rPr lang="en-US" i="1" dirty="0" smtClean="0"/>
              <a:t>where</a:t>
            </a:r>
          </a:p>
          <a:p>
            <a:pPr marL="514350" indent="-514350">
              <a:buFont typeface="+mj-lt"/>
              <a:buAutoNum type="arabicPeriod"/>
            </a:pPr>
            <a:r>
              <a:rPr lang="en-US" dirty="0" smtClean="0"/>
              <a:t>New SQL syntax would be perfect:</a:t>
            </a:r>
            <a:br>
              <a:rPr lang="en-US" dirty="0" smtClean="0"/>
            </a:br>
            <a:r>
              <a:rPr lang="en-US" dirty="0" smtClean="0"/>
              <a:t>   </a:t>
            </a:r>
            <a:r>
              <a:rPr lang="en-US" b="1" dirty="0" smtClean="0">
                <a:solidFill>
                  <a:srgbClr val="00B050"/>
                </a:solidFill>
                <a:latin typeface="Courier New" panose="02070309020205020404" pitchFamily="49" charset="0"/>
                <a:cs typeface="Courier New" panose="02070309020205020404" pitchFamily="49" charset="0"/>
              </a:rPr>
              <a:t>SELECT</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DBA_USERS</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WHERE</a:t>
            </a:r>
            <a:r>
              <a:rPr lang="en-US" dirty="0" smtClean="0">
                <a:latin typeface="Courier New" panose="02070309020205020404" pitchFamily="49" charset="0"/>
                <a:cs typeface="Courier New" panose="02070309020205020404" pitchFamily="49" charset="0"/>
              </a:rPr>
              <a:t> PROFILE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b="1" dirty="0" smtClean="0">
                <a:solidFill>
                  <a:srgbClr val="FF0000"/>
                </a:solidFill>
                <a:latin typeface="Courier New" panose="02070309020205020404" pitchFamily="49" charset="0"/>
                <a:cs typeface="Courier New" panose="02070309020205020404" pitchFamily="49" charset="0"/>
              </a:rPr>
              <a:t>TARGETS</a:t>
            </a:r>
            <a:r>
              <a:rPr lang="en-US" dirty="0" smtClean="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'DEV', 'QA'</a:t>
            </a:r>
            <a:r>
              <a:rPr lang="en-US" b="1" dirty="0" smtClean="0">
                <a:solidFill>
                  <a:srgbClr val="FF0000"/>
                </a:solidFill>
                <a:latin typeface="Courier New" panose="02070309020205020404" pitchFamily="49" charset="0"/>
                <a:cs typeface="Courier New" panose="02070309020205020404" pitchFamily="49" charset="0"/>
              </a:rPr>
              <a:t>)</a:t>
            </a:r>
          </a:p>
          <a:p>
            <a:pPr marL="514350" indent="-514350">
              <a:buFont typeface="+mj-lt"/>
              <a:buAutoNum type="arabicPeriod"/>
            </a:pPr>
            <a:r>
              <a:rPr lang="en-US" dirty="0" smtClean="0"/>
              <a:t>We can get surprisingly close to that</a:t>
            </a:r>
          </a:p>
          <a:p>
            <a:pPr marL="514350" indent="-514350">
              <a:buFont typeface="+mj-lt"/>
              <a:buAutoNum type="arabicPeriod"/>
            </a:pPr>
            <a:endParaRPr lang="en-US" dirty="0" smtClean="0"/>
          </a:p>
        </p:txBody>
      </p:sp>
      <p:sp>
        <p:nvSpPr>
          <p:cNvPr id="4" name="Date Placeholder 3"/>
          <p:cNvSpPr>
            <a:spLocks noGrp="1"/>
          </p:cNvSpPr>
          <p:nvPr>
            <p:ph type="dt" sz="half" idx="10"/>
          </p:nvPr>
        </p:nvSpPr>
        <p:spPr/>
        <p:txBody>
          <a:bodyPr/>
          <a:lstStyle/>
          <a:p>
            <a:fld id="{1AF7749E-7951-4D42-9C43-2FC8E80375B1}"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6</a:t>
            </a:fld>
            <a:endParaRPr lang="en-US"/>
          </a:p>
        </p:txBody>
      </p:sp>
    </p:spTree>
    <p:extLst>
      <p:ext uri="{BB962C8B-B14F-4D97-AF65-F5344CB8AC3E}">
        <p14:creationId xmlns:p14="http://schemas.microsoft.com/office/powerpoint/2010/main" val="49799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Robust Solution – Method5</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Not your typical home-made script</a:t>
            </a:r>
          </a:p>
          <a:p>
            <a:pPr marL="514350" indent="-514350">
              <a:buFont typeface="+mj-lt"/>
              <a:buAutoNum type="arabicPeriod"/>
            </a:pPr>
            <a:r>
              <a:rPr lang="en-US" dirty="0" smtClean="0"/>
              <a:t>In production since 2014 for Ventech &amp; CMS</a:t>
            </a:r>
          </a:p>
          <a:p>
            <a:pPr marL="514350" indent="-514350">
              <a:buFont typeface="+mj-lt"/>
              <a:buAutoNum type="arabicPeriod"/>
            </a:pPr>
            <a:r>
              <a:rPr lang="en-US" dirty="0" smtClean="0"/>
              <a:t>&gt;400 databases, &gt;1PB data</a:t>
            </a:r>
          </a:p>
          <a:p>
            <a:pPr marL="514350" indent="-514350">
              <a:buFont typeface="+mj-lt"/>
              <a:buAutoNum type="arabicPeriod"/>
            </a:pPr>
            <a:r>
              <a:rPr lang="en-US" dirty="0" smtClean="0"/>
              <a:t>&gt;8 million runs, &gt;1800 tests, open source</a:t>
            </a:r>
          </a:p>
          <a:p>
            <a:pPr marL="514350" indent="-514350">
              <a:buFont typeface="+mj-lt"/>
              <a:buAutoNum type="arabicPeriod"/>
            </a:pPr>
            <a:r>
              <a:rPr lang="en-US" dirty="0" smtClean="0"/>
              <a:t>Security has always been a priority</a:t>
            </a:r>
          </a:p>
        </p:txBody>
      </p:sp>
      <p:sp>
        <p:nvSpPr>
          <p:cNvPr id="4" name="Date Placeholder 3"/>
          <p:cNvSpPr>
            <a:spLocks noGrp="1"/>
          </p:cNvSpPr>
          <p:nvPr>
            <p:ph type="dt" sz="half" idx="10"/>
          </p:nvPr>
        </p:nvSpPr>
        <p:spPr/>
        <p:txBody>
          <a:bodyPr/>
          <a:lstStyle/>
          <a:p>
            <a:fld id="{60D7856B-577C-489D-A2A8-2F221F81FEFA}"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7</a:t>
            </a:fld>
            <a:endParaRPr lang="en-US"/>
          </a:p>
        </p:txBody>
      </p:sp>
      <p:pic>
        <p:nvPicPr>
          <p:cNvPr id="1026" name="Picture 2" descr="http://ventechsolutions.us/wp-content/uploads/2016/02/ventechsolutions-logo2016_US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629150"/>
            <a:ext cx="24574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ssets.cms.gov/resources/cms/images/logo/site-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910137"/>
            <a:ext cx="3267075" cy="67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7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 Function or Procedure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2600" b="1" dirty="0">
                <a:solidFill>
                  <a:srgbClr val="008080"/>
                </a:solidFill>
                <a:highlight>
                  <a:srgbClr val="FFFFFF"/>
                </a:highlight>
                <a:latin typeface="Courier New"/>
              </a:rPr>
              <a:t>select</a:t>
            </a:r>
            <a:r>
              <a:rPr lang="en-US" sz="2600" b="1" dirty="0">
                <a:solidFill>
                  <a:srgbClr val="000080"/>
                </a:solidFill>
                <a:highlight>
                  <a:srgbClr val="FFFFFF"/>
                </a:highlight>
                <a:latin typeface="Courier New"/>
              </a:rPr>
              <a:t> *</a:t>
            </a:r>
          </a:p>
          <a:p>
            <a:pPr marL="0" indent="0">
              <a:buNone/>
            </a:pPr>
            <a:r>
              <a:rPr lang="en-US" sz="2600" b="1" dirty="0">
                <a:solidFill>
                  <a:srgbClr val="008080"/>
                </a:solidFill>
                <a:highlight>
                  <a:srgbClr val="FFFFFF"/>
                </a:highlight>
                <a:latin typeface="Courier New"/>
              </a:rPr>
              <a:t>from</a:t>
            </a:r>
            <a:r>
              <a:rPr lang="en-US" sz="2600" b="1" dirty="0">
                <a:solidFill>
                  <a:srgbClr val="000080"/>
                </a:solidFill>
                <a:highlight>
                  <a:srgbClr val="FFFFFF"/>
                </a:highlight>
                <a:latin typeface="Courier New"/>
              </a:rPr>
              <a:t> </a:t>
            </a:r>
            <a:r>
              <a:rPr lang="en-US" sz="2600" b="1" dirty="0" smtClean="0">
                <a:solidFill>
                  <a:srgbClr val="008080"/>
                </a:solidFill>
                <a:highlight>
                  <a:srgbClr val="FFFFFF"/>
                </a:highlight>
                <a:latin typeface="Courier New"/>
              </a:rPr>
              <a:t>table</a:t>
            </a:r>
            <a:r>
              <a:rPr lang="en-US" sz="2600" b="1" dirty="0" smtClean="0">
                <a:solidFill>
                  <a:srgbClr val="000080"/>
                </a:solidFill>
                <a:highlight>
                  <a:srgbClr val="FFFFFF"/>
                </a:highlight>
                <a:latin typeface="Courier New"/>
              </a:rPr>
              <a:t>(m5</a:t>
            </a:r>
            <a:r>
              <a:rPr lang="en-US" sz="2600" b="1" dirty="0">
                <a:solidFill>
                  <a:srgbClr val="000080"/>
                </a:solidFill>
                <a:highlight>
                  <a:srgbClr val="FFFFFF"/>
                </a:highlight>
                <a:latin typeface="Courier New"/>
              </a:rPr>
              <a:t>(</a:t>
            </a:r>
            <a:r>
              <a:rPr lang="en-US" sz="2600" b="1" dirty="0">
                <a:solidFill>
                  <a:srgbClr val="0000FF"/>
                </a:solidFill>
                <a:highlight>
                  <a:srgbClr val="FFFFFF"/>
                </a:highlight>
                <a:latin typeface="Courier New"/>
              </a:rPr>
              <a:t>'select * from dual'</a:t>
            </a:r>
            <a:r>
              <a:rPr lang="en-US" sz="2600" b="1" dirty="0">
                <a:solidFill>
                  <a:srgbClr val="000080"/>
                </a:solidFill>
                <a:highlight>
                  <a:srgbClr val="FFFFFF"/>
                </a:highlight>
                <a:latin typeface="Courier New"/>
              </a:rPr>
              <a:t>, </a:t>
            </a:r>
            <a:r>
              <a:rPr lang="en-US" sz="2600" b="1" dirty="0">
                <a:solidFill>
                  <a:srgbClr val="0000FF"/>
                </a:solidFill>
                <a:highlight>
                  <a:srgbClr val="FFFFFF"/>
                </a:highlight>
                <a:latin typeface="Courier New"/>
              </a:rPr>
              <a:t>'</a:t>
            </a:r>
            <a:r>
              <a:rPr lang="en-US" sz="2600" b="1" dirty="0" err="1">
                <a:solidFill>
                  <a:srgbClr val="0000FF"/>
                </a:solidFill>
                <a:highlight>
                  <a:srgbClr val="FFFFFF"/>
                </a:highlight>
                <a:latin typeface="Courier New"/>
              </a:rPr>
              <a:t>dev,qa</a:t>
            </a:r>
            <a:r>
              <a:rPr lang="en-US" sz="2600" b="1" dirty="0" smtClean="0">
                <a:solidFill>
                  <a:srgbClr val="0000FF"/>
                </a:solidFill>
                <a:highlight>
                  <a:srgbClr val="FFFFFF"/>
                </a:highlight>
                <a:latin typeface="Courier New"/>
              </a:rPr>
              <a:t>'</a:t>
            </a:r>
            <a:r>
              <a:rPr lang="en-US" sz="2600" b="1" dirty="0" smtClean="0">
                <a:solidFill>
                  <a:srgbClr val="000080"/>
                </a:solidFill>
                <a:highlight>
                  <a:srgbClr val="FFFFFF"/>
                </a:highlight>
                <a:latin typeface="Courier New"/>
              </a:rPr>
              <a:t>));</a:t>
            </a:r>
          </a:p>
          <a:p>
            <a:pPr marL="0" indent="0">
              <a:buNone/>
            </a:pPr>
            <a:endParaRPr lang="en-US" sz="2000" b="1" dirty="0" smtClean="0">
              <a:solidFill>
                <a:srgbClr val="000080"/>
              </a:solidFill>
              <a:highlight>
                <a:srgbClr val="FFFFFF"/>
              </a:highlight>
              <a:latin typeface="Courier New"/>
            </a:endParaRPr>
          </a:p>
          <a:p>
            <a:pPr marL="0" indent="0">
              <a:buNone/>
            </a:pPr>
            <a:r>
              <a:rPr lang="en-US" sz="2000" b="1" dirty="0" smtClean="0">
                <a:solidFill>
                  <a:srgbClr val="000080"/>
                </a:solidFill>
                <a:highlight>
                  <a:srgbClr val="FFFFFF"/>
                </a:highlight>
                <a:latin typeface="Courier New"/>
              </a:rPr>
              <a:t/>
            </a:r>
            <a:br>
              <a:rPr lang="en-US" sz="2000" b="1" dirty="0" smtClean="0">
                <a:solidFill>
                  <a:srgbClr val="000080"/>
                </a:solidFill>
                <a:highlight>
                  <a:srgbClr val="FFFFFF"/>
                </a:highlight>
                <a:latin typeface="Courier New"/>
              </a:rPr>
            </a:br>
            <a:r>
              <a:rPr lang="en-US" sz="2600" b="1" dirty="0">
                <a:solidFill>
                  <a:srgbClr val="008080"/>
                </a:solidFill>
                <a:highlight>
                  <a:srgbClr val="FFFFFF"/>
                </a:highlight>
                <a:latin typeface="Courier New"/>
              </a:rPr>
              <a:t>begin</a:t>
            </a:r>
            <a:endParaRPr lang="en-US" sz="2600" b="1" dirty="0">
              <a:solidFill>
                <a:srgbClr val="000080"/>
              </a:solidFill>
              <a:highlight>
                <a:srgbClr val="FFFFFF"/>
              </a:highlight>
              <a:latin typeface="Courier New"/>
            </a:endParaRPr>
          </a:p>
          <a:p>
            <a:pPr marL="0" indent="0">
              <a:buNone/>
            </a:pPr>
            <a:r>
              <a:rPr lang="en-US" sz="2600" b="1" dirty="0" smtClean="0">
                <a:solidFill>
                  <a:srgbClr val="000080"/>
                </a:solidFill>
                <a:highlight>
                  <a:srgbClr val="FFFFFF"/>
                </a:highlight>
                <a:latin typeface="Courier New"/>
              </a:rPr>
              <a:t>  m5_proc</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p_code</a:t>
            </a:r>
            <a:r>
              <a:rPr lang="en-US" sz="2600" b="1" dirty="0" smtClean="0">
                <a:solidFill>
                  <a:srgbClr val="000080"/>
                </a:solidFill>
                <a:highlight>
                  <a:srgbClr val="FFFFFF"/>
                </a:highlight>
                <a:latin typeface="Courier New"/>
              </a:rPr>
              <a:t> =&gt; </a:t>
            </a:r>
            <a:r>
              <a:rPr lang="en-US" sz="2600" b="1" dirty="0" smtClean="0">
                <a:solidFill>
                  <a:srgbClr val="0000FF"/>
                </a:solidFill>
                <a:highlight>
                  <a:srgbClr val="FFFFFF"/>
                </a:highlight>
                <a:latin typeface="Courier New"/>
              </a:rPr>
              <a:t>'select </a:t>
            </a:r>
            <a:r>
              <a:rPr lang="en-US" sz="2600" b="1" dirty="0">
                <a:solidFill>
                  <a:srgbClr val="0000FF"/>
                </a:solidFill>
                <a:highlight>
                  <a:srgbClr val="FFFFFF"/>
                </a:highlight>
                <a:latin typeface="Courier New"/>
              </a:rPr>
              <a:t>* from </a:t>
            </a:r>
            <a:r>
              <a:rPr lang="en-US" sz="2600" b="1" dirty="0" smtClean="0">
                <a:solidFill>
                  <a:srgbClr val="0000FF"/>
                </a:solidFill>
                <a:highlight>
                  <a:srgbClr val="FFFFFF"/>
                </a:highlight>
                <a:latin typeface="Courier New"/>
              </a:rPr>
              <a:t>dual'</a:t>
            </a:r>
            <a:r>
              <a:rPr lang="en-US" sz="2600" b="1" dirty="0" smtClean="0">
                <a:solidFill>
                  <a:srgbClr val="000080"/>
                </a:solidFill>
                <a:highlight>
                  <a:srgbClr val="FFFFFF"/>
                </a:highlight>
                <a:latin typeface="Courier New"/>
              </a:rPr>
              <a:t>,</a:t>
            </a:r>
            <a:endParaRPr lang="en-US" sz="2600" b="1" dirty="0">
              <a:solidFill>
                <a:srgbClr val="000080"/>
              </a:solidFill>
              <a:highlight>
                <a:srgbClr val="FFFFFF"/>
              </a:highlight>
              <a:latin typeface="Courier New"/>
            </a:endParaRP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p_targets</a:t>
            </a:r>
            <a:r>
              <a:rPr lang="en-US" sz="2600" b="1" dirty="0" smtClean="0">
                <a:solidFill>
                  <a:srgbClr val="000080"/>
                </a:solidFill>
                <a:highlight>
                  <a:srgbClr val="FFFFFF"/>
                </a:highlight>
                <a:latin typeface="Courier New"/>
              </a:rPr>
              <a:t> =&gt;  </a:t>
            </a:r>
            <a:r>
              <a:rPr lang="en-US" sz="2600" b="1" dirty="0">
                <a:solidFill>
                  <a:srgbClr val="0000FF"/>
                </a:solidFill>
                <a:highlight>
                  <a:srgbClr val="FFFFFF"/>
                </a:highlight>
                <a:latin typeface="Courier New"/>
              </a:rPr>
              <a:t>'</a:t>
            </a:r>
            <a:r>
              <a:rPr lang="en-US" sz="2600" b="1" dirty="0" err="1">
                <a:solidFill>
                  <a:srgbClr val="0000FF"/>
                </a:solidFill>
                <a:highlight>
                  <a:srgbClr val="FFFFFF"/>
                </a:highlight>
                <a:latin typeface="Courier New"/>
              </a:rPr>
              <a:t>dev,qa</a:t>
            </a:r>
            <a:r>
              <a:rPr lang="en-US" sz="2600" b="1" dirty="0">
                <a:solidFill>
                  <a:srgbClr val="0000FF"/>
                </a:solidFill>
                <a:highlight>
                  <a:srgbClr val="FFFFFF"/>
                </a:highlight>
                <a:latin typeface="Courier New"/>
              </a:rPr>
              <a:t>'</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p_table_name</a:t>
            </a:r>
            <a:r>
              <a:rPr lang="en-US" sz="2600" b="1" dirty="0" smtClean="0">
                <a:solidFill>
                  <a:srgbClr val="000080"/>
                </a:solidFill>
                <a:highlight>
                  <a:srgbClr val="FFFFFF"/>
                </a:highlight>
                <a:latin typeface="Courier New"/>
              </a:rPr>
              <a:t> =&gt; </a:t>
            </a:r>
            <a:r>
              <a:rPr lang="en-US" sz="2600" b="1" dirty="0">
                <a:solidFill>
                  <a:srgbClr val="0000FF"/>
                </a:solidFill>
                <a:highlight>
                  <a:srgbClr val="FFFFFF"/>
                </a:highlight>
                <a:latin typeface="Courier New"/>
              </a:rPr>
              <a:t>'</a:t>
            </a:r>
            <a:r>
              <a:rPr lang="en-US" sz="2600" b="1" dirty="0" err="1">
                <a:solidFill>
                  <a:srgbClr val="0000FF"/>
                </a:solidFill>
                <a:highlight>
                  <a:srgbClr val="FFFFFF"/>
                </a:highlight>
                <a:latin typeface="Courier New"/>
              </a:rPr>
              <a:t>test_data</a:t>
            </a:r>
            <a:r>
              <a:rPr lang="en-US" sz="2600" b="1" dirty="0">
                <a:solidFill>
                  <a:srgbClr val="0000FF"/>
                </a:solidFill>
                <a:highlight>
                  <a:srgbClr val="FFFFFF"/>
                </a:highlight>
                <a:latin typeface="Courier New"/>
              </a:rPr>
              <a:t>'</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p_table_exists_action</a:t>
            </a:r>
            <a:r>
              <a:rPr lang="en-US" sz="2600" b="1" dirty="0" smtClean="0">
                <a:solidFill>
                  <a:srgbClr val="000080"/>
                </a:solidFill>
                <a:highlight>
                  <a:srgbClr val="FFFFFF"/>
                </a:highlight>
                <a:latin typeface="Courier New"/>
              </a:rPr>
              <a:t> </a:t>
            </a:r>
            <a:r>
              <a:rPr lang="en-US" sz="2600" b="1" dirty="0">
                <a:solidFill>
                  <a:srgbClr val="000080"/>
                </a:solidFill>
                <a:highlight>
                  <a:srgbClr val="FFFFFF"/>
                </a:highlight>
                <a:latin typeface="Courier New"/>
              </a:rPr>
              <a:t>=&gt; </a:t>
            </a:r>
            <a:r>
              <a:rPr lang="en-US" sz="2600" b="1" dirty="0">
                <a:solidFill>
                  <a:srgbClr val="0000FF"/>
                </a:solidFill>
                <a:highlight>
                  <a:srgbClr val="FFFFFF"/>
                </a:highlight>
                <a:latin typeface="Courier New"/>
              </a:rPr>
              <a:t>'drop'</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    </a:t>
            </a:r>
            <a:r>
              <a:rPr lang="en-US" sz="2600" b="1" dirty="0" err="1" smtClean="0">
                <a:solidFill>
                  <a:srgbClr val="000080"/>
                </a:solidFill>
                <a:highlight>
                  <a:srgbClr val="FFFFFF"/>
                </a:highlight>
                <a:latin typeface="Courier New"/>
              </a:rPr>
              <a:t>p_asynchronous</a:t>
            </a:r>
            <a:r>
              <a:rPr lang="en-US" sz="2600" b="1" dirty="0" smtClean="0">
                <a:solidFill>
                  <a:srgbClr val="000080"/>
                </a:solidFill>
                <a:highlight>
                  <a:srgbClr val="FFFFFF"/>
                </a:highlight>
                <a:latin typeface="Courier New"/>
              </a:rPr>
              <a:t> =&gt; </a:t>
            </a:r>
            <a:r>
              <a:rPr lang="en-US" sz="2600" b="1" dirty="0" smtClean="0">
                <a:solidFill>
                  <a:srgbClr val="008080"/>
                </a:solidFill>
                <a:highlight>
                  <a:srgbClr val="FFFFFF"/>
                </a:highlight>
                <a:latin typeface="Courier New"/>
              </a:rPr>
              <a:t>true</a:t>
            </a:r>
            <a:endParaRPr lang="en-US" sz="2600" b="1" dirty="0" smtClean="0">
              <a:solidFill>
                <a:srgbClr val="000080"/>
              </a:solidFill>
              <a:highlight>
                <a:srgbClr val="FFFFFF"/>
              </a:highlight>
              <a:latin typeface="Courier New"/>
            </a:endParaRPr>
          </a:p>
          <a:p>
            <a:pPr marL="0" indent="0">
              <a:buNone/>
            </a:pPr>
            <a:r>
              <a:rPr lang="en-US" sz="2600" b="1" dirty="0" smtClean="0">
                <a:solidFill>
                  <a:srgbClr val="000080"/>
                </a:solidFill>
                <a:highlight>
                  <a:srgbClr val="FFFFFF"/>
                </a:highlight>
                <a:latin typeface="Courier New"/>
              </a:rPr>
              <a:t>  );</a:t>
            </a:r>
            <a:endParaRPr lang="en-US" sz="2600" b="1" dirty="0">
              <a:solidFill>
                <a:srgbClr val="000080"/>
              </a:solidFill>
              <a:highlight>
                <a:srgbClr val="FFFFFF"/>
              </a:highlight>
              <a:latin typeface="Courier New"/>
            </a:endParaRPr>
          </a:p>
          <a:p>
            <a:pPr marL="0" indent="0">
              <a:buNone/>
            </a:pPr>
            <a:r>
              <a:rPr lang="en-US" sz="2600" b="1" dirty="0" smtClean="0">
                <a:solidFill>
                  <a:srgbClr val="008080"/>
                </a:solidFill>
                <a:highlight>
                  <a:srgbClr val="FFFFFF"/>
                </a:highlight>
                <a:latin typeface="Courier New"/>
              </a:rPr>
              <a:t>end</a:t>
            </a:r>
            <a:r>
              <a:rPr lang="en-US" sz="2600" b="1" dirty="0">
                <a:solidFill>
                  <a:srgbClr val="000080"/>
                </a:solidFill>
                <a:highlight>
                  <a:srgbClr val="FFFFFF"/>
                </a:highlight>
                <a:latin typeface="Courier New"/>
              </a:rPr>
              <a:t>;</a:t>
            </a:r>
          </a:p>
          <a:p>
            <a:pPr marL="0" indent="0">
              <a:buNone/>
            </a:pPr>
            <a:r>
              <a:rPr lang="en-US" sz="2600" b="1" dirty="0" smtClean="0">
                <a:solidFill>
                  <a:srgbClr val="000080"/>
                </a:solidFill>
                <a:highlight>
                  <a:srgbClr val="FFFFFF"/>
                </a:highlight>
                <a:latin typeface="Courier New"/>
              </a:rPr>
              <a:t>/</a:t>
            </a:r>
          </a:p>
        </p:txBody>
      </p:sp>
      <p:sp>
        <p:nvSpPr>
          <p:cNvPr id="6" name="Rectangle 5"/>
          <p:cNvSpPr/>
          <p:nvPr/>
        </p:nvSpPr>
        <p:spPr>
          <a:xfrm>
            <a:off x="2971800" y="2286000"/>
            <a:ext cx="3200400"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800" dirty="0"/>
          </a:p>
        </p:txBody>
      </p:sp>
      <p:sp>
        <p:nvSpPr>
          <p:cNvPr id="4" name="Date Placeholder 3"/>
          <p:cNvSpPr>
            <a:spLocks noGrp="1"/>
          </p:cNvSpPr>
          <p:nvPr>
            <p:ph type="dt" sz="half" idx="10"/>
          </p:nvPr>
        </p:nvSpPr>
        <p:spPr/>
        <p:txBody>
          <a:bodyPr/>
          <a:lstStyle/>
          <a:p>
            <a:fld id="{12698F6C-3B60-45A8-AA68-1C639B61BEFF}" type="datetime1">
              <a:rPr lang="en-US" smtClean="0"/>
              <a:t>3/21/2017</a:t>
            </a:fld>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8</a:t>
            </a:fld>
            <a:endParaRPr lang="en-US"/>
          </a:p>
        </p:txBody>
      </p:sp>
      <p:sp>
        <p:nvSpPr>
          <p:cNvPr id="7" name="Rectangle 6"/>
          <p:cNvSpPr/>
          <p:nvPr/>
        </p:nvSpPr>
        <p:spPr>
          <a:xfrm>
            <a:off x="6696750" y="2286000"/>
            <a:ext cx="1177634" cy="377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t>WHERE</a:t>
            </a:r>
            <a:endParaRPr lang="en-US" sz="2800" dirty="0"/>
          </a:p>
        </p:txBody>
      </p:sp>
      <p:sp>
        <p:nvSpPr>
          <p:cNvPr id="8" name="Rectangle 7"/>
          <p:cNvSpPr/>
          <p:nvPr/>
        </p:nvSpPr>
        <p:spPr>
          <a:xfrm>
            <a:off x="6705600" y="3378201"/>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400" dirty="0"/>
          </a:p>
        </p:txBody>
      </p:sp>
      <p:sp>
        <p:nvSpPr>
          <p:cNvPr id="9" name="Rectangle 8"/>
          <p:cNvSpPr/>
          <p:nvPr/>
        </p:nvSpPr>
        <p:spPr>
          <a:xfrm>
            <a:off x="6705600" y="3760078"/>
            <a:ext cx="1295400" cy="33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WHERE</a:t>
            </a:r>
            <a:endParaRPr lang="en-US" sz="2800" dirty="0"/>
          </a:p>
        </p:txBody>
      </p:sp>
      <p:sp>
        <p:nvSpPr>
          <p:cNvPr id="10" name="Rectangle 9"/>
          <p:cNvSpPr/>
          <p:nvPr/>
        </p:nvSpPr>
        <p:spPr>
          <a:xfrm>
            <a:off x="6705600" y="4172436"/>
            <a:ext cx="1295400" cy="951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a:t>
            </a:r>
            <a:endParaRPr lang="en-US" sz="2800" dirty="0"/>
          </a:p>
        </p:txBody>
      </p:sp>
    </p:spTree>
    <p:extLst>
      <p:ext uri="{BB962C8B-B14F-4D97-AF65-F5344CB8AC3E}">
        <p14:creationId xmlns:p14="http://schemas.microsoft.com/office/powerpoint/2010/main" val="270518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Features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Performance</a:t>
            </a:r>
            <a:r>
              <a:rPr lang="en-US" dirty="0" smtClean="0">
                <a:solidFill>
                  <a:schemeClr val="bg1">
                    <a:lumMod val="50000"/>
                  </a:schemeClr>
                </a:solidFill>
              </a:rPr>
              <a:t> - fast, asynchronous</a:t>
            </a:r>
          </a:p>
          <a:p>
            <a:pPr marL="514350" indent="-514350">
              <a:buFont typeface="+mj-lt"/>
              <a:buAutoNum type="arabicPeriod"/>
            </a:pPr>
            <a:r>
              <a:rPr lang="en-US" dirty="0" smtClean="0"/>
              <a:t>Interface - </a:t>
            </a:r>
            <a:r>
              <a:rPr lang="en-US" dirty="0" smtClean="0">
                <a:solidFill>
                  <a:schemeClr val="bg1">
                    <a:lumMod val="50000"/>
                  </a:schemeClr>
                </a:solidFill>
              </a:rPr>
              <a:t>plain SQL and PL/SQL</a:t>
            </a:r>
          </a:p>
          <a:p>
            <a:pPr marL="514350" indent="-514350">
              <a:buFont typeface="+mj-lt"/>
              <a:buAutoNum type="arabicPeriod"/>
            </a:pPr>
            <a:r>
              <a:rPr lang="en-US" dirty="0" smtClean="0"/>
              <a:t>Relational - </a:t>
            </a:r>
            <a:r>
              <a:rPr lang="en-US" dirty="0" smtClean="0">
                <a:solidFill>
                  <a:schemeClr val="bg1">
                    <a:lumMod val="50000"/>
                  </a:schemeClr>
                </a:solidFill>
              </a:rPr>
              <a:t>save, share, and join</a:t>
            </a:r>
          </a:p>
          <a:p>
            <a:pPr marL="514350" indent="-514350">
              <a:buFont typeface="+mj-lt"/>
              <a:buAutoNum type="arabicPeriod"/>
            </a:pPr>
            <a:r>
              <a:rPr lang="en-US" dirty="0" smtClean="0"/>
              <a:t>Administration </a:t>
            </a:r>
            <a:r>
              <a:rPr lang="en-US" dirty="0" smtClean="0">
                <a:solidFill>
                  <a:schemeClr val="bg1">
                    <a:lumMod val="50000"/>
                  </a:schemeClr>
                </a:solidFill>
              </a:rPr>
              <a:t>- for most users - none</a:t>
            </a:r>
          </a:p>
          <a:p>
            <a:pPr marL="514350" indent="-514350">
              <a:buFont typeface="+mj-lt"/>
              <a:buAutoNum type="arabicPeriod"/>
            </a:pPr>
            <a:r>
              <a:rPr lang="en-US" dirty="0" smtClean="0"/>
              <a:t>Security </a:t>
            </a:r>
            <a:r>
              <a:rPr lang="en-US" dirty="0" smtClean="0">
                <a:solidFill>
                  <a:schemeClr val="bg1">
                    <a:lumMod val="50000"/>
                  </a:schemeClr>
                </a:solidFill>
              </a:rPr>
              <a:t>- nothing to worry about</a:t>
            </a:r>
          </a:p>
          <a:p>
            <a:pPr marL="514350" indent="-514350">
              <a:buFont typeface="+mj-lt"/>
              <a:buAutoNum type="arabicPeriod"/>
            </a:pPr>
            <a:r>
              <a:rPr lang="en-US" dirty="0" smtClean="0"/>
              <a:t>Exceptions and Metadata </a:t>
            </a:r>
            <a:r>
              <a:rPr lang="en-US" dirty="0" smtClean="0">
                <a:solidFill>
                  <a:schemeClr val="bg1">
                    <a:lumMod val="50000"/>
                  </a:schemeClr>
                </a:solidFill>
              </a:rPr>
              <a:t>- handled</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fld id="{D97E924C-66F2-4356-A8CE-66225EAB43F5}" type="datetime1">
              <a:rPr lang="en-US" smtClean="0"/>
              <a:t>3/21/2017</a:t>
            </a:fld>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9</a:t>
            </a:fld>
            <a:endParaRPr lang="en-US"/>
          </a:p>
        </p:txBody>
      </p:sp>
    </p:spTree>
    <p:extLst>
      <p:ext uri="{BB962C8B-B14F-4D97-AF65-F5344CB8AC3E}">
        <p14:creationId xmlns:p14="http://schemas.microsoft.com/office/powerpoint/2010/main" val="2488138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7873</TotalTime>
  <Words>2820</Words>
  <Application>Microsoft Office PowerPoint</Application>
  <PresentationFormat>On-screen Show (4:3)</PresentationFormat>
  <Paragraphs>221</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Summary</vt:lpstr>
      <vt:lpstr>About Jon Heller</vt:lpstr>
      <vt:lpstr>Oracle Automation Gap</vt:lpstr>
      <vt:lpstr>Current Tools - Not Good Enough</vt:lpstr>
      <vt:lpstr>Ideal Solution</vt:lpstr>
      <vt:lpstr>A Robust Solution – Method5</vt:lpstr>
      <vt:lpstr>Interface - Function or Procedure</vt:lpstr>
      <vt:lpstr>Basic Features</vt:lpstr>
      <vt:lpstr>Parameters</vt:lpstr>
      <vt:lpstr>Other Features</vt:lpstr>
      <vt:lpstr>Technologies</vt:lpstr>
      <vt:lpstr>Install and Administer</vt:lpstr>
      <vt:lpstr>Examples - Live Demonstration</vt:lpstr>
      <vt:lpstr>More Information</vt:lpstr>
      <vt:lpstr>Your New Mission: Automate Everything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Heller</dc:creator>
  <cp:lastModifiedBy>Heller, Jonathan</cp:lastModifiedBy>
  <cp:revision>111</cp:revision>
  <dcterms:created xsi:type="dcterms:W3CDTF">2017-01-03T18:29:12Z</dcterms:created>
  <dcterms:modified xsi:type="dcterms:W3CDTF">2017-03-22T01:35:36Z</dcterms:modified>
</cp:coreProperties>
</file>