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69" r:id="rId4"/>
    <p:sldId id="260" r:id="rId5"/>
    <p:sldId id="258" r:id="rId6"/>
    <p:sldId id="259" r:id="rId7"/>
    <p:sldId id="262" r:id="rId8"/>
    <p:sldId id="271" r:id="rId9"/>
    <p:sldId id="263" r:id="rId10"/>
    <p:sldId id="261" r:id="rId11"/>
    <p:sldId id="270" r:id="rId12"/>
    <p:sldId id="281" r:id="rId13"/>
    <p:sldId id="280" r:id="rId14"/>
    <p:sldId id="277" r:id="rId15"/>
    <p:sldId id="276" r:id="rId16"/>
    <p:sldId id="278" r:id="rId17"/>
    <p:sldId id="279" r:id="rId18"/>
    <p:sldId id="264" r:id="rId19"/>
    <p:sldId id="265" r:id="rId20"/>
    <p:sldId id="282" r:id="rId21"/>
    <p:sldId id="284" r:id="rId22"/>
    <p:sldId id="285" r:id="rId23"/>
    <p:sldId id="286" r:id="rId24"/>
    <p:sldId id="267" r:id="rId25"/>
    <p:sldId id="268"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3168" autoAdjust="0"/>
  </p:normalViewPr>
  <p:slideViewPr>
    <p:cSldViewPr>
      <p:cViewPr>
        <p:scale>
          <a:sx n="103" d="100"/>
          <a:sy n="103" d="100"/>
        </p:scale>
        <p:origin x="-1224" y="-4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258"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4/8/2018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4/8/2018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a:t>
            </a:r>
            <a:r>
              <a:rPr lang="en-US" dirty="0" smtClean="0"/>
              <a:t>.  You don't need to purchase any additional</a:t>
            </a:r>
            <a:r>
              <a:rPr lang="en-US" baseline="0" dirty="0" smtClean="0"/>
              <a:t> hardware or software.</a:t>
            </a:r>
            <a:endParaRPr lang="en-US" dirty="0" smtClean="0"/>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a:t>
            </a:r>
            <a:r>
              <a:rPr lang="en-US" baseline="0" dirty="0" smtClean="0"/>
              <a:t>only take a few hours. The </a:t>
            </a:r>
            <a:r>
              <a:rPr lang="en-US" baseline="0" dirty="0" smtClean="0"/>
              <a:t>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a:t>
            </a:r>
            <a:r>
              <a:rPr lang="en-US" baseline="0" dirty="0" smtClean="0"/>
              <a:t>jon.heller@ventechsolutions.com </a:t>
            </a:r>
            <a:r>
              <a:rPr lang="en-US" baseline="0" dirty="0" smtClean="0"/>
              <a:t>or jon@jonheller.org.</a:t>
            </a:r>
          </a:p>
          <a:p>
            <a:endParaRPr lang="en-US" baseline="0" dirty="0" smtClean="0"/>
          </a:p>
          <a:p>
            <a:r>
              <a:rPr lang="en-US" dirty="0" smtClean="0"/>
              <a:t>Most DBAs have everything they need to get started in </a:t>
            </a:r>
            <a:r>
              <a:rPr lang="en-US" dirty="0" smtClean="0"/>
              <a:t>a few hours.  You </a:t>
            </a:r>
            <a:r>
              <a:rPr lang="en-US" dirty="0" smtClean="0"/>
              <a:t>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a:t>
            </a:r>
            <a:r>
              <a:rPr lang="en-US" baseline="0" dirty="0" smtClean="0"/>
              <a:t>Users </a:t>
            </a:r>
            <a:r>
              <a:rPr lang="en-US" baseline="0" dirty="0" smtClean="0"/>
              <a:t>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Please feel free to contact me with any questions</a:t>
            </a:r>
            <a:r>
              <a:rPr lang="en-US" baseline="0" dirty="0" smtClean="0"/>
              <a:t> or comments.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logical database.</a:t>
            </a:r>
          </a:p>
          <a:p>
            <a:r>
              <a:rPr lang="en-US" dirty="0" smtClean="0"/>
              <a:t>5. You'll be amazed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6.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since</a:t>
            </a:r>
            <a:r>
              <a:rPr lang="en-US" baseline="0" dirty="0" smtClean="0"/>
              <a:t> 2014 and helps manage one of </a:t>
            </a:r>
            <a:r>
              <a:rPr lang="en-US" dirty="0" smtClean="0"/>
              <a:t>the largest healthcare data centers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10 million queries internally, contains over 1800 automated tests,</a:t>
            </a:r>
            <a:r>
              <a:rPr lang="en-US" baseline="0" dirty="0" smtClean="0"/>
              <a:t> and is open source.</a:t>
            </a:r>
            <a:endParaRPr lang="en-US" dirty="0" smtClean="0"/>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a:t>
            </a:r>
            <a:r>
              <a:rPr lang="en-US" smtClean="0"/>
              <a:t>is simple and neat,</a:t>
            </a:r>
            <a:r>
              <a:rPr lang="en-US" baseline="0" smtClean="0"/>
              <a:t> </a:t>
            </a:r>
            <a:r>
              <a:rPr lang="en-US" baseline="0" dirty="0" smtClean="0"/>
              <a:t>but in </a:t>
            </a:r>
            <a:r>
              <a:rPr lang="en-US" baseline="0" smtClean="0"/>
              <a:t>practice advanced users </a:t>
            </a:r>
            <a:r>
              <a:rPr lang="en-US" baseline="0" dirty="0" smtClean="0"/>
              <a:t>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The</a:t>
            </a:r>
            <a:r>
              <a:rPr lang="en-US" baseline="0" dirty="0" smtClean="0"/>
              <a:t> program privileges are completely configurable.  </a:t>
            </a:r>
            <a:r>
              <a:rPr lang="en-US" dirty="0" smtClean="0"/>
              <a:t>See the file security.md for more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2018-03-21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2018-03-21</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2018-03-21</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2018-03-21</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2018-03-21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2018-03-21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2018-03-21</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gif"/><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mailto:jon@jonheller.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r>
              <a:rPr lang="en-US" smtClean="0"/>
              <a:t>2018-03-21</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457200" y="971550"/>
            <a:ext cx="8305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a:solidFill>
                  <a:srgbClr val="0000FF"/>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Mounted;df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a:t>
            </a:r>
            <a:r>
              <a:rPr lang="en-US" sz="1700" b="1" dirty="0" smtClean="0">
                <a:solidFill>
                  <a:srgbClr val="000080"/>
                </a:solidFill>
                <a:highlight>
                  <a:srgbClr val="FFFFFF"/>
                </a:highlight>
                <a:latin typeface="Courier New"/>
                <a:ea typeface="Calibri"/>
                <a:cs typeface="Times New Roman"/>
              </a:rPr>
              <a:t>=</a:t>
            </a:r>
            <a:r>
              <a:rPr lang="en-US" sz="1700" b="1" dirty="0" smtClean="0">
                <a:solidFill>
                  <a:srgbClr val="0000FF"/>
                </a:solidFill>
                <a:highlight>
                  <a:srgbClr val="FFFFFF"/>
                </a:highlight>
                <a:latin typeface="Courier New"/>
                <a:ea typeface="Calibri"/>
                <a:cs typeface="Times New Roman"/>
              </a:rPr>
              <a:t>'</a:t>
            </a:r>
            <a:r>
              <a:rPr lang="en-US" sz="1700" b="1" dirty="0" err="1" smtClean="0">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 = 0'</a:t>
            </a:r>
            <a:r>
              <a:rPr lang="en-US" sz="1700" b="1" dirty="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Global ASH </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ASM Forecast</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29" y="31051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a:t>
            </a:r>
            <a:r>
              <a:rPr lang="en-US" dirty="0" smtClean="0"/>
              <a:t>a few hours</a:t>
            </a:r>
            <a:endParaRPr lang="en-US" dirty="0"/>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secure, agentless,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or </a:t>
            </a:r>
            <a:r>
              <a:rPr lang="en-US" dirty="0" err="1">
                <a:solidFill>
                  <a:schemeClr val="bg1">
                    <a:lumMod val="50000"/>
                  </a:schemeClr>
                </a:solidFill>
              </a:rPr>
              <a:t>config</a:t>
            </a:r>
            <a:r>
              <a:rPr lang="en-US" dirty="0">
                <a:solidFill>
                  <a:schemeClr val="bg1">
                    <a:lumMod val="50000"/>
                  </a:schemeClr>
                </a:solidFill>
              </a:rPr>
              <a:t> changes email 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pPr marL="0" indent="0">
              <a:buNone/>
            </a:pPr>
            <a:r>
              <a:rPr lang="en-US" sz="2700" dirty="0" smtClean="0">
                <a:cs typeface="Courier New" panose="02070309020205020404" pitchFamily="49" charset="0"/>
              </a:rPr>
              <a:t>1 - Only slightly configurable (strongly not recommended)</a:t>
            </a:r>
            <a:br>
              <a:rPr lang="en-US" sz="2700" dirty="0" smtClean="0">
                <a:cs typeface="Courier New" panose="02070309020205020404" pitchFamily="49" charset="0"/>
              </a:rPr>
            </a:br>
            <a:r>
              <a:rPr lang="en-US" sz="2700" dirty="0" smtClean="0">
                <a:cs typeface="Courier New" panose="02070309020205020404" pitchFamily="49" charset="0"/>
              </a:rPr>
              <a:t>2 - Only slightly configurable (not recommended)</a:t>
            </a:r>
            <a:br>
              <a:rPr lang="en-US" sz="2700" dirty="0" smtClean="0">
                <a:cs typeface="Courier New" panose="02070309020205020404" pitchFamily="49" charset="0"/>
              </a:rPr>
            </a:br>
            <a:r>
              <a:rPr lang="en-US" sz="2700" dirty="0" smtClean="0">
                <a:cs typeface="Courier New" panose="02070309020205020404" pitchFamily="49" charset="0"/>
              </a:rPr>
              <a:t>3 - No need to worry about</a:t>
            </a:r>
            <a:br>
              <a:rPr lang="en-US" sz="2700" dirty="0" smtClean="0">
                <a:cs typeface="Courier New" panose="02070309020205020404" pitchFamily="49" charset="0"/>
              </a:rPr>
            </a:br>
            <a:r>
              <a:rPr lang="en-US" sz="2700" dirty="0" smtClean="0">
                <a:cs typeface="Courier New" panose="02070309020205020404" pitchFamily="49" charset="0"/>
              </a:rPr>
              <a:t>4 - Highly configurable</a:t>
            </a:r>
            <a:endParaRPr lang="en-US" sz="2700" dirty="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05822581"/>
              </p:ext>
            </p:extLst>
          </p:nvPr>
        </p:nvGraphicFramePr>
        <p:xfrm>
          <a:off x="304800" y="971550"/>
          <a:ext cx="6934200" cy="1682496"/>
        </p:xfrm>
        <a:graphic>
          <a:graphicData uri="http://schemas.openxmlformats.org/drawingml/2006/table">
            <a:tbl>
              <a:tblPr firstRow="1" firstCol="1" bandRow="1"/>
              <a:tblGrid>
                <a:gridCol w="1757082"/>
                <a:gridCol w="3451412"/>
                <a:gridCol w="1725706"/>
              </a:tblGrid>
              <a:tr h="3048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304800">
                <a:tc>
                  <a:txBody>
                    <a:bodyPr/>
                    <a:lstStyle/>
                    <a:p>
                      <a:pPr marL="0" marR="0" algn="r">
                        <a:lnSpc>
                          <a:spcPct val="115000"/>
                        </a:lnSpc>
                        <a:spcBef>
                          <a:spcPts val="0"/>
                        </a:spcBef>
                        <a:spcAft>
                          <a:spcPts val="0"/>
                        </a:spcAft>
                      </a:pPr>
                      <a:r>
                        <a:rPr lang="en-US" sz="32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15000"/>
                        </a:lnSpc>
                        <a:spcBef>
                          <a:spcPts val="0"/>
                        </a:spcBef>
                        <a:spcAft>
                          <a:spcPts val="0"/>
                        </a:spcAft>
                      </a:pPr>
                      <a:r>
                        <a:rPr lang="en-US" sz="3200" dirty="0">
                          <a:effectLst/>
                          <a:latin typeface="+mj-lt"/>
                          <a:ea typeface="Calibri"/>
                          <a:cs typeface="Times New Roman"/>
                        </a:rPr>
                        <a:t>1)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15000"/>
                        </a:lnSpc>
                        <a:spcBef>
                          <a:spcPts val="0"/>
                        </a:spcBef>
                        <a:spcAft>
                          <a:spcPts val="0"/>
                        </a:spcAft>
                      </a:pPr>
                      <a:r>
                        <a:rPr lang="en-US" sz="3200">
                          <a:effectLst/>
                          <a:latin typeface="+mj-lt"/>
                          <a:ea typeface="Calibri"/>
                          <a:cs typeface="Times New Roman"/>
                        </a:rPr>
                        <a:t>3) 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304800">
                <a:tc>
                  <a:txBody>
                    <a:bodyPr/>
                    <a:lstStyle/>
                    <a:p>
                      <a:pPr marL="0" marR="0" algn="r">
                        <a:lnSpc>
                          <a:spcPct val="115000"/>
                        </a:lnSpc>
                        <a:spcBef>
                          <a:spcPts val="0"/>
                        </a:spcBef>
                        <a:spcAft>
                          <a:spcPts val="0"/>
                        </a:spcAft>
                      </a:pPr>
                      <a:r>
                        <a:rPr lang="en-US" sz="32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15000"/>
                        </a:lnSpc>
                        <a:spcBef>
                          <a:spcPts val="0"/>
                        </a:spcBef>
                        <a:spcAft>
                          <a:spcPts val="0"/>
                        </a:spcAft>
                      </a:pPr>
                      <a:r>
                        <a:rPr lang="en-US" sz="3200" dirty="0">
                          <a:effectLst/>
                          <a:latin typeface="+mj-lt"/>
                          <a:ea typeface="Calibri"/>
                          <a:cs typeface="Times New Roman"/>
                        </a:rPr>
                        <a:t>2) Medium to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US" sz="3200" dirty="0">
                          <a:effectLst/>
                          <a:latin typeface="+mj-lt"/>
                          <a:ea typeface="Calibri"/>
                          <a:cs typeface="Times New Roman"/>
                        </a:rPr>
                        <a:t>4) 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a:t>
            </a:r>
            <a:r>
              <a:rPr lang="en-US" dirty="0"/>
              <a:t>M5_USER_PRIV -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highlight>
                  <a:srgbClr val="FFFFFF"/>
                </a:highlight>
              </a:rPr>
              <a:t>1.</a:t>
            </a:r>
            <a:r>
              <a:rPr lang="en-US" sz="2000" dirty="0" smtClean="0">
                <a:highlight>
                  <a:srgbClr val="FFFFFF"/>
                </a:highlight>
              </a:rPr>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2.</a:t>
            </a:r>
            <a:r>
              <a:rPr lang="en-US" sz="2000" dirty="0" smtClean="0"/>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bin/</a:t>
            </a:r>
            <a:r>
              <a:rPr lang="en-US" sz="2000" b="1" dirty="0" err="1" smtClean="0">
                <a:solidFill>
                  <a:srgbClr val="0000FF"/>
                </a:solidFill>
                <a:highlight>
                  <a:srgbClr val="FFFFFF"/>
                </a:highlight>
                <a:latin typeface="Lucida Console" panose="020B0609040504020204" pitchFamily="49" charset="0"/>
              </a:rPr>
              <a:t>ksh</a:t>
            </a:r>
            <a:r>
              <a:rPr lang="en-US" sz="2000" b="1" dirty="0" smtClean="0">
                <a:solidFill>
                  <a:srgbClr val="0000FF"/>
                </a:solidFill>
                <a:highlight>
                  <a:srgbClr val="FFFFFF"/>
                </a:highlight>
                <a:latin typeface="Lucida Console" panose="020B0609040504020204" pitchFamily="49" charset="0"/>
              </a:rPr>
              <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export/home/oracle/set_localASM.sh</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p>
          <a:p>
            <a:pPr marL="0" indent="0">
              <a:buNone/>
            </a:pPr>
            <a:r>
              <a:rPr lang="en-US" sz="2600" dirty="0" smtClean="0"/>
              <a:t>3.</a:t>
            </a:r>
            <a:r>
              <a:rPr lang="en-US" dirty="0" smtClean="0"/>
              <a:t> </a:t>
            </a:r>
            <a:r>
              <a:rPr lang="en-US" sz="2200" b="1" dirty="0">
                <a:solidFill>
                  <a:srgbClr val="000080"/>
                </a:solidFill>
                <a:highlight>
                  <a:srgbClr val="FFFFFF"/>
                </a:highlight>
                <a:latin typeface="Lucida Console" panose="020B0609040504020204" pitchFamily="49" charset="0"/>
              </a:rPr>
              <a:t>m5_proc(</a:t>
            </a:r>
            <a:r>
              <a:rPr lang="en-US" sz="2200" b="1" dirty="0">
                <a:solidFill>
                  <a:srgbClr val="0000FF"/>
                </a:solidFill>
                <a:highlight>
                  <a:srgbClr val="FFFFFF"/>
                </a:highlight>
                <a:latin typeface="Lucida Console" panose="020B0609040504020204" pitchFamily="49" charset="0"/>
              </a:rPr>
              <a:t>'select ** from </a:t>
            </a:r>
            <a:r>
              <a:rPr lang="en-US" sz="2200" b="1" dirty="0" err="1">
                <a:solidFill>
                  <a:srgbClr val="0000FF"/>
                </a:solidFill>
                <a:highlight>
                  <a:srgbClr val="FFFFFF"/>
                </a:highlight>
                <a:latin typeface="Lucida Console" panose="020B0609040504020204" pitchFamily="49" charset="0"/>
              </a:rPr>
              <a:t>dba_profiles</a:t>
            </a:r>
            <a:r>
              <a:rPr lang="en-US" sz="2200" b="1" dirty="0">
                <a:solidFill>
                  <a:srgbClr val="0000FF"/>
                </a:solidFill>
                <a:highlight>
                  <a:srgbClr val="FFFFFF"/>
                </a:highlight>
                <a:latin typeface="Lucida Console" panose="020B0609040504020204" pitchFamily="49" charset="0"/>
              </a:rPr>
              <a:t>'</a:t>
            </a:r>
            <a:r>
              <a:rPr lang="en-US" sz="2200" b="1" dirty="0">
                <a:solidFill>
                  <a:srgbClr val="000080"/>
                </a:solidFill>
                <a:highlight>
                  <a:srgbClr val="FFFFFF"/>
                </a:highlight>
                <a:latin typeface="Lucida Console" panose="020B0609040504020204" pitchFamily="49" charset="0"/>
              </a:rPr>
              <a:t>, </a:t>
            </a:r>
            <a:r>
              <a:rPr lang="en-US" sz="2200" b="1" dirty="0" smtClean="0">
                <a:solidFill>
                  <a:srgbClr val="000080"/>
                </a:solidFill>
                <a:highlight>
                  <a:srgbClr val="FFFFFF"/>
                </a:highlight>
                <a:latin typeface="Lucida Console" panose="020B0609040504020204" pitchFamily="49" charset="0"/>
              </a:rPr>
              <a:t>%</a:t>
            </a:r>
            <a:r>
              <a:rPr lang="en-US" sz="2200" b="1" dirty="0" smtClean="0">
                <a:solidFill>
                  <a:srgbClr val="0000FF"/>
                </a:solidFill>
                <a:highlight>
                  <a:srgbClr val="FFFFFF"/>
                </a:highlight>
                <a:latin typeface="Lucida Console" panose="020B0609040504020204" pitchFamily="49" charset="0"/>
              </a:rPr>
              <a:t>'</a:t>
            </a:r>
            <a:r>
              <a:rPr lang="en-US" sz="2200" b="1" dirty="0" smtClean="0">
                <a:solidFill>
                  <a:srgbClr val="000080"/>
                </a:solidFill>
                <a:highlight>
                  <a:srgbClr val="FFFFFF"/>
                </a:highlight>
                <a:latin typeface="Lucida Console" panose="020B0609040504020204" pitchFamily="49" charset="0"/>
              </a:rPr>
              <a:t>);</a:t>
            </a:r>
            <a:endParaRPr lang="en-US" b="1" dirty="0" smtClean="0">
              <a:latin typeface="Lucida Console" panose="020B0609040504020204" pitchFamily="49" charset="0"/>
            </a:endParaRPr>
          </a:p>
          <a:p>
            <a:pPr marL="0" indent="0">
              <a:buNone/>
            </a:pPr>
            <a:r>
              <a:rPr lang="en-US" sz="2600" dirty="0" smtClean="0"/>
              <a:t>4.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where </a:t>
            </a:r>
            <a:r>
              <a:rPr lang="en-US" sz="2000" b="1" dirty="0" err="1" smtClean="0">
                <a:solidFill>
                  <a:srgbClr val="0000FF"/>
                </a:solidFill>
                <a:highlight>
                  <a:srgbClr val="FFFFFF"/>
                </a:highlight>
                <a:latin typeface="Lucida Console" panose="020B0609040504020204" pitchFamily="49" charset="0"/>
              </a:rPr>
              <a:t>returncode</a:t>
            </a: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5.</a:t>
            </a:r>
            <a:r>
              <a:rPr lang="en-US" sz="2800" dirty="0" smtClean="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smtClean="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hlinkClick r:id="rId3"/>
              </a:rPr>
              <a:t>https://method5.github.io</a:t>
            </a:r>
            <a:endParaRPr lang="en-US" dirty="0" smtClean="0"/>
          </a:p>
          <a:p>
            <a:pPr marL="514350" indent="-514350">
              <a:buFont typeface="+mj-lt"/>
              <a:buAutoNum type="arabicPeriod"/>
            </a:pPr>
            <a:r>
              <a:rPr lang="en-US" dirty="0" smtClean="0"/>
              <a:t>Download code, user guide, examples, roadmap, presentation, and more</a:t>
            </a:r>
          </a:p>
          <a:p>
            <a:pPr marL="514350" indent="-514350">
              <a:buFont typeface="+mj-lt"/>
              <a:buAutoNum type="arabicPeriod"/>
            </a:pPr>
            <a:r>
              <a:rPr lang="en-US" dirty="0" smtClean="0"/>
              <a:t>Email the creator:</a:t>
            </a:r>
            <a:br>
              <a:rPr lang="en-US" dirty="0" smtClean="0"/>
            </a:br>
            <a:r>
              <a:rPr lang="en-US" dirty="0" smtClean="0">
                <a:hlinkClick r:id="rId4"/>
              </a:rPr>
              <a:t>jon@jonheller.org</a:t>
            </a:r>
            <a:r>
              <a:rPr lang="en-US" dirty="0" smtClean="0"/>
              <a:t> or</a:t>
            </a:r>
            <a:br>
              <a:rPr lang="en-US" dirty="0" smtClean="0"/>
            </a:br>
            <a:r>
              <a:rPr lang="en-US" dirty="0" smtClean="0">
                <a:hlinkClick r:id="rId5"/>
              </a:rPr>
              <a:t>jon.heller@ventechsolutions.com</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r>
              <a:rPr lang="en-US" dirty="0"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4"/>
              </a:rPr>
              <a:t>jon@jonheller.org</a:t>
            </a:r>
            <a:endParaRPr lang="en-US" sz="2400" dirty="0" smtClean="0"/>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0"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a:t>
            </a:r>
            <a:r>
              <a:rPr lang="en-US" dirty="0"/>
              <a:t>2014 for </a:t>
            </a:r>
            <a:r>
              <a:rPr lang="en-US" dirty="0" smtClean="0"/>
              <a:t>one of the </a:t>
            </a:r>
            <a:r>
              <a:rPr lang="en-US" dirty="0"/>
              <a:t>largest healthcare data </a:t>
            </a:r>
            <a:r>
              <a:rPr lang="en-US" dirty="0" smtClean="0"/>
              <a:t>centers </a:t>
            </a:r>
            <a:r>
              <a:rPr lang="en-US" dirty="0"/>
              <a:t>in the </a:t>
            </a:r>
            <a:r>
              <a:rPr lang="en-US" dirty="0" smtClean="0"/>
              <a:t>world</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&gt;10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200150"/>
            <a:ext cx="8458200" cy="35814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6" name="Rectangle 5"/>
          <p:cNvSpPr/>
          <p:nvPr/>
        </p:nvSpPr>
        <p:spPr>
          <a:xfrm>
            <a:off x="2590800" y="18097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831162"/>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parallel,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hardened, configurable</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14852</TotalTime>
  <Words>5159</Words>
  <Application>Microsoft Office PowerPoint</Application>
  <PresentationFormat>On-screen Show (16:9)</PresentationFormat>
  <Paragraphs>398</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Advantages</vt:lpstr>
      <vt:lpstr>Parameters</vt:lpstr>
      <vt:lpstr>Other Features</vt:lpstr>
      <vt:lpstr>Simple Example</vt:lpstr>
      <vt:lpstr>More Simple Examples</vt:lpstr>
      <vt:lpstr>Example: Compare Everything Everywhere</vt:lpstr>
      <vt:lpstr>Example: Global ASH </vt:lpstr>
      <vt:lpstr>Example: ASM Forecast</vt:lpstr>
      <vt:lpstr>Example: Space Treemap</vt:lpstr>
      <vt:lpstr>Technologies</vt:lpstr>
      <vt:lpstr>Install and Administer</vt:lpstr>
      <vt:lpstr>Why Method5 is Safe</vt:lpstr>
      <vt:lpstr>Minimum Privileges</vt:lpstr>
      <vt:lpstr>User Configuration</vt:lpstr>
      <vt:lpstr>Security Query Examples</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217</cp:revision>
  <dcterms:created xsi:type="dcterms:W3CDTF">2017-01-03T18:29:12Z</dcterms:created>
  <dcterms:modified xsi:type="dcterms:W3CDTF">2018-04-09T04:08:52Z</dcterms:modified>
</cp:coreProperties>
</file>