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288" r:id="rId3"/>
    <p:sldId id="256" r:id="rId4"/>
    <p:sldId id="257" r:id="rId5"/>
    <p:sldId id="269" r:id="rId6"/>
    <p:sldId id="260" r:id="rId7"/>
    <p:sldId id="258" r:id="rId8"/>
    <p:sldId id="259" r:id="rId9"/>
    <p:sldId id="262" r:id="rId10"/>
    <p:sldId id="271" r:id="rId11"/>
    <p:sldId id="263" r:id="rId12"/>
    <p:sldId id="261" r:id="rId13"/>
    <p:sldId id="270" r:id="rId14"/>
    <p:sldId id="281" r:id="rId15"/>
    <p:sldId id="280" r:id="rId16"/>
    <p:sldId id="277" r:id="rId17"/>
    <p:sldId id="276" r:id="rId18"/>
    <p:sldId id="278" r:id="rId19"/>
    <p:sldId id="279" r:id="rId20"/>
    <p:sldId id="264" r:id="rId21"/>
    <p:sldId id="265" r:id="rId22"/>
    <p:sldId id="282" r:id="rId23"/>
    <p:sldId id="284" r:id="rId24"/>
    <p:sldId id="285" r:id="rId25"/>
    <p:sldId id="286" r:id="rId26"/>
    <p:sldId id="267" r:id="rId27"/>
    <p:sldId id="268" r:id="rId28"/>
    <p:sldId id="289" r:id="rId29"/>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0047" autoAdjust="0"/>
  </p:normalViewPr>
  <p:slideViewPr>
    <p:cSldViewPr>
      <p:cViewPr>
        <p:scale>
          <a:sx n="103" d="100"/>
          <a:sy n="103" d="100"/>
        </p:scale>
        <p:origin x="-1224" y="-3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306"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6/9/2018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6/9/2018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dirty="0"/>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  You don't need to purchase any additional</a:t>
            </a:r>
            <a:r>
              <a:rPr lang="en-US" baseline="0" dirty="0" smtClean="0"/>
              <a:t> hardware or software.</a:t>
            </a:r>
            <a:endParaRPr lang="en-US" dirty="0" smtClean="0"/>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only take a few hours.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jon.heller@ventechsolutions.com or jon@jonheller.org.</a:t>
            </a:r>
          </a:p>
          <a:p>
            <a:endParaRPr lang="en-US" baseline="0" dirty="0" smtClean="0"/>
          </a:p>
          <a:p>
            <a:r>
              <a:rPr lang="en-US" dirty="0" smtClean="0"/>
              <a:t>Most DBAs have everything they need to get started in a few hours.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dirty="0"/>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Please feel free to contact me with any questions</a:t>
            </a:r>
            <a:r>
              <a:rPr lang="en-US" baseline="0" dirty="0" smtClean="0"/>
              <a:t> or comments.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2. For every problem, spend a minute thinking if there's a way to find it, fix it, and prevent it on other databases.  There's no more excuse to not check every database - it only takes one line of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  </a:t>
            </a:r>
            <a:r>
              <a:rPr lang="en-US" dirty="0" smtClean="0"/>
              <a:t>You'll be amazed how often a single query today can save your organization hours of work tomorrow.</a:t>
            </a:r>
          </a:p>
          <a:p>
            <a:r>
              <a:rPr lang="en-US" dirty="0" smtClean="0"/>
              <a:t>4. If we could wave a magic wand it would be great</a:t>
            </a:r>
            <a:r>
              <a:rPr lang="en-US" baseline="0" dirty="0" smtClean="0"/>
              <a:t> to put our entire data center into a single box, in a single database.  While that's not possible we can sometimes pretend that's the case.  With the right remote execution tools we only need to logon to one system, and we can treat all our databases as one logical database.</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27</a:t>
            </a:fld>
            <a:endParaRPr lang="en-US"/>
          </a:p>
        </p:txBody>
      </p:sp>
    </p:spTree>
    <p:extLst>
      <p:ext uri="{BB962C8B-B14F-4D97-AF65-F5344CB8AC3E}">
        <p14:creationId xmlns:p14="http://schemas.microsoft.com/office/powerpoint/2010/main" val="9997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dirty="0"/>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a:p>
            <a:r>
              <a:rPr lang="en-US" dirty="0" smtClean="0"/>
              <a:t>6. Oracle developers know to avoid row-by-row processing; it's slower and more complicated than set-based processing.  Likewise</a:t>
            </a:r>
            <a:r>
              <a:rPr lang="en-US" baseline="0" dirty="0" smtClean="0"/>
              <a:t> we should avoid database-by-database administration.</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dirty="0"/>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Ansible,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6.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dirty="0"/>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dirty="0"/>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You've probably seen this problem solved poorly many times before, you should be skeptical.  There are a lot of horrible ways to run</a:t>
            </a:r>
            <a:r>
              <a:rPr lang="en-US" baseline="0" dirty="0" smtClean="0"/>
              <a:t> commands on multiple targets.</a:t>
            </a:r>
            <a:endParaRPr lang="en-US" dirty="0" smtClean="0"/>
          </a:p>
          <a:p>
            <a:pPr marL="0" indent="0">
              <a:buNone/>
            </a:pPr>
            <a:r>
              <a:rPr lang="en-US" dirty="0" smtClean="0"/>
              <a:t>2. Method5 was created at</a:t>
            </a:r>
            <a:r>
              <a:rPr lang="en-US" baseline="0" dirty="0" smtClean="0"/>
              <a:t> General Dynamics and </a:t>
            </a:r>
            <a:r>
              <a:rPr lang="en-US" dirty="0" smtClean="0"/>
              <a:t>Ventech Solutions to support the </a:t>
            </a:r>
            <a:r>
              <a:rPr lang="en-US" baseline="0" dirty="0" smtClean="0"/>
              <a:t>Centers for Medicare &amp; Medicaid Services and many of their contractors.  It has been used in production since 2014 and was publically released in 2016.</a:t>
            </a:r>
          </a:p>
          <a:p>
            <a:pPr marL="0" indent="0">
              <a:buNone/>
            </a:pPr>
            <a:r>
              <a:rPr lang="en-US" baseline="0" dirty="0" smtClean="0"/>
              <a:t>3. At Ventech Solutions it's used to manage 400 databases with 1 petabyte of data.  It has run over 15 million commands.</a:t>
            </a:r>
          </a:p>
          <a:p>
            <a:r>
              <a:rPr lang="en-US" dirty="0" smtClean="0"/>
              <a:t>4.</a:t>
            </a:r>
            <a:r>
              <a:rPr lang="en-US" baseline="0" dirty="0" smtClean="0"/>
              <a:t> The program was built without taking any shortcuts.  1800 automated unit tests ensure the quality of each release.  The code is open source so anybody can easily use it, modify it, or review it.  </a:t>
            </a:r>
            <a:r>
              <a:rPr lang="en-US" dirty="0" smtClean="0"/>
              <a:t>Security has always been a primary concern and we've learned from the mistakes of other tools.  For example, </a:t>
            </a:r>
            <a:r>
              <a:rPr lang="en-US" baseline="0" dirty="0" smtClean="0"/>
              <a:t>there are no shared passwords or public database links.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dirty="0"/>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The</a:t>
            </a:r>
            <a:r>
              <a:rPr lang="en-US" baseline="0" dirty="0" smtClean="0"/>
              <a:t> program privileges are completely configurable.  </a:t>
            </a:r>
            <a:r>
              <a:rPr lang="en-US" dirty="0" smtClean="0"/>
              <a:t>See the file security.md for more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BD2540-84A7-4AD8-854F-C80A35294E9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7EAE7176-FD78-412C-ABC8-93FFCA3D624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2E78DEDD-B8AE-46DA-9665-C7B425BD20AE}"/>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733DF7F5-4CCD-42A1-8BEC-84C33CCB358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C83BE63-BD89-4BFC-86B4-954A58C10EE7}"/>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7308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DE534-1297-495C-B411-11CB7463F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FFD3F06-E6BB-4639-ACBF-59610AA62C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8631C80-50D5-4D23-9434-B5A6861A0ED3}"/>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0233F747-602E-409A-BF2A-4E186590CA0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83399478-9340-4CD4-BC2C-A082B04C8CF9}"/>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8269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5FC5FE-775C-487B-8AFB-5C98FDEE50F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 xmlns:a16="http://schemas.microsoft.com/office/drawing/2014/main" id="{DE930465-A4BA-4821-8C70-BBCBDA3FC48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1E1365C-15A3-45AA-A6C9-D4328FD37EE9}"/>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33F52984-E0DE-409F-A3CD-BBAC654C10E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20499C0C-6588-4BE0-9289-62182D2F36CA}"/>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71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290923-15AC-4F05-9178-FB251CE06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D706FA5-ED5D-482C-8E03-29576DCCBF36}"/>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38EBFB8-153B-407C-A4A2-AC06C9EC0C75}"/>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E075747-22B9-4157-956B-B3B734259359}"/>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C018ED5C-9821-4EA6-9C4E-5F8B44A2E89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0F3799DC-05CF-495E-9173-BA6A7F91CDB9}"/>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887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B2671A-676F-4B01-AC8C-D664E21AE47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6801F75-62DF-4942-8FF1-3ECB14BD69B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 xmlns:a16="http://schemas.microsoft.com/office/drawing/2014/main" id="{EDAAEB69-7C59-4F5E-934C-935126FAE108}"/>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9C51BED-0574-410B-8630-E8AACAD7FE1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 xmlns:a16="http://schemas.microsoft.com/office/drawing/2014/main" id="{0AAE740E-F38D-4AF5-A7A4-BC083B03F543}"/>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71EF39E-0AD5-46D0-8B67-47F90204AD03}"/>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3F67A599-9BB6-4185-9371-122BF356292A}"/>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A4CF2D55-9BC0-4BF3-BF32-C4F159860ED6}"/>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915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0BF2A0-48D9-4EF2-9C04-1B4037AF0D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CBB817F-FF3B-4B26-A8C3-158A768E8699}"/>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438EA37B-39CE-4564-868A-CE8AB0C836B4}"/>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B3CAD4AD-C2CA-4D5E-A145-6578479935AC}"/>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0370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091E532-214A-47E0-B13C-6653D745177D}"/>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553F2C72-8663-4F3F-96BB-A900C8566CEA}"/>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BFE1B87F-CB3B-4360-8C2F-D500E8D878F8}"/>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3834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28FB69-496E-4279-A561-83FCAF6DF9B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 xmlns:a16="http://schemas.microsoft.com/office/drawing/2014/main" id="{EC18CE18-0BD3-4356-A713-0D6204ADE0E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9693322-A8E5-4E82-84A0-987109E4606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a:extLst>
              <a:ext uri="{FF2B5EF4-FFF2-40B4-BE49-F238E27FC236}">
                <a16:creationId xmlns="" xmlns:a16="http://schemas.microsoft.com/office/drawing/2014/main" id="{DE8BEB52-BEAB-4AA1-883E-7A1FD1FF2D67}"/>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EBED89E-D77C-442B-86BE-6C1B8B51B99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FDEBFCD2-06DE-4984-ABAC-956E953C4593}"/>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702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6" y="4705351"/>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586F2C-9F78-4ECF-B112-6A168592E85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 xmlns:a16="http://schemas.microsoft.com/office/drawing/2014/main" id="{38DC6266-57C4-4896-9BA4-691D3CD5640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 xmlns:a16="http://schemas.microsoft.com/office/drawing/2014/main" id="{69306F70-AB6F-48ED-A8CC-0373F24846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a:extLst>
              <a:ext uri="{FF2B5EF4-FFF2-40B4-BE49-F238E27FC236}">
                <a16:creationId xmlns="" xmlns:a16="http://schemas.microsoft.com/office/drawing/2014/main" id="{D67A27DB-82BB-47D4-80DB-14F8B550122B}"/>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9FA6A842-B16A-44EC-AFAC-DDBB4510A9DD}"/>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B383199F-DD9F-44E2-9973-2F79C0CC036D}"/>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5652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85C8B3-BE8E-408B-AD92-4B281F3269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D8B740D-DE97-432A-92E7-2F3E9BFBE0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128F100-7C1C-400F-8A25-7BCCC77BB702}"/>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6C3DC0D8-FFCE-46C5-B59E-120324D0841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F7C4D54C-A863-4DE2-99B0-68569760ABBC}"/>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4753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7EB6F95-1910-4D31-B199-A7CA6867C4E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51CA810-8C18-4A43-9B25-FD6204BD5E49}"/>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7D06A96-E152-4625-A3C1-470FA2F40354}"/>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1B6781E3-2A4F-4B43-825C-5DCEC610E58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969F29D-98D7-46D3-967F-30E8A931291A}"/>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787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2018-05-07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2018-05-07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2018-05-07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r>
              <a:rPr lang="en-US" smtClean="0"/>
              <a:t>2018-05-07</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CFA6C82-CCEB-43EF-8065-A5C4A8F5CB98}"/>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B688409-879D-4F0A-98F7-117BE95A570E}"/>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09A5908-42BD-4A07-8598-89E7E37B5825}"/>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DB3D66E9-46AA-4905-B070-1B786DED2AD5}" type="datetimeFigureOut">
              <a:rPr lang="en-US" smtClean="0">
                <a:solidFill>
                  <a:prstClr val="black">
                    <a:tint val="75000"/>
                  </a:prstClr>
                </a:solidFill>
              </a:rPr>
              <a:pPr defTabSz="685800"/>
              <a:t>6/9/2018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9FEDDDF3-FFBF-4536-A24D-68FDF2D06480}"/>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FCEF61F-FCF2-420B-BA91-F320DFADE850}"/>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AB0122A3-8E4F-4E95-9C07-9D4486E988C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4291837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gif"/></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gi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hyperlink" Target="mailto:jon@jonheller.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23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37" indent="-514337">
              <a:buFont typeface="+mj-lt"/>
              <a:buAutoNum type="arabicPeriod"/>
            </a:pPr>
            <a:r>
              <a:rPr lang="en-US" dirty="0" smtClean="0"/>
              <a:t>Performance</a:t>
            </a:r>
            <a:r>
              <a:rPr lang="en-US" dirty="0" smtClean="0">
                <a:solidFill>
                  <a:schemeClr val="bg1">
                    <a:lumMod val="50000"/>
                  </a:schemeClr>
                </a:solidFill>
              </a:rPr>
              <a:t> - fast, parallel, asynchronous</a:t>
            </a:r>
          </a:p>
          <a:p>
            <a:pPr marL="514337" indent="-514337">
              <a:buFont typeface="+mj-lt"/>
              <a:buAutoNum type="arabicPeriod"/>
            </a:pPr>
            <a:r>
              <a:rPr lang="en-US" dirty="0" smtClean="0"/>
              <a:t>Interface - </a:t>
            </a:r>
            <a:r>
              <a:rPr lang="en-US" dirty="0" smtClean="0">
                <a:solidFill>
                  <a:schemeClr val="bg1">
                    <a:lumMod val="50000"/>
                  </a:schemeClr>
                </a:solidFill>
              </a:rPr>
              <a:t>plain SQL and PL/SQL</a:t>
            </a:r>
          </a:p>
          <a:p>
            <a:pPr marL="514337" indent="-514337">
              <a:buFont typeface="+mj-lt"/>
              <a:buAutoNum type="arabicPeriod"/>
            </a:pPr>
            <a:r>
              <a:rPr lang="en-US" dirty="0" smtClean="0"/>
              <a:t>Relational - </a:t>
            </a:r>
            <a:r>
              <a:rPr lang="en-US" dirty="0" smtClean="0">
                <a:solidFill>
                  <a:schemeClr val="bg1">
                    <a:lumMod val="50000"/>
                  </a:schemeClr>
                </a:solidFill>
              </a:rPr>
              <a:t>save, share, and join</a:t>
            </a:r>
          </a:p>
          <a:p>
            <a:pPr marL="514337" indent="-514337">
              <a:buFont typeface="+mj-lt"/>
              <a:buAutoNum type="arabicPeriod"/>
            </a:pPr>
            <a:r>
              <a:rPr lang="en-US" dirty="0" smtClean="0"/>
              <a:t>Administration </a:t>
            </a:r>
            <a:r>
              <a:rPr lang="en-US" dirty="0" smtClean="0">
                <a:solidFill>
                  <a:schemeClr val="bg1">
                    <a:lumMod val="50000"/>
                  </a:schemeClr>
                </a:solidFill>
              </a:rPr>
              <a:t>- for most users - none</a:t>
            </a:r>
          </a:p>
          <a:p>
            <a:pPr marL="514337" indent="-514337">
              <a:buFont typeface="+mj-lt"/>
              <a:buAutoNum type="arabicPeriod"/>
            </a:pPr>
            <a:r>
              <a:rPr lang="en-US" dirty="0" smtClean="0"/>
              <a:t>Security </a:t>
            </a:r>
            <a:r>
              <a:rPr lang="en-US" dirty="0" smtClean="0">
                <a:solidFill>
                  <a:schemeClr val="bg1">
                    <a:lumMod val="50000"/>
                  </a:schemeClr>
                </a:solidFill>
              </a:rPr>
              <a:t>- hardened, configurable</a:t>
            </a:r>
          </a:p>
          <a:p>
            <a:pPr marL="514337" indent="-514337">
              <a:buFont typeface="+mj-lt"/>
              <a:buAutoNum type="arabicPeriod"/>
            </a:pPr>
            <a:r>
              <a:rPr lang="en-US" dirty="0" smtClean="0"/>
              <a:t>Exceptions and Metadata </a:t>
            </a:r>
            <a:r>
              <a:rPr lang="en-US" dirty="0" smtClean="0">
                <a:solidFill>
                  <a:schemeClr val="bg1">
                    <a:lumMod val="50000"/>
                  </a:schemeClr>
                </a:solidFill>
              </a:rPr>
              <a:t>- handled, saved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37" indent="-514337">
              <a:buFont typeface="+mj-lt"/>
              <a:buAutoNum type="arabicPeriod"/>
            </a:pPr>
            <a:r>
              <a:rPr lang="en-US" dirty="0" smtClean="0"/>
              <a:t>P_CODE</a:t>
            </a:r>
            <a:r>
              <a:rPr lang="en-US" dirty="0" smtClean="0">
                <a:solidFill>
                  <a:schemeClr val="bg1">
                    <a:lumMod val="50000"/>
                  </a:schemeClr>
                </a:solidFill>
              </a:rPr>
              <a:t> - what to run</a:t>
            </a:r>
          </a:p>
          <a:p>
            <a:pPr marL="514337" indent="-514337">
              <a:buFont typeface="+mj-lt"/>
              <a:buAutoNum type="arabicPeriod"/>
            </a:pPr>
            <a:r>
              <a:rPr lang="en-US" dirty="0" smtClean="0"/>
              <a:t>P_TARGETS</a:t>
            </a:r>
            <a:r>
              <a:rPr lang="en-US" dirty="0" smtClean="0">
                <a:solidFill>
                  <a:schemeClr val="bg1">
                    <a:lumMod val="50000"/>
                  </a:schemeClr>
                </a:solidFill>
              </a:rPr>
              <a:t> - where to run it</a:t>
            </a:r>
          </a:p>
          <a:p>
            <a:pPr marL="514337" indent="-514337">
              <a:buFont typeface="+mj-lt"/>
              <a:buAutoNum type="arabicPeriod"/>
            </a:pPr>
            <a:r>
              <a:rPr lang="en-US" dirty="0" smtClean="0"/>
              <a:t>P_TABLE_NAME</a:t>
            </a:r>
            <a:r>
              <a:rPr lang="en-US" dirty="0" smtClean="0">
                <a:solidFill>
                  <a:schemeClr val="bg1">
                    <a:lumMod val="50000"/>
                  </a:schemeClr>
                </a:solidFill>
              </a:rPr>
              <a:t> - where to save it</a:t>
            </a:r>
          </a:p>
          <a:p>
            <a:pPr marL="514337" indent="-514337">
              <a:buFont typeface="+mj-lt"/>
              <a:buAutoNum type="arabicPeriod"/>
            </a:pPr>
            <a:r>
              <a:rPr lang="en-US" dirty="0" smtClean="0"/>
              <a:t>P_TABLE_EXISTS_ACTION</a:t>
            </a:r>
            <a:r>
              <a:rPr lang="en-US" dirty="0" smtClean="0">
                <a:solidFill>
                  <a:schemeClr val="bg1">
                    <a:lumMod val="50000"/>
                  </a:schemeClr>
                </a:solidFill>
              </a:rPr>
              <a:t> - if it already exists</a:t>
            </a:r>
          </a:p>
          <a:p>
            <a:pPr marL="514337" indent="-514337">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37" indent="-514337">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37" indent="-514337">
              <a:buFont typeface="+mj-lt"/>
              <a:buAutoNum type="arabicPeriod"/>
            </a:pPr>
            <a:r>
              <a:rPr lang="en-US" dirty="0" smtClean="0"/>
              <a:t>Tables</a:t>
            </a:r>
            <a:r>
              <a:rPr lang="en-US" dirty="0" smtClean="0">
                <a:solidFill>
                  <a:schemeClr val="bg1">
                    <a:lumMod val="50000"/>
                  </a:schemeClr>
                </a:solidFill>
              </a:rPr>
              <a:t> - data, _META, _ERR</a:t>
            </a:r>
          </a:p>
          <a:p>
            <a:pPr marL="514337" indent="-514337">
              <a:buFont typeface="+mj-lt"/>
              <a:buAutoNum type="arabicPeriod"/>
            </a:pPr>
            <a:r>
              <a:rPr lang="en-US" dirty="0" smtClean="0"/>
              <a:t>Views</a:t>
            </a:r>
            <a:r>
              <a:rPr lang="en-US" dirty="0" smtClean="0">
                <a:solidFill>
                  <a:schemeClr val="bg1">
                    <a:lumMod val="50000"/>
                  </a:schemeClr>
                </a:solidFill>
              </a:rPr>
              <a:t> - M5_RESULTS, M5_METADATA, M5_ERRORS</a:t>
            </a:r>
          </a:p>
          <a:p>
            <a:pPr marL="514337" indent="-514337">
              <a:buFont typeface="+mj-lt"/>
              <a:buAutoNum type="arabicPeriod"/>
            </a:pPr>
            <a:r>
              <a:rPr lang="en-US" dirty="0" smtClean="0"/>
              <a:t>M5_ links</a:t>
            </a:r>
            <a:r>
              <a:rPr lang="en-US" dirty="0" smtClean="0">
                <a:solidFill>
                  <a:schemeClr val="bg1">
                    <a:lumMod val="50000"/>
                  </a:schemeClr>
                </a:solidFill>
              </a:rPr>
              <a:t> - M5_* created in your schema</a:t>
            </a:r>
          </a:p>
          <a:p>
            <a:pPr marL="514337" indent="-514337">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37" indent="-514337">
              <a:buFont typeface="+mj-lt"/>
              <a:buAutoNum type="arabicPeriod"/>
            </a:pPr>
            <a:r>
              <a:rPr lang="en-US" dirty="0" smtClean="0"/>
              <a:t>Admin Email</a:t>
            </a:r>
            <a:r>
              <a:rPr lang="en-US" dirty="0" smtClean="0">
                <a:solidFill>
                  <a:schemeClr val="bg1">
                    <a:lumMod val="50000"/>
                  </a:schemeClr>
                </a:solidFill>
              </a:rPr>
              <a:t> - Summary of daily issues</a:t>
            </a:r>
          </a:p>
          <a:p>
            <a:pPr marL="514337" indent="-514337">
              <a:buFont typeface="+mj-lt"/>
              <a:buAutoNum type="arabicPeriod"/>
            </a:pPr>
            <a:r>
              <a:rPr lang="en-US" dirty="0" smtClean="0"/>
              <a:t>Version Star -</a:t>
            </a:r>
            <a:r>
              <a:rPr lang="en-US" dirty="0" smtClean="0">
                <a:solidFill>
                  <a:schemeClr val="bg1">
                    <a:lumMod val="50000"/>
                  </a:schemeClr>
                </a:solidFill>
              </a:rPr>
              <a:t> Use "**" for version differences</a:t>
            </a:r>
          </a:p>
          <a:p>
            <a:pPr marL="514337" indent="-514337">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457200" y="971550"/>
            <a:ext cx="8305800" cy="3657600"/>
          </a:xfrm>
        </p:spPr>
        <p:txBody>
          <a:bodyPr>
            <a:noAutofit/>
          </a:bodyPr>
          <a:lstStyle/>
          <a:p>
            <a:pPr marL="0" indent="0">
              <a:lnSpc>
                <a:spcPct val="115000"/>
              </a:lnSpc>
              <a:spcBef>
                <a:spcPts val="0"/>
              </a:spcBef>
              <a:buNone/>
            </a:pPr>
            <a:r>
              <a:rPr lang="en-US" sz="1700" b="1" dirty="0">
                <a:highlight>
                  <a:srgbClr val="FFFFFF"/>
                </a:highlight>
                <a:latin typeface="Courier New"/>
                <a:ea typeface="Calibri"/>
                <a:cs typeface="Times New Roman"/>
              </a:rPr>
              <a:t>1.</a:t>
            </a: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indent="0">
              <a:lnSpc>
                <a:spcPct val="115000"/>
              </a:lnSpc>
              <a:spcBef>
                <a:spcPts val="0"/>
              </a:spcBef>
              <a:buNone/>
            </a:pPr>
            <a:r>
              <a:rPr lang="en-US" sz="1700" b="1" dirty="0">
                <a:highlight>
                  <a:srgbClr val="FFFFFF"/>
                </a:highlight>
                <a:latin typeface="Courier New"/>
                <a:ea typeface="Calibri"/>
                <a:cs typeface="Times New Roman"/>
              </a:rPr>
              <a:t>2.</a:t>
            </a: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Mounted;df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indent="0">
              <a:lnSpc>
                <a:spcPct val="115000"/>
              </a:lnSpc>
              <a:spcBef>
                <a:spcPts val="0"/>
              </a:spcBef>
              <a:buNone/>
            </a:pPr>
            <a:r>
              <a:rPr lang="en-US" sz="1700" b="1" dirty="0">
                <a:highlight>
                  <a:srgbClr val="FFFFFF"/>
                </a:highlight>
                <a:latin typeface="Courier New"/>
                <a:ea typeface="Calibri"/>
              </a:rPr>
              <a:t>3.</a:t>
            </a:r>
            <a:r>
              <a:rPr lang="en-US" sz="1700" b="1" dirty="0">
                <a:solidFill>
                  <a:srgbClr val="008080"/>
                </a:solidFill>
                <a:highlight>
                  <a:srgbClr val="FFFFFF"/>
                </a:highlight>
                <a:latin typeface="Courier New"/>
                <a:ea typeface="Calibri"/>
              </a:rPr>
              <a:t> select</a:t>
            </a:r>
            <a:r>
              <a:rPr lang="en-US" sz="1700" b="1" dirty="0">
                <a:solidFill>
                  <a:srgbClr val="000080"/>
                </a:solidFill>
                <a:highlight>
                  <a:srgbClr val="FFFFFF"/>
                </a:highlight>
                <a:latin typeface="Courier New"/>
                <a:ea typeface="Calibri"/>
              </a:rPr>
              <a:t> *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indent="0">
              <a:lnSpc>
                <a:spcPct val="115000"/>
              </a:lnSpc>
              <a:spcBef>
                <a:spcPts val="0"/>
              </a:spcBef>
              <a:buNone/>
            </a:pPr>
            <a:r>
              <a:rPr lang="en-US" sz="1700" b="1" dirty="0">
                <a:highlight>
                  <a:srgbClr val="FFFFFF"/>
                </a:highlight>
                <a:latin typeface="Courier New"/>
                <a:ea typeface="Calibri"/>
                <a:cs typeface="Times New Roman"/>
              </a:rPr>
              <a:t>4.</a:t>
            </a: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a:solidFill>
                  <a:srgbClr val="008080"/>
                </a:solidFill>
                <a:highlight>
                  <a:srgbClr val="FFFFFF"/>
                </a:highlight>
                <a:latin typeface="Courier New"/>
                <a:ea typeface="Calibri"/>
                <a:cs typeface="Times New Roman"/>
              </a:rPr>
              <a:t>where</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name</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indent="0">
              <a:lnSpc>
                <a:spcPct val="115000"/>
              </a:lnSpc>
              <a:spcBef>
                <a:spcPts val="0"/>
              </a:spcBef>
              <a:buNone/>
            </a:pPr>
            <a:r>
              <a:rPr lang="en-US" sz="1700" b="1" dirty="0">
                <a:highlight>
                  <a:srgbClr val="FFFFFF"/>
                </a:highlight>
                <a:latin typeface="Courier New"/>
                <a:ea typeface="Calibri"/>
                <a:cs typeface="Times New Roman"/>
              </a:rPr>
              <a:t>5.</a:t>
            </a:r>
            <a:r>
              <a:rPr lang="en-US" sz="1700" b="1" dirty="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indent="0">
              <a:lnSpc>
                <a:spcPct val="115000"/>
              </a:lnSpc>
              <a:spcBef>
                <a:spcPts val="0"/>
              </a:spcBef>
              <a:buNone/>
            </a:pPr>
            <a:r>
              <a:rPr lang="en-US" sz="1700" b="1" dirty="0">
                <a:solidFill>
                  <a:srgbClr val="000080"/>
                </a:solidFill>
                <a:highlight>
                  <a:srgbClr val="FFFFFF"/>
                </a:highlight>
                <a:latin typeface="Courier New"/>
                <a:ea typeface="Calibri"/>
                <a:cs typeface="Times New Roman"/>
              </a:rPr>
              <a:t>     m5_proc(</a:t>
            </a:r>
            <a:r>
              <a:rPr lang="en-US" sz="1700" b="1" dirty="0">
                <a:solidFill>
                  <a:srgbClr val="0000FF"/>
                </a:solidFill>
                <a:highlight>
                  <a:srgbClr val="FFFFFF"/>
                </a:highlight>
                <a:latin typeface="Courier New"/>
                <a:ea typeface="Calibri"/>
                <a:cs typeface="Times New Roman"/>
              </a:rPr>
              <a:t>'alter system set </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 = 0'</a:t>
            </a:r>
            <a:r>
              <a:rPr lang="en-US" sz="1700" b="1" dirty="0">
                <a:solidFill>
                  <a:srgbClr val="000080"/>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'dev'</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indent="0">
              <a:lnSpc>
                <a:spcPct val="115000"/>
              </a:lnSpc>
              <a:spcBef>
                <a:spcPts val="0"/>
              </a:spcBef>
              <a:buNone/>
            </a:pPr>
            <a:r>
              <a:rPr lang="en-US" sz="1700" b="1" dirty="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indent="0">
              <a:lnSpc>
                <a:spcPct val="115000"/>
              </a:lnSpc>
              <a:spcBef>
                <a:spcPts val="0"/>
              </a:spcBef>
              <a:buNone/>
            </a:pPr>
            <a:r>
              <a:rPr lang="en-US" sz="1700" b="1" dirty="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indent="0">
              <a:lnSpc>
                <a:spcPct val="115000"/>
              </a:lnSpc>
              <a:spcBef>
                <a:spcPts val="0"/>
              </a:spcBef>
              <a:buNone/>
            </a:pP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indent="0">
              <a:lnSpc>
                <a:spcPct val="115000"/>
              </a:lnSpc>
              <a:spcBef>
                <a:spcPts val="0"/>
              </a:spcBef>
              <a:buNone/>
            </a:pP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indent="0">
              <a:lnSpc>
                <a:spcPct val="115000"/>
              </a:lnSpc>
              <a:spcBef>
                <a:spcPts val="0"/>
              </a:spcBef>
              <a:buNone/>
            </a:pP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sz="4000" dirty="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300" y="1481661"/>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Global ASH </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ASM Forecast</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6"/>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37" indent="-514337">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37" indent="-514337">
              <a:buFont typeface="+mj-lt"/>
              <a:buAutoNum type="arabicPeriod"/>
            </a:pPr>
            <a:r>
              <a:rPr lang="en-US" dirty="0"/>
              <a:t>Database Links</a:t>
            </a:r>
          </a:p>
          <a:p>
            <a:pPr marL="514337" indent="-514337">
              <a:buFont typeface="+mj-lt"/>
              <a:buAutoNum type="arabicPeriod"/>
            </a:pPr>
            <a:r>
              <a:rPr lang="en-US" dirty="0"/>
              <a:t>PL/SQL </a:t>
            </a:r>
            <a:r>
              <a:rPr lang="en-US" dirty="0" err="1"/>
              <a:t>Lexer</a:t>
            </a:r>
            <a:endParaRPr lang="en-US" dirty="0"/>
          </a:p>
          <a:p>
            <a:pPr marL="514337" indent="-514337">
              <a:buFont typeface="+mj-lt"/>
              <a:buAutoNum type="arabicPeriod"/>
            </a:pPr>
            <a:r>
              <a:rPr lang="en-US" dirty="0" smtClean="0"/>
              <a:t>DBMS_SCHEDULER, DBMS_PIPES </a:t>
            </a:r>
            <a:endParaRPr lang="en-US" dirty="0"/>
          </a:p>
          <a:p>
            <a:pPr marL="514337" indent="-514337">
              <a:buFont typeface="+mj-lt"/>
              <a:buAutoNum type="arabicPeriod"/>
            </a:pPr>
            <a:r>
              <a:rPr lang="en-US" dirty="0" smtClean="0"/>
              <a:t>Table-driven </a:t>
            </a:r>
            <a:r>
              <a:rPr lang="en-US" dirty="0"/>
              <a:t>configuration</a:t>
            </a:r>
            <a:endParaRPr lang="en-US" dirty="0" smtClean="0"/>
          </a:p>
          <a:p>
            <a:pPr marL="514337" indent="-514337">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4" y="1660970"/>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30" y="3105151"/>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a:solidFill>
                  <a:schemeClr val="tx1"/>
                </a:solidFill>
              </a:rPr>
              <a:t>Remote Execution for Oracle SQL</a:t>
            </a:r>
          </a:p>
          <a:p>
            <a:r>
              <a:rPr lang="en-US" sz="4000" dirty="0">
                <a:hlinkClick r:id="rId3"/>
              </a:rPr>
              <a:t>https://method5.github.io</a:t>
            </a:r>
            <a:endParaRPr lang="en-US" sz="4000" dirty="0"/>
          </a:p>
        </p:txBody>
      </p:sp>
      <p:sp>
        <p:nvSpPr>
          <p:cNvPr id="2" name="Date Placeholder 1"/>
          <p:cNvSpPr>
            <a:spLocks noGrp="1"/>
          </p:cNvSpPr>
          <p:nvPr>
            <p:ph type="dt" sz="half" idx="10"/>
          </p:nvPr>
        </p:nvSpPr>
        <p:spPr/>
        <p:txBody>
          <a:bodyPr/>
          <a:lstStyle/>
          <a:p>
            <a:r>
              <a:rPr lang="en-US" dirty="0" smtClean="0"/>
              <a:t>2018-05-07</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2</a:t>
            </a:fld>
            <a:endParaRPr lang="en-US" dirty="0"/>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1"/>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37" indent="-514337">
              <a:buFont typeface="+mj-lt"/>
              <a:buAutoNum type="arabicPeriod"/>
            </a:pPr>
            <a:r>
              <a:rPr lang="en-US" dirty="0" smtClean="0"/>
              <a:t>Requirements</a:t>
            </a:r>
          </a:p>
          <a:p>
            <a:pPr marL="514337" indent="-514337">
              <a:buFont typeface="+mj-lt"/>
              <a:buAutoNum type="arabicPeriod"/>
            </a:pPr>
            <a:r>
              <a:rPr lang="en-US" dirty="0" smtClean="0"/>
              <a:t>One DBA needed for setup and administration</a:t>
            </a:r>
          </a:p>
          <a:p>
            <a:pPr marL="514337" indent="-514337">
              <a:buFont typeface="+mj-lt"/>
              <a:buAutoNum type="arabicPeriod"/>
            </a:pPr>
            <a:r>
              <a:rPr lang="en-US" dirty="0" smtClean="0"/>
              <a:t>Download open source code, follow install_method5.md and administer_method5.md</a:t>
            </a:r>
          </a:p>
          <a:p>
            <a:pPr marL="514337" indent="-514337">
              <a:buFont typeface="+mj-lt"/>
              <a:buAutoNum type="arabicPeriod"/>
            </a:pPr>
            <a:r>
              <a:rPr lang="en-US" dirty="0" smtClean="0"/>
              <a:t>Everything lives inside the database</a:t>
            </a:r>
          </a:p>
          <a:p>
            <a:pPr marL="514337" indent="-514337">
              <a:buFont typeface="+mj-lt"/>
              <a:buAutoNum type="arabicPeriod"/>
            </a:pPr>
            <a:r>
              <a:rPr lang="en-US" dirty="0" smtClean="0"/>
              <a:t>How much time will it take?</a:t>
            </a:r>
          </a:p>
          <a:p>
            <a:pPr marL="514337" indent="-514337">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a few hours</a:t>
            </a:r>
            <a:endParaRPr lang="en-US" dirty="0"/>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a:t>
            </a:r>
            <a:r>
              <a:rPr lang="en-US" dirty="0" smtClean="0">
                <a:solidFill>
                  <a:schemeClr val="bg1">
                    <a:lumMod val="50000"/>
                  </a:schemeClr>
                </a:solidFill>
              </a:rPr>
              <a:t>or </a:t>
            </a:r>
            <a:r>
              <a:rPr lang="en-US" dirty="0" err="1">
                <a:solidFill>
                  <a:schemeClr val="bg1">
                    <a:lumMod val="50000"/>
                  </a:schemeClr>
                </a:solidFill>
              </a:rPr>
              <a:t>config</a:t>
            </a:r>
            <a:r>
              <a:rPr lang="en-US" dirty="0">
                <a:solidFill>
                  <a:schemeClr val="bg1">
                    <a:lumMod val="50000"/>
                  </a:schemeClr>
                </a:solidFill>
              </a:rPr>
              <a:t> changes </a:t>
            </a:r>
            <a:r>
              <a:rPr lang="en-US" dirty="0" smtClean="0">
                <a:solidFill>
                  <a:schemeClr val="bg1">
                    <a:lumMod val="50000"/>
                  </a:schemeClr>
                </a:solidFill>
              </a:rPr>
              <a:t>email </a:t>
            </a:r>
            <a:r>
              <a:rPr lang="en-US" dirty="0">
                <a:solidFill>
                  <a:schemeClr val="bg1">
                    <a:lumMod val="50000"/>
                  </a:schemeClr>
                </a:solidFill>
              </a:rPr>
              <a:t>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26416965"/>
              </p:ext>
            </p:extLst>
          </p:nvPr>
        </p:nvGraphicFramePr>
        <p:xfrm>
          <a:off x="152400" y="1352550"/>
          <a:ext cx="7543800" cy="2209800"/>
        </p:xfrm>
        <a:graphic>
          <a:graphicData uri="http://schemas.openxmlformats.org/drawingml/2006/table">
            <a:tbl>
              <a:tblPr firstRow="1" firstCol="1" bandRow="1"/>
              <a:tblGrid>
                <a:gridCol w="1969477"/>
                <a:gridCol w="3135923"/>
                <a:gridCol w="2438400"/>
              </a:tblGrid>
              <a:tr h="7366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Medium </a:t>
                      </a:r>
                      <a:r>
                        <a:rPr lang="en-US" sz="3600" dirty="0" smtClean="0">
                          <a:effectLst/>
                          <a:latin typeface="+mj-lt"/>
                          <a:ea typeface="Calibri"/>
                          <a:cs typeface="Times New Roman"/>
                        </a:rPr>
                        <a:t>- High</a:t>
                      </a:r>
                      <a:endParaRPr lang="en-US" sz="3600" dirty="0">
                        <a:effectLst/>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a:t>
            </a:r>
            <a:r>
              <a:rPr lang="en-US" dirty="0"/>
              <a:t>M5_USER_PRIV -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a:highlight>
                  <a:srgbClr val="FFFFFF"/>
                </a:highlight>
              </a:rPr>
              <a:t>1.</a:t>
            </a:r>
            <a:r>
              <a:rPr lang="en-US" sz="2000" dirty="0">
                <a:highlight>
                  <a:srgbClr val="FFFFFF"/>
                </a:highlight>
              </a:rPr>
              <a:t>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a:t>2.</a:t>
            </a:r>
            <a:r>
              <a:rPr lang="en-US" sz="2000" dirty="0"/>
              <a:t>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
            </a:r>
            <a:br>
              <a:rPr lang="en-US" sz="2000" b="1" dirty="0">
                <a:solidFill>
                  <a:srgbClr val="0000FF"/>
                </a:solidFill>
                <a:highlight>
                  <a:srgbClr val="FFFFFF"/>
                </a:highlight>
                <a:latin typeface="Lucida Console" panose="020B0609040504020204" pitchFamily="49" charset="0"/>
              </a:rPr>
            </a:br>
            <a:r>
              <a:rPr lang="en-US" sz="2000" b="1" dirty="0">
                <a:solidFill>
                  <a:srgbClr val="0000FF"/>
                </a:solidFill>
                <a:highlight>
                  <a:srgbClr val="FFFFFF"/>
                </a:highlight>
                <a:latin typeface="Lucida Console" panose="020B0609040504020204" pitchFamily="49" charset="0"/>
              </a:rPr>
              <a:t>. /export/home/oracle/set_localASM.sh</a:t>
            </a:r>
            <a:br>
              <a:rPr lang="en-US" sz="2000" b="1" dirty="0">
                <a:solidFill>
                  <a:srgbClr val="0000FF"/>
                </a:solidFill>
                <a:highlight>
                  <a:srgbClr val="FFFFFF"/>
                </a:highlight>
                <a:latin typeface="Lucida Console" panose="020B0609040504020204" pitchFamily="49" charset="0"/>
              </a:rPr>
            </a:br>
            <a:r>
              <a:rPr lang="en-US" sz="2000" b="1" dirty="0">
                <a:solidFill>
                  <a:srgbClr val="0000FF"/>
                </a:solidFill>
                <a:highlight>
                  <a:srgbClr val="FFFFFF"/>
                </a:highlight>
                <a:latin typeface="Lucida Console" panose="020B0609040504020204" pitchFamily="49" charset="0"/>
              </a:rPr>
              <a:t>cat $ORACLE_HOME/network/admin/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p>
          <a:p>
            <a:pPr marL="0" indent="0">
              <a:buNone/>
            </a:pPr>
            <a:r>
              <a:rPr lang="en-US" sz="2600" dirty="0"/>
              <a:t>3.</a:t>
            </a:r>
            <a:r>
              <a:rPr lang="en-US" dirty="0" smtClean="0"/>
              <a:t> </a:t>
            </a:r>
            <a:r>
              <a:rPr lang="en-US" sz="2200" b="1" dirty="0">
                <a:solidFill>
                  <a:srgbClr val="000080"/>
                </a:solidFill>
                <a:highlight>
                  <a:srgbClr val="FFFFFF"/>
                </a:highlight>
                <a:latin typeface="Lucida Console" panose="020B0609040504020204" pitchFamily="49" charset="0"/>
              </a:rPr>
              <a:t>m5_proc(</a:t>
            </a:r>
            <a:r>
              <a:rPr lang="en-US" sz="2200" b="1" dirty="0">
                <a:solidFill>
                  <a:srgbClr val="0000FF"/>
                </a:solidFill>
                <a:highlight>
                  <a:srgbClr val="FFFFFF"/>
                </a:highlight>
                <a:latin typeface="Lucida Console" panose="020B0609040504020204" pitchFamily="49" charset="0"/>
              </a:rPr>
              <a:t>'select ** from </a:t>
            </a:r>
            <a:r>
              <a:rPr lang="en-US" sz="2200" b="1" dirty="0" err="1">
                <a:solidFill>
                  <a:srgbClr val="0000FF"/>
                </a:solidFill>
                <a:highlight>
                  <a:srgbClr val="FFFFFF"/>
                </a:highlight>
                <a:latin typeface="Lucida Console" panose="020B0609040504020204" pitchFamily="49" charset="0"/>
              </a:rPr>
              <a:t>dba_profiles</a:t>
            </a:r>
            <a:r>
              <a:rPr lang="en-US" sz="2200" b="1" dirty="0">
                <a:solidFill>
                  <a:srgbClr val="0000FF"/>
                </a:solidFill>
                <a:highlight>
                  <a:srgbClr val="FFFFFF"/>
                </a:highlight>
                <a:latin typeface="Lucida Console" panose="020B0609040504020204" pitchFamily="49" charset="0"/>
              </a:rPr>
              <a:t>'</a:t>
            </a:r>
            <a:r>
              <a:rPr lang="en-US" sz="2200" b="1" dirty="0">
                <a:solidFill>
                  <a:srgbClr val="000080"/>
                </a:solidFill>
                <a:highlight>
                  <a:srgbClr val="FFFFFF"/>
                </a:highlight>
                <a:latin typeface="Lucida Console" panose="020B0609040504020204" pitchFamily="49" charset="0"/>
              </a:rPr>
              <a:t>, %</a:t>
            </a:r>
            <a:r>
              <a:rPr lang="en-US" sz="2200" b="1" dirty="0">
                <a:solidFill>
                  <a:srgbClr val="0000FF"/>
                </a:solidFill>
                <a:highlight>
                  <a:srgbClr val="FFFFFF"/>
                </a:highlight>
                <a:latin typeface="Lucida Console" panose="020B0609040504020204" pitchFamily="49" charset="0"/>
              </a:rPr>
              <a:t>'</a:t>
            </a:r>
            <a:r>
              <a:rPr lang="en-US" sz="2200" b="1" dirty="0">
                <a:solidFill>
                  <a:srgbClr val="000080"/>
                </a:solidFill>
                <a:highlight>
                  <a:srgbClr val="FFFFFF"/>
                </a:highlight>
                <a:latin typeface="Lucida Console" panose="020B0609040504020204" pitchFamily="49" charset="0"/>
              </a:rPr>
              <a:t>);</a:t>
            </a:r>
            <a:endParaRPr lang="en-US" b="1" dirty="0" smtClean="0">
              <a:latin typeface="Lucida Console" panose="020B0609040504020204" pitchFamily="49" charset="0"/>
            </a:endParaRPr>
          </a:p>
          <a:p>
            <a:pPr marL="0" indent="0">
              <a:buNone/>
            </a:pPr>
            <a:r>
              <a:rPr lang="en-US" sz="2600" dirty="0"/>
              <a:t>4.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where </a:t>
            </a:r>
            <a:r>
              <a:rPr lang="en-US" sz="2000" b="1" dirty="0" err="1">
                <a:solidFill>
                  <a:srgbClr val="0000FF"/>
                </a:solidFill>
                <a:highlight>
                  <a:srgbClr val="FFFFFF"/>
                </a:highlight>
                <a:latin typeface="Lucida Console" panose="020B0609040504020204" pitchFamily="49" charset="0"/>
              </a:rPr>
              <a:t>returncode</a:t>
            </a:r>
            <a:r>
              <a:rPr lang="en-US" sz="2000" b="1" dirty="0">
                <a:solidFill>
                  <a:srgbClr val="0000FF"/>
                </a:solidFill>
                <a:highlight>
                  <a:srgbClr val="FFFFFF"/>
                </a:highlight>
                <a:latin typeface="Lucida Console" panose="020B0609040504020204" pitchFamily="49" charset="0"/>
              </a:rPr>
              <a:t> in (1017,2800)'</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a:t>5.</a:t>
            </a:r>
            <a:r>
              <a:rPr lang="en-US" sz="2800" dirty="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20000"/>
          </a:bodyPr>
          <a:lstStyle/>
          <a:p>
            <a:pPr marL="514337" indent="-514337">
              <a:buFont typeface="+mj-lt"/>
              <a:buAutoNum type="arabicPeriod"/>
            </a:pPr>
            <a:r>
              <a:rPr lang="en-US" dirty="0" smtClean="0">
                <a:hlinkClick r:id="rId3"/>
              </a:rPr>
              <a:t>https://method5.github.io</a:t>
            </a:r>
            <a:endParaRPr lang="en-US" dirty="0" smtClean="0"/>
          </a:p>
          <a:p>
            <a:pPr marL="514337" indent="-514337">
              <a:buFont typeface="+mj-lt"/>
              <a:buAutoNum type="arabicPeriod"/>
            </a:pPr>
            <a:r>
              <a:rPr lang="en-US" dirty="0" smtClean="0"/>
              <a:t>Download code, user guide, examples, roadmap, presentation, and more</a:t>
            </a:r>
          </a:p>
          <a:p>
            <a:pPr marL="514337" indent="-514337">
              <a:buFont typeface="+mj-lt"/>
              <a:buAutoNum type="arabicPeriod"/>
            </a:pPr>
            <a:r>
              <a:rPr lang="en-US" dirty="0" smtClean="0"/>
              <a:t>Email the creator:</a:t>
            </a:r>
            <a:br>
              <a:rPr lang="en-US" dirty="0" smtClean="0"/>
            </a:br>
            <a:r>
              <a:rPr lang="en-US" dirty="0" smtClean="0">
                <a:hlinkClick r:id="rId4"/>
              </a:rPr>
              <a:t>jon@jonheller.org</a:t>
            </a:r>
            <a:r>
              <a:rPr lang="en-US" dirty="0" smtClean="0"/>
              <a:t> or</a:t>
            </a:r>
            <a:br>
              <a:rPr lang="en-US" dirty="0" smtClean="0"/>
            </a:br>
            <a:r>
              <a:rPr lang="en-US" dirty="0" smtClean="0">
                <a:hlinkClick r:id="rId5"/>
              </a:rPr>
              <a:t>jon.heller@ventechsolutions.com</a:t>
            </a:r>
            <a:endParaRPr lang="en-US" dirty="0" smtClean="0"/>
          </a:p>
          <a:p>
            <a:pPr marL="514337" indent="-514337">
              <a:buFont typeface="+mj-lt"/>
              <a:buAutoNum type="arabicPeriod"/>
            </a:pPr>
            <a:r>
              <a:rPr lang="en-US" dirty="0" smtClean="0"/>
              <a:t>Create an issue on the GitHub repository:</a:t>
            </a:r>
            <a:br>
              <a:rPr lang="en-US" dirty="0" smtClean="0"/>
            </a:br>
            <a:r>
              <a:rPr lang="en-US" dirty="0" smtClean="0">
                <a:hlinkClick r:id="rId6"/>
              </a:rPr>
              <a:t>https://github.com/method5/method5</a:t>
            </a:r>
            <a:endParaRPr lang="en-US" dirty="0" smtClean="0"/>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a:bodyPr>
          <a:lstStyle/>
          <a:p>
            <a:pPr marL="514337" indent="-514337">
              <a:buFont typeface="+mj-lt"/>
              <a:buAutoNum type="arabicPeriod"/>
            </a:pPr>
            <a:r>
              <a:rPr lang="en-US" dirty="0" smtClean="0"/>
              <a:t>Remote execution is not just faster</a:t>
            </a:r>
          </a:p>
          <a:p>
            <a:pPr marL="514337" indent="-514337">
              <a:buFont typeface="+mj-lt"/>
              <a:buAutoNum type="arabicPeriod"/>
            </a:pPr>
            <a:r>
              <a:rPr lang="en-US" dirty="0" smtClean="0"/>
              <a:t>Find, fix, and prevent all problems on all databases</a:t>
            </a:r>
          </a:p>
          <a:p>
            <a:pPr marL="514337" indent="-514337">
              <a:buFont typeface="+mj-lt"/>
              <a:buAutoNum type="arabicPeriod"/>
            </a:pPr>
            <a:r>
              <a:rPr lang="en-US" dirty="0" smtClean="0"/>
              <a:t>Be proactive (preventive maintenance)</a:t>
            </a:r>
          </a:p>
          <a:p>
            <a:pPr marL="514337" indent="-514337">
              <a:buFont typeface="+mj-lt"/>
              <a:buAutoNum type="arabicPeriod"/>
            </a:pPr>
            <a:r>
              <a:rPr lang="en-US" dirty="0" smtClean="0"/>
              <a:t>Work on only ONE database</a:t>
            </a: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03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37" indent="-514337">
              <a:buFont typeface="+mj-lt"/>
              <a:buAutoNum type="arabicPeriod"/>
            </a:pPr>
            <a:r>
              <a:rPr lang="en-US" dirty="0" smtClean="0"/>
              <a:t>Parallel remote execution SQL extension</a:t>
            </a:r>
          </a:p>
          <a:p>
            <a:pPr marL="514337" indent="-514337">
              <a:buFont typeface="+mj-lt"/>
              <a:buAutoNum type="arabicPeriod"/>
            </a:pPr>
            <a:r>
              <a:rPr lang="en-US" dirty="0" smtClean="0"/>
              <a:t>Easily run SQL, PL/SQL, and shell scripts</a:t>
            </a:r>
          </a:p>
          <a:p>
            <a:pPr marL="514337" indent="-514337">
              <a:buFont typeface="+mj-lt"/>
              <a:buAutoNum type="arabicPeriod"/>
            </a:pPr>
            <a:r>
              <a:rPr lang="en-US" dirty="0" smtClean="0"/>
              <a:t>Advanced features in a simple syntax:</a:t>
            </a:r>
            <a:br>
              <a:rPr lang="en-US" dirty="0" smtClean="0"/>
            </a:br>
            <a:r>
              <a:rPr lang="en-US" sz="3100" b="1" dirty="0">
                <a:solidFill>
                  <a:srgbClr val="008080"/>
                </a:solidFill>
                <a:highlight>
                  <a:srgbClr val="FFFFFF"/>
                </a:highlight>
                <a:latin typeface="Courier New"/>
              </a:rPr>
              <a:t>select</a:t>
            </a:r>
            <a:r>
              <a:rPr lang="en-US" sz="3100" b="1" dirty="0">
                <a:solidFill>
                  <a:srgbClr val="000080"/>
                </a:solidFill>
                <a:highlight>
                  <a:srgbClr val="FFFFFF"/>
                </a:highlight>
                <a:latin typeface="Courier New"/>
              </a:rPr>
              <a:t> *</a:t>
            </a:r>
            <a:br>
              <a:rPr lang="en-US" sz="3100" b="1" dirty="0">
                <a:solidFill>
                  <a:srgbClr val="000080"/>
                </a:solidFill>
                <a:highlight>
                  <a:srgbClr val="FFFFFF"/>
                </a:highlight>
                <a:latin typeface="Courier New"/>
              </a:rPr>
            </a:br>
            <a:r>
              <a:rPr lang="en-US" sz="3100" b="1" dirty="0">
                <a:solidFill>
                  <a:srgbClr val="008080"/>
                </a:solidFill>
                <a:highlight>
                  <a:srgbClr val="FFFFFF"/>
                </a:highlight>
                <a:latin typeface="Courier New"/>
              </a:rPr>
              <a:t>from</a:t>
            </a:r>
            <a:r>
              <a:rPr lang="en-US" sz="3100" b="1" dirty="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37" indent="-514337">
              <a:buFont typeface="+mj-lt"/>
              <a:buAutoNum type="arabicPeriod"/>
            </a:pPr>
            <a:r>
              <a:rPr lang="en-US" dirty="0" smtClean="0"/>
              <a:t>Complements existing automation tools</a:t>
            </a:r>
          </a:p>
          <a:p>
            <a:pPr marL="514337" indent="-514337">
              <a:buFont typeface="+mj-lt"/>
              <a:buAutoNum type="arabicPeriod"/>
            </a:pPr>
            <a:r>
              <a:rPr lang="en-US" dirty="0" smtClean="0"/>
              <a:t>Open-source, secure, agentless, robust implementation</a:t>
            </a:r>
          </a:p>
          <a:p>
            <a:pPr marL="514337" indent="-514337">
              <a:buFont typeface="+mj-lt"/>
              <a:buAutoNum type="arabicPeriod"/>
            </a:pPr>
            <a:r>
              <a:rPr lang="en-US" dirty="0" smtClean="0"/>
              <a:t>More resources - </a:t>
            </a:r>
            <a:r>
              <a:rPr lang="en-US" dirty="0" smtClean="0">
                <a:hlinkClick r:id="rId3"/>
              </a:rPr>
              <a:t>https://method5.github.io</a:t>
            </a:r>
            <a:endParaRPr lang="en-US" dirty="0" smtClean="0"/>
          </a:p>
          <a:p>
            <a:pPr marL="514337" indent="-514337">
              <a:buFont typeface="+mj-lt"/>
              <a:buAutoNum type="arabicPeriod"/>
            </a:pPr>
            <a:r>
              <a:rPr lang="en-US" dirty="0" smtClean="0"/>
              <a:t>Find, fix, and prevent problems everywhere</a:t>
            </a:r>
          </a:p>
          <a:p>
            <a:pPr marL="514337" indent="-514337">
              <a:buFont typeface="+mj-lt"/>
              <a:buAutoNum type="arabicPeriod"/>
            </a:pPr>
            <a:endParaRPr lang="en-US"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dirty="0"/>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714751"/>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2"/>
            <a:ext cx="8229600" cy="2871981"/>
          </a:xfrm>
        </p:spPr>
        <p:txBody>
          <a:bodyPr>
            <a:normAutofit fontScale="92500" lnSpcReduction="20000"/>
          </a:bodyPr>
          <a:lstStyle/>
          <a:p>
            <a:pPr marL="514337" indent="-514337">
              <a:buFont typeface="+mj-lt"/>
              <a:buAutoNum type="arabicPeriod"/>
            </a:pPr>
            <a:r>
              <a:rPr lang="en-US" sz="2800" dirty="0"/>
              <a:t>Oracle developer or DBA for 17 years</a:t>
            </a:r>
          </a:p>
          <a:p>
            <a:pPr marL="514337" indent="-514337">
              <a:buFont typeface="+mj-lt"/>
              <a:buAutoNum type="arabicPeriod"/>
            </a:pPr>
            <a:r>
              <a:rPr lang="en-US" sz="2800" dirty="0"/>
              <a:t>DBA at Ventech Solutions in Urbandale, Iowa</a:t>
            </a:r>
          </a:p>
          <a:p>
            <a:pPr marL="514337" indent="-514337">
              <a:buFont typeface="+mj-lt"/>
              <a:buAutoNum type="arabicPeriod"/>
            </a:pPr>
            <a:r>
              <a:rPr lang="en-US" sz="2800" dirty="0"/>
              <a:t>Stack Overflow top user in Oracle and PL/SQL</a:t>
            </a:r>
          </a:p>
          <a:p>
            <a:pPr marL="514337" indent="-514337">
              <a:buFont typeface="+mj-lt"/>
              <a:buAutoNum type="arabicPeriod"/>
            </a:pPr>
            <a:r>
              <a:rPr lang="en-US" sz="2800" dirty="0"/>
              <a:t>github.com/jonheller1</a:t>
            </a:r>
          </a:p>
          <a:p>
            <a:pPr marL="514337" indent="-514337">
              <a:buFont typeface="+mj-lt"/>
              <a:buAutoNum type="arabicPeriod"/>
            </a:pPr>
            <a:r>
              <a:rPr lang="en-US" sz="2800" dirty="0"/>
              <a:t>BS and MCS in Computer Science, NCSU</a:t>
            </a:r>
          </a:p>
          <a:p>
            <a:pPr marL="514337" indent="-514337">
              <a:buFont typeface="+mj-lt"/>
              <a:buAutoNum type="arabicPeriod"/>
            </a:pPr>
            <a:r>
              <a:rPr lang="en-US" sz="2800" dirty="0"/>
              <a:t>Certifications: PL/SQL, DBA, SQL Expert, SQL Tuning</a:t>
            </a:r>
          </a:p>
          <a:p>
            <a:pPr marL="514337" indent="-514337">
              <a:buFont typeface="+mj-lt"/>
              <a:buAutoNum type="arabicPeriod"/>
            </a:pPr>
            <a:r>
              <a:rPr lang="en-US" sz="2800" dirty="0">
                <a:hlinkClick r:id="rId4"/>
              </a:rPr>
              <a:t>jon@jonheller.org</a:t>
            </a:r>
            <a:endParaRPr lang="en-US" sz="2400"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dirty="0"/>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1"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fontScale="92500" lnSpcReduction="20000"/>
          </a:bodyPr>
          <a:lstStyle/>
          <a:p>
            <a:pPr marL="514337" indent="-514337">
              <a:buFont typeface="+mj-lt"/>
              <a:buAutoNum type="arabicPeriod"/>
            </a:pPr>
            <a:r>
              <a:rPr lang="en-US" dirty="0" smtClean="0"/>
              <a:t>Groundhog Day DBA</a:t>
            </a:r>
          </a:p>
          <a:p>
            <a:pPr marL="514337" indent="-514337">
              <a:buFont typeface="+mj-lt"/>
              <a:buAutoNum type="arabicPeriod"/>
            </a:pPr>
            <a:r>
              <a:rPr lang="en-US" dirty="0" smtClean="0"/>
              <a:t>Many simple tasks do not scale</a:t>
            </a:r>
          </a:p>
          <a:p>
            <a:pPr marL="514337" indent="-514337">
              <a:buFont typeface="+mj-lt"/>
              <a:buAutoNum type="arabicPeriod"/>
            </a:pPr>
            <a:r>
              <a:rPr lang="en-US" dirty="0" smtClean="0"/>
              <a:t>Only obvious, pre-defined tasks are automated</a:t>
            </a:r>
          </a:p>
          <a:p>
            <a:pPr marL="514337" indent="-514337">
              <a:buFont typeface="+mj-lt"/>
              <a:buAutoNum type="arabicPeriod"/>
            </a:pPr>
            <a:r>
              <a:rPr lang="en-US" dirty="0" smtClean="0"/>
              <a:t>Every environment has unique challenges</a:t>
            </a:r>
          </a:p>
          <a:p>
            <a:pPr marL="514337" indent="-514337">
              <a:buFont typeface="+mj-lt"/>
              <a:buAutoNum type="arabicPeriod"/>
            </a:pPr>
            <a:r>
              <a:rPr lang="en-US" dirty="0" smtClean="0"/>
              <a:t>SQL and PL/SQL are great but per-database</a:t>
            </a:r>
          </a:p>
          <a:p>
            <a:pPr marL="514337" indent="-514337">
              <a:buFont typeface="+mj-lt"/>
              <a:buAutoNum type="arabicPeriod"/>
            </a:pPr>
            <a:r>
              <a:rPr lang="en-US" dirty="0" smtClean="0"/>
              <a:t>We avoid row-by-row processing, we should also avoid database-by-database administration</a:t>
            </a:r>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dirty="0"/>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38" tIns="45719" rIns="91438" bIns="45719"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37" indent="-514337">
              <a:buFont typeface="+mj-lt"/>
              <a:buAutoNum type="arabicPeriod"/>
            </a:pPr>
            <a:r>
              <a:rPr lang="en-US" dirty="0" smtClean="0"/>
              <a:t>Won't transform your processes</a:t>
            </a:r>
          </a:p>
          <a:p>
            <a:pPr marL="514337" indent="-514337">
              <a:buFont typeface="+mj-lt"/>
              <a:buAutoNum type="arabicPeriod"/>
            </a:pPr>
            <a:r>
              <a:rPr lang="en-US" dirty="0" smtClean="0"/>
              <a:t>Slow, complex, or insecure</a:t>
            </a:r>
          </a:p>
          <a:p>
            <a:pPr marL="514337" indent="-514337">
              <a:buFont typeface="+mj-lt"/>
              <a:buAutoNum type="arabicPeriod"/>
            </a:pPr>
            <a:r>
              <a:rPr lang="en-US" dirty="0" smtClean="0"/>
              <a:t>IDE, plugin, website, files, agents</a:t>
            </a:r>
          </a:p>
          <a:p>
            <a:pPr marL="514337" indent="-514337">
              <a:buFont typeface="+mj-lt"/>
              <a:buAutoNum type="arabicPeriod"/>
            </a:pPr>
            <a:r>
              <a:rPr lang="en-US" dirty="0" smtClean="0"/>
              <a:t>Often expensive, closed source</a:t>
            </a:r>
          </a:p>
          <a:p>
            <a:pPr marL="514337" indent="-514337">
              <a:buFont typeface="+mj-lt"/>
              <a:buAutoNum type="arabicPeriod"/>
            </a:pPr>
            <a:r>
              <a:rPr lang="en-US" dirty="0" smtClean="0"/>
              <a:t>Pre-defined tasks only</a:t>
            </a:r>
          </a:p>
          <a:p>
            <a:pPr marL="514337" indent="-514337">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37" indent="-514337">
              <a:buFont typeface="+mj-lt"/>
              <a:buAutoNum type="arabicPeriod"/>
            </a:pPr>
            <a:r>
              <a:rPr lang="en-US" dirty="0"/>
              <a:t>Treat everything as one database</a:t>
            </a:r>
          </a:p>
          <a:p>
            <a:pPr marL="514337" indent="-514337">
              <a:buFont typeface="+mj-lt"/>
              <a:buAutoNum type="arabicPeriod"/>
            </a:pPr>
            <a:r>
              <a:rPr lang="en-US" dirty="0" smtClean="0"/>
              <a:t>New dynamic SQL - control what and </a:t>
            </a:r>
            <a:r>
              <a:rPr lang="en-US" i="1" dirty="0" smtClean="0"/>
              <a:t>where</a:t>
            </a:r>
          </a:p>
          <a:p>
            <a:pPr marL="514337" indent="-514337">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37" indent="-514337">
              <a:buFont typeface="+mj-lt"/>
              <a:buAutoNum type="arabicPeriod"/>
            </a:pPr>
            <a:r>
              <a:rPr lang="en-US" dirty="0" smtClean="0"/>
              <a:t>We can get surprisingly close to that</a:t>
            </a:r>
          </a:p>
          <a:p>
            <a:pPr marL="514337" indent="-514337">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dirty="0"/>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Robust </a:t>
            </a:r>
            <a:r>
              <a:rPr lang="en-US" dirty="0" smtClean="0"/>
              <a:t>Solution – Method5</a:t>
            </a:r>
            <a:endParaRPr lang="en-US" dirty="0"/>
          </a:p>
        </p:txBody>
      </p:sp>
      <p:sp>
        <p:nvSpPr>
          <p:cNvPr id="3" name="Content Placeholder 2"/>
          <p:cNvSpPr>
            <a:spLocks noGrp="1"/>
          </p:cNvSpPr>
          <p:nvPr>
            <p:ph idx="1"/>
          </p:nvPr>
        </p:nvSpPr>
        <p:spPr/>
        <p:txBody>
          <a:bodyPr>
            <a:normAutofit/>
          </a:bodyPr>
          <a:lstStyle/>
          <a:p>
            <a:pPr marL="514337" indent="-514337">
              <a:buFont typeface="+mj-lt"/>
              <a:buAutoNum type="arabicPeriod"/>
            </a:pPr>
            <a:r>
              <a:rPr lang="en-US" dirty="0"/>
              <a:t>Not your typical home-made script</a:t>
            </a:r>
          </a:p>
          <a:p>
            <a:pPr marL="514337" indent="-514337">
              <a:buFont typeface="+mj-lt"/>
              <a:buAutoNum type="arabicPeriod"/>
            </a:pPr>
            <a:r>
              <a:rPr lang="en-US" dirty="0"/>
              <a:t>In production since </a:t>
            </a:r>
            <a:r>
              <a:rPr lang="en-US" dirty="0" smtClean="0"/>
              <a:t>2014, public since 2016</a:t>
            </a:r>
          </a:p>
          <a:p>
            <a:pPr marL="514337" indent="-514337">
              <a:buFont typeface="+mj-lt"/>
              <a:buAutoNum type="arabicPeriod"/>
            </a:pPr>
            <a:r>
              <a:rPr lang="en-US" dirty="0" smtClean="0"/>
              <a:t>First user: 400 </a:t>
            </a:r>
            <a:r>
              <a:rPr lang="en-US" dirty="0"/>
              <a:t>databases, </a:t>
            </a:r>
            <a:r>
              <a:rPr lang="en-US" dirty="0" smtClean="0"/>
              <a:t>1 petabyte of data, 15 million runs</a:t>
            </a:r>
            <a:endParaRPr lang="en-US" dirty="0"/>
          </a:p>
          <a:p>
            <a:pPr marL="514337" indent="-514337">
              <a:buFont typeface="+mj-lt"/>
              <a:buAutoNum type="arabicPeriod"/>
            </a:pPr>
            <a:r>
              <a:rPr lang="en-US" dirty="0" smtClean="0"/>
              <a:t>1800 unit tests</a:t>
            </a:r>
            <a:r>
              <a:rPr lang="en-US" dirty="0"/>
              <a:t>, open </a:t>
            </a:r>
            <a:r>
              <a:rPr lang="en-US" dirty="0" smtClean="0"/>
              <a:t>source, focus on security</a:t>
            </a:r>
          </a:p>
          <a:p>
            <a:pPr marL="514337" indent="-514337">
              <a:buFont typeface="+mj-lt"/>
              <a:buAutoNum type="arabicPeriod"/>
            </a:pPr>
            <a:endParaRPr lang="en-US"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dirty="0"/>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047750"/>
            <a:ext cx="8458200" cy="3733800"/>
          </a:xfrm>
        </p:spPr>
        <p:txBody>
          <a:bodyPr>
            <a:normAutofit fontScale="40000" lnSpcReduction="20000"/>
          </a:bodyPr>
          <a:lstStyle/>
          <a:p>
            <a:pPr marL="0" indent="0">
              <a:buNone/>
            </a:pPr>
            <a:r>
              <a:rPr lang="en-US" sz="5000" b="1" dirty="0">
                <a:solidFill>
                  <a:srgbClr val="008080"/>
                </a:solidFill>
                <a:highlight>
                  <a:srgbClr val="FFFFFF"/>
                </a:highlight>
                <a:latin typeface="Courier New"/>
              </a:rPr>
              <a:t>select</a:t>
            </a:r>
            <a:r>
              <a:rPr lang="en-US" sz="5000" b="1" dirty="0">
                <a:solidFill>
                  <a:srgbClr val="000080"/>
                </a:solidFill>
                <a:highlight>
                  <a:srgbClr val="FFFFFF"/>
                </a:highlight>
                <a:latin typeface="Courier New"/>
              </a:rPr>
              <a:t> *</a:t>
            </a:r>
          </a:p>
          <a:p>
            <a:pPr marL="0" indent="0">
              <a:buNone/>
            </a:pPr>
            <a:r>
              <a:rPr lang="en-US" sz="5000" b="1" dirty="0">
                <a:solidFill>
                  <a:srgbClr val="008080"/>
                </a:solidFill>
                <a:highlight>
                  <a:srgbClr val="FFFFFF"/>
                </a:highlight>
                <a:latin typeface="Courier New"/>
              </a:rPr>
              <a:t>from</a:t>
            </a:r>
            <a:r>
              <a:rPr lang="en-US" sz="5000" b="1" dirty="0">
                <a:solidFill>
                  <a:srgbClr val="000080"/>
                </a:solidFill>
                <a:highlight>
                  <a:srgbClr val="FFFFFF"/>
                </a:highlight>
                <a:latin typeface="Courier New"/>
              </a:rPr>
              <a:t> </a:t>
            </a:r>
            <a:r>
              <a:rPr lang="en-US" sz="5000" b="1" dirty="0">
                <a:solidFill>
                  <a:srgbClr val="008080"/>
                </a:solidFill>
                <a:highlight>
                  <a:srgbClr val="FFFFFF"/>
                </a:highlight>
                <a:latin typeface="Courier New"/>
              </a:rPr>
              <a:t>table</a:t>
            </a:r>
            <a:r>
              <a:rPr lang="en-US" sz="5000" b="1" dirty="0">
                <a:solidFill>
                  <a:srgbClr val="000080"/>
                </a:solidFill>
                <a:highlight>
                  <a:srgbClr val="FFFFFF"/>
                </a:highlight>
                <a:latin typeface="Courier New"/>
              </a:rPr>
              <a:t>(m5(</a:t>
            </a:r>
            <a:r>
              <a:rPr lang="en-US" sz="5000" b="1" dirty="0">
                <a:solidFill>
                  <a:srgbClr val="0000FF"/>
                </a:solidFill>
                <a:highlight>
                  <a:srgbClr val="FFFFFF"/>
                </a:highlight>
                <a:latin typeface="Courier New"/>
              </a:rPr>
              <a:t>'select *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a:solidFill>
                  <a:srgbClr val="0000FF"/>
                </a:solidFill>
                <a:highlight>
                  <a:srgbClr val="FFFFFF"/>
                </a:highlight>
                <a:latin typeface="Courier New"/>
              </a:rPr>
              <a:t>'</a:t>
            </a:r>
            <a:r>
              <a:rPr lang="en-US" sz="5000" b="1" dirty="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endParaRPr lang="en-US" sz="2000" b="1" dirty="0">
              <a:solidFill>
                <a:srgbClr val="000080"/>
              </a:solidFill>
              <a:highlight>
                <a:srgbClr val="FFFFFF"/>
              </a:highlight>
              <a:latin typeface="Courier New"/>
            </a:endParaRPr>
          </a:p>
          <a:p>
            <a:pPr marL="0" indent="0">
              <a:buNone/>
            </a:pPr>
            <a:endParaRPr lang="en-US" sz="2000" b="1" dirty="0">
              <a:solidFill>
                <a:srgbClr val="000080"/>
              </a:solidFill>
              <a:highlight>
                <a:srgbClr val="FFFFFF"/>
              </a:highlight>
              <a:latin typeface="Courier New"/>
            </a:endParaRPr>
          </a:p>
          <a:p>
            <a:pPr marL="0" indent="0">
              <a:buNone/>
            </a:pPr>
            <a:r>
              <a:rPr lang="en-US" sz="2000" b="1" dirty="0">
                <a:solidFill>
                  <a:srgbClr val="000080"/>
                </a:solidFill>
                <a:highlight>
                  <a:srgbClr val="FFFFFF"/>
                </a:highlight>
                <a:latin typeface="Courier New"/>
              </a:rPr>
              <a:t/>
            </a:r>
            <a:br>
              <a:rPr lang="en-US" sz="2000" b="1" dirty="0">
                <a:solidFill>
                  <a:srgbClr val="000080"/>
                </a:solidFill>
                <a:highlight>
                  <a:srgbClr val="FFFFFF"/>
                </a:highlight>
                <a:latin typeface="Courier New"/>
              </a:rPr>
            </a:br>
            <a:r>
              <a:rPr lang="en-US" sz="4000" b="1" dirty="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a:solidFill>
                  <a:srgbClr val="000080"/>
                </a:solidFill>
                <a:highlight>
                  <a:srgbClr val="FFFFFF"/>
                </a:highlight>
                <a:latin typeface="Courier New"/>
              </a:rPr>
              <a:t>  m5_proc(</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p_code</a:t>
            </a:r>
            <a:r>
              <a:rPr lang="en-US" sz="4000" b="1" dirty="0">
                <a:solidFill>
                  <a:srgbClr val="000080"/>
                </a:solidFill>
                <a:highlight>
                  <a:srgbClr val="FFFFFF"/>
                </a:highlight>
                <a:latin typeface="Courier New"/>
              </a:rPr>
              <a:t>                =&gt; </a:t>
            </a:r>
            <a:r>
              <a:rPr lang="en-US" sz="4000" b="1" dirty="0">
                <a:solidFill>
                  <a:srgbClr val="0000FF"/>
                </a:solidFill>
                <a:highlight>
                  <a:srgbClr val="FFFFFF"/>
                </a:highlight>
                <a:latin typeface="Courier New"/>
              </a:rPr>
              <a:t>'begin null; end;'</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p_targets</a:t>
            </a:r>
            <a:r>
              <a:rPr lang="en-US" sz="4000" b="1" dirty="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p_table_name</a:t>
            </a:r>
            <a:r>
              <a:rPr lang="en-US" sz="4000" b="1" dirty="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p_table_exists_action</a:t>
            </a:r>
            <a:r>
              <a:rPr lang="en-US" sz="4000" b="1" dirty="0">
                <a:solidFill>
                  <a:srgbClr val="000080"/>
                </a:solidFill>
                <a:highlight>
                  <a:srgbClr val="FFFFFF"/>
                </a:highlight>
                <a:latin typeface="Courier New"/>
              </a:rPr>
              <a:t> =&gt;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p_asynchronous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a:solidFill>
                <a:srgbClr val="000080"/>
              </a:solidFill>
              <a:highlight>
                <a:srgbClr val="FFFFFF"/>
              </a:highlight>
              <a:latin typeface="Courier New"/>
            </a:endParaRPr>
          </a:p>
          <a:p>
            <a:pPr marL="0" indent="0">
              <a:buNone/>
            </a:pPr>
            <a:r>
              <a:rPr lang="en-US" sz="4000" b="1" dirty="0">
                <a:solidFill>
                  <a:srgbClr val="000080"/>
                </a:solidFill>
                <a:highlight>
                  <a:srgbClr val="FFFFFF"/>
                </a:highlight>
                <a:latin typeface="Courier New"/>
              </a:rPr>
              <a:t>);</a:t>
            </a:r>
          </a:p>
          <a:p>
            <a:pPr marL="0" indent="0">
              <a:buNone/>
            </a:pPr>
            <a:r>
              <a:rPr lang="en-US" sz="4000" b="1" dirty="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
        <p:nvSpPr>
          <p:cNvPr id="6" name="Rectangle 5"/>
          <p:cNvSpPr/>
          <p:nvPr/>
        </p:nvSpPr>
        <p:spPr>
          <a:xfrm>
            <a:off x="2590800" y="16573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800" dirty="0"/>
              <a:t>WHAT</a:t>
            </a:r>
          </a:p>
        </p:txBody>
      </p:sp>
      <p:sp>
        <p:nvSpPr>
          <p:cNvPr id="7" name="Rectangle 6"/>
          <p:cNvSpPr/>
          <p:nvPr/>
        </p:nvSpPr>
        <p:spPr>
          <a:xfrm>
            <a:off x="5908966" y="1657350"/>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45719" rIns="0" bIns="45719" rtlCol="0" anchor="ctr"/>
          <a:lstStyle/>
          <a:p>
            <a:pPr algn="ctr"/>
            <a:r>
              <a:rPr lang="en-US" sz="2800" dirty="0"/>
              <a:t>WHERE</a:t>
            </a:r>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800" dirty="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800" dirty="0"/>
              <a:t>WHERE</a:t>
            </a:r>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800" dirty="0"/>
              <a:t>HOW</a:t>
            </a:r>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15256</TotalTime>
  <Words>5253</Words>
  <Application>Microsoft Office PowerPoint</Application>
  <PresentationFormat>On-screen Show (16:9)</PresentationFormat>
  <Paragraphs>393</Paragraphs>
  <Slides>27</Slides>
  <Notes>26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1_Office Theme</vt:lpstr>
      <vt:lpstr>PowerPoint Presentation</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Advantages</vt:lpstr>
      <vt:lpstr>Parameters</vt:lpstr>
      <vt:lpstr>Other Features</vt:lpstr>
      <vt:lpstr>Simple Example</vt:lpstr>
      <vt:lpstr>More Simple Examples</vt:lpstr>
      <vt:lpstr>Example: Compare Everything Everywhere</vt:lpstr>
      <vt:lpstr>Example: Global ASH </vt:lpstr>
      <vt:lpstr>Example: ASM Forecast</vt:lpstr>
      <vt:lpstr>Example: Space Treemap</vt:lpstr>
      <vt:lpstr>Technologies</vt:lpstr>
      <vt:lpstr>Install and Administer</vt:lpstr>
      <vt:lpstr>Why Method5 is Safe</vt:lpstr>
      <vt:lpstr>Minimum Privileges</vt:lpstr>
      <vt:lpstr>User Configuration</vt:lpstr>
      <vt:lpstr>Security Query Examples</vt:lpstr>
      <vt:lpstr>More Information</vt:lpstr>
      <vt:lpstr>Your New Mission: Automate Everything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Method5 - Remote Execution for Oracle SQL</dc:title>
  <dc:creator>Jon Heller</dc:creator>
  <cp:keywords>oracle sql pl/sql remote execution</cp:keywords>
  <cp:lastModifiedBy>Heller, Jonathan</cp:lastModifiedBy>
  <cp:revision>251</cp:revision>
  <dcterms:created xsi:type="dcterms:W3CDTF">2017-01-03T18:29:12Z</dcterms:created>
  <dcterms:modified xsi:type="dcterms:W3CDTF">2018-06-09T21:12:15Z</dcterms:modified>
</cp:coreProperties>
</file>