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82" r:id="rId21"/>
    <p:sldId id="284" r:id="rId22"/>
    <p:sldId id="285" r:id="rId23"/>
    <p:sldId id="286"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7130" autoAdjust="0"/>
  </p:normalViewPr>
  <p:slideViewPr>
    <p:cSldViewPr>
      <p:cViewPr varScale="1">
        <p:scale>
          <a:sx n="117" d="100"/>
          <a:sy n="117" d="100"/>
        </p:scale>
        <p:origin x="-834"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2/13/2018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2/13/2018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By default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amazed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since</a:t>
            </a:r>
            <a:r>
              <a:rPr lang="en-US" baseline="0" dirty="0" smtClean="0"/>
              <a:t> 2014 and helps manage one of </a:t>
            </a:r>
            <a:r>
              <a:rPr lang="en-US" dirty="0" smtClean="0"/>
              <a:t>the largest healthcare data centers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internally, contains over 1800 automated tests,</a:t>
            </a:r>
            <a:r>
              <a:rPr lang="en-US" baseline="0" dirty="0" smtClean="0"/>
              <a:t> and is open source.</a:t>
            </a:r>
            <a:endParaRPr lang="en-US" dirty="0" smtClean="0"/>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a:t>
            </a:r>
            <a:r>
              <a:rPr lang="en-US" smtClean="0"/>
              <a:t>is simple and neat,</a:t>
            </a:r>
            <a:r>
              <a:rPr lang="en-US" baseline="0" smtClean="0"/>
              <a:t> </a:t>
            </a:r>
            <a:r>
              <a:rPr lang="en-US" baseline="0" dirty="0" smtClean="0"/>
              <a:t>but in </a:t>
            </a:r>
            <a:r>
              <a:rPr lang="en-US" baseline="0" smtClean="0"/>
              <a:t>practice advanced users </a:t>
            </a:r>
            <a:r>
              <a:rPr lang="en-US" baseline="0" dirty="0" smtClean="0"/>
              <a:t>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2018-03-15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2018-03-15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2018-03-15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2018-03-15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2018-03-15</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hjon@ventechsolution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2018-03-15</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secure,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or </a:t>
            </a:r>
            <a:r>
              <a:rPr lang="en-US" dirty="0" err="1">
                <a:solidFill>
                  <a:schemeClr val="bg1">
                    <a:lumMod val="50000"/>
                  </a:schemeClr>
                </a:solidFill>
              </a:rPr>
              <a:t>config</a:t>
            </a:r>
            <a:r>
              <a:rPr lang="en-US" dirty="0">
                <a:solidFill>
                  <a:schemeClr val="bg1">
                    <a:lumMod val="50000"/>
                  </a:schemeClr>
                </a:solidFill>
              </a:rPr>
              <a:t> changes email 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pPr marL="0" indent="0">
              <a:buNone/>
            </a:pPr>
            <a:r>
              <a:rPr lang="en-US" sz="2700" dirty="0" smtClean="0">
                <a:cs typeface="Courier New" panose="02070309020205020404" pitchFamily="49" charset="0"/>
              </a:rPr>
              <a:t>1 - Only slightly configurable (strongly not recommended)</a:t>
            </a:r>
            <a:br>
              <a:rPr lang="en-US" sz="2700" dirty="0" smtClean="0">
                <a:cs typeface="Courier New" panose="02070309020205020404" pitchFamily="49" charset="0"/>
              </a:rPr>
            </a:br>
            <a:r>
              <a:rPr lang="en-US" sz="2700" dirty="0" smtClean="0">
                <a:cs typeface="Courier New" panose="02070309020205020404" pitchFamily="49" charset="0"/>
              </a:rPr>
              <a:t>2 - Only slightly configurable (not recommended)</a:t>
            </a:r>
            <a:br>
              <a:rPr lang="en-US" sz="2700" dirty="0" smtClean="0">
                <a:cs typeface="Courier New" panose="02070309020205020404" pitchFamily="49" charset="0"/>
              </a:rPr>
            </a:br>
            <a:r>
              <a:rPr lang="en-US" sz="2700" dirty="0" smtClean="0">
                <a:cs typeface="Courier New" panose="02070309020205020404" pitchFamily="49" charset="0"/>
              </a:rPr>
              <a:t>3 - No need to worry about</a:t>
            </a:r>
            <a:br>
              <a:rPr lang="en-US" sz="2700" dirty="0" smtClean="0">
                <a:cs typeface="Courier New" panose="02070309020205020404" pitchFamily="49" charset="0"/>
              </a:rPr>
            </a:br>
            <a:r>
              <a:rPr lang="en-US" sz="2700" dirty="0" smtClean="0">
                <a:cs typeface="Courier New" panose="02070309020205020404" pitchFamily="49" charset="0"/>
              </a:rPr>
              <a:t>4 - Highly configurable</a:t>
            </a:r>
            <a:endParaRPr lang="en-US" sz="2700" dirty="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05822581"/>
              </p:ext>
            </p:extLst>
          </p:nvPr>
        </p:nvGraphicFramePr>
        <p:xfrm>
          <a:off x="304800" y="971550"/>
          <a:ext cx="6934200" cy="1682496"/>
        </p:xfrm>
        <a:graphic>
          <a:graphicData uri="http://schemas.openxmlformats.org/drawingml/2006/table">
            <a:tbl>
              <a:tblPr firstRow="1" firstCol="1" bandRow="1"/>
              <a:tblGrid>
                <a:gridCol w="1757082"/>
                <a:gridCol w="3451412"/>
                <a:gridCol w="1725706"/>
              </a:tblGrid>
              <a:tr h="3048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1)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15000"/>
                        </a:lnSpc>
                        <a:spcBef>
                          <a:spcPts val="0"/>
                        </a:spcBef>
                        <a:spcAft>
                          <a:spcPts val="0"/>
                        </a:spcAft>
                      </a:pPr>
                      <a:r>
                        <a:rPr lang="en-US" sz="3200">
                          <a:effectLst/>
                          <a:latin typeface="+mj-lt"/>
                          <a:ea typeface="Calibri"/>
                          <a:cs typeface="Times New Roman"/>
                        </a:rPr>
                        <a:t>3) 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2) Medium to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US" sz="3200" dirty="0">
                          <a:effectLst/>
                          <a:latin typeface="+mj-lt"/>
                          <a:ea typeface="Calibri"/>
                          <a:cs typeface="Times New Roman"/>
                        </a:rPr>
                        <a:t>4) 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M5_USER_ROLE - </a:t>
            </a:r>
            <a:r>
              <a:rPr lang="en-US" dirty="0" smtClean="0">
                <a:solidFill>
                  <a:schemeClr val="bg1">
                    <a:lumMod val="50000"/>
                  </a:schemeClr>
                </a:solidFill>
              </a:rPr>
              <a:t>username, role</a:t>
            </a:r>
          </a:p>
          <a:p>
            <a:pPr marL="0" indent="0">
              <a:buNone/>
            </a:pPr>
            <a:r>
              <a:rPr lang="en-US" dirty="0" smtClean="0"/>
              <a:t>4. M5_USER_PRIV - </a:t>
            </a:r>
            <a:r>
              <a:rPr lang="en-US" dirty="0" smtClean="0">
                <a:solidFill>
                  <a:schemeClr val="bg1">
                    <a:lumMod val="50000"/>
                  </a:schemeClr>
                </a:solidFill>
              </a:rPr>
              <a:t>role, privilege</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smtClean="0">
                <a:solidFill>
                  <a:srgbClr val="000080"/>
                </a:solidFill>
                <a:highlight>
                  <a:srgbClr val="FFFFFF"/>
                </a:highlight>
                <a:latin typeface="Lucida Console" panose="020B0609040504020204" pitchFamily="49" charset="0"/>
              </a:rPr>
              <a:t>%</a:t>
            </a:r>
            <a:r>
              <a:rPr lang="en-US" sz="2200" b="1" dirty="0" smtClean="0">
                <a:solidFill>
                  <a:srgbClr val="0000FF"/>
                </a:solidFill>
                <a:highlight>
                  <a:srgbClr val="FFFFFF"/>
                </a:highlight>
                <a:latin typeface="Lucida Console" panose="020B0609040504020204" pitchFamily="49" charset="0"/>
              </a:rPr>
              <a:t>'</a:t>
            </a:r>
            <a:r>
              <a:rPr lang="en-US" sz="2200" b="1" dirty="0" smtClean="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presentation, and more</a:t>
            </a:r>
          </a:p>
          <a:p>
            <a:pPr marL="514350" indent="-514350">
              <a:buFont typeface="+mj-lt"/>
              <a:buAutoNum type="arabicPeriod"/>
            </a:pPr>
            <a:r>
              <a:rPr lang="en-US" dirty="0" smtClean="0"/>
              <a:t>Email </a:t>
            </a:r>
            <a:r>
              <a:rPr lang="en-US" dirty="0" smtClean="0"/>
              <a:t>the creator:</a:t>
            </a:r>
            <a:r>
              <a:rPr lang="en-US" dirty="0" smtClean="0"/>
              <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hjon@ventechsolutions.com</a:t>
            </a:r>
            <a:endParaRPr lang="en-US" sz="2400" dirty="0" smtClean="0"/>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a:t>
            </a:r>
            <a:r>
              <a:rPr lang="en-US" dirty="0" smtClean="0"/>
              <a:t>one of the </a:t>
            </a:r>
            <a:r>
              <a:rPr lang="en-US" dirty="0"/>
              <a:t>largest healthcare data </a:t>
            </a:r>
            <a:r>
              <a:rPr lang="en-US" dirty="0" smtClean="0"/>
              <a:t>centers </a:t>
            </a:r>
            <a:r>
              <a:rPr lang="en-US" dirty="0"/>
              <a:t>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2018-03-15</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2018-03-15</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13558</TotalTime>
  <Words>5149</Words>
  <Application>Microsoft Office PowerPoint</Application>
  <PresentationFormat>On-screen Show (16:9)</PresentationFormat>
  <Paragraphs>398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210</cp:revision>
  <dcterms:created xsi:type="dcterms:W3CDTF">2017-01-03T18:29:12Z</dcterms:created>
  <dcterms:modified xsi:type="dcterms:W3CDTF">2018-02-16T23:23:55Z</dcterms:modified>
</cp:coreProperties>
</file>